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9"/>
  </p:notesMasterIdLst>
  <p:sldIdLst>
    <p:sldId id="299" r:id="rId2"/>
    <p:sldId id="390" r:id="rId3"/>
    <p:sldId id="391" r:id="rId4"/>
    <p:sldId id="392" r:id="rId5"/>
    <p:sldId id="427" r:id="rId6"/>
    <p:sldId id="393" r:id="rId7"/>
    <p:sldId id="394" r:id="rId8"/>
    <p:sldId id="395" r:id="rId9"/>
    <p:sldId id="428" r:id="rId10"/>
    <p:sldId id="396" r:id="rId11"/>
    <p:sldId id="397" r:id="rId12"/>
    <p:sldId id="398" r:id="rId13"/>
    <p:sldId id="340"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29" r:id="rId31"/>
    <p:sldId id="430" r:id="rId32"/>
    <p:sldId id="431" r:id="rId33"/>
    <p:sldId id="432" r:id="rId34"/>
    <p:sldId id="433" r:id="rId35"/>
    <p:sldId id="434" r:id="rId36"/>
    <p:sldId id="435" r:id="rId37"/>
    <p:sldId id="436" r:id="rId38"/>
    <p:sldId id="437" r:id="rId39"/>
    <p:sldId id="438" r:id="rId40"/>
    <p:sldId id="439" r:id="rId41"/>
    <p:sldId id="440" r:id="rId42"/>
    <p:sldId id="441" r:id="rId43"/>
    <p:sldId id="442" r:id="rId44"/>
    <p:sldId id="443" r:id="rId45"/>
    <p:sldId id="444" r:id="rId46"/>
    <p:sldId id="445" r:id="rId47"/>
    <p:sldId id="446" r:id="rId48"/>
    <p:sldId id="447" r:id="rId49"/>
    <p:sldId id="448" r:id="rId50"/>
    <p:sldId id="449" r:id="rId51"/>
    <p:sldId id="450" r:id="rId52"/>
    <p:sldId id="451" r:id="rId53"/>
    <p:sldId id="452" r:id="rId54"/>
    <p:sldId id="455" r:id="rId55"/>
    <p:sldId id="453" r:id="rId56"/>
    <p:sldId id="454" r:id="rId57"/>
    <p:sldId id="456" r:id="rId58"/>
    <p:sldId id="457" r:id="rId59"/>
    <p:sldId id="458" r:id="rId60"/>
    <p:sldId id="459" r:id="rId61"/>
    <p:sldId id="464" r:id="rId62"/>
    <p:sldId id="461" r:id="rId63"/>
    <p:sldId id="465" r:id="rId64"/>
    <p:sldId id="462" r:id="rId65"/>
    <p:sldId id="356" r:id="rId66"/>
    <p:sldId id="355" r:id="rId67"/>
    <p:sldId id="426"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00" autoAdjust="0"/>
    <p:restoredTop sz="74194" autoAdjust="0"/>
  </p:normalViewPr>
  <p:slideViewPr>
    <p:cSldViewPr>
      <p:cViewPr varScale="1">
        <p:scale>
          <a:sx n="84" d="100"/>
          <a:sy n="84" d="100"/>
        </p:scale>
        <p:origin x="1008" y="84"/>
      </p:cViewPr>
      <p:guideLst>
        <p:guide orient="horz" pos="2160"/>
        <p:guide pos="2880"/>
      </p:guideLst>
    </p:cSldViewPr>
  </p:slideViewPr>
  <p:notesTextViewPr>
    <p:cViewPr>
      <p:scale>
        <a:sx n="1" d="1"/>
        <a:sy n="1" d="1"/>
      </p:scale>
      <p:origin x="0" y="0"/>
    </p:cViewPr>
  </p:notesTextViewPr>
  <p:sorterViewPr>
    <p:cViewPr>
      <p:scale>
        <a:sx n="100" d="100"/>
        <a:sy n="100" d="100"/>
      </p:scale>
      <p:origin x="0" y="-125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E99A0-5A01-41BA-AC39-BB8F130969B5}" type="datetimeFigureOut">
              <a:rPr lang="en-US" smtClean="0"/>
              <a:pPr/>
              <a:t>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3 min</a:t>
            </a:r>
          </a:p>
          <a:p>
            <a:pPr eaLnBrk="1" hangingPunct="1"/>
            <a:endParaRPr lang="en-US" altLang="en-US" dirty="0"/>
          </a:p>
          <a:p>
            <a:pPr eaLnBrk="1" hangingPunct="1"/>
            <a:r>
              <a:rPr lang="en-US" sz="1200" kern="1200" dirty="0">
                <a:solidFill>
                  <a:schemeClr val="tx1"/>
                </a:solidFill>
                <a:effectLst/>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308322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3 min</a:t>
            </a:r>
          </a:p>
          <a:p>
            <a:pPr eaLnBrk="1" hangingPunct="1"/>
            <a:endParaRPr lang="en-US" dirty="0"/>
          </a:p>
          <a:p>
            <a:pPr marL="0" lvl="1" indent="0">
              <a:buNone/>
            </a:pPr>
            <a:r>
              <a:rPr lang="en-US" sz="1200" kern="1200" dirty="0">
                <a:solidFill>
                  <a:schemeClr val="tx1"/>
                </a:solidFill>
                <a:latin typeface="+mn-lt"/>
                <a:ea typeface="+mn-ea"/>
                <a:cs typeface="+mn-cs"/>
              </a:rPr>
              <a:t>a. “This is the three-step protocol that will guide our video-based lesson analysis work. Although we’ll follow the protocol a bit more loosely during the Summer Institute, we’ll rely heavily on this explicit three-step format as we move into the fall study groups.”</a:t>
            </a:r>
          </a:p>
          <a:p>
            <a:pPr marL="228600" lvl="1" indent="-228600">
              <a:buNone/>
            </a:pPr>
            <a:endParaRPr lang="en-US" dirty="0"/>
          </a:p>
          <a:p>
            <a:r>
              <a:rPr lang="en-US" dirty="0"/>
              <a:t>b. Review the steps on the slide; then tell participants, “Framing our analysis in this way and following specific steps will help us focus more holistically on the teaching and the impact of the STeLLA strategies on student thinking and learning and the storyline students are constructing (i.e., the Student Thinking Lens and the Science Content Storyline Lens).” </a:t>
            </a:r>
            <a:r>
              <a:rPr lang="en-US" sz="900" dirty="0"/>
              <a:t> </a:t>
            </a: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dirty="0"/>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10</a:t>
            </a:fld>
            <a:endParaRPr lang="en-US"/>
          </a:p>
        </p:txBody>
      </p:sp>
    </p:spTree>
    <p:extLst>
      <p:ext uri="{BB962C8B-B14F-4D97-AF65-F5344CB8AC3E}">
        <p14:creationId xmlns:p14="http://schemas.microsoft.com/office/powerpoint/2010/main" val="49787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lvl="0"/>
            <a:r>
              <a:rPr lang="en-US" dirty="0"/>
              <a:t>3 </a:t>
            </a:r>
            <a:r>
              <a:rPr lang="en-US" baseline="0" dirty="0"/>
              <a:t>min</a:t>
            </a:r>
          </a:p>
          <a:p>
            <a:pPr lvl="0"/>
            <a:endParaRPr lang="en-US" sz="1200" kern="1200" baseline="0" dirty="0">
              <a:solidFill>
                <a:schemeClr val="tx1"/>
              </a:solidFill>
              <a:latin typeface="+mn-lt"/>
              <a:ea typeface="+mn-ea"/>
              <a:cs typeface="+mn-cs"/>
            </a:endParaRPr>
          </a:p>
          <a:p>
            <a:pPr lvl="0"/>
            <a:r>
              <a:rPr lang="en-US" sz="1200" kern="1200" baseline="0" dirty="0">
                <a:solidFill>
                  <a:schemeClr val="tx1"/>
                </a:solidFill>
                <a:latin typeface="+mn-lt"/>
                <a:ea typeface="+mn-ea"/>
                <a:cs typeface="+mn-cs"/>
              </a:rPr>
              <a:t>a. </a:t>
            </a:r>
            <a:r>
              <a:rPr lang="en-US" sz="1200" kern="1200" dirty="0">
                <a:solidFill>
                  <a:schemeClr val="tx1"/>
                </a:solidFill>
                <a:latin typeface="+mn-lt"/>
                <a:ea typeface="+mn-ea"/>
                <a:cs typeface="+mn-cs"/>
              </a:rPr>
              <a:t>“The lesson analysis protocol includes this five-step process.”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steps on the slide and note that in the study groups, these steps will be followed more explicitly than they will be during the Summer Institute.</a:t>
            </a:r>
            <a:endParaRPr lang="en-US" dirty="0"/>
          </a:p>
        </p:txBody>
      </p:sp>
      <p:sp>
        <p:nvSpPr>
          <p:cNvPr id="44036" name="Slide Number Placeholder 3"/>
          <p:cNvSpPr>
            <a:spLocks noGrp="1"/>
          </p:cNvSpPr>
          <p:nvPr>
            <p:ph type="sldNum" sz="quarter" idx="5"/>
          </p:nvPr>
        </p:nvSpPr>
        <p:spPr>
          <a:noFill/>
        </p:spPr>
        <p:txBody>
          <a:bodyPr/>
          <a:lstStyle>
            <a:lvl1pPr defTabSz="966507" eaLnBrk="0" hangingPunct="0">
              <a:defRPr>
                <a:solidFill>
                  <a:schemeClr val="tx1"/>
                </a:solidFill>
                <a:latin typeface="Arial" charset="0"/>
              </a:defRPr>
            </a:lvl1pPr>
            <a:lvl2pPr marL="770572" indent="-296373" defTabSz="966507" eaLnBrk="0" hangingPunct="0">
              <a:defRPr>
                <a:solidFill>
                  <a:schemeClr val="tx1"/>
                </a:solidFill>
                <a:latin typeface="Arial" charset="0"/>
              </a:defRPr>
            </a:lvl2pPr>
            <a:lvl3pPr marL="1185495" indent="-237099" defTabSz="966507" eaLnBrk="0" hangingPunct="0">
              <a:defRPr>
                <a:solidFill>
                  <a:schemeClr val="tx1"/>
                </a:solidFill>
                <a:latin typeface="Arial" charset="0"/>
              </a:defRPr>
            </a:lvl3pPr>
            <a:lvl4pPr marL="1659690" indent="-237099" defTabSz="966507" eaLnBrk="0" hangingPunct="0">
              <a:defRPr>
                <a:solidFill>
                  <a:schemeClr val="tx1"/>
                </a:solidFill>
                <a:latin typeface="Arial" charset="0"/>
              </a:defRPr>
            </a:lvl4pPr>
            <a:lvl5pPr marL="2133890" indent="-237099" defTabSz="966507" eaLnBrk="0" hangingPunct="0">
              <a:defRPr>
                <a:solidFill>
                  <a:schemeClr val="tx1"/>
                </a:solidFill>
                <a:latin typeface="Arial" charset="0"/>
              </a:defRPr>
            </a:lvl5pPr>
            <a:lvl6pPr marL="2608086" indent="-237099" defTabSz="966507" eaLnBrk="0" fontAlgn="base" hangingPunct="0">
              <a:spcBef>
                <a:spcPct val="0"/>
              </a:spcBef>
              <a:spcAft>
                <a:spcPct val="0"/>
              </a:spcAft>
              <a:defRPr>
                <a:solidFill>
                  <a:schemeClr val="tx1"/>
                </a:solidFill>
                <a:latin typeface="Arial" charset="0"/>
              </a:defRPr>
            </a:lvl6pPr>
            <a:lvl7pPr marL="3082284" indent="-237099" defTabSz="966507" eaLnBrk="0" fontAlgn="base" hangingPunct="0">
              <a:spcBef>
                <a:spcPct val="0"/>
              </a:spcBef>
              <a:spcAft>
                <a:spcPct val="0"/>
              </a:spcAft>
              <a:defRPr>
                <a:solidFill>
                  <a:schemeClr val="tx1"/>
                </a:solidFill>
                <a:latin typeface="Arial" charset="0"/>
              </a:defRPr>
            </a:lvl7pPr>
            <a:lvl8pPr marL="3556482" indent="-237099" defTabSz="966507" eaLnBrk="0" fontAlgn="base" hangingPunct="0">
              <a:spcBef>
                <a:spcPct val="0"/>
              </a:spcBef>
              <a:spcAft>
                <a:spcPct val="0"/>
              </a:spcAft>
              <a:defRPr>
                <a:solidFill>
                  <a:schemeClr val="tx1"/>
                </a:solidFill>
                <a:latin typeface="Arial" charset="0"/>
              </a:defRPr>
            </a:lvl8pPr>
            <a:lvl9pPr marL="4030679" indent="-237099" defTabSz="966507" eaLnBrk="0" fontAlgn="base" hangingPunct="0">
              <a:spcBef>
                <a:spcPct val="0"/>
              </a:spcBef>
              <a:spcAft>
                <a:spcPct val="0"/>
              </a:spcAft>
              <a:defRPr>
                <a:solidFill>
                  <a:schemeClr val="tx1"/>
                </a:solidFill>
                <a:latin typeface="Arial" charset="0"/>
              </a:defRPr>
            </a:lvl9pPr>
          </a:lstStyle>
          <a:p>
            <a:pPr eaLnBrk="1" hangingPunct="1"/>
            <a:fld id="{B59F497B-ABD1-49CE-9BDF-6FB0A384F89B}" type="slidenum">
              <a:rPr lang="en-US">
                <a:solidFill>
                  <a:srgbClr val="000000"/>
                </a:solidFill>
              </a:rPr>
              <a:pPr eaLnBrk="1" hangingPunct="1"/>
              <a:t>11</a:t>
            </a:fld>
            <a:endParaRPr lang="en-US"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t>BSCS</a:t>
            </a:r>
          </a:p>
        </p:txBody>
      </p:sp>
      <p:sp>
        <p:nvSpPr>
          <p:cNvPr id="3" name="Header Placeholder 2"/>
          <p:cNvSpPr>
            <a:spLocks noGrp="1"/>
          </p:cNvSpPr>
          <p:nvPr>
            <p:ph type="hdr" sz="quarter" idx="11"/>
          </p:nvPr>
        </p:nvSpPr>
        <p:spPr/>
        <p:txBody>
          <a:bodyPr/>
          <a:lstStyle/>
          <a:p>
            <a:pPr>
              <a:defRPr/>
            </a:pPr>
            <a:r>
              <a:rPr lang="en-US" dirty="0"/>
              <a:t>STeLLA Blue 1       Study Group 1</a:t>
            </a:r>
          </a:p>
        </p:txBody>
      </p:sp>
      <p:sp>
        <p:nvSpPr>
          <p:cNvPr id="4" name="Date Placeholder 3"/>
          <p:cNvSpPr>
            <a:spLocks noGrp="1"/>
          </p:cNvSpPr>
          <p:nvPr>
            <p:ph type="dt" idx="12"/>
          </p:nvPr>
        </p:nvSpPr>
        <p:spPr/>
        <p:txBody>
          <a:bodyPr/>
          <a:lstStyle/>
          <a:p>
            <a:pPr>
              <a:defRPr/>
            </a:pPr>
            <a:r>
              <a:rPr lang="en-US"/>
              <a:t>9/24/2012</a:t>
            </a:r>
            <a:endParaRPr lang="en-US" dirty="0"/>
          </a:p>
        </p:txBody>
      </p:sp>
    </p:spTree>
    <p:extLst>
      <p:ext uri="{BB962C8B-B14F-4D97-AF65-F5344CB8AC3E}">
        <p14:creationId xmlns:p14="http://schemas.microsoft.com/office/powerpoint/2010/main" val="70356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 </a:t>
            </a:r>
          </a:p>
          <a:p>
            <a:endParaRPr lang="en-US" baseline="0" dirty="0"/>
          </a:p>
          <a:p>
            <a:pPr marL="0" lvl="1"/>
            <a:r>
              <a:rPr lang="en-US" dirty="0"/>
              <a:t>a. </a:t>
            </a:r>
            <a:r>
              <a:rPr lang="en-US" b="1" dirty="0"/>
              <a:t>Ask:</a:t>
            </a:r>
            <a:r>
              <a:rPr lang="en-US" dirty="0"/>
              <a:t> “Why is each of these viewing basics important? Which will be hardest for you?”</a:t>
            </a:r>
          </a:p>
          <a:p>
            <a:endParaRPr lang="en-US" u="sng" dirty="0"/>
          </a:p>
          <a:p>
            <a:r>
              <a:rPr lang="en-US" dirty="0"/>
              <a:t>b. Tell participants they can find details on the viewing basics in the STeLLA strategies booklet and refer to this information later.</a:t>
            </a:r>
          </a:p>
          <a:p>
            <a:endParaRPr lang="en-US" b="1" dirty="0"/>
          </a:p>
          <a:p>
            <a:r>
              <a:rPr lang="en-US" dirty="0"/>
              <a:t>c. </a:t>
            </a:r>
            <a:r>
              <a:rPr lang="en-US" b="1" dirty="0"/>
              <a:t>Highlight:</a:t>
            </a:r>
            <a:r>
              <a:rPr lang="en-US" dirty="0"/>
              <a:t> “The videos we’ll be viewing throughout the program aren’t necessarily exemplary, but rather they provide real-world examples of teachers implementing the STeLLA strategies. Examples like these deepen our thinking because we can see the sometimes unintended results of teacher decisions and consider missed opportunities.” </a:t>
            </a:r>
          </a:p>
          <a:p>
            <a:endParaRPr lang="en-US" u="sng" dirty="0"/>
          </a:p>
          <a:p>
            <a:r>
              <a:rPr lang="en-US" dirty="0"/>
              <a:t>d. </a:t>
            </a:r>
            <a:r>
              <a:rPr lang="en-US" b="1" dirty="0"/>
              <a:t>Honor the </a:t>
            </a:r>
            <a:r>
              <a:rPr lang="en-US" b="1" dirty="0" err="1"/>
              <a:t>videocase</a:t>
            </a:r>
            <a:r>
              <a:rPr lang="en-US" b="1" dirty="0"/>
              <a:t> teachers! </a:t>
            </a:r>
            <a:r>
              <a:rPr lang="en-US" dirty="0"/>
              <a:t>All of these courageous teachers are not only working hard to improve their own teaching practice but are also willing to make their practice public so that others can learn from it. None of them would claim to be exemplary science teachers. </a:t>
            </a:r>
            <a:r>
              <a:rPr lang="en-US" sz="900" dirty="0"/>
              <a:t> </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dirty="0"/>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2109620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Describe the context of the first video clip participants will watch. (See the top of the transcript—handout 2.1 in the PD program binder.)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student interview showcases the use of elicit and probe questions. Even though this clip doesn’t take place in the context of an actual classroom, the idea is to look at the quality and form of the questions. Our second video clip will feature probe and challenge questions in a classroom context.”</a:t>
            </a:r>
            <a:endParaRPr lang="en-US" sz="18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416101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14</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dirty="0"/>
              <a:t>20 min </a:t>
            </a:r>
          </a:p>
          <a:p>
            <a:endParaRPr lang="en-US" dirty="0"/>
          </a:p>
          <a:p>
            <a:pPr marL="0" lvl="1"/>
            <a:r>
              <a:rPr lang="en-US" dirty="0"/>
              <a:t>a. Provide instructions for watching video clip 1 and using the transcript to identify</a:t>
            </a:r>
            <a:r>
              <a:rPr lang="en-US" b="1" i="1" dirty="0"/>
              <a:t> </a:t>
            </a:r>
            <a:r>
              <a:rPr lang="en-US" dirty="0"/>
              <a:t>questions that elicit (E) and probe (P) student ideas and predictions.</a:t>
            </a:r>
          </a:p>
          <a:p>
            <a:endParaRPr lang="en-US" u="sng" dirty="0"/>
          </a:p>
          <a:p>
            <a:r>
              <a:rPr lang="en-US" dirty="0"/>
              <a:t>b. Remind participants that the purpose of watching the video clip is to deepen their shared understandings of these strategies and to build their individual and collective lesson analysis skills. </a:t>
            </a:r>
          </a:p>
          <a:p>
            <a:endParaRPr lang="en-US" b="1" dirty="0"/>
          </a:p>
          <a:p>
            <a:r>
              <a:rPr lang="en-US" dirty="0"/>
              <a:t>c. </a:t>
            </a:r>
            <a:r>
              <a:rPr lang="en-US" b="1" dirty="0"/>
              <a:t>Individuals:</a:t>
            </a:r>
            <a:r>
              <a:rPr lang="en-US" dirty="0"/>
              <a:t> Allow time for participants to review the video transcript and mark E and P questions. </a:t>
            </a:r>
          </a:p>
          <a:p>
            <a:endParaRPr lang="en-US" b="1" dirty="0"/>
          </a:p>
          <a:p>
            <a:r>
              <a:rPr lang="en-US" dirty="0"/>
              <a:t>d. </a:t>
            </a:r>
            <a:r>
              <a:rPr lang="en-US" b="1" dirty="0"/>
              <a:t>Whole group:</a:t>
            </a:r>
            <a:r>
              <a:rPr lang="en-US" dirty="0"/>
              <a:t> Discuss what participants found in the transcript. Encourage them to use evidence from the transcript and reasons from their Z-fold summary charts or the STeLLA strategies booklet to support their ideas. Participants should work to differentiate elicit and probe questions and distinguish them from other types of teacher questions or statements.</a:t>
            </a:r>
          </a:p>
          <a:p>
            <a:pPr defTabSz="864908">
              <a:defRPr/>
            </a:pPr>
            <a:endParaRPr lang="en-US" sz="1700" dirty="0"/>
          </a:p>
          <a:p>
            <a:r>
              <a:rPr lang="en-US" sz="1200" b="1" kern="1200" dirty="0">
                <a:solidFill>
                  <a:schemeClr val="tx1"/>
                </a:solidFill>
                <a:latin typeface="+mn-lt"/>
                <a:ea typeface="+mn-ea"/>
                <a:cs typeface="+mn-cs"/>
              </a:rPr>
              <a:t>Examples of elicit questions: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00:00:17: </a:t>
            </a:r>
            <a:r>
              <a:rPr lang="en-US" sz="1200" kern="1200" dirty="0">
                <a:solidFill>
                  <a:schemeClr val="tx1"/>
                </a:solidFill>
                <a:latin typeface="+mn-lt"/>
                <a:ea typeface="+mn-ea"/>
                <a:cs typeface="+mn-cs"/>
              </a:rPr>
              <a:t>“What can you tell me about the weather that day?”</a:t>
            </a:r>
          </a:p>
          <a:p>
            <a:pPr marL="137160" indent="-137160">
              <a:buFont typeface="Arial" pitchFamily="34" charset="0"/>
              <a:buChar char="•"/>
            </a:pPr>
            <a:r>
              <a:rPr lang="en-US" sz="1200" b="1" kern="1200" dirty="0">
                <a:solidFill>
                  <a:schemeClr val="tx1"/>
                </a:solidFill>
                <a:latin typeface="+mn-lt"/>
                <a:ea typeface="+mn-ea"/>
                <a:cs typeface="+mn-cs"/>
              </a:rPr>
              <a:t>Segment 00:01:43: </a:t>
            </a:r>
            <a:r>
              <a:rPr lang="en-US" sz="1200" kern="1200" dirty="0">
                <a:solidFill>
                  <a:schemeClr val="tx1"/>
                </a:solidFill>
                <a:latin typeface="+mn-lt"/>
                <a:ea typeface="+mn-ea"/>
                <a:cs typeface="+mn-cs"/>
              </a:rPr>
              <a:t>“OK. So now I want to look at this picture. What can you tell me about the weather that day?”</a:t>
            </a:r>
          </a:p>
          <a:p>
            <a:pPr marL="137160" indent="-137160">
              <a:buFont typeface="Arial" pitchFamily="34" charset="0"/>
              <a:buChar char="•"/>
            </a:pPr>
            <a:r>
              <a:rPr lang="en-US" sz="1200" b="1" kern="1200" dirty="0">
                <a:solidFill>
                  <a:schemeClr val="tx1"/>
                </a:solidFill>
                <a:latin typeface="+mn-lt"/>
                <a:ea typeface="+mn-ea"/>
                <a:cs typeface="+mn-cs"/>
              </a:rPr>
              <a:t>Segment 00:02:23: </a:t>
            </a:r>
            <a:r>
              <a:rPr lang="en-US" sz="1200" kern="1200" dirty="0">
                <a:solidFill>
                  <a:schemeClr val="tx1"/>
                </a:solidFill>
                <a:latin typeface="+mn-lt"/>
                <a:ea typeface="+mn-ea"/>
                <a:cs typeface="+mn-cs"/>
              </a:rPr>
              <a:t>“OK. So tell me about … this day.”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probe questions: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00:00:24: </a:t>
            </a:r>
            <a:r>
              <a:rPr lang="en-US" sz="1200" kern="1200" dirty="0">
                <a:solidFill>
                  <a:schemeClr val="tx1"/>
                </a:solidFill>
                <a:latin typeface="+mn-lt"/>
                <a:ea typeface="+mn-ea"/>
                <a:cs typeface="+mn-cs"/>
              </a:rPr>
              <a:t>“What makes you say that?” </a:t>
            </a:r>
          </a:p>
          <a:p>
            <a:pPr marL="137160" indent="-137160">
              <a:buFont typeface="Arial" pitchFamily="34" charset="0"/>
              <a:buChar char="•"/>
            </a:pPr>
            <a:r>
              <a:rPr lang="en-US" sz="1200" b="1" kern="1200" dirty="0">
                <a:solidFill>
                  <a:schemeClr val="tx1"/>
                </a:solidFill>
                <a:latin typeface="+mn-lt"/>
                <a:ea typeface="+mn-ea"/>
                <a:cs typeface="+mn-cs"/>
              </a:rPr>
              <a:t>Segment 00:00:31: </a:t>
            </a:r>
            <a:r>
              <a:rPr lang="en-US" sz="1200" kern="1200" dirty="0">
                <a:solidFill>
                  <a:schemeClr val="tx1"/>
                </a:solidFill>
                <a:latin typeface="+mn-lt"/>
                <a:ea typeface="+mn-ea"/>
                <a:cs typeface="+mn-cs"/>
              </a:rPr>
              <a:t>“OK. And the wind is making it a little cold. Can you tell?”</a:t>
            </a:r>
          </a:p>
          <a:p>
            <a:pPr marL="137160" indent="-137160">
              <a:buFont typeface="Arial" pitchFamily="34" charset="0"/>
              <a:buChar char="•"/>
            </a:pPr>
            <a:r>
              <a:rPr lang="en-US" sz="1200" b="1" kern="1200" dirty="0">
                <a:solidFill>
                  <a:schemeClr val="tx1"/>
                </a:solidFill>
                <a:latin typeface="+mn-lt"/>
                <a:ea typeface="+mn-ea"/>
                <a:cs typeface="+mn-cs"/>
              </a:rPr>
              <a:t>Segment 00:00:53: </a:t>
            </a:r>
            <a:r>
              <a:rPr lang="en-US" sz="1200" kern="1200" dirty="0">
                <a:solidFill>
                  <a:schemeClr val="tx1"/>
                </a:solidFill>
                <a:latin typeface="+mn-lt"/>
                <a:ea typeface="+mn-ea"/>
                <a:cs typeface="+mn-cs"/>
              </a:rPr>
              <a:t>“What do you mean ‘the waves are different’?”</a:t>
            </a:r>
          </a:p>
          <a:p>
            <a:pPr marL="137160" indent="-137160">
              <a:buFont typeface="Arial" pitchFamily="34" charset="0"/>
              <a:buChar char="•"/>
            </a:pPr>
            <a:r>
              <a:rPr lang="en-US" sz="1200" b="1" kern="1200" dirty="0">
                <a:solidFill>
                  <a:schemeClr val="tx1"/>
                </a:solidFill>
                <a:latin typeface="+mn-lt"/>
                <a:ea typeface="+mn-ea"/>
                <a:cs typeface="+mn-cs"/>
              </a:rPr>
              <a:t>Segment 00:01:35: </a:t>
            </a:r>
            <a:r>
              <a:rPr lang="en-US" sz="1200" kern="1200" dirty="0">
                <a:solidFill>
                  <a:schemeClr val="tx1"/>
                </a:solidFill>
                <a:latin typeface="+mn-lt"/>
                <a:ea typeface="+mn-ea"/>
                <a:cs typeface="+mn-cs"/>
              </a:rPr>
              <a:t>“OK. A little hot and sweaty. And … and in this picture, you think it’s colder because it’s windier?”</a:t>
            </a:r>
          </a:p>
          <a:p>
            <a:pPr marL="137160" indent="-137160">
              <a:buFont typeface="Arial" pitchFamily="34" charset="0"/>
              <a:buChar char="•"/>
            </a:pPr>
            <a:r>
              <a:rPr lang="en-US" sz="1200" b="1" kern="1200" dirty="0">
                <a:solidFill>
                  <a:schemeClr val="tx1"/>
                </a:solidFill>
                <a:latin typeface="+mn-lt"/>
                <a:ea typeface="+mn-ea"/>
                <a:cs typeface="+mn-cs"/>
              </a:rPr>
              <a:t>Segment 00:02:01: </a:t>
            </a:r>
            <a:r>
              <a:rPr lang="en-US" sz="1200" kern="1200" dirty="0">
                <a:solidFill>
                  <a:schemeClr val="tx1"/>
                </a:solidFill>
                <a:latin typeface="+mn-lt"/>
                <a:ea typeface="+mn-ea"/>
                <a:cs typeface="+mn-cs"/>
              </a:rPr>
              <a:t>“What makes you say that?” </a:t>
            </a:r>
          </a:p>
          <a:p>
            <a:pPr marL="137160" indent="-137160">
              <a:buFont typeface="Arial" pitchFamily="34" charset="0"/>
              <a:buChar char="•"/>
            </a:pPr>
            <a:r>
              <a:rPr lang="en-US" sz="1200" b="1" kern="1200" dirty="0">
                <a:solidFill>
                  <a:schemeClr val="tx1"/>
                </a:solidFill>
                <a:latin typeface="+mn-lt"/>
                <a:ea typeface="+mn-ea"/>
                <a:cs typeface="+mn-cs"/>
              </a:rPr>
              <a:t>Segment 00:02:08: </a:t>
            </a:r>
            <a:r>
              <a:rPr lang="en-US" sz="1200" kern="1200" dirty="0">
                <a:solidFill>
                  <a:schemeClr val="tx1"/>
                </a:solidFill>
                <a:latin typeface="+mn-lt"/>
                <a:ea typeface="+mn-ea"/>
                <a:cs typeface="+mn-cs"/>
              </a:rPr>
              <a:t>“OK. And what makes you think the wind go … [is] blowing?”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This video clip contains other questions and comments that probe student thinking, but they aren’t as clear cut. For example, at segments 00:02:48–03:02, the interviewer tries to find out what Alan thinks about the likelihood of rain at different times of year (seasons). In this instance, the interviewer is trying to find out what Alan thinks, not looking for correct answers.</a:t>
            </a:r>
            <a:r>
              <a:rPr lang="en-US" sz="1200" u="sng" kern="1200" dirty="0">
                <a:solidFill>
                  <a:schemeClr val="tx1"/>
                </a:solidFill>
                <a:latin typeface="+mn-lt"/>
                <a:ea typeface="+mn-ea"/>
                <a:cs typeface="+mn-cs"/>
              </a:rPr>
              <a:t> </a:t>
            </a:r>
            <a:r>
              <a:rPr lang="en-US" sz="1200" kern="1200" dirty="0">
                <a:solidFill>
                  <a:schemeClr val="tx1"/>
                </a:solidFill>
                <a:latin typeface="+mn-lt"/>
                <a:ea typeface="+mn-ea"/>
                <a:cs typeface="+mn-cs"/>
              </a:rPr>
              <a:t> several of these questions sound more like probe questions to me, since they follow a student statement and are asking for more information to clarify student thinking. Am I missing something?</a:t>
            </a:r>
          </a:p>
          <a:p>
            <a:r>
              <a:rPr lang="en-US" sz="1200" kern="1200" dirty="0">
                <a:solidFill>
                  <a:schemeClr val="tx1"/>
                </a:solidFill>
                <a:latin typeface="+mn-lt"/>
                <a:ea typeface="+mn-ea"/>
                <a:cs typeface="+mn-cs"/>
              </a:rPr>
              <a:t> these questions sound more like elicit questions because they’re asking for students’ initial ideas/observations about the weather.</a:t>
            </a:r>
          </a:p>
          <a:p>
            <a:endParaRPr lang="en-US" sz="1700" dirty="0"/>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29022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pPr defTabSz="864908">
              <a:defRPr/>
            </a:pPr>
            <a:endParaRPr lang="en-US" dirty="0"/>
          </a:p>
          <a:p>
            <a:pPr marL="0" lvl="1"/>
            <a:r>
              <a:rPr lang="en-US" dirty="0"/>
              <a:t>a. Give participants time to review the video transcript and develop an answer to one of the analysis questions on this slide. Encourage them to write down their answers.</a:t>
            </a:r>
          </a:p>
          <a:p>
            <a:endParaRPr lang="en-US" dirty="0"/>
          </a:p>
          <a:p>
            <a:r>
              <a:rPr lang="en-US" dirty="0"/>
              <a:t>b. For this first video analysis, do a round-robin and have each participant share. Ask probe and challenge questions to support participants in communicating their ideas clearly and completely:</a:t>
            </a:r>
          </a:p>
          <a:p>
            <a:pPr marL="448650" indent="-134595">
              <a:buFont typeface="Arial" pitchFamily="34" charset="0"/>
              <a:buChar char="•"/>
            </a:pPr>
            <a:r>
              <a:rPr lang="en-US" b="1" dirty="0"/>
              <a:t>Probe question:</a:t>
            </a:r>
            <a:r>
              <a:rPr lang="en-US" dirty="0"/>
              <a:t> “Can you say more about what you mean by …?”  </a:t>
            </a:r>
          </a:p>
          <a:p>
            <a:pPr marL="448650" indent="-134595">
              <a:buFont typeface="Arial" pitchFamily="34" charset="0"/>
              <a:buChar char="•"/>
            </a:pPr>
            <a:r>
              <a:rPr lang="en-US" b="1" dirty="0"/>
              <a:t>Challenge question:</a:t>
            </a:r>
            <a:r>
              <a:rPr lang="en-US" dirty="0"/>
              <a:t> “Can you point to a specific place in the transcript that supports your idea?” </a:t>
            </a:r>
          </a:p>
          <a:p>
            <a:endParaRPr lang="en-US" dirty="0"/>
          </a:p>
          <a:p>
            <a:r>
              <a:rPr lang="en-US" dirty="0"/>
              <a:t>c. As participants share, encourage others to respond by asking questions like these:</a:t>
            </a:r>
          </a:p>
          <a:p>
            <a:pPr marL="448650" indent="-134595">
              <a:buFont typeface="Arial" pitchFamily="34" charset="0"/>
              <a:buChar char="•"/>
            </a:pPr>
            <a:r>
              <a:rPr lang="en-US" dirty="0"/>
              <a:t>Do others have additional evidence to support (or challenge) this idea?</a:t>
            </a:r>
          </a:p>
          <a:p>
            <a:pPr marL="448650" indent="-134595">
              <a:buFont typeface="Arial" pitchFamily="34" charset="0"/>
              <a:buChar char="•"/>
            </a:pPr>
            <a:r>
              <a:rPr lang="en-US" dirty="0"/>
              <a:t>Do others have a different interpretation?</a:t>
            </a:r>
          </a:p>
          <a:p>
            <a:endParaRPr lang="en-US" dirty="0"/>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Alan seems to think it’s always hot when the Sun is hot (video segments 00:01:13–01:35) and that it’s always cold when it’s windy (00:00:22–00:31; 00:01:42; 00:02:04) and cloudy (00:02:04). However, Alan recognizes (possibly from experience?) that rainy days are hot in Mexico (00:03:28–03:40). </a:t>
            </a:r>
          </a:p>
          <a:p>
            <a:pPr marL="137160" indent="-137160">
              <a:buFont typeface="Arial" pitchFamily="34" charset="0"/>
              <a:buChar char="•"/>
            </a:pPr>
            <a:r>
              <a:rPr lang="en-US" sz="1200" kern="1200" dirty="0">
                <a:solidFill>
                  <a:schemeClr val="tx1"/>
                </a:solidFill>
                <a:latin typeface="+mn-lt"/>
                <a:ea typeface="+mn-ea"/>
                <a:cs typeface="+mn-cs"/>
              </a:rPr>
              <a:t>Alan thinks it only rains in the spring (segments 00:02:29–00:03:02).</a:t>
            </a:r>
          </a:p>
          <a:p>
            <a:pPr marL="137160" indent="-137160">
              <a:buFont typeface="Arial" pitchFamily="34" charset="0"/>
              <a:buChar char="•"/>
            </a:pPr>
            <a:r>
              <a:rPr lang="en-US" sz="1200" kern="1200" dirty="0">
                <a:solidFill>
                  <a:schemeClr val="tx1"/>
                </a:solidFill>
                <a:latin typeface="+mn-lt"/>
                <a:ea typeface="+mn-ea"/>
                <a:cs typeface="+mn-cs"/>
              </a:rPr>
              <a:t>Alan doesn’t seem to recognize that the weather in Mexico is different from the weather in Denver. Instead of comparing the weather in the two places, he describes the weather in Mexico (00:03:17–03:40). Further probing would have helped to clarify whether Alan think the weather in Mexico and Denver is different. For example, at segment 00:03:40, the teacher could have asked, “Is that the same in Denver?”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6696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16</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lvl="0"/>
            <a:r>
              <a:rPr lang="en-US" dirty="0"/>
              <a:t>20</a:t>
            </a:r>
            <a:r>
              <a:rPr lang="en-US" baseline="0" dirty="0"/>
              <a:t> min</a:t>
            </a:r>
          </a:p>
          <a:p>
            <a:pPr lvl="0"/>
            <a:endParaRPr lang="en-US" baseline="0" dirty="0"/>
          </a:p>
          <a:p>
            <a:pPr marL="0" lvl="1"/>
            <a:r>
              <a:rPr lang="en-US" dirty="0"/>
              <a:t>a. Provide instructions for watching video clip 2 and using the transcript (handout 2.2) to identify questions that probe student ideas and predictions and challenge student thinking. </a:t>
            </a:r>
          </a:p>
          <a:p>
            <a:endParaRPr lang="en-US" u="sng" dirty="0"/>
          </a:p>
          <a:p>
            <a:r>
              <a:rPr lang="en-US" dirty="0"/>
              <a:t>b. Encourage participants to refer to the strategy charts from day 1 </a:t>
            </a:r>
            <a:r>
              <a:rPr lang="en-US" sz="1200" kern="1200" baseline="0" dirty="0">
                <a:solidFill>
                  <a:schemeClr val="tx1"/>
                </a:solidFill>
                <a:latin typeface="+mn-lt"/>
                <a:ea typeface="+mn-ea"/>
                <a:cs typeface="+mn-cs"/>
              </a:rPr>
              <a:t>(STL strategies 1</a:t>
            </a:r>
            <a:r>
              <a:rPr lang="en-US" sz="1200" kern="1200" dirty="0">
                <a:solidFill>
                  <a:schemeClr val="tx1"/>
                </a:solidFill>
                <a:latin typeface="+mn-lt"/>
                <a:ea typeface="+mn-ea"/>
                <a:cs typeface="+mn-cs"/>
              </a:rPr>
              <a:t>–3</a:t>
            </a:r>
            <a:r>
              <a:rPr lang="en-US" sz="1200" kern="1200" baseline="0" dirty="0">
                <a:solidFill>
                  <a:schemeClr val="tx1"/>
                </a:solidFill>
                <a:latin typeface="+mn-lt"/>
                <a:ea typeface="+mn-ea"/>
                <a:cs typeface="+mn-cs"/>
              </a:rPr>
              <a:t>)</a:t>
            </a:r>
            <a:r>
              <a:rPr lang="en-US" dirty="0"/>
              <a:t>, their Z-fold summary charts, and the STeLLA strategies booklet for help differentiating probe and challenge questions. Remind them that other types of questions (such as elicit questions) may appear in this video clip.</a:t>
            </a:r>
          </a:p>
          <a:p>
            <a:endParaRPr lang="en-US" b="1" dirty="0"/>
          </a:p>
          <a:p>
            <a:r>
              <a:rPr lang="en-US" dirty="0"/>
              <a:t>c. </a:t>
            </a:r>
            <a:r>
              <a:rPr lang="en-US" b="1" dirty="0"/>
              <a:t>Set the context: </a:t>
            </a:r>
            <a:r>
              <a:rPr lang="en-US" dirty="0"/>
              <a:t>Read the context for video clip 2 (at the top of the transcript).</a:t>
            </a:r>
          </a:p>
          <a:p>
            <a:endParaRPr lang="en-US" u="sng" dirty="0"/>
          </a:p>
          <a:p>
            <a:r>
              <a:rPr lang="en-US" dirty="0"/>
              <a:t>d. Emphasize that the students in this class haven’t yet studied anything about weather.</a:t>
            </a:r>
          </a:p>
          <a:p>
            <a:endParaRPr lang="en-US" b="1" dirty="0"/>
          </a:p>
          <a:p>
            <a:r>
              <a:rPr lang="en-US" dirty="0"/>
              <a:t>e. Show the video clip and allow time for participants to study the transcript before advancing to the next slide. </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66662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 </a:t>
            </a:r>
          </a:p>
          <a:p>
            <a:endParaRPr lang="en-US" baseline="0" dirty="0"/>
          </a:p>
          <a:p>
            <a:pPr marL="0" lvl="1"/>
            <a:r>
              <a:rPr lang="en-US" dirty="0"/>
              <a:t>a. After each suggested probe or challenge question, ask participants the following:</a:t>
            </a:r>
          </a:p>
          <a:p>
            <a:pPr marL="448650" indent="-134595">
              <a:buFont typeface="Arial" pitchFamily="34" charset="0"/>
              <a:buChar char="•"/>
            </a:pPr>
            <a:r>
              <a:rPr lang="en-US" dirty="0"/>
              <a:t>“What makes this a probe/challenge question?”</a:t>
            </a:r>
          </a:p>
          <a:p>
            <a:pPr marL="448650" indent="-134595">
              <a:buFont typeface="Arial" pitchFamily="34" charset="0"/>
              <a:buChar char="•"/>
            </a:pPr>
            <a:r>
              <a:rPr lang="en-US" dirty="0"/>
              <a:t>“Did others mark this as a probe/challenge question?”</a:t>
            </a:r>
          </a:p>
          <a:p>
            <a:pPr marL="448650" indent="-134595">
              <a:buFont typeface="Arial" pitchFamily="34" charset="0"/>
              <a:buChar char="•"/>
            </a:pPr>
            <a:r>
              <a:rPr lang="en-US" dirty="0"/>
              <a:t>“Can you point to any of our resources (the Z-fold summary chart, our strategy charts from day 1, or the STeLLA strategies booklet) to support your answer?”</a:t>
            </a:r>
          </a:p>
          <a:p>
            <a:endParaRPr lang="en-US" dirty="0"/>
          </a:p>
          <a:p>
            <a:r>
              <a:rPr lang="en-US" dirty="0"/>
              <a:t>b. Don’t worry about debate and lack of agreement on some questions. </a:t>
            </a:r>
            <a:r>
              <a:rPr lang="en-US" b="1" dirty="0"/>
              <a:t>The important thing</a:t>
            </a:r>
            <a:r>
              <a:rPr lang="en-US" dirty="0"/>
              <a:t> is that participants clearly understand the difference between the purposes of probe and challenge questions. Sometimes it’s hard to tell whether the teacher in the video intended to find out what a student meant (probe) or move student thinking toward more-scientific understandings (challenge). The teacher may also be asking elicit questions to reveal student ideas and misconceptions.</a:t>
            </a:r>
            <a:endParaRPr lang="en-US" sz="1600" dirty="0"/>
          </a:p>
          <a:p>
            <a:endParaRPr lang="en-US" b="1" dirty="0"/>
          </a:p>
          <a:p>
            <a:r>
              <a:rPr lang="en-US" sz="1200" b="1" kern="1200" dirty="0">
                <a:solidFill>
                  <a:schemeClr val="tx1"/>
                </a:solidFill>
                <a:latin typeface="+mn-lt"/>
                <a:ea typeface="+mn-ea"/>
                <a:cs typeface="+mn-cs"/>
              </a:rPr>
              <a:t>Examples of probe questions: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There aren’t any strong probe questions in this video clip (e.g., “Can you tell me more about that?”), but the teacher does ask </a:t>
            </a:r>
            <a:r>
              <a:rPr lang="en-US" sz="1200" kern="1200" dirty="0" err="1">
                <a:solidFill>
                  <a:schemeClr val="tx1"/>
                </a:solidFill>
                <a:latin typeface="+mn-lt"/>
                <a:ea typeface="+mn-ea"/>
                <a:cs typeface="+mn-cs"/>
              </a:rPr>
              <a:t>Caden</a:t>
            </a:r>
            <a:r>
              <a:rPr lang="en-US" sz="1200" kern="1200" dirty="0">
                <a:solidFill>
                  <a:schemeClr val="tx1"/>
                </a:solidFill>
                <a:latin typeface="+mn-lt"/>
                <a:ea typeface="+mn-ea"/>
                <a:cs typeface="+mn-cs"/>
              </a:rPr>
              <a:t> and Emma for clarification (</a:t>
            </a:r>
            <a:r>
              <a:rPr lang="en-US" sz="1200" kern="1200" dirty="0" err="1">
                <a:solidFill>
                  <a:schemeClr val="tx1"/>
                </a:solidFill>
                <a:latin typeface="+mn-lt"/>
                <a:ea typeface="+mn-ea"/>
                <a:cs typeface="+mn-cs"/>
              </a:rPr>
              <a:t>Caden</a:t>
            </a:r>
            <a:r>
              <a:rPr lang="en-US" sz="1200" kern="1200" dirty="0">
                <a:solidFill>
                  <a:schemeClr val="tx1"/>
                </a:solidFill>
                <a:latin typeface="+mn-lt"/>
                <a:ea typeface="+mn-ea"/>
                <a:cs typeface="+mn-cs"/>
              </a:rPr>
              <a:t> at segment 00:00:44, “You notice it’s what?” and Emma at 00:01:15, “It’s cold?”).</a:t>
            </a:r>
          </a:p>
          <a:p>
            <a:pPr marL="137160" indent="-137160">
              <a:buFont typeface="Arial" pitchFamily="34" charset="0"/>
              <a:buChar char="•"/>
            </a:pPr>
            <a:r>
              <a:rPr lang="en-US" sz="1200" kern="1200" dirty="0">
                <a:solidFill>
                  <a:schemeClr val="tx1"/>
                </a:solidFill>
                <a:latin typeface="+mn-lt"/>
                <a:ea typeface="+mn-ea"/>
                <a:cs typeface="+mn-cs"/>
              </a:rPr>
              <a:t>The most successful probe question is when the teacher asks Emma, “What tells you that it’s cold up here [on the calendar]?” (segment 00:01:15).  At segment 00:01:19, Emma gives an unexpected response (“The … rain”), which tells us that she associates rain with cold weather, a common misconception.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example of a challenge question:</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At segment 00:00:50, the teacher asks </a:t>
            </a:r>
            <a:r>
              <a:rPr lang="en-US" sz="1200" kern="1200" dirty="0" err="1">
                <a:solidFill>
                  <a:schemeClr val="tx1"/>
                </a:solidFill>
                <a:latin typeface="+mn-lt"/>
                <a:ea typeface="+mn-ea"/>
                <a:cs typeface="+mn-cs"/>
              </a:rPr>
              <a:t>Caden</a:t>
            </a:r>
            <a:r>
              <a:rPr lang="en-US" sz="1200" kern="1200" dirty="0">
                <a:solidFill>
                  <a:schemeClr val="tx1"/>
                </a:solidFill>
                <a:latin typeface="+mn-lt"/>
                <a:ea typeface="+mn-ea"/>
                <a:cs typeface="+mn-cs"/>
              </a:rPr>
              <a:t>, “How did you know that it was sunny?” and at 00:01:15, she asks Emma, “What tells you that it’s cold up here [on the calendar]?” In both instances, you could argue that the teacher is challenging students to move toward correct science ideas. You could also argue that these are probe questions, asked simply to find out what </a:t>
            </a:r>
            <a:r>
              <a:rPr lang="en-US" sz="1200" kern="1200" dirty="0" err="1">
                <a:solidFill>
                  <a:schemeClr val="tx1"/>
                </a:solidFill>
                <a:latin typeface="+mn-lt"/>
                <a:ea typeface="+mn-ea"/>
                <a:cs typeface="+mn-cs"/>
              </a:rPr>
              <a:t>Caden</a:t>
            </a:r>
            <a:r>
              <a:rPr lang="en-US" sz="1200" kern="1200" dirty="0">
                <a:solidFill>
                  <a:schemeClr val="tx1"/>
                </a:solidFill>
                <a:latin typeface="+mn-lt"/>
                <a:ea typeface="+mn-ea"/>
                <a:cs typeface="+mn-cs"/>
              </a:rPr>
              <a:t> and Emma think, or that they’re leading questions. For example, when the teacher asks </a:t>
            </a:r>
            <a:r>
              <a:rPr lang="en-US" sz="1200" kern="1200" dirty="0" err="1">
                <a:solidFill>
                  <a:schemeClr val="tx1"/>
                </a:solidFill>
                <a:latin typeface="+mn-lt"/>
                <a:ea typeface="+mn-ea"/>
                <a:cs typeface="+mn-cs"/>
              </a:rPr>
              <a:t>Caden</a:t>
            </a:r>
            <a:r>
              <a:rPr lang="en-US" sz="1200" kern="1200" dirty="0">
                <a:solidFill>
                  <a:schemeClr val="tx1"/>
                </a:solidFill>
                <a:latin typeface="+mn-lt"/>
                <a:ea typeface="+mn-ea"/>
                <a:cs typeface="+mn-cs"/>
              </a:rPr>
              <a:t>, “How did you know that it was sunny?” instead of waiting for a response, she immediately asks, “What picture did you see up here [on the calendar]?” (00:00:50). So it seems that she just wanted students to show her that they understood the symbols on the calendar.</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a:p>
        </p:txBody>
      </p:sp>
    </p:spTree>
    <p:extLst>
      <p:ext uri="{BB962C8B-B14F-4D97-AF65-F5344CB8AC3E}">
        <p14:creationId xmlns:p14="http://schemas.microsoft.com/office/powerpoint/2010/main" val="497694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dirty="0"/>
          </a:p>
          <a:p>
            <a:pPr marL="0" lvl="1"/>
            <a:r>
              <a:rPr lang="en-US" dirty="0"/>
              <a:t>a. </a:t>
            </a:r>
            <a:r>
              <a:rPr lang="en-US" b="1" dirty="0"/>
              <a:t>Individuals:</a:t>
            </a:r>
            <a:r>
              <a:rPr lang="en-US" dirty="0"/>
              <a:t> “Identify a missed opportunity for a probe question in the video transcript.”</a:t>
            </a:r>
          </a:p>
          <a:p>
            <a:endParaRPr lang="en-US" b="1" dirty="0"/>
          </a:p>
          <a:p>
            <a:r>
              <a:rPr lang="en-US" dirty="0"/>
              <a:t>b. </a:t>
            </a:r>
            <a:r>
              <a:rPr lang="en-US" b="1" dirty="0"/>
              <a:t>Turn and Talk:</a:t>
            </a:r>
            <a:r>
              <a:rPr lang="en-US" dirty="0"/>
              <a:t> Have participants pair up and discuss their suggested probe questions. Listen to their conversations to assess whether they</a:t>
            </a:r>
            <a:r>
              <a:rPr lang="en-US" sz="1000" dirty="0"/>
              <a:t> </a:t>
            </a:r>
            <a:r>
              <a:rPr lang="en-US" dirty="0"/>
              <a:t>truly comprehend that a probe question is designed to help them understand what students are thinking.</a:t>
            </a:r>
          </a:p>
          <a:p>
            <a:endParaRPr lang="en-US" b="1" dirty="0"/>
          </a:p>
          <a:p>
            <a:r>
              <a:rPr lang="en-US" dirty="0"/>
              <a:t>c. </a:t>
            </a:r>
            <a:r>
              <a:rPr lang="en-US" b="1" dirty="0"/>
              <a:t>Whole group:</a:t>
            </a:r>
            <a:r>
              <a:rPr lang="en-US" dirty="0"/>
              <a:t> Participants may need guidance about when to ask probe questions. Remind them that probe questions are appropriate when students make vague or abbreviated statements, or when they simply use a vocabulary term without saying what it means. Do they really understand the term or concept, or do they have misconceptions? Ask a probe question to find out!  </a:t>
            </a:r>
          </a:p>
          <a:p>
            <a:endParaRPr lang="en-US" b="1" dirty="0"/>
          </a:p>
          <a:p>
            <a:r>
              <a:rPr lang="en-US" dirty="0"/>
              <a:t>d. </a:t>
            </a:r>
            <a:r>
              <a:rPr lang="en-US" b="1" dirty="0"/>
              <a:t>Remind participants:</a:t>
            </a:r>
            <a:r>
              <a:rPr lang="en-US" dirty="0"/>
              <a:t> “Don’t probe everything a student says. Just probe responses that seem relevant to the lesson’s main learning goal and might reveal interesting student thinking.”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missed opportunities: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00:00:46:</a:t>
            </a:r>
            <a:r>
              <a:rPr lang="en-US" sz="1200" kern="1200" dirty="0">
                <a:solidFill>
                  <a:schemeClr val="tx1"/>
                </a:solidFill>
                <a:latin typeface="+mn-lt"/>
                <a:ea typeface="+mn-ea"/>
                <a:cs typeface="+mn-cs"/>
              </a:rPr>
              <a:t> When students look at some pictures and observe that it’s “sunny,” the teacher could have asked, “Why do you say that? Can you come up to the calendar and tell us more about what you’re noticing?”</a:t>
            </a:r>
          </a:p>
          <a:p>
            <a:pPr marL="137160" indent="-137160">
              <a:buFont typeface="Arial" pitchFamily="34" charset="0"/>
              <a:buChar char="•"/>
            </a:pPr>
            <a:r>
              <a:rPr lang="en-US" sz="1200" b="1" kern="1200" dirty="0">
                <a:solidFill>
                  <a:schemeClr val="tx1"/>
                </a:solidFill>
                <a:latin typeface="+mn-lt"/>
                <a:ea typeface="+mn-ea"/>
                <a:cs typeface="+mn-cs"/>
              </a:rPr>
              <a:t>Segment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00:01:19:</a:t>
            </a:r>
            <a:r>
              <a:rPr lang="en-US" sz="1200" kern="1200" dirty="0">
                <a:solidFill>
                  <a:schemeClr val="tx1"/>
                </a:solidFill>
                <a:latin typeface="+mn-lt"/>
                <a:ea typeface="+mn-ea"/>
                <a:cs typeface="+mn-cs"/>
              </a:rPr>
              <a:t> When Emma observes that the rain in the picture told her that it’s cold, the teacher could have asked, “So rain makes you think it’s cold? Why?”</a:t>
            </a:r>
          </a:p>
          <a:p>
            <a:pPr marL="137160" indent="-137160">
              <a:buFont typeface="Arial" pitchFamily="34" charset="0"/>
              <a:buChar char="•"/>
            </a:pPr>
            <a:r>
              <a:rPr lang="en-US" sz="1200" b="1" kern="1200" dirty="0">
                <a:solidFill>
                  <a:schemeClr val="tx1"/>
                </a:solidFill>
                <a:latin typeface="+mn-lt"/>
                <a:ea typeface="+mn-ea"/>
                <a:cs typeface="+mn-cs"/>
              </a:rPr>
              <a:t>Segment 00:02:17:</a:t>
            </a:r>
            <a:r>
              <a:rPr lang="en-US" sz="1200" kern="1200" dirty="0">
                <a:solidFill>
                  <a:schemeClr val="tx1"/>
                </a:solidFill>
                <a:latin typeface="+mn-lt"/>
                <a:ea typeface="+mn-ea"/>
                <a:cs typeface="+mn-cs"/>
              </a:rPr>
              <a:t> When Alessandra mentions clouds in the photo, the teacher could have asked, “Can you tell me what you notice about clouds?”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2726893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BA67EAEF-652F-4956-A656-EB003437A79A}" type="slidenum">
              <a:rPr lang="en-US" smtClean="0"/>
              <a:pPr eaLnBrk="1" hangingPunct="1"/>
              <a:t>19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dirty="0"/>
              <a:t>15 min</a:t>
            </a:r>
          </a:p>
          <a:p>
            <a:pPr eaLnBrk="1" hangingPunct="1"/>
            <a:endParaRPr lang="en-US" dirty="0"/>
          </a:p>
          <a:p>
            <a:pPr marL="0" lvl="1"/>
            <a:r>
              <a:rPr lang="en-US" dirty="0"/>
              <a:t>a. “Now let’s consider some commonly held student ideas (misconceptions). Then we can analyze whether any of these ideas appear in our video clips.” </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b. </a:t>
            </a:r>
            <a:r>
              <a:rPr lang="en-US" sz="1200" kern="1200" dirty="0">
                <a:solidFill>
                  <a:schemeClr val="tx1"/>
                </a:solidFill>
                <a:latin typeface="+mn-lt"/>
                <a:ea typeface="+mn-ea"/>
                <a:cs typeface="+mn-cs"/>
              </a:rPr>
              <a:t>Have participants locate the Common Student Ideas chart in the resources section of their lesson plans binders. </a:t>
            </a:r>
          </a:p>
          <a:p>
            <a:endParaRPr lang="en-US" dirty="0"/>
          </a:p>
          <a:p>
            <a:r>
              <a:rPr lang="en-US" dirty="0"/>
              <a:t>c. “This Common Student Ideas chart shows some commonly held student ideas that are interesting but aren’t scientifically accurate.”</a:t>
            </a:r>
          </a:p>
          <a:p>
            <a:endParaRPr lang="en-US" b="1" dirty="0"/>
          </a:p>
          <a:p>
            <a:r>
              <a:rPr lang="en-US" dirty="0"/>
              <a:t>d. </a:t>
            </a:r>
            <a:r>
              <a:rPr lang="en-US" b="1" dirty="0"/>
              <a:t>Individuals:</a:t>
            </a:r>
            <a:r>
              <a:rPr lang="en-US" dirty="0"/>
              <a:t> Have participants mark with a red sticker dot any</a:t>
            </a:r>
            <a:r>
              <a:rPr lang="en-US" sz="1000" dirty="0"/>
              <a:t> </a:t>
            </a:r>
            <a:r>
              <a:rPr lang="en-US" dirty="0"/>
              <a:t>ideas they’ve observed among their students, and mark with a blue sticker dot any ideas they’ve</a:t>
            </a:r>
            <a:r>
              <a:rPr lang="en-US" baseline="0" dirty="0"/>
              <a:t> had</a:t>
            </a:r>
            <a:r>
              <a:rPr lang="en-US" dirty="0"/>
              <a:t> themselves.</a:t>
            </a:r>
          </a:p>
          <a:p>
            <a:endParaRPr lang="en-US" b="1" dirty="0"/>
          </a:p>
          <a:p>
            <a:r>
              <a:rPr lang="en-US" dirty="0"/>
              <a:t>e. </a:t>
            </a:r>
            <a:r>
              <a:rPr lang="en-US" b="1" dirty="0"/>
              <a:t>Pairs:</a:t>
            </a:r>
            <a:r>
              <a:rPr lang="en-US" dirty="0"/>
              <a:t> Have participants discuss their observations with a partner.</a:t>
            </a:r>
          </a:p>
          <a:p>
            <a:endParaRPr lang="en-US" b="1" dirty="0"/>
          </a:p>
          <a:p>
            <a:r>
              <a:rPr lang="en-US" dirty="0"/>
              <a:t>f. </a:t>
            </a:r>
            <a:r>
              <a:rPr lang="en-US" b="1" dirty="0"/>
              <a:t>Whole-group discussion:</a:t>
            </a:r>
            <a:r>
              <a:rPr lang="en-US" dirty="0"/>
              <a:t> </a:t>
            </a:r>
            <a:r>
              <a:rPr lang="en-US" sz="1200" kern="1200" dirty="0">
                <a:solidFill>
                  <a:schemeClr val="tx1"/>
                </a:solidFill>
                <a:latin typeface="+mn-lt"/>
                <a:ea typeface="+mn-ea"/>
                <a:cs typeface="+mn-cs"/>
              </a:rPr>
              <a:t>Ask participants to share which ideas they’ve observed in their students and themselves. During this share-out, apply sticker dots to the Common Student Ideas chart at the front of the room as participants to highlight patterns in the results. Then discuss the following questions:</a:t>
            </a:r>
            <a:endParaRPr lang="en-US" dirty="0"/>
          </a:p>
          <a:p>
            <a:pPr marL="448650" indent="-134595">
              <a:buFont typeface="Arial" pitchFamily="34" charset="0"/>
              <a:buChar char="•"/>
            </a:pPr>
            <a:r>
              <a:rPr lang="en-US" dirty="0"/>
              <a:t>“What conceptual patterns do you notice in the red and blue dots?” </a:t>
            </a:r>
          </a:p>
          <a:p>
            <a:pPr marL="448650" indent="-134595">
              <a:buFont typeface="Arial" pitchFamily="34" charset="0"/>
              <a:buChar char="•"/>
            </a:pPr>
            <a:r>
              <a:rPr lang="en-US" dirty="0"/>
              <a:t>“What reactions do you have to this analysis? What did it make you think about?”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short, skip this pattern analysis and discussion.</a:t>
            </a:r>
          </a:p>
          <a:p>
            <a:endParaRPr lang="en-US" b="1" dirty="0"/>
          </a:p>
          <a:p>
            <a:r>
              <a:rPr lang="en-US" dirty="0"/>
              <a:t>g. “We’ve recognized these common ideas in students or held them ourselves. It’s important to be aware of them when we’re analyzing student thinking in the video clips or planning and teaching lessons in the future.”</a:t>
            </a:r>
          </a:p>
          <a:p>
            <a:endParaRPr lang="en-US" b="1" dirty="0"/>
          </a:p>
          <a:p>
            <a:r>
              <a:rPr lang="en-US" dirty="0"/>
              <a:t>h. “Now let’s look for evidence of these common student ideas in a video clip.” </a:t>
            </a:r>
            <a:r>
              <a:rPr lang="en-US" sz="900" dirty="0"/>
              <a:t> </a:t>
            </a:r>
            <a:endParaRPr lang="en-US" dirty="0"/>
          </a:p>
        </p:txBody>
      </p:sp>
      <p:sp>
        <p:nvSpPr>
          <p:cNvPr id="2" name="Footer Placeholder 1"/>
          <p:cNvSpPr>
            <a:spLocks noGrp="1"/>
          </p:cNvSpPr>
          <p:nvPr>
            <p:ph type="ftr" sz="quarter" idx="10"/>
          </p:nvPr>
        </p:nvSpPr>
        <p:spPr/>
        <p:txBody>
          <a:bodyPr/>
          <a:lstStyle/>
          <a:p>
            <a:pPr>
              <a:defRPr/>
            </a:pPr>
            <a:r>
              <a:rPr lang="en-US" dirty="0"/>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4829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r>
              <a:rPr lang="en-US" dirty="0"/>
              <a:t>a. Give participants time to review your summary of their reflections from day 1 and offer reactions and comments or ask follow-up questions. </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dirty="0"/>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2</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a:r>
              <a:rPr lang="en-US" dirty="0"/>
              <a:t>a. </a:t>
            </a:r>
            <a:r>
              <a:rPr lang="en-US" sz="1200" kern="1200" dirty="0">
                <a:solidFill>
                  <a:schemeClr val="tx1"/>
                </a:solidFill>
                <a:latin typeface="+mn-lt"/>
                <a:ea typeface="+mn-ea"/>
                <a:cs typeface="+mn-cs"/>
              </a:rPr>
              <a:t>Have participants count off in ones and twos (1, 2, 1, 2, 1, 2). “Ones” will focus on the odd-numbered ideas on the Common Student Ideas chart, and “twos” will focus on the even-numbered ideas.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050" kern="1200" dirty="0">
                <a:solidFill>
                  <a:schemeClr val="tx1"/>
                </a:solidFill>
                <a:latin typeface="+mn-lt"/>
                <a:ea typeface="+mn-ea"/>
                <a:cs typeface="+mn-cs"/>
              </a:rPr>
              <a:t> </a:t>
            </a:r>
            <a:endParaRPr lang="en-US" b="1" dirty="0"/>
          </a:p>
          <a:p>
            <a:r>
              <a:rPr lang="en-US" dirty="0"/>
              <a:t>b. </a:t>
            </a:r>
            <a:r>
              <a:rPr lang="en-US" b="1" dirty="0"/>
              <a:t>Individuals:</a:t>
            </a:r>
            <a:r>
              <a:rPr lang="en-US" dirty="0"/>
              <a:t> “Read the scientific explanations for your assigned idea on the Common Student Ideas chart.” </a:t>
            </a:r>
          </a:p>
          <a:p>
            <a:endParaRPr lang="en-US" b="1" dirty="0"/>
          </a:p>
          <a:p>
            <a:r>
              <a:rPr lang="en-US" dirty="0"/>
              <a:t>c. </a:t>
            </a:r>
            <a:r>
              <a:rPr lang="en-US" b="1" dirty="0"/>
              <a:t>Pairs:</a:t>
            </a:r>
            <a:r>
              <a:rPr lang="en-US" dirty="0"/>
              <a:t> “Discuss these explanations</a:t>
            </a:r>
            <a:r>
              <a:rPr lang="en-US" baseline="0" dirty="0"/>
              <a:t> briefly </a:t>
            </a:r>
            <a:r>
              <a:rPr lang="en-US" dirty="0"/>
              <a:t>with a partner. What was new to you? Write on sticky notes any content questions you have and place the notes on the Parking Lot poster.”</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dirty="0"/>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20</a:t>
            </a:fld>
            <a:endParaRPr lang="en-US"/>
          </a:p>
        </p:txBody>
      </p:sp>
    </p:spTree>
    <p:extLst>
      <p:ext uri="{BB962C8B-B14F-4D97-AF65-F5344CB8AC3E}">
        <p14:creationId xmlns:p14="http://schemas.microsoft.com/office/powerpoint/2010/main" val="182049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945369A7-A66B-424A-B74B-C0F6E25AA912}" type="slidenum">
              <a:rPr lang="en-US" smtClean="0">
                <a:ea typeface="ＭＳ Ｐゴシック" pitchFamily="34" charset="-128"/>
              </a:rPr>
              <a:pPr eaLnBrk="1" hangingPunct="1"/>
              <a:t>21</a:t>
            </a:fld>
            <a:endParaRPr lang="en-US">
              <a:ea typeface="ＭＳ Ｐゴシック"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pitchFamily="34" charset="-128"/>
              </a:rPr>
              <a:t>5</a:t>
            </a:r>
            <a:r>
              <a:rPr lang="en-US" baseline="0" dirty="0">
                <a:ea typeface="ＭＳ Ｐゴシック" pitchFamily="34" charset="-128"/>
              </a:rPr>
              <a:t> min</a:t>
            </a:r>
          </a:p>
          <a:p>
            <a:pPr eaLnBrk="1" hangingPunct="1"/>
            <a:endParaRPr lang="en-US" dirty="0">
              <a:ea typeface="ＭＳ Ｐゴシック" pitchFamily="34" charset="-128"/>
            </a:endParaRPr>
          </a:p>
          <a:p>
            <a:pPr marL="0" lvl="1"/>
            <a:r>
              <a:rPr lang="en-US" dirty="0"/>
              <a:t>a. “Before we analyze the video clip, let’s think about our lesson analysis process.”</a:t>
            </a:r>
          </a:p>
          <a:p>
            <a:endParaRPr lang="en-US" dirty="0"/>
          </a:p>
          <a:p>
            <a:r>
              <a:rPr lang="en-US" dirty="0"/>
              <a:t>b. Review the analysis basics on the slide. </a:t>
            </a:r>
          </a:p>
          <a:p>
            <a:endParaRPr lang="en-US" b="1" dirty="0"/>
          </a:p>
          <a:p>
            <a:r>
              <a:rPr lang="en-US" b="1" dirty="0"/>
              <a:t>Note:</a:t>
            </a:r>
            <a:r>
              <a:rPr lang="en-US" dirty="0"/>
              <a:t> Direct participants to page 2 in the strategies booklet if they have specific questions that require more information.</a:t>
            </a:r>
          </a:p>
          <a:p>
            <a:endParaRPr lang="en-US" b="1" dirty="0"/>
          </a:p>
          <a:p>
            <a:r>
              <a:rPr lang="en-US" dirty="0"/>
              <a:t>c. </a:t>
            </a:r>
            <a:r>
              <a:rPr lang="en-US" b="1" dirty="0"/>
              <a:t>Why the analysis basics are important:</a:t>
            </a:r>
            <a:r>
              <a:rPr lang="en-US" dirty="0"/>
              <a:t> “The analysis basics will help us dig deeper and learn more from our </a:t>
            </a:r>
            <a:r>
              <a:rPr lang="en-US" dirty="0" err="1"/>
              <a:t>videocase</a:t>
            </a:r>
            <a:r>
              <a:rPr lang="en-US" dirty="0"/>
              <a:t> analyses while keeping us focused on the ultimate goal of improved student learning.” </a:t>
            </a:r>
          </a:p>
          <a:p>
            <a:endParaRPr lang="en-US" b="1" dirty="0"/>
          </a:p>
          <a:p>
            <a:r>
              <a:rPr lang="en-US" b="1" dirty="0"/>
              <a:t>Note: </a:t>
            </a:r>
            <a:r>
              <a:rPr lang="en-US" dirty="0"/>
              <a:t>This lesson analysis process is </a:t>
            </a:r>
            <a:r>
              <a:rPr lang="en-US" b="1" dirty="0"/>
              <a:t>not</a:t>
            </a:r>
            <a:r>
              <a:rPr lang="en-US" dirty="0"/>
              <a:t> about critiquing teachers but about improving student learning. </a:t>
            </a:r>
          </a:p>
          <a:p>
            <a:endParaRPr lang="en-US" b="1" dirty="0"/>
          </a:p>
          <a:p>
            <a:r>
              <a:rPr lang="en-US" dirty="0"/>
              <a:t>d. “We’ll use a more structured lesson analysis protocol when we begin reviewing each other’s videos in the fall study-group sessions.” </a:t>
            </a:r>
            <a:endParaRPr lang="en-US" sz="1000" dirty="0"/>
          </a:p>
          <a:p>
            <a:pPr marL="216227" lvl="1" indent="-216227" defTabSz="864908">
              <a:defRPr/>
            </a:pPr>
            <a:endParaRPr lang="en-US" sz="1500" dirty="0"/>
          </a:p>
          <a:p>
            <a:pPr eaLnBrk="1" hangingPunct="1"/>
            <a:endParaRPr lang="en-US" baseline="0" dirty="0">
              <a:ea typeface="ＭＳ Ｐゴシック" pitchFamily="34" charset="-128"/>
            </a:endParaRPr>
          </a:p>
        </p:txBody>
      </p:sp>
      <p:sp>
        <p:nvSpPr>
          <p:cNvPr id="2" name="Footer Placeholder 1"/>
          <p:cNvSpPr>
            <a:spLocks noGrp="1"/>
          </p:cNvSpPr>
          <p:nvPr>
            <p:ph type="ftr" sz="quarter" idx="10"/>
          </p:nvPr>
        </p:nvSpPr>
        <p:spPr/>
        <p:txBody>
          <a:bodyPr/>
          <a:lstStyle/>
          <a:p>
            <a:pPr>
              <a:defRPr/>
            </a:pPr>
            <a:r>
              <a:rPr lang="en-US" dirty="0"/>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5076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1C5FBB5-89A6-4DB0-A80D-1A97731ED15A}" type="slidenum">
              <a:rPr lang="en-US" smtClean="0"/>
              <a:pPr eaLnBrk="1" hangingPunct="1"/>
              <a:t>22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dirty="0"/>
              <a:t>15 min</a:t>
            </a:r>
          </a:p>
          <a:p>
            <a:pPr eaLnBrk="1" hangingPunct="1"/>
            <a:endParaRPr lang="en-US" dirty="0"/>
          </a:p>
          <a:p>
            <a:pPr marL="0" lvl="1"/>
            <a:r>
              <a:rPr lang="en-US" dirty="0"/>
              <a:t>a. Remind participants of the purposes of video analysis: to deepen understandings of STeLLA strategies; to develop their ability to analyze student thinking; and, ultimately, to improve student learning.</a:t>
            </a:r>
          </a:p>
          <a:p>
            <a:endParaRPr lang="en-US" b="1" dirty="0"/>
          </a:p>
          <a:p>
            <a:r>
              <a:rPr lang="en-US" dirty="0"/>
              <a:t>b. </a:t>
            </a:r>
            <a:r>
              <a:rPr lang="en-US" b="1" dirty="0"/>
              <a:t>Tell participants:</a:t>
            </a:r>
            <a:r>
              <a:rPr lang="en-US" dirty="0"/>
              <a:t> “Remember to refer to your Common Student Ideas chart as you analyze the video clip.” </a:t>
            </a:r>
          </a:p>
          <a:p>
            <a:endParaRPr lang="en-US" b="1" dirty="0"/>
          </a:p>
          <a:p>
            <a:r>
              <a:rPr lang="en-US" dirty="0"/>
              <a:t>c. </a:t>
            </a:r>
            <a:r>
              <a:rPr lang="en-US" b="1" dirty="0"/>
              <a:t>Individuals: </a:t>
            </a:r>
            <a:r>
              <a:rPr lang="en-US" dirty="0"/>
              <a:t>Review the slide instructions before participants begin working independently on the tasks.</a:t>
            </a:r>
            <a:r>
              <a:rPr lang="en-US" sz="1000" dirty="0"/>
              <a:t> </a:t>
            </a:r>
            <a:endParaRPr lang="en-US" dirty="0"/>
          </a:p>
          <a:p>
            <a:endParaRPr lang="en-US" b="1" dirty="0"/>
          </a:p>
          <a:p>
            <a:r>
              <a:rPr lang="en-US" dirty="0"/>
              <a:t>d. </a:t>
            </a:r>
            <a:r>
              <a:rPr lang="en-US" b="1" dirty="0"/>
              <a:t>Whole group:</a:t>
            </a:r>
            <a:endParaRPr lang="en-US" dirty="0"/>
          </a:p>
          <a:p>
            <a:pPr marL="448650" indent="-134595">
              <a:buFont typeface="Arial" pitchFamily="34" charset="0"/>
              <a:buChar char="•"/>
            </a:pPr>
            <a:r>
              <a:rPr lang="en-US" dirty="0"/>
              <a:t>Have several participants share their claims and evidence. </a:t>
            </a:r>
          </a:p>
          <a:p>
            <a:pPr marL="448650" indent="-134595">
              <a:buFont typeface="Arial" pitchFamily="34" charset="0"/>
              <a:buChar char="•"/>
            </a:pPr>
            <a:r>
              <a:rPr lang="en-US" b="1" dirty="0"/>
              <a:t>Ask:</a:t>
            </a:r>
            <a:r>
              <a:rPr lang="en-US" dirty="0"/>
              <a:t> “Did you recognize any of the common student ideas in the students’ responses?”</a:t>
            </a:r>
          </a:p>
          <a:p>
            <a:pPr marL="448650" indent="-134595">
              <a:buFont typeface="Arial" pitchFamily="34" charset="0"/>
              <a:buChar char="•"/>
            </a:pPr>
            <a:r>
              <a:rPr lang="en-US" b="1" dirty="0"/>
              <a:t>Ask:</a:t>
            </a:r>
            <a:r>
              <a:rPr lang="en-US" dirty="0"/>
              <a:t> “What probe or challenge questions might you ask to better understand student thinking?”</a:t>
            </a:r>
          </a:p>
          <a:p>
            <a:endParaRPr lang="en-US" b="1" dirty="0"/>
          </a:p>
          <a:p>
            <a:r>
              <a:rPr lang="en-US" b="1" dirty="0"/>
              <a:t>Note</a:t>
            </a:r>
            <a:r>
              <a:rPr lang="en-US" b="1" baseline="0" dirty="0"/>
              <a:t>:</a:t>
            </a:r>
            <a:r>
              <a:rPr lang="en-US" dirty="0"/>
              <a:t> Remember to use probe and challenge questions as you interact with participants.</a:t>
            </a:r>
            <a:endParaRPr lang="en-US" sz="1600" dirty="0"/>
          </a:p>
          <a:p>
            <a:endParaRPr lang="en-US" b="1" dirty="0"/>
          </a:p>
        </p:txBody>
      </p:sp>
      <p:sp>
        <p:nvSpPr>
          <p:cNvPr id="2" name="Footer Placeholder 1"/>
          <p:cNvSpPr>
            <a:spLocks noGrp="1"/>
          </p:cNvSpPr>
          <p:nvPr>
            <p:ph type="ftr" sz="quarter" idx="10"/>
          </p:nvPr>
        </p:nvSpPr>
        <p:spPr/>
        <p:txBody>
          <a:bodyPr/>
          <a:lstStyle/>
          <a:p>
            <a:pPr>
              <a:defRPr/>
            </a:pPr>
            <a:r>
              <a:rPr lang="en-US" dirty="0"/>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587469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23</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lvl="0"/>
            <a:r>
              <a:rPr lang="en-US" dirty="0">
                <a:latin typeface="Arial" charset="0"/>
              </a:rPr>
              <a:t>20 min</a:t>
            </a:r>
          </a:p>
          <a:p>
            <a:pPr lvl="0"/>
            <a:endParaRPr lang="en-US" u="none" dirty="0">
              <a:latin typeface="Arial" charset="0"/>
            </a:endParaRPr>
          </a:p>
          <a:p>
            <a:pPr marL="0" lvl="1"/>
            <a:r>
              <a:rPr lang="en-US" dirty="0"/>
              <a:t>a. Read the context for this video clip at the top of the transcript (handout</a:t>
            </a:r>
            <a:r>
              <a:rPr lang="en-US" baseline="0" dirty="0"/>
              <a:t> 2.3</a:t>
            </a:r>
            <a:r>
              <a:rPr lang="en-US" dirty="0"/>
              <a:t>). Make sure participants understand that the students in this clip are continuing to wrestle with the three claims from the previous lesson.</a:t>
            </a:r>
          </a:p>
          <a:p>
            <a:pPr marL="0" lvl="1"/>
            <a:endParaRPr lang="en-US" dirty="0"/>
          </a:p>
          <a:p>
            <a:r>
              <a:rPr lang="en-US" dirty="0"/>
              <a:t>b. Provide instructions for watching video clip 3 and using the transcript to identify</a:t>
            </a:r>
            <a:r>
              <a:rPr lang="en-US" b="1" i="1" dirty="0"/>
              <a:t> </a:t>
            </a:r>
            <a:r>
              <a:rPr lang="en-US" dirty="0"/>
              <a:t>questions that probe student ideas and predictions and challenge student thinking. </a:t>
            </a:r>
            <a:r>
              <a:rPr lang="en-US" b="1" dirty="0"/>
              <a:t>Participants should also be on the lookout for leading questions and missed opportunities. </a:t>
            </a:r>
            <a:r>
              <a:rPr lang="en-US" dirty="0"/>
              <a:t>(</a:t>
            </a:r>
            <a:r>
              <a:rPr lang="en-US" b="1" dirty="0"/>
              <a:t>Note: </a:t>
            </a:r>
            <a:r>
              <a:rPr lang="en-US" dirty="0"/>
              <a:t>Leading questions provide hints or make it easy for students to give the “right” answer.) Remind participants that other types of questions (such as elicit questions) may appear in this video clip.</a:t>
            </a:r>
          </a:p>
          <a:p>
            <a:endParaRPr lang="en-US" dirty="0"/>
          </a:p>
          <a:p>
            <a:r>
              <a:rPr lang="en-US" dirty="0"/>
              <a:t>c.</a:t>
            </a:r>
            <a:r>
              <a:rPr lang="en-US" baseline="0" dirty="0"/>
              <a:t> Show the video clip.</a:t>
            </a:r>
            <a:endParaRPr lang="en-US" dirty="0"/>
          </a:p>
          <a:p>
            <a:endParaRPr lang="en-US" b="1" dirty="0"/>
          </a:p>
          <a:p>
            <a:r>
              <a:rPr lang="en-US" b="0" dirty="0"/>
              <a:t>d. </a:t>
            </a:r>
            <a:r>
              <a:rPr lang="en-US" b="1" dirty="0"/>
              <a:t>Individuals: </a:t>
            </a:r>
            <a:r>
              <a:rPr lang="en-US" dirty="0"/>
              <a:t>Review the slide instructions before participants begin working independently on the tasks.</a:t>
            </a:r>
            <a:r>
              <a:rPr lang="en-US" sz="1000" dirty="0"/>
              <a:t> </a:t>
            </a:r>
            <a:endParaRPr lang="en-US" dirty="0"/>
          </a:p>
          <a:p>
            <a:endParaRPr lang="en-US" b="1" dirty="0"/>
          </a:p>
          <a:p>
            <a:r>
              <a:rPr lang="en-US" dirty="0"/>
              <a:t>e. </a:t>
            </a:r>
            <a:r>
              <a:rPr lang="en-US" b="1" dirty="0"/>
              <a:t>Whole group: </a:t>
            </a:r>
            <a:endParaRPr lang="en-US" dirty="0"/>
          </a:p>
          <a:p>
            <a:pPr marL="448650" indent="-134595">
              <a:buFont typeface="Arial" pitchFamily="34" charset="0"/>
              <a:buChar char="•"/>
            </a:pPr>
            <a:r>
              <a:rPr lang="en-US" dirty="0"/>
              <a:t>Challenge participants to clearly state their reasons for identifying a question as probe, challenge, or leading.</a:t>
            </a:r>
          </a:p>
          <a:p>
            <a:pPr marL="448650" indent="-134595">
              <a:buFont typeface="Arial" pitchFamily="34" charset="0"/>
              <a:buChar char="•"/>
            </a:pPr>
            <a:r>
              <a:rPr lang="en-US" dirty="0"/>
              <a:t>Encourage participants to provide evidence from the STeLLA strategies booklet to support their claims.</a:t>
            </a:r>
          </a:p>
          <a:p>
            <a:endParaRPr lang="en-US" b="1" dirty="0"/>
          </a:p>
          <a:p>
            <a:r>
              <a:rPr lang="en-US" sz="1200" b="1" kern="1200" dirty="0">
                <a:solidFill>
                  <a:schemeClr val="tx1"/>
                </a:solidFill>
                <a:latin typeface="+mn-lt"/>
                <a:ea typeface="+mn-ea"/>
                <a:cs typeface="+mn-cs"/>
              </a:rPr>
              <a:t>Possible probe questions: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00:01:36:</a:t>
            </a:r>
            <a:r>
              <a:rPr lang="en-US" sz="1200" kern="1200" dirty="0">
                <a:solidFill>
                  <a:schemeClr val="tx1"/>
                </a:solidFill>
                <a:latin typeface="+mn-lt"/>
                <a:ea typeface="+mn-ea"/>
                <a:cs typeface="+mn-cs"/>
              </a:rPr>
              <a:t> “And the Sun was more?”</a:t>
            </a:r>
          </a:p>
          <a:p>
            <a:pPr marL="137160" indent="-137160">
              <a:buFont typeface="Arial" pitchFamily="34" charset="0"/>
              <a:buChar char="•"/>
            </a:pPr>
            <a:r>
              <a:rPr lang="en-US" sz="1200" b="1" kern="1200" dirty="0">
                <a:solidFill>
                  <a:schemeClr val="tx1"/>
                </a:solidFill>
                <a:latin typeface="+mn-lt"/>
                <a:ea typeface="+mn-ea"/>
                <a:cs typeface="+mn-cs"/>
              </a:rPr>
              <a:t>Segment 00:02:13:</a:t>
            </a:r>
            <a:r>
              <a:rPr lang="en-US" sz="1200" kern="1200" dirty="0">
                <a:solidFill>
                  <a:schemeClr val="tx1"/>
                </a:solidFill>
                <a:latin typeface="+mn-lt"/>
                <a:ea typeface="+mn-ea"/>
                <a:cs typeface="+mn-cs"/>
              </a:rPr>
              <a:t> “It’s what?”</a:t>
            </a:r>
          </a:p>
          <a:p>
            <a:pPr marL="137160" indent="-137160">
              <a:buFont typeface="Arial" pitchFamily="34" charset="0"/>
              <a:buChar char="•"/>
            </a:pPr>
            <a:r>
              <a:rPr lang="en-US" sz="1200" b="1" kern="1200" dirty="0">
                <a:solidFill>
                  <a:schemeClr val="tx1"/>
                </a:solidFill>
                <a:latin typeface="+mn-lt"/>
                <a:ea typeface="+mn-ea"/>
                <a:cs typeface="+mn-cs"/>
              </a:rPr>
              <a:t>Segment 00:03:31:</a:t>
            </a:r>
            <a:r>
              <a:rPr lang="en-US" sz="1200" kern="1200" dirty="0">
                <a:solidFill>
                  <a:schemeClr val="tx1"/>
                </a:solidFill>
                <a:latin typeface="+mn-lt"/>
                <a:ea typeface="+mn-ea"/>
                <a:cs typeface="+mn-cs"/>
              </a:rPr>
              <a:t> “What paper?”</a:t>
            </a:r>
          </a:p>
          <a:p>
            <a:pPr marL="137160" indent="-137160">
              <a:buFont typeface="Arial" pitchFamily="34" charset="0"/>
              <a:buChar char="•"/>
            </a:pPr>
            <a:r>
              <a:rPr lang="en-US" sz="1200" kern="1200" dirty="0">
                <a:solidFill>
                  <a:schemeClr val="tx1"/>
                </a:solidFill>
                <a:latin typeface="+mn-lt"/>
                <a:ea typeface="+mn-ea"/>
                <a:cs typeface="+mn-cs"/>
              </a:rPr>
              <a:t>You could also make a good argument that 00:02:37 is a probe question: “The Sun’s lesser than what?”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challenge questions: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00:00:25–00:45: </a:t>
            </a:r>
            <a:r>
              <a:rPr lang="en-US" sz="1200" kern="1200" dirty="0">
                <a:solidFill>
                  <a:schemeClr val="tx1"/>
                </a:solidFill>
                <a:latin typeface="+mn-lt"/>
                <a:ea typeface="+mn-ea"/>
                <a:cs typeface="+mn-cs"/>
              </a:rPr>
              <a:t>“Tell me what you remember about a [weather] pattern in the month of September in Colorado Springs.”</a:t>
            </a:r>
          </a:p>
          <a:p>
            <a:pPr marL="137160" indent="-137160">
              <a:buFont typeface="Arial" pitchFamily="34" charset="0"/>
              <a:buChar char="•"/>
            </a:pPr>
            <a:r>
              <a:rPr lang="en-US" sz="1200" b="1" kern="1200" dirty="0">
                <a:solidFill>
                  <a:schemeClr val="tx1"/>
                </a:solidFill>
                <a:latin typeface="+mn-lt"/>
                <a:ea typeface="+mn-ea"/>
                <a:cs typeface="+mn-cs"/>
              </a:rPr>
              <a:t>Segment 00:01:51: </a:t>
            </a:r>
            <a:r>
              <a:rPr lang="en-US" sz="1200" kern="1200" dirty="0">
                <a:solidFill>
                  <a:schemeClr val="tx1"/>
                </a:solidFill>
                <a:latin typeface="+mn-lt"/>
                <a:ea typeface="+mn-ea"/>
                <a:cs typeface="+mn-cs"/>
              </a:rPr>
              <a:t>“Who can … tell me the pattern that you see in December?”</a:t>
            </a:r>
          </a:p>
          <a:p>
            <a:pPr marL="137160" indent="-137160">
              <a:buFont typeface="Arial" pitchFamily="34" charset="0"/>
              <a:buChar char="•"/>
            </a:pPr>
            <a:r>
              <a:rPr lang="en-US" sz="1200" b="1" kern="1200" dirty="0">
                <a:solidFill>
                  <a:schemeClr val="tx1"/>
                </a:solidFill>
                <a:latin typeface="+mn-lt"/>
                <a:ea typeface="+mn-ea"/>
                <a:cs typeface="+mn-cs"/>
              </a:rPr>
              <a:t>Segment 00:02:33: </a:t>
            </a:r>
            <a:r>
              <a:rPr lang="en-US" sz="1200" kern="1200" dirty="0">
                <a:solidFill>
                  <a:schemeClr val="tx1"/>
                </a:solidFill>
                <a:latin typeface="+mn-lt"/>
                <a:ea typeface="+mn-ea"/>
                <a:cs typeface="+mn-cs"/>
              </a:rPr>
              <a:t>“What can you tell me about the Sun?”</a:t>
            </a:r>
          </a:p>
          <a:p>
            <a:pPr marL="137160" indent="-137160">
              <a:buFont typeface="Arial" pitchFamily="34" charset="0"/>
              <a:buChar char="•"/>
            </a:pPr>
            <a:r>
              <a:rPr lang="en-US" sz="1200" b="1" kern="1200" dirty="0">
                <a:solidFill>
                  <a:schemeClr val="tx1"/>
                </a:solidFill>
                <a:latin typeface="+mn-lt"/>
                <a:ea typeface="+mn-ea"/>
                <a:cs typeface="+mn-cs"/>
              </a:rPr>
              <a:t>Segment 00:02:37: </a:t>
            </a:r>
            <a:r>
              <a:rPr lang="en-US" sz="1200" kern="1200" dirty="0">
                <a:solidFill>
                  <a:schemeClr val="tx1"/>
                </a:solidFill>
                <a:latin typeface="+mn-lt"/>
                <a:ea typeface="+mn-ea"/>
                <a:cs typeface="+mn-cs"/>
              </a:rPr>
              <a:t>“The Sun’s lesser than what?”</a:t>
            </a:r>
          </a:p>
          <a:p>
            <a:pPr marL="137160" indent="-137160">
              <a:buFont typeface="Arial" pitchFamily="34" charset="0"/>
              <a:buChar char="•"/>
            </a:pPr>
            <a:r>
              <a:rPr lang="en-US" sz="1200" b="1" kern="1200" dirty="0">
                <a:solidFill>
                  <a:schemeClr val="tx1"/>
                </a:solidFill>
                <a:latin typeface="+mn-lt"/>
                <a:ea typeface="+mn-ea"/>
                <a:cs typeface="+mn-cs"/>
              </a:rPr>
              <a:t>Segments 00:02:53 and 00:03:02: </a:t>
            </a:r>
            <a:r>
              <a:rPr lang="en-US" sz="1200" kern="1200" dirty="0">
                <a:solidFill>
                  <a:schemeClr val="tx1"/>
                </a:solidFill>
                <a:latin typeface="+mn-lt"/>
                <a:ea typeface="+mn-ea"/>
                <a:cs typeface="+mn-cs"/>
              </a:rPr>
              <a:t>“Is the weather pattern the same month to month? … How do you know that?”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leading questions: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teacher asks multiple times, “Do you guys agree with that?” It seems as if students know that she always wants them to say yes to this question (see segments 00:01:38, 00:02:17, and 00:03:35).</a:t>
            </a:r>
          </a:p>
          <a:p>
            <a:pPr marL="137160" indent="-137160">
              <a:buFont typeface="Arial" pitchFamily="34" charset="0"/>
              <a:buChar char="•"/>
            </a:pPr>
            <a:r>
              <a:rPr lang="en-US" sz="1200" kern="1200" dirty="0">
                <a:solidFill>
                  <a:schemeClr val="tx1"/>
                </a:solidFill>
                <a:latin typeface="+mn-lt"/>
                <a:ea typeface="+mn-ea"/>
                <a:cs typeface="+mn-cs"/>
              </a:rPr>
              <a:t>The question at segment 00:03:37 is also a leading question: “And then we made a ….” </a:t>
            </a:r>
          </a:p>
          <a:p>
            <a:pPr marL="137160" indent="-137160">
              <a:buFont typeface="Arial" pitchFamily="34" charset="0"/>
              <a:buChar char="•"/>
            </a:pPr>
            <a:r>
              <a:rPr lang="en-US" sz="1200" kern="1200" dirty="0">
                <a:solidFill>
                  <a:schemeClr val="tx1"/>
                </a:solidFill>
                <a:latin typeface="+mn-lt"/>
                <a:ea typeface="+mn-ea"/>
                <a:cs typeface="+mn-cs"/>
              </a:rPr>
              <a:t>At segment 00:03:02 the teacher asks a challenge question (“How do you know that?”) but immediately follows with a question that hints at the answer she wants: “Where do you look for that information?”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Missed opportunities for probe questions: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00:00:45: </a:t>
            </a:r>
            <a:r>
              <a:rPr lang="en-US" sz="1200" kern="1200" dirty="0">
                <a:solidFill>
                  <a:schemeClr val="tx1"/>
                </a:solidFill>
                <a:latin typeface="+mn-lt"/>
                <a:ea typeface="+mn-ea"/>
                <a:cs typeface="+mn-cs"/>
              </a:rPr>
              <a:t>When a student mentioned a repetitive pattern of sunny and cloudy days, the teacher could have asked,</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Show me where you see that pattern on our graph” or “Show me how you’re thinking about this.”</a:t>
            </a:r>
          </a:p>
          <a:p>
            <a:pPr marL="137160" indent="-137160">
              <a:buFont typeface="Arial" pitchFamily="34" charset="0"/>
              <a:buChar char="•"/>
            </a:pPr>
            <a:r>
              <a:rPr lang="en-US" sz="1200" b="1" kern="1200" dirty="0">
                <a:solidFill>
                  <a:schemeClr val="tx1"/>
                </a:solidFill>
                <a:latin typeface="+mn-lt"/>
                <a:ea typeface="+mn-ea"/>
                <a:cs typeface="+mn-cs"/>
              </a:rPr>
              <a:t>Segment 00:02:14: </a:t>
            </a:r>
            <a:r>
              <a:rPr lang="en-US" sz="1200" kern="1200" dirty="0">
                <a:solidFill>
                  <a:schemeClr val="tx1"/>
                </a:solidFill>
                <a:latin typeface="+mn-lt"/>
                <a:ea typeface="+mn-ea"/>
                <a:cs typeface="+mn-cs"/>
              </a:rPr>
              <a:t>When a student observed that there were “more clouds” on the graph, the teacher could have said, “Tell me what you mean by “more clouds.”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Missed opportunities for challenge questions: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00:03:02: </a:t>
            </a:r>
            <a:r>
              <a:rPr lang="en-US" sz="1200" kern="1200" dirty="0">
                <a:solidFill>
                  <a:schemeClr val="tx1"/>
                </a:solidFill>
                <a:latin typeface="+mn-lt"/>
                <a:ea typeface="+mn-ea"/>
                <a:cs typeface="+mn-cs"/>
              </a:rPr>
              <a:t>The teacher could have paused</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after asking, “And how do you know that?” and let students respond rather than following immediately with a leading question. </a:t>
            </a:r>
          </a:p>
          <a:p>
            <a:pPr marL="137160" indent="-137160">
              <a:buFont typeface="Arial" pitchFamily="34" charset="0"/>
              <a:buChar char="•"/>
            </a:pPr>
            <a:r>
              <a:rPr lang="en-US" sz="1200" b="1" kern="1200" dirty="0">
                <a:solidFill>
                  <a:schemeClr val="tx1"/>
                </a:solidFill>
                <a:latin typeface="+mn-lt"/>
                <a:ea typeface="+mn-ea"/>
                <a:cs typeface="+mn-cs"/>
              </a:rPr>
              <a:t>Segment 00:03:09: </a:t>
            </a:r>
            <a:r>
              <a:rPr lang="en-US" sz="1200" kern="1200" dirty="0">
                <a:solidFill>
                  <a:schemeClr val="tx1"/>
                </a:solidFill>
                <a:latin typeface="+mn-lt"/>
                <a:ea typeface="+mn-ea"/>
                <a:cs typeface="+mn-cs"/>
              </a:rPr>
              <a:t>When Paisley said that she could see the weather pattern on the class calendar, the teacher could have said, “Show me where you see the weather pattern on the calendar” or “How does the calendar tell us that the weather pattern is different from month to month?”</a:t>
            </a:r>
          </a:p>
          <a:p>
            <a:pPr marL="137160" indent="-137160">
              <a:buFont typeface="Arial" pitchFamily="34" charset="0"/>
              <a:buChar char="•"/>
            </a:pPr>
            <a:r>
              <a:rPr lang="en-US" sz="1200" b="1" kern="1200" dirty="0">
                <a:solidFill>
                  <a:schemeClr val="tx1"/>
                </a:solidFill>
                <a:latin typeface="+mn-lt"/>
                <a:ea typeface="+mn-ea"/>
                <a:cs typeface="+mn-cs"/>
              </a:rPr>
              <a:t>Segment 00:03:20: </a:t>
            </a:r>
            <a:r>
              <a:rPr lang="en-US" sz="1200" kern="1200" dirty="0">
                <a:solidFill>
                  <a:schemeClr val="tx1"/>
                </a:solidFill>
                <a:latin typeface="+mn-lt"/>
                <a:ea typeface="+mn-ea"/>
                <a:cs typeface="+mn-cs"/>
              </a:rPr>
              <a:t>When a student referred to the graph, the teacher could have said, “Show me how the graph tells us that the weather pattern is different from month to month.”</a:t>
            </a:r>
            <a:endParaRPr lang="en-US" dirty="0"/>
          </a:p>
          <a:p>
            <a:pPr lvl="0"/>
            <a:endParaRPr lang="en-US" dirty="0">
              <a:latin typeface="Arial" charset="0"/>
            </a:endParaRP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038078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1C5FBB5-89A6-4DB0-A80D-1A97731ED15A}" type="slidenum">
              <a:rPr lang="en-US" smtClean="0"/>
              <a:pPr eaLnBrk="1" hangingPunct="1"/>
              <a:t>24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dirty="0"/>
              <a:t>10</a:t>
            </a:r>
            <a:r>
              <a:rPr lang="en-US" baseline="0" dirty="0"/>
              <a:t> min </a:t>
            </a:r>
          </a:p>
          <a:p>
            <a:endParaRPr lang="en-US" dirty="0"/>
          </a:p>
          <a:p>
            <a:r>
              <a:rPr lang="en-US" dirty="0"/>
              <a:t>a. </a:t>
            </a:r>
            <a:r>
              <a:rPr lang="en-US" b="1" dirty="0"/>
              <a:t>Emphasize: </a:t>
            </a:r>
            <a:r>
              <a:rPr lang="en-US" dirty="0"/>
              <a:t>“Remember to refer to your Common Student Ideas chart as you analyze the video.” </a:t>
            </a:r>
          </a:p>
          <a:p>
            <a:endParaRPr lang="en-US" b="1" dirty="0"/>
          </a:p>
          <a:p>
            <a:r>
              <a:rPr lang="en-US" dirty="0"/>
              <a:t>b. </a:t>
            </a:r>
            <a:r>
              <a:rPr lang="en-US" b="1" dirty="0"/>
              <a:t>Individuals: </a:t>
            </a:r>
            <a:r>
              <a:rPr lang="en-US" dirty="0"/>
              <a:t>Review the slide instructions before participants begin working independently on developing a claim to answer the analysis question.</a:t>
            </a:r>
            <a:r>
              <a:rPr lang="en-US" sz="1000" dirty="0"/>
              <a:t> </a:t>
            </a:r>
            <a:endParaRPr lang="en-US" dirty="0"/>
          </a:p>
          <a:p>
            <a:endParaRPr lang="en-US" b="1" dirty="0"/>
          </a:p>
          <a:p>
            <a:r>
              <a:rPr lang="en-US" dirty="0"/>
              <a:t>c. </a:t>
            </a:r>
            <a:r>
              <a:rPr lang="en-US" b="1" dirty="0"/>
              <a:t>Whole group:</a:t>
            </a:r>
            <a:endParaRPr lang="en-US" dirty="0"/>
          </a:p>
          <a:p>
            <a:pPr marL="448650" indent="-134595">
              <a:buFont typeface="Arial" pitchFamily="34" charset="0"/>
              <a:buChar char="•"/>
            </a:pPr>
            <a:r>
              <a:rPr lang="en-US" dirty="0"/>
              <a:t>Have several participants share their claims and evidence. </a:t>
            </a:r>
          </a:p>
          <a:p>
            <a:pPr marL="448650" indent="-134595">
              <a:buFont typeface="Arial" pitchFamily="34" charset="0"/>
              <a:buChar char="•"/>
            </a:pPr>
            <a:r>
              <a:rPr lang="en-US" b="1" dirty="0"/>
              <a:t>Ask:</a:t>
            </a:r>
            <a:r>
              <a:rPr lang="en-US" dirty="0"/>
              <a:t> “Did you recognize any of the common student ideas in the students’ responses?”</a:t>
            </a:r>
          </a:p>
          <a:p>
            <a:pPr marL="448650" indent="-134595">
              <a:buFont typeface="Arial" pitchFamily="34" charset="0"/>
              <a:buChar char="•"/>
            </a:pPr>
            <a:r>
              <a:rPr lang="en-US" b="1" dirty="0"/>
              <a:t>Ask:</a:t>
            </a:r>
            <a:r>
              <a:rPr lang="en-US" dirty="0"/>
              <a:t> “What probe or challenge questions might you ask to better understand student thinking?”</a:t>
            </a:r>
          </a:p>
          <a:p>
            <a:endParaRPr lang="en-US" b="1" dirty="0"/>
          </a:p>
          <a:p>
            <a:r>
              <a:rPr lang="en-US" b="1" dirty="0"/>
              <a:t>Note:</a:t>
            </a:r>
            <a:r>
              <a:rPr lang="en-US" dirty="0"/>
              <a:t> Remember to use probe and challenge questions as you interact with participants.</a:t>
            </a:r>
            <a:endParaRPr lang="en-US" sz="1600" dirty="0"/>
          </a:p>
        </p:txBody>
      </p:sp>
      <p:sp>
        <p:nvSpPr>
          <p:cNvPr id="2" name="Footer Placeholder 1"/>
          <p:cNvSpPr>
            <a:spLocks noGrp="1"/>
          </p:cNvSpPr>
          <p:nvPr>
            <p:ph type="ftr" sz="quarter" idx="10"/>
          </p:nvPr>
        </p:nvSpPr>
        <p:spPr/>
        <p:txBody>
          <a:bodyPr/>
          <a:lstStyle/>
          <a:p>
            <a:pPr>
              <a:defRPr/>
            </a:pPr>
            <a:r>
              <a:rPr lang="en-US" dirty="0"/>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2459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C33A080-172C-4302-A54F-1CC732807BC8}" type="slidenum">
              <a:rPr lang="en-US" smtClean="0"/>
              <a:pPr eaLnBrk="1" hangingPunct="1"/>
              <a:t>25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dirty="0"/>
              <a:t>5 min</a:t>
            </a:r>
          </a:p>
          <a:p>
            <a:pPr eaLnBrk="1" hangingPunct="1"/>
            <a:endParaRPr lang="en-US" dirty="0"/>
          </a:p>
          <a:p>
            <a:pPr marL="0" lvl="1"/>
            <a:r>
              <a:rPr lang="en-US" dirty="0"/>
              <a:t>a. Pose the first question on the slide. If participants need support, point them to the descriptions of strategies 1, 2, and 3 in the STeLLA strategies booklet (especially the Summary of STeLLA Student Thinking Lens Strategies).</a:t>
            </a:r>
          </a:p>
          <a:p>
            <a:endParaRPr lang="en-US" u="sng" dirty="0"/>
          </a:p>
          <a:p>
            <a:r>
              <a:rPr lang="en-US" dirty="0"/>
              <a:t>b. Pose the second question. Do participants come up with the idea that science-content knowledge is essential for asking good elicit, probe, and challenge questions? </a:t>
            </a:r>
          </a:p>
          <a:p>
            <a:endParaRPr lang="en-US" dirty="0"/>
          </a:p>
          <a:p>
            <a:r>
              <a:rPr lang="en-US" dirty="0"/>
              <a:t>c. Use the rest of the time to highlight the importance of knowing science content and being aware of common student ideas.</a:t>
            </a:r>
          </a:p>
        </p:txBody>
      </p:sp>
      <p:sp>
        <p:nvSpPr>
          <p:cNvPr id="2" name="Footer Placeholder 1"/>
          <p:cNvSpPr>
            <a:spLocks noGrp="1"/>
          </p:cNvSpPr>
          <p:nvPr>
            <p:ph type="ftr" sz="quarter" idx="10"/>
          </p:nvPr>
        </p:nvSpPr>
        <p:spPr/>
        <p:txBody>
          <a:bodyPr/>
          <a:lstStyle/>
          <a:p>
            <a:pPr>
              <a:defRPr/>
            </a:pPr>
            <a:r>
              <a:rPr lang="en-US" dirty="0"/>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00744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pPr defTabSz="864908">
              <a:defRPr/>
            </a:pPr>
            <a:endParaRPr lang="en-US" dirty="0"/>
          </a:p>
          <a:p>
            <a:pPr marL="0" lvl="1"/>
            <a:r>
              <a:rPr lang="en-US" dirty="0"/>
              <a:t>a. Ideally, participants will first respond to the questions in a quick write and then share their ideas with the group. But if time is running short, you can have them simply think for a minute and then share their ideas. But be sure to give them time to think before opening up the discussion.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1676346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7024A7BC-B3C0-4760-B44F-5AB0F63B8F01}" type="slidenum">
              <a:rPr lang="en-US" smtClean="0"/>
              <a:pPr eaLnBrk="1" hangingPunct="1"/>
              <a:t>27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12</a:t>
            </a:r>
            <a:r>
              <a:rPr lang="en-US" baseline="0" dirty="0"/>
              <a:t> min</a:t>
            </a:r>
          </a:p>
          <a:p>
            <a:pPr eaLnBrk="1" hangingPunct="1"/>
            <a:endParaRPr lang="en-US" dirty="0"/>
          </a:p>
          <a:p>
            <a:pPr marL="0" lvl="1"/>
            <a:r>
              <a:rPr lang="en-US" dirty="0"/>
              <a:t>a. </a:t>
            </a:r>
            <a:r>
              <a:rPr lang="en-US" b="1" dirty="0"/>
              <a:t>Describe the challenge: </a:t>
            </a:r>
            <a:r>
              <a:rPr lang="en-US" dirty="0"/>
              <a:t>“Next, you</a:t>
            </a:r>
            <a:r>
              <a:rPr lang="en-US" baseline="0" dirty="0"/>
              <a:t> and a partner will </a:t>
            </a:r>
            <a:r>
              <a:rPr lang="en-US" dirty="0"/>
              <a:t>practice using elicit and probe questions by interviewing each other. The challenge is to ask your partner an elicit question and then follow up by asking </a:t>
            </a:r>
            <a:r>
              <a:rPr lang="en-US" b="1" dirty="0"/>
              <a:t>only</a:t>
            </a:r>
            <a:r>
              <a:rPr lang="en-US" dirty="0"/>
              <a:t> probe questions.” </a:t>
            </a:r>
          </a:p>
          <a:p>
            <a:endParaRPr lang="en-US" dirty="0"/>
          </a:p>
          <a:p>
            <a:r>
              <a:rPr lang="en-US" dirty="0"/>
              <a:t>b. Give each participant a different elicit question</a:t>
            </a:r>
            <a:r>
              <a:rPr lang="en-US" baseline="0" dirty="0"/>
              <a:t> (from the PD leader master cards)</a:t>
            </a:r>
            <a:r>
              <a:rPr lang="en-US" dirty="0"/>
              <a:t>.</a:t>
            </a:r>
          </a:p>
          <a:p>
            <a:endParaRPr lang="en-US" dirty="0"/>
          </a:p>
          <a:p>
            <a:r>
              <a:rPr lang="en-US" dirty="0"/>
              <a:t>c. Direct participants to prepare for the interviews by following the slide instructions.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refer to the Common Student Ideas chart as a resource for this activity. </a:t>
            </a:r>
            <a:endParaRPr lang="en-US" baseline="0" dirty="0"/>
          </a:p>
        </p:txBody>
      </p:sp>
      <p:sp>
        <p:nvSpPr>
          <p:cNvPr id="2" name="Footer Placeholder 1"/>
          <p:cNvSpPr>
            <a:spLocks noGrp="1"/>
          </p:cNvSpPr>
          <p:nvPr>
            <p:ph type="ftr" sz="quarter" idx="10"/>
          </p:nvPr>
        </p:nvSpPr>
        <p:spPr/>
        <p:txBody>
          <a:bodyPr/>
          <a:lstStyle/>
          <a:p>
            <a:pPr>
              <a:defRPr/>
            </a:pPr>
            <a:r>
              <a:rPr lang="en-US" dirty="0"/>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62275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EAFA9BB9-C4DD-493A-92F3-E14B584AA241}" type="slidenum">
              <a:rPr lang="en-US" smtClean="0"/>
              <a:pPr eaLnBrk="1" hangingPunct="1"/>
              <a:t>28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dirty="0"/>
              <a:t>12</a:t>
            </a:r>
            <a:r>
              <a:rPr lang="en-US" baseline="0" dirty="0"/>
              <a:t> min</a:t>
            </a:r>
          </a:p>
          <a:p>
            <a:pPr eaLnBrk="1" hangingPunct="1"/>
            <a:endParaRPr lang="en-US" dirty="0"/>
          </a:p>
          <a:p>
            <a:pPr marL="0" lvl="1"/>
            <a:r>
              <a:rPr lang="en-US" dirty="0"/>
              <a:t>a. Review the instructions on the slide.</a:t>
            </a:r>
          </a:p>
          <a:p>
            <a:pPr marL="0" lvl="1"/>
            <a:endParaRPr lang="en-US" dirty="0"/>
          </a:p>
          <a:p>
            <a:pPr marL="0" lvl="1"/>
            <a:r>
              <a:rPr lang="en-US" dirty="0"/>
              <a:t>b. “Each interviewer will have 5 minutes to ask questions. Try to keep going with your probe questions for at least 2 minutes.”</a:t>
            </a:r>
          </a:p>
          <a:p>
            <a:endParaRPr lang="en-US" sz="1000" b="1" dirty="0"/>
          </a:p>
          <a:p>
            <a:r>
              <a:rPr lang="en-US" sz="1000" dirty="0"/>
              <a:t>c. </a:t>
            </a:r>
            <a:r>
              <a:rPr lang="en-US" sz="1000" b="1" dirty="0"/>
              <a:t>Interviewees:</a:t>
            </a:r>
            <a:r>
              <a:rPr lang="en-US" dirty="0"/>
              <a:t> “Don’t pretend to be an elementary student; be yourself. H</a:t>
            </a:r>
            <a:r>
              <a:rPr lang="en-US" sz="1000" dirty="0"/>
              <a:t>elp your partner</a:t>
            </a:r>
            <a:r>
              <a:rPr lang="en-US" dirty="0"/>
              <a:t> by pushing yourself to explain things in more depth than you actually understand. Try to come up with possible explanations that go beyond the surface vocabulary. Don’t worry about being wrong; this will actually make the task more like what you might encounter in the classroom.” </a:t>
            </a:r>
            <a:endParaRPr lang="en-US" sz="1000" dirty="0"/>
          </a:p>
          <a:p>
            <a:pPr marL="216227" indent="-216227"/>
            <a:endParaRPr lang="en-US" sz="1700" dirty="0"/>
          </a:p>
        </p:txBody>
      </p:sp>
      <p:sp>
        <p:nvSpPr>
          <p:cNvPr id="2" name="Footer Placeholder 1"/>
          <p:cNvSpPr>
            <a:spLocks noGrp="1"/>
          </p:cNvSpPr>
          <p:nvPr>
            <p:ph type="ftr" sz="quarter" idx="10"/>
          </p:nvPr>
        </p:nvSpPr>
        <p:spPr/>
        <p:txBody>
          <a:bodyPr/>
          <a:lstStyle/>
          <a:p>
            <a:pPr>
              <a:defRPr/>
            </a:pPr>
            <a:r>
              <a:rPr lang="en-US" dirty="0"/>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1651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851681F-2753-43EE-98D1-615BACDF747A}" type="slidenum">
              <a:rPr lang="en-US" smtClean="0"/>
              <a:pPr eaLnBrk="1" hangingPunct="1"/>
              <a:t>29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a:t>6 min</a:t>
            </a:r>
          </a:p>
          <a:p>
            <a:pPr eaLnBrk="1" hangingPunct="1"/>
            <a:endParaRPr lang="en-US" dirty="0"/>
          </a:p>
          <a:p>
            <a:pPr marL="0" lvl="1"/>
            <a:r>
              <a:rPr lang="en-US" dirty="0"/>
              <a:t>a. </a:t>
            </a:r>
            <a:r>
              <a:rPr lang="en-US" b="1" dirty="0"/>
              <a:t>Whole group: </a:t>
            </a:r>
            <a:r>
              <a:rPr lang="en-US" dirty="0"/>
              <a:t>Discuss the questions on the slide.</a:t>
            </a:r>
          </a:p>
          <a:p>
            <a:endParaRPr lang="en-US" dirty="0"/>
          </a:p>
          <a:p>
            <a:r>
              <a:rPr lang="en-US" dirty="0"/>
              <a:t>b. If there’s time, ask participants, “How might it help your teaching to do more of this type of practice (with a partner or small group)?”</a:t>
            </a:r>
          </a:p>
          <a:p>
            <a:pPr eaLnBrk="1" hangingPunct="1"/>
            <a:endParaRPr lang="en-US" dirty="0"/>
          </a:p>
          <a:p>
            <a:pPr eaLnBrk="1" hangingPunct="1"/>
            <a:endParaRPr lang="en-US" dirty="0"/>
          </a:p>
        </p:txBody>
      </p:sp>
      <p:sp>
        <p:nvSpPr>
          <p:cNvPr id="2" name="Footer Placeholder 1"/>
          <p:cNvSpPr>
            <a:spLocks noGrp="1"/>
          </p:cNvSpPr>
          <p:nvPr>
            <p:ph type="ftr" sz="quarter" idx="10"/>
          </p:nvPr>
        </p:nvSpPr>
        <p:spPr/>
        <p:txBody>
          <a:bodyPr/>
          <a:lstStyle/>
          <a:p>
            <a:pPr>
              <a:defRPr/>
            </a:pPr>
            <a:r>
              <a:rPr lang="en-US" dirty="0"/>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54299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42823" indent="-285701" eaLnBrk="0" hangingPunct="0">
              <a:spcBef>
                <a:spcPct val="30000"/>
              </a:spcBef>
              <a:defRPr sz="1300">
                <a:solidFill>
                  <a:schemeClr val="tx1"/>
                </a:solidFill>
                <a:latin typeface="Arial" charset="0"/>
              </a:defRPr>
            </a:lvl2pPr>
            <a:lvl3pPr marL="1142804" indent="-228560" eaLnBrk="0" hangingPunct="0">
              <a:spcBef>
                <a:spcPct val="30000"/>
              </a:spcBef>
              <a:defRPr sz="1300">
                <a:solidFill>
                  <a:schemeClr val="tx1"/>
                </a:solidFill>
                <a:latin typeface="Arial" charset="0"/>
              </a:defRPr>
            </a:lvl3pPr>
            <a:lvl4pPr marL="1599926" indent="-228560" eaLnBrk="0" hangingPunct="0">
              <a:spcBef>
                <a:spcPct val="30000"/>
              </a:spcBef>
              <a:defRPr sz="1300">
                <a:solidFill>
                  <a:schemeClr val="tx1"/>
                </a:solidFill>
                <a:latin typeface="Arial" charset="0"/>
              </a:defRPr>
            </a:lvl4pPr>
            <a:lvl5pPr marL="2057049" indent="-228560" eaLnBrk="0" hangingPunct="0">
              <a:spcBef>
                <a:spcPct val="30000"/>
              </a:spcBef>
              <a:defRPr sz="1300">
                <a:solidFill>
                  <a:schemeClr val="tx1"/>
                </a:solidFill>
                <a:latin typeface="Arial" charset="0"/>
              </a:defRPr>
            </a:lvl5pPr>
            <a:lvl6pPr marL="2514171" indent="-228560" eaLnBrk="0" fontAlgn="base" hangingPunct="0">
              <a:spcBef>
                <a:spcPct val="30000"/>
              </a:spcBef>
              <a:spcAft>
                <a:spcPct val="0"/>
              </a:spcAft>
              <a:defRPr sz="1300">
                <a:solidFill>
                  <a:schemeClr val="tx1"/>
                </a:solidFill>
                <a:latin typeface="Arial" charset="0"/>
              </a:defRPr>
            </a:lvl6pPr>
            <a:lvl7pPr marL="2971293" indent="-228560" eaLnBrk="0" fontAlgn="base" hangingPunct="0">
              <a:spcBef>
                <a:spcPct val="30000"/>
              </a:spcBef>
              <a:spcAft>
                <a:spcPct val="0"/>
              </a:spcAft>
              <a:defRPr sz="1300">
                <a:solidFill>
                  <a:schemeClr val="tx1"/>
                </a:solidFill>
                <a:latin typeface="Arial" charset="0"/>
              </a:defRPr>
            </a:lvl7pPr>
            <a:lvl8pPr marL="3428414" indent="-228560" eaLnBrk="0" fontAlgn="base" hangingPunct="0">
              <a:spcBef>
                <a:spcPct val="30000"/>
              </a:spcBef>
              <a:spcAft>
                <a:spcPct val="0"/>
              </a:spcAft>
              <a:defRPr sz="1300">
                <a:solidFill>
                  <a:schemeClr val="tx1"/>
                </a:solidFill>
                <a:latin typeface="Arial" charset="0"/>
              </a:defRPr>
            </a:lvl8pPr>
            <a:lvl9pPr marL="3885537" indent="-22856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3</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t>5 min </a:t>
            </a:r>
          </a:p>
          <a:p>
            <a:endParaRPr lang="en-US" dirty="0"/>
          </a:p>
          <a:p>
            <a:pPr marL="0" lvl="1"/>
            <a:r>
              <a:rPr lang="en-US" dirty="0"/>
              <a:t>a. </a:t>
            </a:r>
            <a:r>
              <a:rPr lang="en-US" b="1" dirty="0"/>
              <a:t>Provide context:</a:t>
            </a:r>
            <a:r>
              <a:rPr lang="en-US" dirty="0"/>
              <a:t> “Since we’ll</a:t>
            </a:r>
            <a:r>
              <a:rPr lang="en-US" sz="1000" dirty="0"/>
              <a:t> </a:t>
            </a:r>
            <a:r>
              <a:rPr lang="en-US" dirty="0"/>
              <a:t>be working together throughout the Summer Institute and the academic year, we need norms that will enable us to build trust and productivity as a group.</a:t>
            </a:r>
            <a:r>
              <a:rPr lang="en-US" sz="1000" dirty="0"/>
              <a:t> </a:t>
            </a:r>
            <a:r>
              <a:rPr lang="en-US" dirty="0"/>
              <a:t>Today we’ll start our analysis of other teachers’ classroom videos. In the fall, we’ll analyze videos from each other’s classrooms. For this work to be meaningful, we’ll need to push and challenge each other. This will require mutual respect and a common understanding of our goals.” </a:t>
            </a:r>
          </a:p>
          <a:p>
            <a:pPr lvl="1"/>
            <a:endParaRPr lang="en-US" dirty="0"/>
          </a:p>
          <a:p>
            <a:r>
              <a:rPr lang="en-US" dirty="0"/>
              <a:t>b. “Do you want to clarify or revise any of these norms?” </a:t>
            </a:r>
            <a:r>
              <a:rPr lang="en-US" sz="1000" dirty="0"/>
              <a:t> </a:t>
            </a:r>
            <a:endParaRPr lang="en-US" dirty="0"/>
          </a:p>
          <a:p>
            <a:endParaRPr lang="en-US" b="1" dirty="0"/>
          </a:p>
          <a:p>
            <a:r>
              <a:rPr lang="en-US" b="1" dirty="0"/>
              <a:t>Note:</a:t>
            </a:r>
            <a:r>
              <a:rPr lang="en-US" dirty="0"/>
              <a:t> Have participants locate the half-page sheet of norms they pasted into their science notebooks</a:t>
            </a:r>
            <a:r>
              <a:rPr lang="en-US" sz="1000" dirty="0"/>
              <a:t> </a:t>
            </a:r>
            <a:r>
              <a:rPr lang="en-US" dirty="0"/>
              <a:t>on day 1. Remind them to leave space for revising the norms.</a:t>
            </a:r>
            <a:endParaRPr lang="en-US" sz="1600" dirty="0"/>
          </a:p>
          <a:p>
            <a:endParaRPr lang="en-US" u="sng" dirty="0"/>
          </a:p>
          <a:p>
            <a:r>
              <a:rPr lang="en-US" dirty="0"/>
              <a:t>c. Encourage participants to ask clarifying questions regarding the meaning of any of the norms and jot notes in their science notebooks.</a:t>
            </a:r>
            <a:endParaRPr lang="en-US" sz="1600" dirty="0"/>
          </a:p>
          <a:p>
            <a:endParaRPr lang="en-US" u="sng" dirty="0"/>
          </a:p>
          <a:p>
            <a:r>
              <a:rPr lang="en-US" dirty="0"/>
              <a:t>d. Ask participants if they’re willing to live with these norms today, and let them know they’ll have an opportunity to revise them tomorrow. Remind them of this at the end of the session.</a:t>
            </a:r>
          </a:p>
        </p:txBody>
      </p:sp>
    </p:spTree>
    <p:extLst>
      <p:ext uri="{BB962C8B-B14F-4D97-AF65-F5344CB8AC3E}">
        <p14:creationId xmlns:p14="http://schemas.microsoft.com/office/powerpoint/2010/main" val="3279290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3420" indent="-274392" eaLnBrk="0" hangingPunct="0">
              <a:spcBef>
                <a:spcPct val="30000"/>
              </a:spcBef>
              <a:defRPr sz="1200">
                <a:solidFill>
                  <a:schemeClr val="tx1"/>
                </a:solidFill>
                <a:latin typeface="Arial" charset="0"/>
              </a:defRPr>
            </a:lvl2pPr>
            <a:lvl3pPr marL="1097568" indent="-219514" eaLnBrk="0" hangingPunct="0">
              <a:spcBef>
                <a:spcPct val="30000"/>
              </a:spcBef>
              <a:defRPr sz="1200">
                <a:solidFill>
                  <a:schemeClr val="tx1"/>
                </a:solidFill>
                <a:latin typeface="Arial" charset="0"/>
              </a:defRPr>
            </a:lvl3pPr>
            <a:lvl4pPr marL="1536596" indent="-219514" eaLnBrk="0" hangingPunct="0">
              <a:spcBef>
                <a:spcPct val="30000"/>
              </a:spcBef>
              <a:defRPr sz="1200">
                <a:solidFill>
                  <a:schemeClr val="tx1"/>
                </a:solidFill>
                <a:latin typeface="Arial" charset="0"/>
              </a:defRPr>
            </a:lvl4pPr>
            <a:lvl5pPr marL="1975623" indent="-219514" eaLnBrk="0" hangingPunct="0">
              <a:spcBef>
                <a:spcPct val="30000"/>
              </a:spcBef>
              <a:defRPr sz="1200">
                <a:solidFill>
                  <a:schemeClr val="tx1"/>
                </a:solidFill>
                <a:latin typeface="Arial" charset="0"/>
              </a:defRPr>
            </a:lvl5pPr>
            <a:lvl6pPr marL="2414651" indent="-219514" eaLnBrk="0" fontAlgn="base" hangingPunct="0">
              <a:spcBef>
                <a:spcPct val="30000"/>
              </a:spcBef>
              <a:spcAft>
                <a:spcPct val="0"/>
              </a:spcAft>
              <a:defRPr sz="1200">
                <a:solidFill>
                  <a:schemeClr val="tx1"/>
                </a:solidFill>
                <a:latin typeface="Arial" charset="0"/>
              </a:defRPr>
            </a:lvl6pPr>
            <a:lvl7pPr marL="2853677" indent="-219514" eaLnBrk="0" fontAlgn="base" hangingPunct="0">
              <a:spcBef>
                <a:spcPct val="30000"/>
              </a:spcBef>
              <a:spcAft>
                <a:spcPct val="0"/>
              </a:spcAft>
              <a:defRPr sz="1200">
                <a:solidFill>
                  <a:schemeClr val="tx1"/>
                </a:solidFill>
                <a:latin typeface="Arial" charset="0"/>
              </a:defRPr>
            </a:lvl7pPr>
            <a:lvl8pPr marL="3292706" indent="-219514" eaLnBrk="0" fontAlgn="base" hangingPunct="0">
              <a:spcBef>
                <a:spcPct val="30000"/>
              </a:spcBef>
              <a:spcAft>
                <a:spcPct val="0"/>
              </a:spcAft>
              <a:defRPr sz="1200">
                <a:solidFill>
                  <a:schemeClr val="tx1"/>
                </a:solidFill>
                <a:latin typeface="Arial" charset="0"/>
              </a:defRPr>
            </a:lvl8pPr>
            <a:lvl9pPr marL="3731733" indent="-21951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30</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a:spcBef>
                <a:spcPts val="589"/>
              </a:spcBef>
              <a:spcAft>
                <a:spcPts val="589"/>
              </a:spcAft>
              <a:buSzPts val="1000"/>
              <a:tabLst>
                <a:tab pos="134595" algn="l"/>
                <a:tab pos="224325" algn="l"/>
                <a:tab pos="134595" algn="l"/>
              </a:tabLst>
            </a:pPr>
            <a:r>
              <a:rPr lang="en-US" dirty="0">
                <a:latin typeface="Arial" panose="020B0604020202020204" pitchFamily="34" charset="0"/>
                <a:ea typeface="Calibri" panose="020F0502020204030204" pitchFamily="34" charset="0"/>
              </a:rPr>
              <a:t>Less than 1 min</a:t>
            </a:r>
          </a:p>
          <a:p>
            <a:pPr>
              <a:spcBef>
                <a:spcPts val="589"/>
              </a:spcBef>
              <a:spcAft>
                <a:spcPts val="589"/>
              </a:spcAft>
              <a:buSzPts val="1000"/>
              <a:tabLst>
                <a:tab pos="134595" algn="l"/>
                <a:tab pos="224325" algn="l"/>
                <a:tab pos="134595" algn="l"/>
              </a:tabLst>
            </a:pPr>
            <a:endParaRPr lang="en-US" dirty="0">
              <a:latin typeface="Arial" panose="020B0604020202020204" pitchFamily="34" charset="0"/>
              <a:ea typeface="Calibri" panose="020F0502020204030204" pitchFamily="34" charset="0"/>
            </a:endParaRPr>
          </a:p>
          <a:p>
            <a:pPr marL="280406" indent="-280406">
              <a:spcBef>
                <a:spcPts val="589"/>
              </a:spcBef>
              <a:spcAft>
                <a:spcPts val="589"/>
              </a:spcAft>
              <a:buSzPts val="1000"/>
              <a:tabLst>
                <a:tab pos="134595" algn="l"/>
                <a:tab pos="224325" algn="l"/>
                <a:tab pos="134595" algn="l"/>
              </a:tabLst>
            </a:pPr>
            <a:r>
              <a:rPr lang="en-US" dirty="0">
                <a:latin typeface="Arial" panose="020B0604020202020204" pitchFamily="34" charset="0"/>
                <a:ea typeface="Calibri" panose="020F0502020204030204" pitchFamily="34" charset="0"/>
              </a:rPr>
              <a:t>a. “Now let’s work together to deepen our understandings of weather</a:t>
            </a:r>
            <a:r>
              <a:rPr lang="en-US" baseline="0" dirty="0">
                <a:latin typeface="Arial" panose="020B0604020202020204" pitchFamily="34" charset="0"/>
                <a:ea typeface="Calibri" panose="020F0502020204030204" pitchFamily="34" charset="0"/>
              </a:rPr>
              <a:t> and weather patterns</a:t>
            </a:r>
            <a:r>
              <a:rPr lang="en-US" dirty="0">
                <a:latin typeface="Arial" panose="020B0604020202020204" pitchFamily="34" charset="0"/>
                <a:ea typeface="Calibri" panose="020F0502020204030204" pitchFamily="34" charset="0"/>
              </a:rPr>
              <a:t>.”</a:t>
            </a:r>
          </a:p>
          <a:p>
            <a:pPr marL="280406" indent="-280406">
              <a:spcBef>
                <a:spcPts val="589"/>
              </a:spcBef>
              <a:spcAft>
                <a:spcPts val="589"/>
              </a:spcAft>
              <a:buSzPts val="1000"/>
              <a:buFont typeface="+mj-lt"/>
              <a:buAutoNum type="alphaLcPeriod"/>
              <a:tabLst>
                <a:tab pos="134595" algn="l"/>
                <a:tab pos="224325" algn="l"/>
                <a:tab pos="134595" algn="l"/>
              </a:tabLst>
            </a:pPr>
            <a:endParaRPr lang="en-US" dirty="0">
              <a:latin typeface="Arial" panose="020B0604020202020204" pitchFamily="34" charset="0"/>
              <a:ea typeface="Calibri" panose="020F0502020204030204" pitchFamily="34" charset="0"/>
            </a:endParaRPr>
          </a:p>
          <a:p>
            <a:r>
              <a:rPr lang="en-US" b="1" dirty="0">
                <a:solidFill>
                  <a:srgbClr val="000000"/>
                </a:solidFill>
                <a:latin typeface="Arial" panose="020B0604020202020204" pitchFamily="34" charset="0"/>
                <a:ea typeface="Calibri" panose="020F0502020204030204" pitchFamily="34" charset="0"/>
              </a:rPr>
              <a:t>Note:</a:t>
            </a:r>
            <a:r>
              <a:rPr lang="en-US" dirty="0">
                <a:solidFill>
                  <a:srgbClr val="000000"/>
                </a:solidFill>
                <a:latin typeface="Arial" panose="020B0604020202020204" pitchFamily="34" charset="0"/>
                <a:ea typeface="Calibri" panose="020F0502020204030204" pitchFamily="34" charset="0"/>
              </a:rPr>
              <a:t> Throughout this content deepening phase, refer as needed to the content background document, the Common Student Ideas chart, and Weather and Seasons: Learning Goals for Students and Teachers.</a:t>
            </a:r>
            <a:endParaRPr lang="en-US" dirty="0"/>
          </a:p>
        </p:txBody>
      </p:sp>
    </p:spTree>
    <p:extLst>
      <p:ext uri="{BB962C8B-B14F-4D97-AF65-F5344CB8AC3E}">
        <p14:creationId xmlns:p14="http://schemas.microsoft.com/office/powerpoint/2010/main" val="3515838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a:t>
            </a:r>
            <a:r>
              <a:rPr lang="en-US" sz="1200" kern="1200" dirty="0">
                <a:solidFill>
                  <a:schemeClr val="tx1"/>
                </a:solidFill>
                <a:latin typeface="+mn-lt"/>
                <a:ea typeface="+mn-ea"/>
                <a:cs typeface="+mn-cs"/>
              </a:rPr>
              <a:t>“Today’s content deepening work will focus on science ideas from lessons 2 and 3 of the Weather and Seasons unit. We’ll also explore ideas about weather patterns that aren’t part of this lesson series.”</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792704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indent="0">
              <a:buNone/>
            </a:pPr>
            <a:r>
              <a:rPr lang="en-US" dirty="0"/>
              <a:t>a. Review the unit central questions</a:t>
            </a:r>
            <a:r>
              <a:rPr lang="en-US" baseline="0" dirty="0"/>
              <a:t> on the slide.</a:t>
            </a:r>
          </a:p>
          <a:p>
            <a:pPr marL="228600" indent="-228600">
              <a:buNone/>
            </a:pPr>
            <a:endParaRPr lang="en-US" baseline="0" dirty="0"/>
          </a:p>
          <a:p>
            <a:pPr marL="0" indent="0">
              <a:buNone/>
            </a:pPr>
            <a:r>
              <a:rPr lang="en-US" dirty="0"/>
              <a:t>b. Remind participants that these question</a:t>
            </a:r>
            <a:r>
              <a:rPr lang="en-US" baseline="0" dirty="0"/>
              <a:t>s will guide student learning throughout the Weather and Seasons lesson sequence.</a:t>
            </a:r>
          </a:p>
          <a:p>
            <a:pPr marL="0" indent="0">
              <a:buNone/>
            </a:pPr>
            <a:endParaRPr lang="en-US" baseline="0" dirty="0"/>
          </a:p>
          <a:p>
            <a:pPr marL="0" indent="0">
              <a:buNone/>
            </a:pPr>
            <a:r>
              <a:rPr lang="en-US" baseline="0" dirty="0"/>
              <a:t>c. </a:t>
            </a:r>
            <a:r>
              <a:rPr lang="en-US" sz="1200" kern="1200" dirty="0">
                <a:solidFill>
                  <a:schemeClr val="tx1"/>
                </a:solidFill>
                <a:latin typeface="+mn-lt"/>
                <a:ea typeface="+mn-ea"/>
                <a:cs typeface="+mn-cs"/>
              </a:rPr>
              <a:t>“Today we’ll continue exploring the key science ideas that will help us answer these questions.”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“First, we’ll explore key science ideas about weather from lesson 2.”</a:t>
            </a: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792704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Read the focus question on the slide. </a:t>
            </a:r>
          </a:p>
          <a:p>
            <a:endParaRPr lang="en-US" dirty="0"/>
          </a:p>
          <a:p>
            <a:r>
              <a:rPr lang="en-US" dirty="0"/>
              <a:t>b. Have participants copy this question into their science notebooks  and leave space to write a response.</a:t>
            </a:r>
            <a:endParaRPr lang="en-US" sz="180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pPr marL="224325" indent="-224325">
              <a:buFont typeface="+mj-lt"/>
              <a:buNone/>
            </a:pPr>
            <a:endParaRPr lang="en-US" dirty="0"/>
          </a:p>
          <a:p>
            <a:pPr marL="0" lvl="1"/>
            <a:r>
              <a:rPr lang="en-US" dirty="0"/>
              <a:t>a.</a:t>
            </a:r>
            <a:r>
              <a:rPr lang="en-US" baseline="0" dirty="0"/>
              <a:t> </a:t>
            </a:r>
            <a:r>
              <a:rPr lang="en-US" sz="1200" kern="1200" dirty="0">
                <a:solidFill>
                  <a:schemeClr val="tx1"/>
                </a:solidFill>
                <a:latin typeface="+mn-lt"/>
                <a:ea typeface="+mn-ea"/>
                <a:cs typeface="+mn-cs"/>
              </a:rPr>
              <a:t>“Think for a moment about what the weather in Pomona is typically like in January and July.”</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“How would you compare the weather in January with the weather in July? What do you think causes any similarities or differences?”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these questions with an elbow partner and work together to develop concise answers. Be prepared to share your ideas and reasoning with the group.”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a:p>
        </p:txBody>
      </p:sp>
    </p:spTree>
    <p:extLst>
      <p:ext uri="{BB962C8B-B14F-4D97-AF65-F5344CB8AC3E}">
        <p14:creationId xmlns:p14="http://schemas.microsoft.com/office/powerpoint/2010/main" val="3608628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dirty="0"/>
              <a:t>a. </a:t>
            </a:r>
            <a:r>
              <a:rPr lang="en-US" sz="1200" kern="1200" dirty="0">
                <a:solidFill>
                  <a:schemeClr val="tx1"/>
                </a:solidFill>
                <a:latin typeface="+mn-lt"/>
                <a:ea typeface="+mn-ea"/>
                <a:cs typeface="+mn-cs"/>
              </a:rPr>
              <a:t>Create a two-column table on chart paper like the one on the slide.</a:t>
            </a:r>
          </a:p>
          <a:p>
            <a:pPr marL="0" lvl="1"/>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“So how would you compare the weather in January with the weather in July here in Pomona? What do you think causes any similarities or differences?”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Invite participants to share their ideas and reasoning. Elicit differing points of view during this discussion and ask questions to probe and challenge participants’ thinking.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 participants share similarities and differences between the weather in January and July, record key ideas on the table. Also note the possible causes.</a:t>
            </a:r>
            <a:endParaRPr lang="en-US" b="1"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a:p>
        </p:txBody>
      </p:sp>
    </p:spTree>
    <p:extLst>
      <p:ext uri="{BB962C8B-B14F-4D97-AF65-F5344CB8AC3E}">
        <p14:creationId xmlns:p14="http://schemas.microsoft.com/office/powerpoint/2010/main" val="2535960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a:t>
            </a:r>
          </a:p>
          <a:p>
            <a:endParaRPr lang="en-US" dirty="0"/>
          </a:p>
          <a:p>
            <a:pPr marL="0" lvl="1"/>
            <a:r>
              <a:rPr lang="en-US" dirty="0"/>
              <a:t>a. </a:t>
            </a:r>
            <a:r>
              <a:rPr lang="en-US" sz="1200" kern="1200" dirty="0">
                <a:solidFill>
                  <a:schemeClr val="tx1"/>
                </a:solidFill>
                <a:latin typeface="+mn-lt"/>
                <a:ea typeface="+mn-ea"/>
                <a:cs typeface="+mn-cs"/>
              </a:rPr>
              <a:t>“In our first content deepening session, we talked about the kind of weather data students will collect over a period of several months before the Weather unit begins.”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“After recording their data on a class weather calendar for each month, students look for weather patterns.”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“To help them identify weather patterns, students count the number of sunny, cloudy, rainy, and windy days on their class weather calendars and record them on monthly observation charts like the one on the left side of the slide. They also count the total number of hot, warm, cool, and cold days every month. Then they use weather stickers to create picture or bar graphs for each month like the one on the right side of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“These graphs make it easier for students to identify weather patterns and compare these patterns from month to month.”</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endParaRPr lang="en-US" baseline="0" dirty="0"/>
          </a:p>
          <a:p>
            <a:pPr marL="224325" indent="-224325">
              <a:buFont typeface="+mj-lt"/>
              <a:buAutoNum type="alphaLcPeriod"/>
            </a:pPr>
            <a:endParaRPr lang="en-US" baseline="0" dirty="0"/>
          </a:p>
          <a:p>
            <a:pPr marL="0" lvl="1"/>
            <a:r>
              <a:rPr lang="en-US" sz="1200" kern="1200" dirty="0">
                <a:solidFill>
                  <a:schemeClr val="tx1"/>
                </a:solidFill>
                <a:latin typeface="+mn-lt"/>
                <a:ea typeface="+mn-ea"/>
                <a:cs typeface="+mn-cs"/>
              </a:rPr>
              <a:t>a. “When students compare weather patterns for different months, they use sentence starters like the ones on this slide to describe their findings.”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“Pair up again with your elbow partner and describe the weather in January and July using these sentence starters. Also include evidence to support your descriptions. The evidence would be stronger if we had actual weather data to use instead of relying on our memories and experiences.”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descriptions and evidence with the group. Record key ideas on chart paper and work toward a group consensus about the weather patterns in January and July, as well as evidence that supports the weather pattern. </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4696437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lvl="1"/>
            <a:r>
              <a:rPr lang="en-US" sz="1200" kern="1200" dirty="0">
                <a:solidFill>
                  <a:schemeClr val="tx1"/>
                </a:solidFill>
                <a:latin typeface="+mn-lt"/>
                <a:ea typeface="+mn-ea"/>
                <a:cs typeface="+mn-cs"/>
              </a:rPr>
              <a:t>a. Read the key ideas about weather patterns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“Do you think these ideas will be easy or challenging for your kindergartners to understand? Why or why not?”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Elicit a variety of responses and record possible challenges on chart paper.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challenges for students: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Understanding what a weather pattern is</a:t>
            </a:r>
          </a:p>
          <a:p>
            <a:pPr marL="137160" indent="-137160">
              <a:buFont typeface="Arial" pitchFamily="34" charset="0"/>
              <a:buChar char="•"/>
            </a:pPr>
            <a:r>
              <a:rPr lang="en-US" sz="1200" kern="1200" dirty="0">
                <a:solidFill>
                  <a:schemeClr val="tx1"/>
                </a:solidFill>
                <a:latin typeface="+mn-lt"/>
                <a:ea typeface="+mn-ea"/>
                <a:cs typeface="+mn-cs"/>
              </a:rPr>
              <a:t>Understanding what a month is</a:t>
            </a:r>
          </a:p>
          <a:p>
            <a:pPr marL="137160" indent="-137160">
              <a:buFont typeface="Arial" pitchFamily="34" charset="0"/>
              <a:buChar char="•"/>
            </a:pPr>
            <a:r>
              <a:rPr lang="en-US" sz="1200" kern="1200" dirty="0">
                <a:solidFill>
                  <a:schemeClr val="tx1"/>
                </a:solidFill>
                <a:latin typeface="+mn-lt"/>
                <a:ea typeface="+mn-ea"/>
                <a:cs typeface="+mn-cs"/>
              </a:rPr>
              <a:t>Noticing weather changes if the weather doesn’t change dramatically </a:t>
            </a:r>
          </a:p>
          <a:p>
            <a:pPr marL="137160" indent="-137160">
              <a:buFont typeface="Arial" pitchFamily="34" charset="0"/>
              <a:buChar char="•"/>
            </a:pPr>
            <a:r>
              <a:rPr lang="en-US" sz="1200" kern="1200" dirty="0">
                <a:solidFill>
                  <a:schemeClr val="tx1"/>
                </a:solidFill>
                <a:latin typeface="+mn-lt"/>
                <a:ea typeface="+mn-ea"/>
                <a:cs typeface="+mn-cs"/>
              </a:rPr>
              <a:t>Interpreting monthly weather data (How will students be able to use data to draw conclusions?)</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9712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42823" indent="-285701" eaLnBrk="0" hangingPunct="0">
              <a:spcBef>
                <a:spcPct val="30000"/>
              </a:spcBef>
              <a:defRPr sz="1300">
                <a:solidFill>
                  <a:schemeClr val="tx1"/>
                </a:solidFill>
                <a:latin typeface="Arial" charset="0"/>
              </a:defRPr>
            </a:lvl2pPr>
            <a:lvl3pPr marL="1142804" indent="-228560" eaLnBrk="0" hangingPunct="0">
              <a:spcBef>
                <a:spcPct val="30000"/>
              </a:spcBef>
              <a:defRPr sz="1300">
                <a:solidFill>
                  <a:schemeClr val="tx1"/>
                </a:solidFill>
                <a:latin typeface="Arial" charset="0"/>
              </a:defRPr>
            </a:lvl3pPr>
            <a:lvl4pPr marL="1599926" indent="-228560" eaLnBrk="0" hangingPunct="0">
              <a:spcBef>
                <a:spcPct val="30000"/>
              </a:spcBef>
              <a:defRPr sz="1300">
                <a:solidFill>
                  <a:schemeClr val="tx1"/>
                </a:solidFill>
                <a:latin typeface="Arial" charset="0"/>
              </a:defRPr>
            </a:lvl4pPr>
            <a:lvl5pPr marL="2057049" indent="-228560" eaLnBrk="0" hangingPunct="0">
              <a:spcBef>
                <a:spcPct val="30000"/>
              </a:spcBef>
              <a:defRPr sz="1300">
                <a:solidFill>
                  <a:schemeClr val="tx1"/>
                </a:solidFill>
                <a:latin typeface="Arial" charset="0"/>
              </a:defRPr>
            </a:lvl5pPr>
            <a:lvl6pPr marL="2514171" indent="-228560" eaLnBrk="0" fontAlgn="base" hangingPunct="0">
              <a:spcBef>
                <a:spcPct val="30000"/>
              </a:spcBef>
              <a:spcAft>
                <a:spcPct val="0"/>
              </a:spcAft>
              <a:defRPr sz="1300">
                <a:solidFill>
                  <a:schemeClr val="tx1"/>
                </a:solidFill>
                <a:latin typeface="Arial" charset="0"/>
              </a:defRPr>
            </a:lvl6pPr>
            <a:lvl7pPr marL="2971293" indent="-228560" eaLnBrk="0" fontAlgn="base" hangingPunct="0">
              <a:spcBef>
                <a:spcPct val="30000"/>
              </a:spcBef>
              <a:spcAft>
                <a:spcPct val="0"/>
              </a:spcAft>
              <a:defRPr sz="1300">
                <a:solidFill>
                  <a:schemeClr val="tx1"/>
                </a:solidFill>
                <a:latin typeface="Arial" charset="0"/>
              </a:defRPr>
            </a:lvl7pPr>
            <a:lvl8pPr marL="3428414" indent="-228560" eaLnBrk="0" fontAlgn="base" hangingPunct="0">
              <a:spcBef>
                <a:spcPct val="30000"/>
              </a:spcBef>
              <a:spcAft>
                <a:spcPct val="0"/>
              </a:spcAft>
              <a:defRPr sz="1300">
                <a:solidFill>
                  <a:schemeClr val="tx1"/>
                </a:solidFill>
                <a:latin typeface="Arial" charset="0"/>
              </a:defRPr>
            </a:lvl8pPr>
            <a:lvl9pPr marL="3885537" indent="-22856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t>5 min</a:t>
            </a:r>
          </a:p>
          <a:p>
            <a:endParaRPr lang="en-US" u="sng" dirty="0"/>
          </a:p>
          <a:p>
            <a:r>
              <a:rPr lang="en-US" dirty="0"/>
              <a:t>a. “Now let’s review the norms at the heart of the RESPeCT PD program.”</a:t>
            </a:r>
          </a:p>
          <a:p>
            <a:endParaRPr lang="en-US" dirty="0"/>
          </a:p>
          <a:p>
            <a:r>
              <a:rPr lang="en-US" dirty="0"/>
              <a:t>b. “Do you want to clarify or revise any of these norms?”</a:t>
            </a:r>
          </a:p>
          <a:p>
            <a:endParaRPr lang="en-US" dirty="0"/>
          </a:p>
          <a:p>
            <a:r>
              <a:rPr lang="en-US" dirty="0"/>
              <a:t>c. “Do you want to add any norms to this list?”</a:t>
            </a:r>
          </a:p>
          <a:p>
            <a:endParaRPr lang="en-US" dirty="0"/>
          </a:p>
          <a:p>
            <a:r>
              <a:rPr lang="en-US" dirty="0"/>
              <a:t>d.</a:t>
            </a:r>
            <a:r>
              <a:rPr lang="en-US" baseline="0" dirty="0"/>
              <a:t> </a:t>
            </a:r>
            <a:r>
              <a:rPr lang="en-US" dirty="0"/>
              <a:t>Ask participants if they’re willing to live with these norms today, and announce that they’ll have an opportunity to revise them tomorrow. </a:t>
            </a:r>
          </a:p>
        </p:txBody>
      </p:sp>
    </p:spTree>
    <p:extLst>
      <p:ext uri="{BB962C8B-B14F-4D97-AF65-F5344CB8AC3E}">
        <p14:creationId xmlns:p14="http://schemas.microsoft.com/office/powerpoint/2010/main" val="746988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pPr marL="224325" indent="-224325">
              <a:buFont typeface="+mj-lt"/>
              <a:buAutoNum type="alphaLcPeriod"/>
            </a:pPr>
            <a:endParaRPr lang="en-US" dirty="0"/>
          </a:p>
          <a:p>
            <a:pPr marL="0" lvl="1"/>
            <a:r>
              <a:rPr lang="en-US" sz="1200" kern="1200" dirty="0">
                <a:solidFill>
                  <a:schemeClr val="tx1"/>
                </a:solidFill>
                <a:latin typeface="+mn-lt"/>
                <a:ea typeface="+mn-ea"/>
                <a:cs typeface="+mn-cs"/>
              </a:rPr>
              <a:t>a. “Next, we’ll engage in activities that are designed to enhance your knowledge of weather patterns even though they don’t appear in the kindergarten lessons.”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“The map on this slide shows average temperatures across the United States from December 2012 through February 2013.”</a:t>
            </a:r>
          </a:p>
          <a:p>
            <a:pPr marL="0" lvl="1"/>
            <a:endParaRPr lang="en-US" sz="1200" b="1"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pair up and locate handout 2.4 (Map of Average Temperatures in the United States, December–February) in their PD program binders.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lvl="1"/>
            <a:endParaRPr lang="en-US" sz="1200" b="0"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“What temperature patterns do you notice on this map? Discuss this question with an elbow partner and be ready to share your observations. Look at overall temperature patterns, as well as how patterns vary from north to south and east to west.”</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Invite participants to share the patterns they identified on the map. Record key ideas on chart paper.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f. Ask participants the following questions during the discussion:</a:t>
            </a:r>
          </a:p>
          <a:p>
            <a:pPr marL="320040" indent="-137160">
              <a:buFont typeface="Arial" pitchFamily="34" charset="0"/>
              <a:buChar char="•"/>
            </a:pPr>
            <a:r>
              <a:rPr lang="en-US" sz="1200" kern="1200" dirty="0">
                <a:solidFill>
                  <a:schemeClr val="tx1"/>
                </a:solidFill>
                <a:latin typeface="+mn-lt"/>
                <a:ea typeface="+mn-ea"/>
                <a:cs typeface="+mn-cs"/>
              </a:rPr>
              <a:t>What overall temperature patterns do you see? </a:t>
            </a:r>
          </a:p>
          <a:p>
            <a:pPr marL="320040" indent="-137160">
              <a:buFont typeface="Arial" pitchFamily="34" charset="0"/>
              <a:buChar char="•"/>
            </a:pPr>
            <a:r>
              <a:rPr lang="en-US" sz="1200" kern="1200" dirty="0">
                <a:solidFill>
                  <a:schemeClr val="tx1"/>
                </a:solidFill>
                <a:latin typeface="+mn-lt"/>
                <a:ea typeface="+mn-ea"/>
                <a:cs typeface="+mn-cs"/>
              </a:rPr>
              <a:t>How do temperatures vary from north to south?</a:t>
            </a:r>
          </a:p>
          <a:p>
            <a:pPr marL="320040" indent="-137160">
              <a:buFont typeface="Arial" pitchFamily="34" charset="0"/>
              <a:buChar char="•"/>
            </a:pPr>
            <a:r>
              <a:rPr lang="en-US" sz="1200" kern="1200" dirty="0">
                <a:solidFill>
                  <a:schemeClr val="tx1"/>
                </a:solidFill>
                <a:latin typeface="+mn-lt"/>
                <a:ea typeface="+mn-ea"/>
                <a:cs typeface="+mn-cs"/>
              </a:rPr>
              <a:t>How do temperatures vary from east to west?</a:t>
            </a:r>
          </a:p>
          <a:p>
            <a:pPr marL="320040" indent="-137160">
              <a:buFont typeface="Arial" pitchFamily="34" charset="0"/>
              <a:buChar char="•"/>
            </a:pPr>
            <a:r>
              <a:rPr lang="en-US" sz="1200" kern="1200" dirty="0">
                <a:solidFill>
                  <a:schemeClr val="tx1"/>
                </a:solidFill>
                <a:latin typeface="+mn-lt"/>
                <a:ea typeface="+mn-ea"/>
                <a:cs typeface="+mn-cs"/>
              </a:rPr>
              <a:t>What other patterns do you notice? </a:t>
            </a:r>
            <a:endParaRPr lang="en-US" sz="18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Encourage participants to agree or disagree, ask questions, or add on during the discussion. Work together to reach a consensus about the temperature patterns in January.</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794671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7 min</a:t>
            </a:r>
          </a:p>
          <a:p>
            <a:endParaRPr lang="en-US"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“This map shows average temperatures across the United States from June 2013 through August 2013.”</a:t>
            </a:r>
          </a:p>
          <a:p>
            <a:pPr marL="0" lvl="1"/>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Have participants locate handout 2.5 (Map of Average Temperatures in the United States, June–August) in their PD program binders.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“What temperature patterns do you notice on this map? Discuss this question with an elbow partner and be ready to share your observations. Look at overall temperature patterns, as well as how patterns vary from north to south and east to west. Then compare this map with the first map and discuss similarities and differences.”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Invite participants to share the patterns they identified on the map, as well as any similarities or differences they observed when they compared the two maps. Record key ideas on chart paper.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e. Ask participants the following questions during the discussion:</a:t>
            </a:r>
          </a:p>
          <a:p>
            <a:pPr marL="320040" indent="-137160">
              <a:buFont typeface="Arial" pitchFamily="34" charset="0"/>
              <a:buChar char="•"/>
            </a:pPr>
            <a:r>
              <a:rPr lang="en-US" sz="1200" kern="1200" dirty="0">
                <a:solidFill>
                  <a:schemeClr val="tx1"/>
                </a:solidFill>
                <a:latin typeface="+mn-lt"/>
                <a:ea typeface="+mn-ea"/>
                <a:cs typeface="+mn-cs"/>
              </a:rPr>
              <a:t>What overall temperature patterns do you see? </a:t>
            </a:r>
          </a:p>
          <a:p>
            <a:pPr marL="320040" indent="-137160">
              <a:buFont typeface="Arial" pitchFamily="34" charset="0"/>
              <a:buChar char="•"/>
            </a:pPr>
            <a:r>
              <a:rPr lang="en-US" sz="1200" kern="1200" dirty="0">
                <a:solidFill>
                  <a:schemeClr val="tx1"/>
                </a:solidFill>
                <a:latin typeface="+mn-lt"/>
                <a:ea typeface="+mn-ea"/>
                <a:cs typeface="+mn-cs"/>
              </a:rPr>
              <a:t>How do temperatures vary from north to south?</a:t>
            </a:r>
          </a:p>
          <a:p>
            <a:pPr marL="320040" indent="-137160">
              <a:buFont typeface="Arial" pitchFamily="34" charset="0"/>
              <a:buChar char="•"/>
            </a:pPr>
            <a:r>
              <a:rPr lang="en-US" sz="1200" kern="1200" dirty="0">
                <a:solidFill>
                  <a:schemeClr val="tx1"/>
                </a:solidFill>
                <a:latin typeface="+mn-lt"/>
                <a:ea typeface="+mn-ea"/>
                <a:cs typeface="+mn-cs"/>
              </a:rPr>
              <a:t>How do temperatures vary from east to west?</a:t>
            </a:r>
          </a:p>
          <a:p>
            <a:pPr marL="320040" indent="-137160">
              <a:buFont typeface="Arial" pitchFamily="34" charset="0"/>
              <a:buChar char="•"/>
            </a:pPr>
            <a:r>
              <a:rPr lang="en-US" sz="1200" kern="1200" dirty="0">
                <a:solidFill>
                  <a:schemeClr val="tx1"/>
                </a:solidFill>
                <a:latin typeface="+mn-lt"/>
                <a:ea typeface="+mn-ea"/>
                <a:cs typeface="+mn-cs"/>
              </a:rPr>
              <a:t>What other patterns do you notice? </a:t>
            </a:r>
          </a:p>
          <a:p>
            <a:pPr marL="320040" indent="-137160">
              <a:buFont typeface="Arial" pitchFamily="34" charset="0"/>
              <a:buChar char="•"/>
            </a:pPr>
            <a:r>
              <a:rPr lang="en-US" sz="1200" kern="1200" dirty="0">
                <a:solidFill>
                  <a:schemeClr val="tx1"/>
                </a:solidFill>
                <a:latin typeface="+mn-lt"/>
                <a:ea typeface="+mn-ea"/>
                <a:cs typeface="+mn-cs"/>
              </a:rPr>
              <a:t>What similarities and differences in weather patterns did you observe when you compared the two maps?</a:t>
            </a:r>
          </a:p>
          <a:p>
            <a:pPr marL="320040" indent="-137160">
              <a:buFont typeface="Arial" pitchFamily="34" charset="0"/>
              <a:buChar char="•"/>
            </a:pPr>
            <a:r>
              <a:rPr lang="en-US" sz="1200" kern="1200" dirty="0">
                <a:solidFill>
                  <a:schemeClr val="tx1"/>
                </a:solidFill>
                <a:latin typeface="+mn-lt"/>
                <a:ea typeface="+mn-ea"/>
                <a:cs typeface="+mn-cs"/>
              </a:rPr>
              <a:t>What do the maps tell us about weather patterns in Pomona in January and July?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a:r>
              <a:rPr lang="en-US" sz="1200" kern="1200" dirty="0">
                <a:solidFill>
                  <a:schemeClr val="tx1"/>
                </a:solidFill>
                <a:latin typeface="+mn-lt"/>
                <a:ea typeface="+mn-ea"/>
                <a:cs typeface="+mn-cs"/>
              </a:rPr>
              <a:t>a. “This time-lapse photograph shows the night sky in California’s Mojave Desert, just to the east of Los Angeles.”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 questions on the slide with your partner and be prepared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Elicit ideas and questions from participants about the pattern they observed in the photograph. Encourage participants to wonder and try to explain the possible cause. Summarize their ideas on chart paper before advancing to the next slide. </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0931845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a:r>
              <a:rPr lang="en-US" sz="1200" kern="1200" dirty="0">
                <a:solidFill>
                  <a:schemeClr val="tx1"/>
                </a:solidFill>
                <a:latin typeface="+mn-lt"/>
                <a:ea typeface="+mn-ea"/>
                <a:cs typeface="+mn-cs"/>
              </a:rPr>
              <a:t>a. “This time-lapse photograph shows the night sky above a lake in Yukon, Canada.”</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 questions on the slide with your partner. What are the similarities and differences between this photo and the previous one? Be prepared to share your ideas with the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needed toggle back and forth between this slide and the previous slide so that participants can compare the photographs.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Elicit ideas from participants about the pattern they observed in the photo and the possible cause. Ask participants about the similarities and differences they observed when they compared the two images. Summarize their ideas on chart paper before advancing to the next slide.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3954205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pPr marL="224325" indent="-224325">
              <a:buFont typeface="+mj-lt"/>
              <a:buAutoNum type="alphaLcPeriod"/>
            </a:pPr>
            <a:endParaRPr lang="en-US" dirty="0"/>
          </a:p>
          <a:p>
            <a:pPr marL="0" lvl="1"/>
            <a:r>
              <a:rPr lang="en-US" sz="1200" kern="1200" dirty="0">
                <a:solidFill>
                  <a:schemeClr val="tx1"/>
                </a:solidFill>
                <a:latin typeface="+mn-lt"/>
                <a:ea typeface="+mn-ea"/>
                <a:cs typeface="+mn-cs"/>
              </a:rPr>
              <a:t>a. “This time-lapse photograph shows the night sky above Mount Kilimanjaro, Tanzania.”</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 questions on the slide with your partner. What are the similarities and differences between this photo and the previous two? Be prepared to share your ideas with the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needed toggle back and forth between the three photos (slides 42–44) so that participants can compare them.</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Elicit ideas from participants about the pattern in the photo and the possible cause. Ask participants about the similarities and differences they observed when they compared the three images. Summarize their ideas on chart paper before advancing to the next slide.</a:t>
            </a:r>
            <a:endParaRPr lang="en-US" dirty="0"/>
          </a:p>
          <a:p>
            <a:pPr marL="224325" indent="-224325">
              <a:buFont typeface="+mj-lt"/>
              <a:buAutoNum type="alphaLcPeriod"/>
            </a:pPr>
            <a:endParaRPr lang="en-US" dirty="0"/>
          </a:p>
          <a:p>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5316647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Less than 1 min</a:t>
            </a:r>
          </a:p>
          <a:p>
            <a:pPr defTabSz="897301">
              <a:defRPr/>
            </a:pPr>
            <a:endParaRPr lang="en-US" dirty="0"/>
          </a:p>
          <a:p>
            <a:pPr defTabSz="897301">
              <a:defRPr/>
            </a:pPr>
            <a:r>
              <a:rPr lang="en-US" sz="1200" kern="1200" dirty="0">
                <a:solidFill>
                  <a:schemeClr val="tx1"/>
                </a:solidFill>
                <a:latin typeface="+mn-lt"/>
                <a:ea typeface="+mn-ea"/>
                <a:cs typeface="+mn-cs"/>
              </a:rPr>
              <a:t>a. “The patterns we observed in these photos are circular star trails spiraling around the North Star, which seems to remain in a fixed position. These star trails are caused by Earth rotating on its axis, which is aligned with the North Star or Polaris. The North Star appears higher in the sky to someone farther from the equator, such as in Canada, and lower in the sky to someone at a latitude closer to the equator, such as Tanzania.”</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a:p>
        </p:txBody>
      </p:sp>
    </p:spTree>
    <p:extLst>
      <p:ext uri="{BB962C8B-B14F-4D97-AF65-F5344CB8AC3E}">
        <p14:creationId xmlns:p14="http://schemas.microsoft.com/office/powerpoint/2010/main" val="8347214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“This idealized figure shows Earth in four different positions along its orbit around the Sun. Note that Earth’s axis, which passes through the North and South Poles, always stays aligned with or points toward the North Star. This means that the Northern Hemisphere tilts toward the Sun part of the year and away from the Sun the other part of the year.”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“Look at all four positions of Earth’s orbit on the diagram. What season do you think it is in the United States in each position?”</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“Share your ideas and reasoning with an elbow partner, and be prepared to share with the group.”</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“So which season do you think it is in each of the four positions in Earth’s orbit around the Sun? Let’s hear your ideas and reasons.”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e. Record participants’ ideas on chart paper and make sure everyone understands that winter occurs in the United States when Earth is tilted away from the Sun in its orbit (position 3). Summer occurs when Earth is tilted toward the Sun (position 1), and spring and fall occur when Earth is tilting neither toward nor away from the Sun (positions 2 and 4).</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Position 1: summer</a:t>
            </a:r>
          </a:p>
          <a:p>
            <a:pPr marL="137160" indent="-137160">
              <a:buFont typeface="Arial" pitchFamily="34" charset="0"/>
              <a:buChar char="•"/>
            </a:pPr>
            <a:r>
              <a:rPr lang="en-US" sz="1200" kern="1200" dirty="0">
                <a:solidFill>
                  <a:schemeClr val="tx1"/>
                </a:solidFill>
                <a:latin typeface="+mn-lt"/>
                <a:ea typeface="+mn-ea"/>
                <a:cs typeface="+mn-cs"/>
              </a:rPr>
              <a:t>Position 2: fall</a:t>
            </a:r>
          </a:p>
          <a:p>
            <a:pPr marL="137160" indent="-137160">
              <a:buFont typeface="Arial" pitchFamily="34" charset="0"/>
              <a:buChar char="•"/>
            </a:pPr>
            <a:r>
              <a:rPr lang="en-US" sz="1200" kern="1200" dirty="0">
                <a:solidFill>
                  <a:schemeClr val="tx1"/>
                </a:solidFill>
                <a:latin typeface="+mn-lt"/>
                <a:ea typeface="+mn-ea"/>
                <a:cs typeface="+mn-cs"/>
              </a:rPr>
              <a:t>Position 3: winter</a:t>
            </a:r>
          </a:p>
          <a:p>
            <a:pPr marL="137160" indent="-137160">
              <a:buFont typeface="Arial" pitchFamily="34" charset="0"/>
              <a:buChar char="•"/>
            </a:pPr>
            <a:r>
              <a:rPr lang="en-US" sz="1200" kern="1200" dirty="0">
                <a:solidFill>
                  <a:schemeClr val="tx1"/>
                </a:solidFill>
                <a:latin typeface="+mn-lt"/>
                <a:ea typeface="+mn-ea"/>
                <a:cs typeface="+mn-cs"/>
              </a:rPr>
              <a:t>Position 4: spring</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46</a:t>
            </a:fld>
            <a:endParaRPr lang="en-US"/>
          </a:p>
        </p:txBody>
      </p:sp>
    </p:spTree>
    <p:extLst>
      <p:ext uri="{BB962C8B-B14F-4D97-AF65-F5344CB8AC3E}">
        <p14:creationId xmlns:p14="http://schemas.microsoft.com/office/powerpoint/2010/main" val="29584325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6 min</a:t>
            </a:r>
          </a:p>
          <a:p>
            <a:endParaRPr lang="en-US" dirty="0"/>
          </a:p>
          <a:p>
            <a:pPr marL="0" lvl="1"/>
            <a:r>
              <a:rPr lang="en-US" sz="1200" kern="1200" dirty="0">
                <a:solidFill>
                  <a:schemeClr val="tx1"/>
                </a:solidFill>
                <a:latin typeface="+mn-lt"/>
                <a:ea typeface="+mn-ea"/>
                <a:cs typeface="+mn-cs"/>
              </a:rPr>
              <a:t>a. “Now let’s think about how the positions in Earth’s orbit around the Sun affect average temperatures in the United States. This map shows temperatures from June through August when Earth is in position 1 in its orbit around the Sun.”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Toggle back and forth between this slide and the next slide to show how average US temperatures change between position 1 (summer) and position 3 (winter).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Ask participants, “How do the temperature patterns on these maps relate to Earth’s orbit around the Sun?”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position 1, the Northern Hemisphere is tilting toward the Sun, which results in warmer temperatures (summer). In position 3, the Northern Hemisphere is tilting away from the Sun, which results in cooler temperatures (winter).</a:t>
            </a:r>
            <a:r>
              <a:rPr lang="en-US" sz="1050" kern="1200" dirty="0">
                <a:solidFill>
                  <a:schemeClr val="tx1"/>
                </a:solidFill>
                <a:latin typeface="+mn-lt"/>
                <a:ea typeface="+mn-ea"/>
                <a:cs typeface="+mn-cs"/>
              </a:rPr>
              <a:t> </a:t>
            </a:r>
            <a:r>
              <a:rPr lang="en-US" dirty="0"/>
              <a:t>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added; please revise as needed.</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pPr marL="224325" indent="-224325">
              <a:buFont typeface="+mj-lt"/>
              <a:buAutoNum type="alphaLcPeriod"/>
            </a:pPr>
            <a:endParaRPr lang="en-US" dirty="0"/>
          </a:p>
          <a:p>
            <a:pPr marL="0" lvl="1"/>
            <a:r>
              <a:rPr lang="en-US" sz="1200" kern="1200" dirty="0">
                <a:solidFill>
                  <a:schemeClr val="tx1"/>
                </a:solidFill>
                <a:latin typeface="+mn-lt"/>
                <a:ea typeface="+mn-ea"/>
                <a:cs typeface="+mn-cs"/>
              </a:rPr>
              <a:t>a. </a:t>
            </a:r>
            <a:r>
              <a:rPr lang="en-US" sz="1200" kern="1200">
                <a:solidFill>
                  <a:schemeClr val="tx1"/>
                </a:solidFill>
                <a:latin typeface="+mn-lt"/>
                <a:ea typeface="+mn-ea"/>
                <a:cs typeface="+mn-cs"/>
              </a:rPr>
              <a:t>Toggle back and forth between this slide and the previous slide to show how average US temperatures change between position 1 (summer) and position 3 (winter).</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7946711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Have participants pair up with an elbow partner and locate handout 2.6 (The Sun’s Incoming Energy—Angle Related to Latitude at Position 1) in their PD</a:t>
            </a:r>
            <a:r>
              <a:rPr lang="en-US" sz="1200" kern="1200" baseline="0" dirty="0">
                <a:solidFill>
                  <a:schemeClr val="tx1"/>
                </a:solidFill>
                <a:latin typeface="+mn-lt"/>
                <a:ea typeface="+mn-ea"/>
                <a:cs typeface="+mn-cs"/>
              </a:rPr>
              <a:t> program binders</a:t>
            </a:r>
            <a:r>
              <a:rPr lang="en-US" sz="1200" kern="1200" dirty="0">
                <a:solidFill>
                  <a:schemeClr val="tx1"/>
                </a:solidFill>
                <a:latin typeface="+mn-lt"/>
                <a:ea typeface="+mn-ea"/>
                <a:cs typeface="+mn-cs"/>
              </a:rPr>
              <a: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“In our last content deepening session, we used a flashlight and a tray to simulate light energy from the Sun striking Earth’s surface at different angles based on latitude.”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“This diagram is similar to the diagram we used last time to illustrate the Sun’s incoming energy, but there’s one very important difference. In this version of the diagram, Earth is tilted on its axis 23.5 degrees. Another difference is that Earth is in orbital position 1, with the Northern </a:t>
            </a:r>
          </a:p>
          <a:p>
            <a:pPr marL="0" lvl="1"/>
            <a:r>
              <a:rPr lang="en-US" sz="1200" kern="1200" dirty="0">
                <a:solidFill>
                  <a:schemeClr val="tx1"/>
                </a:solidFill>
                <a:latin typeface="+mn-lt"/>
                <a:ea typeface="+mn-ea"/>
                <a:cs typeface="+mn-cs"/>
              </a:rPr>
              <a:t>Hemisphere tilting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toward the Sun. So the light energy is approaching Earth from the right side instead of the left side.”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“Using this diagram, how would you explain the temperature patterns in the United States during the summer? Briefly discuss this question with your elbow partner and develop a concise explanation to share with the group.”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For this activity, have pairs refer to handout 2.5 (Map of Average Temperatures in the United States, June–August).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explanations with the group. Ask questions to clarify their thinking and work toward a consensus.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a:p>
        </p:txBody>
      </p:sp>
    </p:spTree>
    <p:extLst>
      <p:ext uri="{BB962C8B-B14F-4D97-AF65-F5344CB8AC3E}">
        <p14:creationId xmlns:p14="http://schemas.microsoft.com/office/powerpoint/2010/main" val="61356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Talk through the agenda for the day.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Have participants locate handout 2.7 (The Sun’s Incoming Energy—Angle Related to Latitude at Position 3) in their PD program binders.</a:t>
            </a:r>
          </a:p>
          <a:p>
            <a:pPr marL="228600" lvl="1" indent="-228600">
              <a:buNone/>
            </a:pPr>
            <a:endParaRPr lang="en-US" sz="1200" u="none" strike="noStrike"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b. “This diagram shows Earth in orbital position 3, with the Northern Hemisphere tilting away from the Sun.”</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“Using this diagram, how would you explain the temperature patterns in the United States during the winter? Briefly discuss this question with your elbow partner and develop a concise explanation to share with the group.”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For this activity, have pairs refer to handout 2.4 (Map of Average Temperatures in the United States, December–February).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explanations with the group. Ask questions to clarify their thinking and work toward a consensus.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a:p>
        </p:txBody>
      </p:sp>
    </p:spTree>
    <p:extLst>
      <p:ext uri="{BB962C8B-B14F-4D97-AF65-F5344CB8AC3E}">
        <p14:creationId xmlns:p14="http://schemas.microsoft.com/office/powerpoint/2010/main" val="1970089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pPr marL="224325" indent="-224325">
              <a:buFont typeface="+mj-lt"/>
              <a:buAutoNum type="alphaLcPeriod"/>
            </a:pPr>
            <a:endParaRPr lang="en-US" baseline="0" dirty="0"/>
          </a:p>
          <a:p>
            <a:pPr marL="0" lvl="1"/>
            <a:r>
              <a:rPr lang="en-US" sz="1200" kern="1200" dirty="0">
                <a:solidFill>
                  <a:schemeClr val="tx1"/>
                </a:solidFill>
                <a:latin typeface="+mn-lt"/>
                <a:ea typeface="+mn-ea"/>
                <a:cs typeface="+mn-cs"/>
              </a:rPr>
              <a:t>a. “This bar graph shows average temperatures around the world during the month of July. The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-axis shows different latitudes, with the equator at 0 degrees in the center. Latitude increases moving north toward the North Pole on the right side of the graph and south toward the South Pole on the left side. The </a:t>
            </a:r>
            <a:r>
              <a:rPr lang="en-US" sz="1200" i="1" kern="1200" dirty="0">
                <a:solidFill>
                  <a:schemeClr val="tx1"/>
                </a:solidFill>
                <a:latin typeface="+mn-lt"/>
                <a:ea typeface="+mn-ea"/>
                <a:cs typeface="+mn-cs"/>
              </a:rPr>
              <a:t>y</a:t>
            </a:r>
            <a:r>
              <a:rPr lang="en-US" sz="1200" kern="1200" dirty="0">
                <a:solidFill>
                  <a:schemeClr val="tx1"/>
                </a:solidFill>
                <a:latin typeface="+mn-lt"/>
                <a:ea typeface="+mn-ea"/>
                <a:cs typeface="+mn-cs"/>
              </a:rPr>
              <a:t>-axis shows the temperature in degrees Fahrenheit.”</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Ask pairs to compare this graph with handout 2.6 and explain how the temperature patterns on the graph relate to position 1 of Earth’s orbit.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explanations with the group. Ask questions to clarify their thinking and work toward a consensus. </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3565425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pPr marL="224325" indent="-224325">
              <a:buFont typeface="+mj-lt"/>
              <a:buAutoNum type="alphaLcPeriod"/>
            </a:pPr>
            <a:endParaRPr lang="en-US" baseline="0" dirty="0"/>
          </a:p>
          <a:p>
            <a:pPr marL="0" lvl="1"/>
            <a:r>
              <a:rPr lang="en-US" sz="1200" kern="1200" dirty="0">
                <a:solidFill>
                  <a:schemeClr val="tx1"/>
                </a:solidFill>
                <a:latin typeface="+mn-lt"/>
                <a:ea typeface="+mn-ea"/>
                <a:cs typeface="+mn-cs"/>
              </a:rPr>
              <a:t>a. “This bar graph shows average temperatures for different latitudes around the world during the month of January.”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Toggle back and forth between this slide and the previous slide to compare the average temperatures in January and July.</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Ask pairs to compare this graph with handout 2.7 and explain how the temperature patterns on the graph relate to position 3 of Earth’s orbit.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explanations with the group. Ask questions to clarify their thinking and work toward a consensus. </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42091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pPr marL="224325" indent="-224325">
              <a:buFont typeface="+mj-lt"/>
              <a:buAutoNum type="alphaLcPeriod"/>
            </a:pPr>
            <a:endParaRPr lang="en-US" dirty="0"/>
          </a:p>
          <a:p>
            <a:pPr marL="0" lvl="1"/>
            <a:r>
              <a:rPr lang="en-US" dirty="0"/>
              <a:t>a. </a:t>
            </a:r>
            <a:r>
              <a:rPr lang="en-US" sz="1200" kern="1200" dirty="0">
                <a:solidFill>
                  <a:schemeClr val="tx1"/>
                </a:solidFill>
                <a:latin typeface="+mn-lt"/>
                <a:ea typeface="+mn-ea"/>
                <a:cs typeface="+mn-cs"/>
              </a:rPr>
              <a:t>“In our last session, we identified patterns on this map of average annual global temperatures. We observed that temperatures are generally warmer near the equator and cooler moving north and south toward the poles.”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“How would you explain the temperature patterns on this map now, based on what we’ve learned about Earth’s orbital positions in relationship to the Sun?”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Elicit a variety of ideas from participants and reach a group consensus that this map represents annual average temperatures in </a:t>
            </a:r>
            <a:r>
              <a:rPr lang="en-US" sz="1200" i="1" kern="1200" dirty="0">
                <a:solidFill>
                  <a:schemeClr val="tx1"/>
                </a:solidFill>
                <a:latin typeface="+mn-lt"/>
                <a:ea typeface="+mn-ea"/>
                <a:cs typeface="+mn-cs"/>
              </a:rPr>
              <a:t>all positions</a:t>
            </a:r>
            <a:r>
              <a:rPr lang="en-US" sz="1200" kern="1200" dirty="0">
                <a:solidFill>
                  <a:schemeClr val="tx1"/>
                </a:solidFill>
                <a:latin typeface="+mn-lt"/>
                <a:ea typeface="+mn-ea"/>
                <a:cs typeface="+mn-cs"/>
              </a:rPr>
              <a:t> of Earth’s orbit around the Sun.</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9071256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indent="0">
              <a:buNone/>
            </a:pPr>
            <a:r>
              <a:rPr lang="en-US" sz="1200" kern="1200" dirty="0">
                <a:solidFill>
                  <a:schemeClr val="tx1"/>
                </a:solidFill>
                <a:latin typeface="+mn-lt"/>
                <a:ea typeface="+mn-ea"/>
                <a:cs typeface="+mn-cs"/>
              </a:rPr>
              <a:t>a. Review the focus question on the slide. </a:t>
            </a:r>
          </a:p>
          <a:p>
            <a:pPr marL="0" lvl="1" indent="0">
              <a:buNone/>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Have participants </a:t>
            </a:r>
            <a:r>
              <a:rPr lang="en-US" sz="1200" kern="1200" baseline="0" dirty="0">
                <a:solidFill>
                  <a:schemeClr val="tx1"/>
                </a:solidFill>
                <a:latin typeface="+mn-lt"/>
                <a:ea typeface="+mn-ea"/>
                <a:cs typeface="+mn-cs"/>
              </a:rPr>
              <a:t>answer the question in their science notebooks. </a:t>
            </a:r>
          </a:p>
          <a:p>
            <a:pPr marL="0" lvl="1" indent="0">
              <a:buNone/>
            </a:pPr>
            <a:endParaRPr lang="en-US" sz="1200" kern="1200" baseline="0" dirty="0">
              <a:solidFill>
                <a:schemeClr val="tx1"/>
              </a:solidFill>
              <a:latin typeface="+mn-lt"/>
              <a:ea typeface="+mn-ea"/>
              <a:cs typeface="+mn-cs"/>
            </a:endParaRPr>
          </a:p>
          <a:p>
            <a:pPr marL="0" lvl="1" indent="0">
              <a:buNone/>
            </a:pPr>
            <a:r>
              <a:rPr lang="en-US" sz="1200" kern="1200" baseline="0" dirty="0">
                <a:solidFill>
                  <a:schemeClr val="tx1"/>
                </a:solidFill>
                <a:latin typeface="+mn-lt"/>
                <a:ea typeface="+mn-ea"/>
                <a:cs typeface="+mn-cs"/>
              </a:rPr>
              <a:t>c. </a:t>
            </a:r>
            <a:r>
              <a:rPr lang="en-US" sz="1200" b="1" kern="1200" baseline="0" dirty="0">
                <a:solidFill>
                  <a:schemeClr val="tx1"/>
                </a:solidFill>
                <a:latin typeface="+mn-lt"/>
                <a:ea typeface="+mn-ea"/>
                <a:cs typeface="+mn-cs"/>
              </a:rPr>
              <a:t>Whole group: </a:t>
            </a:r>
            <a:r>
              <a:rPr lang="en-US" sz="1200" kern="1200" baseline="0" dirty="0">
                <a:solidFill>
                  <a:schemeClr val="tx1"/>
                </a:solidFill>
                <a:latin typeface="+mn-lt"/>
                <a:ea typeface="+mn-ea"/>
                <a:cs typeface="+mn-cs"/>
              </a:rPr>
              <a:t>Invite </a:t>
            </a:r>
            <a:r>
              <a:rPr lang="en-US" sz="1200" kern="1200" dirty="0">
                <a:solidFill>
                  <a:schemeClr val="tx1"/>
                </a:solidFill>
                <a:latin typeface="+mn-lt"/>
                <a:ea typeface="+mn-ea"/>
                <a:cs typeface="+mn-cs"/>
              </a:rPr>
              <a:t>a few participants to share their answers, using ideas and evidence from the investigations they just completed.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 participants share their answers, write down key ideas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“Next, we’ll explore key science ideas from lesson 3 of the Weather and Seasons unit.”</a:t>
            </a: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7927049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Read the focus question on the slide. </a:t>
            </a:r>
          </a:p>
          <a:p>
            <a:endParaRPr lang="en-US" dirty="0"/>
          </a:p>
          <a:p>
            <a:r>
              <a:rPr lang="en-US" dirty="0"/>
              <a:t>b. Have participants copy this question into</a:t>
            </a:r>
            <a:r>
              <a:rPr lang="en-US" baseline="0" dirty="0"/>
              <a:t> </a:t>
            </a:r>
            <a:r>
              <a:rPr lang="en-US" dirty="0"/>
              <a:t>their science notebooks  and leave space to write a response.</a:t>
            </a:r>
            <a:endParaRPr lang="en-US" sz="180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pPr marL="224325" indent="-224325">
              <a:buFont typeface="+mj-lt"/>
              <a:buNone/>
            </a:pPr>
            <a:endParaRPr lang="en-US" dirty="0"/>
          </a:p>
          <a:p>
            <a:pPr marL="0" lvl="1"/>
            <a:r>
              <a:rPr lang="en-US" dirty="0"/>
              <a:t>a.</a:t>
            </a:r>
            <a:r>
              <a:rPr lang="en-US" baseline="0" dirty="0"/>
              <a:t> </a:t>
            </a:r>
            <a:r>
              <a:rPr lang="en-US" sz="1200" kern="1200" dirty="0">
                <a:solidFill>
                  <a:schemeClr val="tx1"/>
                </a:solidFill>
                <a:latin typeface="+mn-lt"/>
                <a:ea typeface="+mn-ea"/>
                <a:cs typeface="+mn-cs"/>
              </a:rPr>
              <a:t>Read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these questions with an elbow partner and work together to develop concise answers. Think about similarities and differences in the weather from morning to afternoon and from afternoon to night. Be prepared to share your ideas and reasoning with the group.”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57</a:t>
            </a:fld>
            <a:endParaRPr lang="en-US"/>
          </a:p>
        </p:txBody>
      </p:sp>
    </p:spTree>
    <p:extLst>
      <p:ext uri="{BB962C8B-B14F-4D97-AF65-F5344CB8AC3E}">
        <p14:creationId xmlns:p14="http://schemas.microsoft.com/office/powerpoint/2010/main" val="36086286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a:r>
              <a:rPr lang="en-US" dirty="0"/>
              <a:t>a. </a:t>
            </a:r>
            <a:r>
              <a:rPr lang="en-US" sz="1200" kern="1200" dirty="0">
                <a:solidFill>
                  <a:schemeClr val="tx1"/>
                </a:solidFill>
                <a:latin typeface="+mn-lt"/>
                <a:ea typeface="+mn-ea"/>
                <a:cs typeface="+mn-cs"/>
              </a:rPr>
              <a:t>Create a three-column table on chart paper like the one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Invite participants to share their answers to the questions from the previous slide:</a:t>
            </a:r>
          </a:p>
          <a:p>
            <a:pPr marL="320040" lvl="2" indent="-182880">
              <a:buFont typeface="+mj-lt"/>
              <a:buAutoNum type="arabicPeriod"/>
            </a:pPr>
            <a:r>
              <a:rPr lang="en-US" sz="1200" kern="1200" dirty="0">
                <a:solidFill>
                  <a:schemeClr val="tx1"/>
                </a:solidFill>
                <a:latin typeface="+mn-lt"/>
                <a:ea typeface="+mn-ea"/>
                <a:cs typeface="+mn-cs"/>
              </a:rPr>
              <a:t>How does the weather in Pomona change from morning to afternoon?</a:t>
            </a:r>
          </a:p>
          <a:p>
            <a:pPr marL="320040" lvl="2" indent="-182880">
              <a:buFont typeface="+mj-lt"/>
              <a:buAutoNum type="arabicPeriod"/>
            </a:pPr>
            <a:r>
              <a:rPr lang="en-US" sz="1200" kern="1200" dirty="0">
                <a:solidFill>
                  <a:schemeClr val="tx1"/>
                </a:solidFill>
                <a:latin typeface="+mn-lt"/>
                <a:ea typeface="+mn-ea"/>
                <a:cs typeface="+mn-cs"/>
              </a:rPr>
              <a:t>How does the weather change from afternoon to night?</a:t>
            </a:r>
          </a:p>
          <a:p>
            <a:pPr marL="320040" lvl="2" indent="-182880">
              <a:buFont typeface="+mj-lt"/>
              <a:buAutoNum type="arabicPeriod"/>
            </a:pPr>
            <a:r>
              <a:rPr lang="en-US" sz="1200" kern="1200" dirty="0">
                <a:solidFill>
                  <a:schemeClr val="tx1"/>
                </a:solidFill>
                <a:latin typeface="+mn-lt"/>
                <a:ea typeface="+mn-ea"/>
                <a:cs typeface="+mn-cs"/>
              </a:rPr>
              <a:t>What do you think causes these variations?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Record key ideas on the table and note possible causes. Elicit differing points of view and ask probe and challenge questions to clarify participants’ thinking. </a:t>
            </a:r>
            <a:endParaRPr lang="en-US" b="1"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58</a:t>
            </a:fld>
            <a:endParaRPr lang="en-US"/>
          </a:p>
        </p:txBody>
      </p:sp>
    </p:spTree>
    <p:extLst>
      <p:ext uri="{BB962C8B-B14F-4D97-AF65-F5344CB8AC3E}">
        <p14:creationId xmlns:p14="http://schemas.microsoft.com/office/powerpoint/2010/main" val="25359604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pPr marL="224325" indent="-224325">
              <a:buFont typeface="+mj-lt"/>
              <a:buAutoNum type="alphaLcPeriod"/>
            </a:pPr>
            <a:endParaRPr lang="en-US" dirty="0"/>
          </a:p>
          <a:p>
            <a:pPr marL="0" lvl="1"/>
            <a:r>
              <a:rPr lang="en-US" dirty="0"/>
              <a:t>a.</a:t>
            </a:r>
            <a:r>
              <a:rPr lang="en-US" baseline="0" dirty="0"/>
              <a:t> </a:t>
            </a:r>
            <a:r>
              <a:rPr lang="en-US" sz="1200" kern="1200" dirty="0">
                <a:solidFill>
                  <a:schemeClr val="tx1"/>
                </a:solidFill>
                <a:latin typeface="+mn-lt"/>
                <a:ea typeface="+mn-ea"/>
                <a:cs typeface="+mn-cs"/>
              </a:rPr>
              <a:t>“This slide shows a weather forecast for Pomona over a 10-day period in July.”</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Point out that this forecast is for a specific weather station (Lincoln Park) that records weather data every day all day long. This data is used to make predictions about how the weather will change in coming days.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Also highlight the temperature, precipitation, and wind data that shows predicted changes throughout the day.</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“What patterns can you identify in this forecast that show how the weather is expected to change from morning to afternoon and from afternoon to night each day? Be prepared to support your claims with evidence from the weather chart.”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 patterns and evidence they identified on the chart. Encourage them to agree or disagree with one another’s claims and add ideas and evidence to the discussion. Work toward a group consensus and record the patterns on chart paper.</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24110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baseline="0" dirty="0"/>
              <a:t>1 min</a:t>
            </a:r>
          </a:p>
          <a:p>
            <a:endParaRPr lang="en-US" baseline="0" dirty="0"/>
          </a:p>
          <a:p>
            <a:pPr lvl="0"/>
            <a:r>
              <a:rPr lang="en-US" dirty="0"/>
              <a:t>a. Introduce the focus questions that will guide today’s session.</a:t>
            </a:r>
          </a:p>
          <a:p>
            <a:pPr lvl="0"/>
            <a:endParaRPr lang="en-US" dirty="0"/>
          </a:p>
          <a:p>
            <a:pPr lvl="0"/>
            <a:r>
              <a:rPr lang="en-US" dirty="0"/>
              <a:t>b. </a:t>
            </a:r>
            <a:r>
              <a:rPr lang="en-US" baseline="0" dirty="0"/>
              <a:t>“</a:t>
            </a:r>
            <a:r>
              <a:rPr lang="en-US" dirty="0"/>
              <a:t>Each day we’re going to have at least one lesson analysis focus question and one content deepening focus question.”</a:t>
            </a:r>
          </a:p>
          <a:p>
            <a:r>
              <a:rPr lang="en-US" dirty="0"/>
              <a:t> </a:t>
            </a:r>
          </a:p>
          <a:p>
            <a:r>
              <a:rPr lang="en-US" dirty="0"/>
              <a:t>c. “Here are our focus questions for today’s session.” </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25510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pPr marL="224325" indent="-224325">
              <a:buFont typeface="+mj-lt"/>
              <a:buAutoNum type="alphaLcPeriod"/>
            </a:pPr>
            <a:endParaRPr lang="en-US" dirty="0"/>
          </a:p>
          <a:p>
            <a:pPr marL="0" lvl="1"/>
            <a:r>
              <a:rPr lang="en-US" sz="1200" kern="1200" dirty="0">
                <a:solidFill>
                  <a:schemeClr val="tx1"/>
                </a:solidFill>
                <a:latin typeface="+mn-lt"/>
                <a:ea typeface="+mn-ea"/>
                <a:cs typeface="+mn-cs"/>
              </a:rPr>
              <a:t>a. “Students will use a chart like the one on this slide to record the morning temperatures they measure outside each day with a thermometer. Then they’ll use the chart to help them identify patterns.”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“What patterns do you predict your students will notice in the morning temperatures? Will morning temperatures in July be hot, warm, cool, or cold?”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list some temperature patterns they think their students will notice. Record</a:t>
            </a:r>
            <a:r>
              <a:rPr lang="en-US" sz="1200" kern="1200" baseline="0" dirty="0">
                <a:solidFill>
                  <a:schemeClr val="tx1"/>
                </a:solidFill>
                <a:latin typeface="+mn-lt"/>
                <a:ea typeface="+mn-ea"/>
                <a:cs typeface="+mn-cs"/>
              </a:rPr>
              <a:t> their ideas on chart paper.</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9022185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pPr marL="224325" indent="-224325">
              <a:buFont typeface="+mj-lt"/>
              <a:buAutoNum type="alphaLcPeriod"/>
            </a:pPr>
            <a:endParaRPr lang="en-US" dirty="0"/>
          </a:p>
          <a:p>
            <a:pPr marL="0" lvl="1"/>
            <a:r>
              <a:rPr lang="en-US" sz="1200" kern="1200" dirty="0">
                <a:solidFill>
                  <a:schemeClr val="tx1"/>
                </a:solidFill>
                <a:latin typeface="+mn-lt"/>
                <a:ea typeface="+mn-ea"/>
                <a:cs typeface="+mn-cs"/>
              </a:rPr>
              <a:t>a. “Students will also record afternoon temperatures on this chart and use the data to help them identify patterns.</a:t>
            </a:r>
            <a:r>
              <a:rPr lang="en-US" sz="1200" kern="1200" baseline="0" dirty="0">
                <a:solidFill>
                  <a:schemeClr val="tx1"/>
                </a:solidFill>
                <a:latin typeface="+mn-lt"/>
                <a:ea typeface="+mn-ea"/>
                <a:cs typeface="+mn-cs"/>
              </a:rPr>
              <a:t> Then they’ll compare morning and afternoon data to identify patterns in how temperatures change throughout the day.”</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“What patterns do you predict your students will notice in the afternoon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temperatures? Will afternoon temperatures in July be hot, warm, cool, or cold? How do you predict afternoon temperatures will compare with morning temperatures?”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list some temperature patterns they think their students will notice in the afternoon temperatures. Record their ideas on chart paper. Then invite one or two participants to use the sentence starter on the slide to predict how afternoon and morning temperatures will differ.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Ask, “What will you do if the temperature data don’t reveal the expected pattern?”</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9022185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baseline="0" dirty="0"/>
          </a:p>
          <a:p>
            <a:pPr marL="0" lvl="1"/>
            <a:r>
              <a:rPr lang="en-US" sz="1200" kern="1200" dirty="0">
                <a:solidFill>
                  <a:schemeClr val="tx1"/>
                </a:solidFill>
                <a:latin typeface="+mn-lt"/>
                <a:ea typeface="+mn-ea"/>
                <a:cs typeface="+mn-cs"/>
              </a:rPr>
              <a:t>a. Have participants look at the weather patterns they identified earlier on the July weather forecast table for Pomona. These patterns should have been recorded on chart paper, but you may also want to toggle back and forth between this slide and the forecast table on slide 59.</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“What is the temperature pattern from morning to afternoon in Pomona during the month of July?”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use the sentence starter on the slide to describe the temperature patterns they identified on the weather-forecast table for Pomona (slide 59) and use evidence from the table to support their claims.</a:t>
            </a:r>
            <a:r>
              <a:rPr lang="en-US" sz="1050" kern="1200" dirty="0">
                <a:solidFill>
                  <a:schemeClr val="tx1"/>
                </a:solidFill>
                <a:latin typeface="+mn-lt"/>
                <a:ea typeface="+mn-ea"/>
                <a:cs typeface="+mn-cs"/>
              </a:rPr>
              <a:t> </a:t>
            </a:r>
            <a:r>
              <a:rPr lang="en-US" dirty="0"/>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1912452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indent="0">
              <a:buNone/>
            </a:pPr>
            <a:r>
              <a:rPr lang="en-US" dirty="0"/>
              <a:t>a. </a:t>
            </a:r>
            <a:r>
              <a:rPr lang="en-US" sz="1200" kern="1200" dirty="0">
                <a:solidFill>
                  <a:schemeClr val="tx1"/>
                </a:solidFill>
                <a:latin typeface="+mn-lt"/>
                <a:ea typeface="+mn-ea"/>
                <a:cs typeface="+mn-cs"/>
              </a:rPr>
              <a:t>Review the focus question on the slide. </a:t>
            </a:r>
          </a:p>
          <a:p>
            <a:pPr marL="0" lvl="1" indent="0">
              <a:buNone/>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Have participants </a:t>
            </a:r>
            <a:r>
              <a:rPr lang="en-US" sz="1200" kern="1200" baseline="0" dirty="0">
                <a:solidFill>
                  <a:schemeClr val="tx1"/>
                </a:solidFill>
                <a:latin typeface="+mn-lt"/>
                <a:ea typeface="+mn-ea"/>
                <a:cs typeface="+mn-cs"/>
              </a:rPr>
              <a:t>answer the question in their science notebooks. </a:t>
            </a:r>
          </a:p>
          <a:p>
            <a:pPr marL="0" lvl="1" indent="0">
              <a:buNone/>
            </a:pPr>
            <a:endParaRPr lang="en-US" sz="1200" kern="1200" baseline="0" dirty="0">
              <a:solidFill>
                <a:schemeClr val="tx1"/>
              </a:solidFill>
              <a:latin typeface="+mn-lt"/>
              <a:ea typeface="+mn-ea"/>
              <a:cs typeface="+mn-cs"/>
            </a:endParaRPr>
          </a:p>
          <a:p>
            <a:pPr marL="0" lvl="1" indent="0">
              <a:buNone/>
            </a:pPr>
            <a:r>
              <a:rPr lang="en-US" sz="1200" kern="1200" baseline="0" dirty="0">
                <a:solidFill>
                  <a:schemeClr val="tx1"/>
                </a:solidFill>
                <a:latin typeface="+mn-lt"/>
                <a:ea typeface="+mn-ea"/>
                <a:cs typeface="+mn-cs"/>
              </a:rPr>
              <a:t>c. </a:t>
            </a:r>
            <a:r>
              <a:rPr lang="en-US" sz="1200" b="1" kern="1200" baseline="0" dirty="0">
                <a:solidFill>
                  <a:schemeClr val="tx1"/>
                </a:solidFill>
                <a:latin typeface="+mn-lt"/>
                <a:ea typeface="+mn-ea"/>
                <a:cs typeface="+mn-cs"/>
              </a:rPr>
              <a:t>Whole group: </a:t>
            </a:r>
            <a:r>
              <a:rPr lang="en-US" sz="1200" kern="1200" baseline="0" dirty="0">
                <a:solidFill>
                  <a:schemeClr val="tx1"/>
                </a:solidFill>
                <a:latin typeface="+mn-lt"/>
                <a:ea typeface="+mn-ea"/>
                <a:cs typeface="+mn-cs"/>
              </a:rPr>
              <a:t>Invite </a:t>
            </a:r>
            <a:r>
              <a:rPr lang="en-US" sz="1200" kern="1200" dirty="0">
                <a:solidFill>
                  <a:schemeClr val="tx1"/>
                </a:solidFill>
                <a:latin typeface="+mn-lt"/>
                <a:ea typeface="+mn-ea"/>
                <a:cs typeface="+mn-cs"/>
              </a:rPr>
              <a:t>a few participants to share their answers, using ideas and evidence from the investigations they just completed.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 participants share their answers, write down key ideas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a:t>
            </a:r>
            <a:r>
              <a:rPr lang="en-US" baseline="0" dirty="0"/>
              <a:t> Read the key science ideas on the slide.</a:t>
            </a:r>
            <a:r>
              <a:rPr lang="en-US" dirty="0"/>
              <a:t> </a:t>
            </a:r>
          </a:p>
          <a:p>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823227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30145" indent="-319286" eaLnBrk="0" hangingPunct="0">
              <a:defRPr>
                <a:solidFill>
                  <a:schemeClr val="tx1"/>
                </a:solidFill>
                <a:latin typeface="Arial" charset="0"/>
              </a:defRPr>
            </a:lvl2pPr>
            <a:lvl3pPr marL="1277147" indent="-255429" eaLnBrk="0" hangingPunct="0">
              <a:defRPr>
                <a:solidFill>
                  <a:schemeClr val="tx1"/>
                </a:solidFill>
                <a:latin typeface="Arial" charset="0"/>
              </a:defRPr>
            </a:lvl3pPr>
            <a:lvl4pPr marL="1788005" indent="-255429" eaLnBrk="0" hangingPunct="0">
              <a:defRPr>
                <a:solidFill>
                  <a:schemeClr val="tx1"/>
                </a:solidFill>
                <a:latin typeface="Arial" charset="0"/>
              </a:defRPr>
            </a:lvl4pPr>
            <a:lvl5pPr marL="2298865" indent="-255429" eaLnBrk="0" hangingPunct="0">
              <a:defRPr>
                <a:solidFill>
                  <a:schemeClr val="tx1"/>
                </a:solidFill>
                <a:latin typeface="Arial" charset="0"/>
              </a:defRPr>
            </a:lvl5pPr>
            <a:lvl6pPr marL="2809723" indent="-255429" eaLnBrk="0" fontAlgn="base" hangingPunct="0">
              <a:spcBef>
                <a:spcPct val="0"/>
              </a:spcBef>
              <a:spcAft>
                <a:spcPct val="0"/>
              </a:spcAft>
              <a:defRPr>
                <a:solidFill>
                  <a:schemeClr val="tx1"/>
                </a:solidFill>
                <a:latin typeface="Arial" charset="0"/>
              </a:defRPr>
            </a:lvl6pPr>
            <a:lvl7pPr marL="3320582" indent="-255429" eaLnBrk="0" fontAlgn="base" hangingPunct="0">
              <a:spcBef>
                <a:spcPct val="0"/>
              </a:spcBef>
              <a:spcAft>
                <a:spcPct val="0"/>
              </a:spcAft>
              <a:defRPr>
                <a:solidFill>
                  <a:schemeClr val="tx1"/>
                </a:solidFill>
                <a:latin typeface="Arial" charset="0"/>
              </a:defRPr>
            </a:lvl7pPr>
            <a:lvl8pPr marL="3831441" indent="-255429" eaLnBrk="0" fontAlgn="base" hangingPunct="0">
              <a:spcBef>
                <a:spcPct val="0"/>
              </a:spcBef>
              <a:spcAft>
                <a:spcPct val="0"/>
              </a:spcAft>
              <a:defRPr>
                <a:solidFill>
                  <a:schemeClr val="tx1"/>
                </a:solidFill>
                <a:latin typeface="Arial" charset="0"/>
              </a:defRPr>
            </a:lvl8pPr>
            <a:lvl9pPr marL="4342300" indent="-255429" eaLnBrk="0" fontAlgn="base" hangingPunct="0">
              <a:spcBef>
                <a:spcPct val="0"/>
              </a:spcBef>
              <a:spcAft>
                <a:spcPct val="0"/>
              </a:spcAft>
              <a:defRPr>
                <a:solidFill>
                  <a:schemeClr val="tx1"/>
                </a:solidFill>
                <a:latin typeface="Arial" charset="0"/>
              </a:defRPr>
            </a:lvl9pPr>
          </a:lstStyle>
          <a:p>
            <a:pPr eaLnBrk="1" hangingPunct="1"/>
            <a:fld id="{32673A63-E959-4099-89CB-1A6D17FBB6BF}" type="slidenum">
              <a:rPr lang="en-US" smtClean="0"/>
              <a:pPr eaLnBrk="1" hangingPunct="1"/>
              <a:t>65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0" lvl="1"/>
            <a:r>
              <a:rPr lang="en-US" sz="1200" kern="1200" dirty="0">
                <a:solidFill>
                  <a:schemeClr val="tx1"/>
                </a:solidFill>
                <a:latin typeface="+mn-lt"/>
                <a:ea typeface="+mn-ea"/>
                <a:cs typeface="+mn-cs"/>
              </a:rPr>
              <a:t>8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Divide participants into three groups. Have Group 1 come up with some conclusions/key ideas related to focus question 1. Have Group 2 come up with conclusions/key ideas for focus question 2, and have Group</a:t>
            </a:r>
            <a:r>
              <a:rPr lang="en-US" sz="1200" kern="1200" baseline="0" dirty="0">
                <a:solidFill>
                  <a:schemeClr val="tx1"/>
                </a:solidFill>
                <a:latin typeface="+mn-lt"/>
                <a:ea typeface="+mn-ea"/>
                <a:cs typeface="+mn-cs"/>
              </a:rPr>
              <a:t> 3 do the same thing for focus question 3.</a:t>
            </a:r>
            <a:r>
              <a:rPr lang="en-US" sz="1200" kern="1200" dirty="0">
                <a:solidFill>
                  <a:schemeClr val="tx1"/>
                </a:solidFill>
                <a:latin typeface="+mn-lt"/>
                <a:ea typeface="+mn-ea"/>
                <a:cs typeface="+mn-cs"/>
              </a:rPr>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Give each group 2 minutes to come up with ideas and conclusions.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Allow a 2-minute share-out for each group.</a:t>
            </a:r>
            <a:r>
              <a:rPr lang="en-US" dirty="0"/>
              <a:t> </a:t>
            </a:r>
            <a:endParaRPr lang="en-US" sz="1200" kern="1200" dirty="0">
              <a:solidFill>
                <a:schemeClr val="tx1"/>
              </a:solidFill>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dirty="0"/>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4730532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Forecast that tomorrow you’ll tackle two new, closely interconnected Student Thinking Lens strategies.</a:t>
            </a:r>
          </a:p>
          <a:p>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Have participants copy the homework assignment into their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Remind participants about their homework for Friday (becoming experts on the lesson plan assigned to them).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66</a:t>
            </a:fld>
            <a:endParaRPr lang="en-US"/>
          </a:p>
        </p:txBody>
      </p:sp>
    </p:spTree>
    <p:extLst>
      <p:ext uri="{BB962C8B-B14F-4D97-AF65-F5344CB8AC3E}">
        <p14:creationId xmlns:p14="http://schemas.microsoft.com/office/powerpoint/2010/main" val="13961346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67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a:t>6</a:t>
            </a:r>
            <a:r>
              <a:rPr lang="en-US" baseline="0" dirty="0"/>
              <a:t> min</a:t>
            </a:r>
          </a:p>
          <a:p>
            <a:pPr eaLnBrk="1" hangingPunct="1"/>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Make sure participants have </a:t>
            </a:r>
            <a:r>
              <a:rPr lang="en-US" sz="1200" b="1" u="none" kern="1200" dirty="0">
                <a:solidFill>
                  <a:schemeClr val="tx1"/>
                </a:solidFill>
                <a:latin typeface="+mn-lt"/>
                <a:ea typeface="+mn-ea"/>
                <a:cs typeface="+mn-cs"/>
              </a:rPr>
              <a:t>at least 5 minutes </a:t>
            </a:r>
            <a:r>
              <a:rPr lang="en-US" sz="1200" kern="1200" dirty="0">
                <a:solidFill>
                  <a:schemeClr val="tx1"/>
                </a:solidFill>
                <a:latin typeface="+mn-lt"/>
                <a:ea typeface="+mn-ea"/>
                <a:cs typeface="+mn-cs"/>
              </a:rPr>
              <a:t>to think</a:t>
            </a:r>
            <a:r>
              <a:rPr lang="en-US" sz="1200" kern="1200" baseline="0" dirty="0">
                <a:solidFill>
                  <a:schemeClr val="tx1"/>
                </a:solidFill>
                <a:latin typeface="+mn-lt"/>
                <a:ea typeface="+mn-ea"/>
                <a:cs typeface="+mn-cs"/>
              </a:rPr>
              <a:t> about the questions on the reflections sheet </a:t>
            </a:r>
            <a:r>
              <a:rPr lang="en-US" sz="1200" kern="1200" dirty="0">
                <a:solidFill>
                  <a:schemeClr val="tx1"/>
                </a:solidFill>
                <a:latin typeface="+mn-lt"/>
                <a:ea typeface="+mn-ea"/>
                <a:cs typeface="+mn-cs"/>
              </a:rPr>
              <a:t>(handout 2.8 in the PD</a:t>
            </a:r>
            <a:r>
              <a:rPr lang="en-US" sz="1200" kern="1200" baseline="0" dirty="0">
                <a:solidFill>
                  <a:schemeClr val="tx1"/>
                </a:solidFill>
                <a:latin typeface="+mn-lt"/>
                <a:ea typeface="+mn-ea"/>
                <a:cs typeface="+mn-cs"/>
              </a:rPr>
              <a:t> program </a:t>
            </a:r>
            <a:r>
              <a:rPr lang="en-US" sz="1200" kern="1200" dirty="0">
                <a:solidFill>
                  <a:schemeClr val="tx1"/>
                </a:solidFill>
                <a:latin typeface="+mn-lt"/>
                <a:ea typeface="+mn-ea"/>
                <a:cs typeface="+mn-cs"/>
              </a:rPr>
              <a:t>binder) </a:t>
            </a:r>
            <a:r>
              <a:rPr lang="en-US" sz="1200" kern="1200" baseline="0" dirty="0">
                <a:solidFill>
                  <a:schemeClr val="tx1"/>
                </a:solidFill>
                <a:latin typeface="+mn-lt"/>
                <a:ea typeface="+mn-ea"/>
                <a:cs typeface="+mn-cs"/>
              </a:rPr>
              <a:t>and </a:t>
            </a:r>
            <a:r>
              <a:rPr lang="en-US" sz="1200" kern="1200" dirty="0">
                <a:solidFill>
                  <a:schemeClr val="tx1"/>
                </a:solidFill>
                <a:latin typeface="+mn-lt"/>
                <a:ea typeface="+mn-ea"/>
                <a:cs typeface="+mn-cs"/>
              </a:rPr>
              <a:t>write down their reflections. </a:t>
            </a:r>
          </a:p>
          <a:p>
            <a:pPr eaLnBrk="1" hangingPunct="1"/>
            <a:endParaRPr lang="en-US" dirty="0"/>
          </a:p>
        </p:txBody>
      </p:sp>
      <p:sp>
        <p:nvSpPr>
          <p:cNvPr id="2" name="Footer Placeholder 1"/>
          <p:cNvSpPr>
            <a:spLocks noGrp="1"/>
          </p:cNvSpPr>
          <p:nvPr>
            <p:ph type="ftr" sz="quarter" idx="10"/>
          </p:nvPr>
        </p:nvSpPr>
        <p:spPr/>
        <p:txBody>
          <a:bodyPr/>
          <a:lstStyle/>
          <a:p>
            <a:pPr>
              <a:defRPr/>
            </a:pPr>
            <a:r>
              <a:rPr lang="en-US" dirty="0"/>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0350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a. Point out the strategies highlighted on the slide.</a:t>
            </a:r>
          </a:p>
          <a:p>
            <a:endParaRPr lang="en-US" dirty="0"/>
          </a:p>
          <a:p>
            <a:r>
              <a:rPr lang="en-US" dirty="0"/>
              <a:t>b. “During today’s session,</a:t>
            </a:r>
            <a:r>
              <a:rPr lang="en-US" baseline="0" dirty="0"/>
              <a:t> we’ll </a:t>
            </a:r>
            <a:r>
              <a:rPr lang="en-US" dirty="0"/>
              <a:t>focus again on the first three Student Thinking Lens strategies: elicit, probe, and challenge questions.”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129492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81" eaLnBrk="0" fontAlgn="base" hangingPunct="0">
              <a:spcBef>
                <a:spcPct val="30000"/>
              </a:spcBef>
              <a:spcAft>
                <a:spcPct val="0"/>
              </a:spcAft>
              <a:defRPr/>
            </a:pPr>
            <a:r>
              <a:rPr lang="en-US" dirty="0">
                <a:latin typeface="Arial" charset="0"/>
              </a:rPr>
              <a:t>10</a:t>
            </a:r>
            <a:r>
              <a:rPr lang="en-US" baseline="0" dirty="0">
                <a:latin typeface="Arial" charset="0"/>
              </a:rPr>
              <a:t> min </a:t>
            </a:r>
          </a:p>
          <a:p>
            <a:pPr defTabSz="914081" eaLnBrk="0" fontAlgn="base" hangingPunct="0">
              <a:spcBef>
                <a:spcPct val="30000"/>
              </a:spcBef>
              <a:spcAft>
                <a:spcPct val="0"/>
              </a:spcAft>
              <a:defRPr/>
            </a:pPr>
            <a:endParaRPr lang="en-US" baseline="0" dirty="0">
              <a:latin typeface="Arial" charset="0"/>
            </a:endParaRPr>
          </a:p>
          <a:p>
            <a:r>
              <a:rPr lang="en-US" dirty="0"/>
              <a:t>a. Have participants look in the STeLLA strategies booklet at a dialogue example for STL strategy 3 that highlights probe and challenge questions.</a:t>
            </a:r>
          </a:p>
          <a:p>
            <a:r>
              <a:rPr lang="en-US" dirty="0"/>
              <a:t> </a:t>
            </a:r>
            <a:endParaRPr lang="en-US" sz="1600" dirty="0"/>
          </a:p>
          <a:p>
            <a:r>
              <a:rPr lang="en-US" sz="1200" b="0" kern="1200" dirty="0">
                <a:solidFill>
                  <a:schemeClr val="tx1"/>
                </a:solidFill>
                <a:latin typeface="+mn-lt"/>
                <a:ea typeface="+mn-ea"/>
                <a:cs typeface="+mn-cs"/>
              </a:rPr>
              <a:t>b. The purposes of this activity are as follows:</a:t>
            </a:r>
          </a:p>
          <a:p>
            <a:endParaRPr lang="en-US" sz="1600" dirty="0"/>
          </a:p>
          <a:p>
            <a:pPr marL="228600"/>
            <a:r>
              <a:rPr lang="en-US" dirty="0"/>
              <a:t>1. To get participants’ heads back into the questioning strategies discussed on day 1. </a:t>
            </a:r>
          </a:p>
          <a:p>
            <a:pPr marL="228600"/>
            <a:endParaRPr lang="en-US" dirty="0"/>
          </a:p>
          <a:p>
            <a:pPr marL="228600"/>
            <a:r>
              <a:rPr lang="en-US" dirty="0"/>
              <a:t>2. To make sure participants understand the distinct purposes of probe and challenge questions:  </a:t>
            </a:r>
          </a:p>
          <a:p>
            <a:endParaRPr lang="en-US" b="1" dirty="0"/>
          </a:p>
          <a:p>
            <a:pPr marL="457200" lvl="1" indent="-134595">
              <a:buFont typeface="Arial" pitchFamily="34" charset="0"/>
              <a:buChar char="•"/>
            </a:pPr>
            <a:r>
              <a:rPr lang="en-US" b="1" dirty="0"/>
              <a:t>Probe questions</a:t>
            </a:r>
            <a:r>
              <a:rPr lang="en-US" dirty="0"/>
              <a:t> seek to understand what students are saying/writing and encourage them to explain their ideas more clearly or fully (</a:t>
            </a:r>
            <a:r>
              <a:rPr lang="en-US" i="1" dirty="0"/>
              <a:t>not</a:t>
            </a:r>
            <a:r>
              <a:rPr lang="en-US" dirty="0"/>
              <a:t> to change their thinking).</a:t>
            </a:r>
          </a:p>
          <a:p>
            <a:pPr marL="457200" lvl="1" indent="-134595">
              <a:buFont typeface="Arial" pitchFamily="34" charset="0"/>
              <a:buChar char="•"/>
            </a:pPr>
            <a:r>
              <a:rPr lang="en-US" b="1" dirty="0"/>
              <a:t>Challenge questions</a:t>
            </a:r>
            <a:r>
              <a:rPr lang="en-US" dirty="0"/>
              <a:t> seek to engage students in ways that will challenge them to think, reconsider their ideas, change their initial ideas, and move toward more-scientific understandings.</a:t>
            </a:r>
            <a:endParaRPr lang="en-US" dirty="0">
              <a:latin typeface="Arial" charset="0"/>
            </a:endParaRP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dirty="0"/>
              <a:t>STeLLA II Summer Institute Day 2</a:t>
            </a:r>
          </a:p>
        </p:txBody>
      </p:sp>
      <p:sp>
        <p:nvSpPr>
          <p:cNvPr id="6" name="Slide Number Placeholder 5"/>
          <p:cNvSpPr>
            <a:spLocks noGrp="1"/>
          </p:cNvSpPr>
          <p:nvPr>
            <p:ph type="sldNum" sz="quarter" idx="12"/>
          </p:nvPr>
        </p:nvSpPr>
        <p:spPr/>
        <p:txBody>
          <a:bodyPr/>
          <a:lstStyle/>
          <a:p>
            <a:pPr>
              <a:defRPr/>
            </a:pPr>
            <a:fld id="{C70F6E62-11C5-4854-89DB-851B545ABDD5}" type="slidenum">
              <a:rPr lang="en-US" smtClean="0"/>
              <a:pPr>
                <a:defRPr/>
              </a:pPr>
              <a:t>8</a:t>
            </a:fld>
            <a:endParaRPr lang="en-US"/>
          </a:p>
        </p:txBody>
      </p:sp>
    </p:spTree>
    <p:extLst>
      <p:ext uri="{BB962C8B-B14F-4D97-AF65-F5344CB8AC3E}">
        <p14:creationId xmlns:p14="http://schemas.microsoft.com/office/powerpoint/2010/main" val="250845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dirty="0"/>
              <a:t>a. “Today we’ll explore this focus question: How can lesson analysis help us better understand how elicit, probe, and challenge questions can reveal and challenge student thinking?” </a:t>
            </a:r>
          </a:p>
          <a:p>
            <a:pPr marL="0" lvl="1"/>
            <a:endParaRPr lang="en-US" dirty="0"/>
          </a:p>
          <a:p>
            <a:pPr marL="0" lvl="1"/>
            <a:r>
              <a:rPr lang="en-US" dirty="0"/>
              <a:t>b. “But first let’s discuss what lesson analysis involves.”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embed/A3MSKOTWvv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2\2.2%20Stella2_GE_Kawamura6_L2.1_C4.mp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embed/8vEE4RKT0l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2\2.2%20Stella2_GE_Kawamura6_L2.1_C4.mp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youtube.com/embed/lOW0f0iix2c"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Calibri" pitchFamily="34" charset="0"/>
              </a:rPr>
              <a:t>RESPeCT</a:t>
            </a:r>
            <a:r>
              <a:rPr lang="en-US" altLang="en-US" sz="1800" dirty="0">
                <a:solidFill>
                  <a:srgbClr val="002060"/>
                </a:solidFill>
                <a:latin typeface="Calibri" pitchFamily="34" charset="0"/>
              </a:rPr>
              <a:t> Summer Institute </a:t>
            </a: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screen">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2794518" y="2516537"/>
            <a:ext cx="3276600" cy="523220"/>
          </a:xfrm>
          <a:prstGeom prst="rect">
            <a:avLst/>
          </a:prstGeom>
          <a:noFill/>
        </p:spPr>
        <p:txBody>
          <a:bodyPr wrap="square" rtlCol="0">
            <a:spAutoFit/>
          </a:bodyPr>
          <a:lstStyle/>
          <a:p>
            <a:pPr algn="ctr"/>
            <a:r>
              <a:rPr lang="en-US" sz="2800" dirty="0">
                <a:solidFill>
                  <a:srgbClr val="1F497D"/>
                </a:solidFill>
                <a:latin typeface="Calibri" pitchFamily="34" charset="0"/>
              </a:rPr>
              <a:t>Day 2</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err="1"/>
              <a:t>RESPeCT</a:t>
            </a:r>
            <a:r>
              <a:rPr lang="en-US" dirty="0"/>
              <a:t> Lesson Analysis Protocol</a:t>
            </a:r>
          </a:p>
        </p:txBody>
      </p:sp>
      <p:sp>
        <p:nvSpPr>
          <p:cNvPr id="3" name="Content Placeholder 2"/>
          <p:cNvSpPr>
            <a:spLocks noGrp="1"/>
          </p:cNvSpPr>
          <p:nvPr>
            <p:ph idx="1"/>
          </p:nvPr>
        </p:nvSpPr>
        <p:spPr>
          <a:xfrm>
            <a:off x="685800" y="1371600"/>
            <a:ext cx="8001000" cy="5181600"/>
          </a:xfrm>
        </p:spPr>
        <p:txBody>
          <a:bodyPr>
            <a:noAutofit/>
          </a:bodyPr>
          <a:lstStyle/>
          <a:p>
            <a:pPr marL="0" indent="0">
              <a:spcBef>
                <a:spcPts val="0"/>
              </a:spcBef>
              <a:spcAft>
                <a:spcPts val="300"/>
              </a:spcAft>
              <a:buNone/>
            </a:pPr>
            <a:r>
              <a:rPr lang="en-US" sz="2800" dirty="0"/>
              <a:t>1. </a:t>
            </a:r>
            <a:r>
              <a:rPr lang="en-US" sz="2800" b="1" dirty="0">
                <a:solidFill>
                  <a:srgbClr val="FF0000"/>
                </a:solidFill>
              </a:rPr>
              <a:t>Identify</a:t>
            </a:r>
            <a:r>
              <a:rPr lang="en-US" sz="2800" b="1" dirty="0"/>
              <a:t> the strategy </a:t>
            </a:r>
          </a:p>
          <a:p>
            <a:pPr marL="731520" lvl="1" indent="-365760">
              <a:spcBef>
                <a:spcPts val="0"/>
              </a:spcBef>
              <a:spcAft>
                <a:spcPts val="600"/>
              </a:spcAft>
            </a:pPr>
            <a:r>
              <a:rPr lang="en-US" sz="2800" dirty="0"/>
              <a:t>What STeLLA lens and strategy was the teacher using in the video clip?</a:t>
            </a:r>
          </a:p>
          <a:p>
            <a:pPr marL="0" indent="0">
              <a:spcBef>
                <a:spcPts val="600"/>
              </a:spcBef>
              <a:spcAft>
                <a:spcPts val="300"/>
              </a:spcAft>
              <a:buNone/>
            </a:pPr>
            <a:r>
              <a:rPr lang="en-US" sz="2800" dirty="0"/>
              <a:t>2. </a:t>
            </a:r>
            <a:r>
              <a:rPr lang="en-US" sz="2800" b="1" dirty="0">
                <a:solidFill>
                  <a:srgbClr val="FF0000"/>
                </a:solidFill>
              </a:rPr>
              <a:t>Analyze</a:t>
            </a:r>
            <a:r>
              <a:rPr lang="en-US" sz="2800" b="1" dirty="0"/>
              <a:t> the video </a:t>
            </a:r>
          </a:p>
          <a:p>
            <a:pPr marL="731520" lvl="1" indent="-365760">
              <a:spcBef>
                <a:spcPts val="0"/>
              </a:spcBef>
              <a:spcAft>
                <a:spcPts val="300"/>
              </a:spcAft>
            </a:pPr>
            <a:r>
              <a:rPr lang="en-US" sz="2800" dirty="0"/>
              <a:t>What student thinking was made visible (or not)?</a:t>
            </a:r>
          </a:p>
          <a:p>
            <a:pPr marL="731520" lvl="1" indent="-365760">
              <a:spcBef>
                <a:spcPts val="0"/>
              </a:spcBef>
              <a:spcAft>
                <a:spcPts val="600"/>
              </a:spcAft>
            </a:pPr>
            <a:r>
              <a:rPr lang="en-US" sz="2800" dirty="0"/>
              <a:t>How did the use of the STeLLA strategy impact student thinking?</a:t>
            </a:r>
          </a:p>
          <a:p>
            <a:pPr marL="0" indent="0">
              <a:spcBef>
                <a:spcPts val="600"/>
              </a:spcBef>
              <a:spcAft>
                <a:spcPts val="300"/>
              </a:spcAft>
              <a:buNone/>
            </a:pPr>
            <a:r>
              <a:rPr lang="en-US" sz="2800" dirty="0"/>
              <a:t>3. </a:t>
            </a:r>
            <a:r>
              <a:rPr lang="en-US" sz="2800" b="1" dirty="0">
                <a:solidFill>
                  <a:srgbClr val="FF0000"/>
                </a:solidFill>
              </a:rPr>
              <a:t>Reflect</a:t>
            </a:r>
            <a:r>
              <a:rPr lang="en-US" sz="2800" b="1" dirty="0"/>
              <a:t> and apply </a:t>
            </a:r>
          </a:p>
          <a:p>
            <a:pPr marL="731520" lvl="1" indent="-365760">
              <a:spcBef>
                <a:spcPts val="0"/>
              </a:spcBef>
              <a:spcAft>
                <a:spcPts val="0"/>
              </a:spcAft>
            </a:pPr>
            <a:r>
              <a:rPr lang="en-US" sz="2800" dirty="0"/>
              <a:t>What did you learn from identifying and analyzing the strategy in the video?</a:t>
            </a:r>
          </a:p>
          <a:p>
            <a:pPr lvl="1"/>
            <a:endParaRPr lang="en-US" sz="2400" dirty="0"/>
          </a:p>
        </p:txBody>
      </p:sp>
    </p:spTree>
    <p:extLst>
      <p:ext uri="{BB962C8B-B14F-4D97-AF65-F5344CB8AC3E}">
        <p14:creationId xmlns:p14="http://schemas.microsoft.com/office/powerpoint/2010/main" val="35872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914400"/>
          </a:xfrm>
        </p:spPr>
        <p:txBody>
          <a:bodyPr>
            <a:normAutofit/>
          </a:bodyPr>
          <a:lstStyle/>
          <a:p>
            <a:pPr algn="l"/>
            <a:r>
              <a:rPr lang="en-US" sz="4000" dirty="0">
                <a:latin typeface="Calibri" pitchFamily="34" charset="0"/>
              </a:rPr>
              <a:t>Lesson Analysis Process</a:t>
            </a:r>
          </a:p>
        </p:txBody>
      </p:sp>
      <p:sp>
        <p:nvSpPr>
          <p:cNvPr id="17411" name="Content Placeholder 2"/>
          <p:cNvSpPr>
            <a:spLocks noGrp="1"/>
          </p:cNvSpPr>
          <p:nvPr>
            <p:ph idx="1"/>
          </p:nvPr>
        </p:nvSpPr>
        <p:spPr>
          <a:xfrm>
            <a:off x="457200" y="1219200"/>
            <a:ext cx="8229600" cy="5410200"/>
          </a:xfrm>
        </p:spPr>
        <p:txBody>
          <a:bodyPr/>
          <a:lstStyle/>
          <a:p>
            <a:pPr marL="365760" indent="-365760">
              <a:spcBef>
                <a:spcPts val="0"/>
              </a:spcBef>
              <a:buClr>
                <a:schemeClr val="bg1">
                  <a:lumMod val="65000"/>
                </a:schemeClr>
              </a:buClr>
              <a:buFont typeface="Times New Roman" pitchFamily="18" charset="0"/>
              <a:buAutoNum type="arabicPeriod"/>
              <a:defRPr/>
            </a:pPr>
            <a:r>
              <a:rPr lang="en-US" sz="2700" dirty="0">
                <a:solidFill>
                  <a:srgbClr val="C00000"/>
                </a:solidFill>
              </a:rPr>
              <a:t>Review</a:t>
            </a:r>
            <a:r>
              <a:rPr lang="en-US" sz="2700" dirty="0"/>
              <a:t> the lesson context:</a:t>
            </a:r>
          </a:p>
          <a:p>
            <a:pPr marL="685800" lvl="3" indent="-222250">
              <a:buClr>
                <a:schemeClr val="bg1">
                  <a:lumMod val="65000"/>
                </a:schemeClr>
              </a:buClr>
              <a:buFont typeface="Arial" pitchFamily="34" charset="0"/>
              <a:buChar char="•"/>
              <a:defRPr/>
            </a:pPr>
            <a:r>
              <a:rPr lang="en-US" sz="2700" dirty="0"/>
              <a:t>What is the ideal student response to the focus question?</a:t>
            </a:r>
          </a:p>
          <a:p>
            <a:pPr marL="685800" lvl="3" indent="-222250">
              <a:buClr>
                <a:schemeClr val="bg1">
                  <a:lumMod val="65000"/>
                </a:schemeClr>
              </a:buClr>
              <a:buFont typeface="Arial" pitchFamily="34" charset="0"/>
              <a:buChar char="•"/>
              <a:defRPr/>
            </a:pPr>
            <a:r>
              <a:rPr lang="en-US" sz="2700" dirty="0"/>
              <a:t>How is the clip situated in the content storyline?</a:t>
            </a:r>
          </a:p>
          <a:p>
            <a:pPr marL="365760" indent="-365760">
              <a:buClr>
                <a:schemeClr val="bg1">
                  <a:lumMod val="65000"/>
                </a:schemeClr>
              </a:buClr>
              <a:buFont typeface="+mj-lt"/>
              <a:buAutoNum type="arabicPeriod"/>
              <a:defRPr/>
            </a:pPr>
            <a:r>
              <a:rPr lang="en-US" sz="2700" dirty="0">
                <a:solidFill>
                  <a:srgbClr val="C00000"/>
                </a:solidFill>
              </a:rPr>
              <a:t>Identify</a:t>
            </a:r>
            <a:r>
              <a:rPr lang="en-US" sz="2700" dirty="0"/>
              <a:t> and discuss the strategy that is the focus of analysis for each clip.</a:t>
            </a:r>
          </a:p>
          <a:p>
            <a:pPr marL="365760" indent="-365760">
              <a:buClr>
                <a:schemeClr val="bg1">
                  <a:lumMod val="65000"/>
                </a:schemeClr>
              </a:buClr>
              <a:buFont typeface="+mj-lt"/>
              <a:buAutoNum type="arabicPeriod"/>
              <a:defRPr/>
            </a:pPr>
            <a:r>
              <a:rPr lang="en-US" sz="2700" dirty="0">
                <a:solidFill>
                  <a:srgbClr val="C00000"/>
                </a:solidFill>
              </a:rPr>
              <a:t>Watch</a:t>
            </a:r>
            <a:r>
              <a:rPr lang="en-US" sz="2700" dirty="0"/>
              <a:t> video clip(s).</a:t>
            </a:r>
          </a:p>
          <a:p>
            <a:pPr marL="365760" indent="-365760">
              <a:buClr>
                <a:schemeClr val="bg1">
                  <a:lumMod val="65000"/>
                </a:schemeClr>
              </a:buClr>
              <a:buFont typeface="+mj-lt"/>
              <a:buAutoNum type="arabicPeriod"/>
              <a:defRPr/>
            </a:pPr>
            <a:r>
              <a:rPr lang="en-US" sz="2700" dirty="0">
                <a:solidFill>
                  <a:srgbClr val="C00000"/>
                </a:solidFill>
              </a:rPr>
              <a:t>Analyze</a:t>
            </a:r>
            <a:r>
              <a:rPr lang="en-US" sz="2700" dirty="0"/>
              <a:t> the lesson using the lesson analysis protocol.</a:t>
            </a:r>
          </a:p>
          <a:p>
            <a:pPr marL="365760" indent="-365760">
              <a:buClr>
                <a:schemeClr val="bg1">
                  <a:lumMod val="65000"/>
                </a:schemeClr>
              </a:buClr>
              <a:buFont typeface="+mj-lt"/>
              <a:buAutoNum type="arabicPeriod"/>
              <a:defRPr/>
            </a:pPr>
            <a:r>
              <a:rPr lang="en-US" sz="2700" dirty="0">
                <a:solidFill>
                  <a:srgbClr val="C00000"/>
                </a:solidFill>
              </a:rPr>
              <a:t>Reflect</a:t>
            </a:r>
            <a:r>
              <a:rPr lang="en-US" sz="2700" dirty="0"/>
              <a:t> on the lesson analysis experience: </a:t>
            </a:r>
          </a:p>
          <a:p>
            <a:pPr marL="685800" lvl="3" indent="-222250">
              <a:buClr>
                <a:schemeClr val="bg1">
                  <a:lumMod val="65000"/>
                </a:schemeClr>
              </a:buClr>
              <a:buFont typeface="Arial" pitchFamily="34" charset="0"/>
              <a:buChar char="•"/>
              <a:defRPr/>
            </a:pPr>
            <a:r>
              <a:rPr lang="en-US" sz="2700" dirty="0"/>
              <a:t>As a reviewer</a:t>
            </a:r>
          </a:p>
          <a:p>
            <a:pPr marL="685800" lvl="3" indent="-222250">
              <a:buClr>
                <a:schemeClr val="bg1">
                  <a:lumMod val="65000"/>
                </a:schemeClr>
              </a:buClr>
              <a:buFont typeface="Arial" pitchFamily="34" charset="0"/>
              <a:buChar char="•"/>
              <a:defRPr/>
            </a:pPr>
            <a:r>
              <a:rPr lang="en-US" sz="2700" dirty="0"/>
              <a:t>As a teacher in the clip</a:t>
            </a:r>
          </a:p>
        </p:txBody>
      </p:sp>
    </p:spTree>
    <p:extLst>
      <p:ext uri="{BB962C8B-B14F-4D97-AF65-F5344CB8AC3E}">
        <p14:creationId xmlns:p14="http://schemas.microsoft.com/office/powerpoint/2010/main" val="251119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cs typeface="Times New Roman" pitchFamily="18" charset="0"/>
              </a:rPr>
              <a:t>Lesson Analysis: Viewing Basics</a:t>
            </a:r>
          </a:p>
        </p:txBody>
      </p:sp>
      <p:sp>
        <p:nvSpPr>
          <p:cNvPr id="3" name="Content Placeholder 2"/>
          <p:cNvSpPr>
            <a:spLocks noGrp="1"/>
          </p:cNvSpPr>
          <p:nvPr>
            <p:ph idx="1"/>
          </p:nvPr>
        </p:nvSpPr>
        <p:spPr>
          <a:xfrm>
            <a:off x="685800" y="1600200"/>
            <a:ext cx="8001000" cy="3886201"/>
          </a:xfrm>
        </p:spPr>
        <p:txBody>
          <a:bodyPr>
            <a:normAutofit/>
          </a:bodyPr>
          <a:lstStyle/>
          <a:p>
            <a:pPr marL="365760" indent="-365760">
              <a:lnSpc>
                <a:spcPct val="90000"/>
              </a:lnSpc>
              <a:spcBef>
                <a:spcPts val="0"/>
              </a:spcBef>
              <a:spcAft>
                <a:spcPts val="2200"/>
              </a:spcAft>
            </a:pPr>
            <a:r>
              <a:rPr lang="en-US" sz="3000" b="1" dirty="0"/>
              <a:t>Viewing basic 1: </a:t>
            </a:r>
            <a:r>
              <a:rPr lang="en-US" sz="3000" dirty="0"/>
              <a:t>Look past the trivial, or little things, that bug you.</a:t>
            </a:r>
          </a:p>
          <a:p>
            <a:pPr marL="365760" indent="-365760">
              <a:lnSpc>
                <a:spcPct val="90000"/>
              </a:lnSpc>
              <a:spcBef>
                <a:spcPts val="0"/>
              </a:spcBef>
              <a:spcAft>
                <a:spcPts val="2200"/>
              </a:spcAft>
            </a:pPr>
            <a:r>
              <a:rPr lang="en-US" sz="3000" b="1" dirty="0"/>
              <a:t>Viewing basic 2: </a:t>
            </a:r>
            <a:r>
              <a:rPr lang="en-US" sz="3000" dirty="0"/>
              <a:t>Avoid the “This doesn’t look like my classroom!” trap.</a:t>
            </a:r>
          </a:p>
          <a:p>
            <a:pPr marL="365760" indent="-365760">
              <a:lnSpc>
                <a:spcPct val="90000"/>
              </a:lnSpc>
              <a:spcBef>
                <a:spcPts val="0"/>
              </a:spcBef>
              <a:spcAft>
                <a:spcPts val="1800"/>
              </a:spcAft>
            </a:pPr>
            <a:r>
              <a:rPr lang="en-US" sz="3000" b="1" dirty="0"/>
              <a:t>Viewing basic 3: </a:t>
            </a:r>
            <a:r>
              <a:rPr lang="en-US" sz="3000" dirty="0"/>
              <a:t>Avoid making snap judgments about the teaching or learning in the classroom you’re viewing. </a:t>
            </a:r>
          </a:p>
        </p:txBody>
      </p:sp>
      <p:sp>
        <p:nvSpPr>
          <p:cNvPr id="4" name="TextBox 3"/>
          <p:cNvSpPr txBox="1"/>
          <p:nvPr/>
        </p:nvSpPr>
        <p:spPr>
          <a:xfrm>
            <a:off x="838200" y="5410200"/>
            <a:ext cx="7924800" cy="954107"/>
          </a:xfrm>
          <a:prstGeom prst="rect">
            <a:avLst/>
          </a:prstGeom>
          <a:noFill/>
        </p:spPr>
        <p:txBody>
          <a:bodyPr wrap="square" rtlCol="0">
            <a:spAutoFit/>
          </a:bodyPr>
          <a:lstStyle/>
          <a:p>
            <a:r>
              <a:rPr lang="en-US" sz="2800" b="1" dirty="0">
                <a:latin typeface="Calibri" pitchFamily="34" charset="0"/>
              </a:rPr>
              <a:t>Note: </a:t>
            </a:r>
            <a:r>
              <a:rPr lang="en-US" sz="2800" dirty="0">
                <a:latin typeface="Calibri" pitchFamily="34" charset="0"/>
              </a:rPr>
              <a:t>Find out more about the viewing basics on page 1 of in the STeLLA strategies booklet.</a:t>
            </a:r>
          </a:p>
        </p:txBody>
      </p:sp>
    </p:spTree>
    <p:extLst>
      <p:ext uri="{BB962C8B-B14F-4D97-AF65-F5344CB8AC3E}">
        <p14:creationId xmlns:p14="http://schemas.microsoft.com/office/powerpoint/2010/main" val="142290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22"/>
            <a:ext cx="6172200" cy="990600"/>
          </a:xfrm>
        </p:spPr>
        <p:txBody>
          <a:bodyPr/>
          <a:lstStyle/>
          <a:p>
            <a:r>
              <a:rPr lang="en-US" dirty="0"/>
              <a:t>Our First Video Clip</a:t>
            </a:r>
          </a:p>
        </p:txBody>
      </p:sp>
      <p:sp>
        <p:nvSpPr>
          <p:cNvPr id="3" name="Content Placeholder 2"/>
          <p:cNvSpPr>
            <a:spLocks noGrp="1"/>
          </p:cNvSpPr>
          <p:nvPr>
            <p:ph idx="1"/>
          </p:nvPr>
        </p:nvSpPr>
        <p:spPr>
          <a:xfrm>
            <a:off x="609600" y="1600200"/>
            <a:ext cx="7696200" cy="5105400"/>
          </a:xfrm>
        </p:spPr>
        <p:txBody>
          <a:bodyPr/>
          <a:lstStyle/>
          <a:p>
            <a:pPr marL="0" indent="0">
              <a:buNone/>
            </a:pPr>
            <a:r>
              <a:rPr lang="en-US" sz="3000" b="1" dirty="0"/>
              <a:t>Context:  </a:t>
            </a:r>
          </a:p>
          <a:p>
            <a:pPr marL="365760" indent="-365760"/>
            <a:r>
              <a:rPr lang="en-US" sz="3000" dirty="0"/>
              <a:t>An interview with a kindergarten student before the teacher begins instruction about weather and seasons.</a:t>
            </a:r>
          </a:p>
          <a:p>
            <a:pPr marL="365760" indent="-365760">
              <a:spcBef>
                <a:spcPts val="600"/>
              </a:spcBef>
            </a:pPr>
            <a:r>
              <a:rPr lang="en-US" sz="3000" dirty="0"/>
              <a:t>The interviewer shows Alan different pictures and asks him to describe the weather in each one. </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800" dirty="0">
              <a:solidFill>
                <a:srgbClr val="0070C0"/>
              </a:solidFill>
            </a:endParaRPr>
          </a:p>
          <a:p>
            <a:pPr marL="0" indent="0">
              <a:buNone/>
            </a:pPr>
            <a:endParaRPr lang="en-US" sz="1600" dirty="0"/>
          </a:p>
        </p:txBody>
      </p:sp>
      <p:sp>
        <p:nvSpPr>
          <p:cNvPr id="5" name="TextBox 4"/>
          <p:cNvSpPr txBox="1"/>
          <p:nvPr/>
        </p:nvSpPr>
        <p:spPr>
          <a:xfrm>
            <a:off x="7620000" y="667574"/>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3526117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57200"/>
            <a:ext cx="7172047" cy="990600"/>
          </a:xfrm>
        </p:spPr>
        <p:txBody>
          <a:bodyPr>
            <a:normAutofit/>
          </a:bodyPr>
          <a:lstStyle/>
          <a:p>
            <a:r>
              <a:rPr lang="en-US" sz="3600" b="1" dirty="0">
                <a:cs typeface="Times New Roman" pitchFamily="18" charset="0"/>
              </a:rPr>
              <a:t>Identify </a:t>
            </a:r>
            <a:r>
              <a:rPr lang="en-US" sz="3600" dirty="0">
                <a:cs typeface="Times New Roman" pitchFamily="18" charset="0"/>
              </a:rPr>
              <a:t>Elicit and Probe Questions</a:t>
            </a:r>
          </a:p>
        </p:txBody>
      </p:sp>
      <p:sp>
        <p:nvSpPr>
          <p:cNvPr id="99331" name="Rectangle 3"/>
          <p:cNvSpPr>
            <a:spLocks noGrp="1" noChangeArrowheads="1"/>
          </p:cNvSpPr>
          <p:nvPr>
            <p:ph type="body" idx="1"/>
          </p:nvPr>
        </p:nvSpPr>
        <p:spPr>
          <a:xfrm>
            <a:off x="457200" y="1447800"/>
            <a:ext cx="8534400" cy="5410200"/>
          </a:xfrm>
        </p:spPr>
        <p:txBody>
          <a:bodyPr>
            <a:noAutofit/>
          </a:bodyPr>
          <a:lstStyle/>
          <a:p>
            <a:pPr marL="228600" lvl="1" indent="-228600">
              <a:spcBef>
                <a:spcPts val="0"/>
              </a:spcBef>
              <a:spcAft>
                <a:spcPts val="300"/>
              </a:spcAft>
              <a:tabLst>
                <a:tab pos="137160" algn="l"/>
              </a:tabLst>
            </a:pPr>
            <a:r>
              <a:rPr lang="en-US" sz="2600" dirty="0"/>
              <a:t>Watch the video clip for examples of the interviewer or teacher asking the student elicit and probe questions.</a:t>
            </a:r>
          </a:p>
          <a:p>
            <a:pPr marL="228600" lvl="1" indent="-228600">
              <a:spcBef>
                <a:spcPts val="0"/>
              </a:spcBef>
              <a:spcAft>
                <a:spcPts val="300"/>
              </a:spcAft>
              <a:tabLst>
                <a:tab pos="137160" algn="l"/>
              </a:tabLst>
            </a:pPr>
            <a:r>
              <a:rPr lang="en-US" sz="2600" dirty="0"/>
              <a:t>Identify the questions on your transcript and mark them</a:t>
            </a:r>
            <a:br>
              <a:rPr lang="en-US" sz="2600" dirty="0"/>
            </a:br>
            <a:r>
              <a:rPr lang="en-US" sz="2600" dirty="0"/>
              <a:t>E (elicit) and P (probe).</a:t>
            </a:r>
          </a:p>
          <a:p>
            <a:pPr marL="228600" lvl="1" indent="-228600">
              <a:spcBef>
                <a:spcPts val="0"/>
              </a:spcBef>
              <a:spcAft>
                <a:spcPts val="300"/>
              </a:spcAft>
              <a:tabLst>
                <a:tab pos="137160" algn="l"/>
              </a:tabLst>
            </a:pPr>
            <a:r>
              <a:rPr lang="en-US" sz="2600" dirty="0"/>
              <a:t>Share your evidence with the group.</a:t>
            </a:r>
          </a:p>
          <a:p>
            <a:pPr marL="0" lvl="1" indent="0">
              <a:spcBef>
                <a:spcPts val="600"/>
              </a:spcBef>
              <a:buNone/>
            </a:pPr>
            <a:r>
              <a:rPr lang="en-US" sz="2600" b="1" dirty="0"/>
              <a:t>Remember: </a:t>
            </a:r>
          </a:p>
          <a:p>
            <a:pPr marL="685800" lvl="1" indent="-457200">
              <a:spcBef>
                <a:spcPts val="0"/>
              </a:spcBef>
              <a:spcAft>
                <a:spcPts val="300"/>
              </a:spcAft>
              <a:buFont typeface="+mj-lt"/>
              <a:buAutoNum type="arabicPeriod"/>
            </a:pPr>
            <a:r>
              <a:rPr lang="en-US" sz="2600" dirty="0"/>
              <a:t>Not all questions will fall into the E and P categories.</a:t>
            </a:r>
          </a:p>
          <a:p>
            <a:pPr marL="685800" lvl="1" indent="-457200">
              <a:spcBef>
                <a:spcPts val="0"/>
              </a:spcBef>
              <a:spcAft>
                <a:spcPts val="300"/>
              </a:spcAft>
              <a:buFont typeface="+mj-lt"/>
              <a:buAutoNum type="arabicPeriod"/>
            </a:pPr>
            <a:r>
              <a:rPr lang="en-US" sz="2600" dirty="0"/>
              <a:t>Elicit questions start a conversation and ask for student ideas without expecting right answers.</a:t>
            </a:r>
          </a:p>
          <a:p>
            <a:pPr marL="685800" lvl="1" indent="-457200">
              <a:spcBef>
                <a:spcPts val="0"/>
              </a:spcBef>
              <a:spcAft>
                <a:spcPts val="300"/>
              </a:spcAft>
              <a:buFont typeface="+mj-lt"/>
              <a:buAutoNum type="arabicPeriod"/>
            </a:pPr>
            <a:r>
              <a:rPr lang="en-US" sz="2600" dirty="0"/>
              <a:t>Probe questions try to figure out what a student  means.</a:t>
            </a:r>
          </a:p>
          <a:p>
            <a:pPr marL="685800" lvl="1" indent="-457200">
              <a:spcBef>
                <a:spcPts val="0"/>
              </a:spcBef>
              <a:spcAft>
                <a:spcPts val="300"/>
              </a:spcAft>
              <a:buFont typeface="+mj-lt"/>
              <a:buAutoNum type="arabicPeriod"/>
            </a:pPr>
            <a:r>
              <a:rPr lang="en-US" sz="2600" dirty="0"/>
              <a:t>Probe questions can paraphrase a student’s idea.</a:t>
            </a:r>
          </a:p>
          <a:p>
            <a:pPr marL="239713" indent="0">
              <a:buNone/>
            </a:pPr>
            <a:endParaRPr lang="en-US" sz="2500" dirty="0">
              <a:solidFill>
                <a:srgbClr val="FF0000"/>
              </a:solidFill>
            </a:endParaRPr>
          </a:p>
          <a:p>
            <a:pPr marL="514350" lvl="1" indent="0">
              <a:buNone/>
            </a:pPr>
            <a:endParaRPr lang="en-US" sz="2500" dirty="0"/>
          </a:p>
        </p:txBody>
      </p:sp>
      <p:sp>
        <p:nvSpPr>
          <p:cNvPr id="3" name="TextBox 2"/>
          <p:cNvSpPr txBox="1"/>
          <p:nvPr/>
        </p:nvSpPr>
        <p:spPr>
          <a:xfrm>
            <a:off x="1676400" y="6211669"/>
            <a:ext cx="7315200" cy="369332"/>
          </a:xfrm>
          <a:prstGeom prst="rect">
            <a:avLst/>
          </a:prstGeom>
          <a:noFill/>
          <a:ln>
            <a:noFill/>
          </a:ln>
        </p:spPr>
        <p:txBody>
          <a:bodyPr wrap="square" rtlCol="0">
            <a:spAutoFit/>
          </a:bodyPr>
          <a:lstStyle/>
          <a:p>
            <a:r>
              <a:rPr lang="en-US" dirty="0">
                <a:solidFill>
                  <a:srgbClr val="0070C0"/>
                </a:solidFill>
              </a:rPr>
              <a:t>Link to video clip 1: </a:t>
            </a:r>
            <a:r>
              <a:rPr lang="en-US" dirty="0">
                <a:solidFill>
                  <a:srgbClr val="0070C0"/>
                </a:solidFill>
                <a:hlinkClick r:id="rId3"/>
              </a:rPr>
              <a:t>2.1_mspcp_kinder_weather_johnson_pre.Alan_c1 </a:t>
            </a:r>
            <a:endParaRPr lang="en-US" dirty="0">
              <a:solidFill>
                <a:srgbClr val="0070C0"/>
              </a:solidFill>
            </a:endParaRPr>
          </a:p>
        </p:txBody>
      </p:sp>
      <p:sp>
        <p:nvSpPr>
          <p:cNvPr id="2" name="TextBox 1"/>
          <p:cNvSpPr txBox="1"/>
          <p:nvPr/>
        </p:nvSpPr>
        <p:spPr>
          <a:xfrm>
            <a:off x="78486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29155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33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33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9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477000" cy="990600"/>
          </a:xfrm>
        </p:spPr>
        <p:txBody>
          <a:bodyPr>
            <a:normAutofit/>
          </a:bodyPr>
          <a:lstStyle/>
          <a:p>
            <a:r>
              <a:rPr lang="en-US" b="1" dirty="0"/>
              <a:t>Analyze</a:t>
            </a:r>
            <a:r>
              <a:rPr lang="en-US" dirty="0"/>
              <a:t> Student Thinking</a:t>
            </a:r>
          </a:p>
        </p:txBody>
      </p:sp>
      <p:sp>
        <p:nvSpPr>
          <p:cNvPr id="3" name="Content Placeholder 2"/>
          <p:cNvSpPr>
            <a:spLocks noGrp="1"/>
          </p:cNvSpPr>
          <p:nvPr>
            <p:ph idx="1"/>
          </p:nvPr>
        </p:nvSpPr>
        <p:spPr>
          <a:xfrm>
            <a:off x="533400" y="1371600"/>
            <a:ext cx="8229600" cy="5029200"/>
          </a:xfrm>
        </p:spPr>
        <p:txBody>
          <a:bodyPr/>
          <a:lstStyle/>
          <a:p>
            <a:pPr marL="0" indent="0">
              <a:spcAft>
                <a:spcPts val="1200"/>
              </a:spcAft>
              <a:buNone/>
            </a:pPr>
            <a:r>
              <a:rPr lang="en-US" sz="3000" dirty="0"/>
              <a:t>Review the interview transcript. </a:t>
            </a:r>
          </a:p>
          <a:p>
            <a:pPr marL="731520" indent="-365760">
              <a:spcBef>
                <a:spcPts val="600"/>
              </a:spcBef>
              <a:spcAft>
                <a:spcPts val="1200"/>
              </a:spcAft>
              <a:tabLst>
                <a:tab pos="457200" algn="l"/>
              </a:tabLst>
            </a:pPr>
            <a:r>
              <a:rPr lang="en-US" sz="3000" dirty="0"/>
              <a:t>What student thinking was revealed through the interviewer’s elicit and probe questions?  </a:t>
            </a:r>
          </a:p>
          <a:p>
            <a:pPr marL="731520" lvl="1" indent="-365760">
              <a:spcBef>
                <a:spcPts val="600"/>
              </a:spcBef>
              <a:spcAft>
                <a:spcPts val="1200"/>
              </a:spcAft>
              <a:tabLst>
                <a:tab pos="457200" algn="l"/>
              </a:tabLst>
            </a:pPr>
            <a:r>
              <a:rPr lang="en-US" sz="3000" dirty="0"/>
              <a:t>What ideas did Alan have about weather?  </a:t>
            </a:r>
          </a:p>
          <a:p>
            <a:pPr marL="731520" lvl="1" indent="-365760">
              <a:spcBef>
                <a:spcPts val="600"/>
              </a:spcBef>
              <a:spcAft>
                <a:spcPts val="0"/>
              </a:spcAft>
              <a:tabLst>
                <a:tab pos="457200" algn="l"/>
              </a:tabLst>
            </a:pPr>
            <a:r>
              <a:rPr lang="en-US" sz="3000" dirty="0"/>
              <a:t>Were there places you wished the interviewer had probed Alan’s thinking more? Why?</a:t>
            </a:r>
          </a:p>
        </p:txBody>
      </p:sp>
      <p:sp>
        <p:nvSpPr>
          <p:cNvPr id="4" name="TextBox 3"/>
          <p:cNvSpPr txBox="1"/>
          <p:nvPr/>
        </p:nvSpPr>
        <p:spPr>
          <a:xfrm>
            <a:off x="77724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170630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3400" y="381000"/>
            <a:ext cx="7239000" cy="990600"/>
          </a:xfrm>
        </p:spPr>
        <p:txBody>
          <a:bodyPr>
            <a:noAutofit/>
          </a:bodyPr>
          <a:lstStyle/>
          <a:p>
            <a:r>
              <a:rPr lang="en-US" sz="3600" b="1" dirty="0">
                <a:cs typeface="Times New Roman" pitchFamily="18" charset="0"/>
              </a:rPr>
              <a:t>Identify</a:t>
            </a:r>
            <a:r>
              <a:rPr lang="en-US" sz="3600" dirty="0">
                <a:cs typeface="Times New Roman" pitchFamily="18" charset="0"/>
              </a:rPr>
              <a:t> Probe and Challenge Questions</a:t>
            </a:r>
          </a:p>
        </p:txBody>
      </p:sp>
      <p:sp>
        <p:nvSpPr>
          <p:cNvPr id="99331" name="Rectangle 3"/>
          <p:cNvSpPr>
            <a:spLocks noGrp="1" noChangeArrowheads="1"/>
          </p:cNvSpPr>
          <p:nvPr>
            <p:ph type="body" idx="1"/>
          </p:nvPr>
        </p:nvSpPr>
        <p:spPr>
          <a:xfrm>
            <a:off x="572814" y="1295400"/>
            <a:ext cx="8571186" cy="4917281"/>
          </a:xfrm>
        </p:spPr>
        <p:txBody>
          <a:bodyPr>
            <a:noAutofit/>
          </a:bodyPr>
          <a:lstStyle/>
          <a:p>
            <a:pPr marL="182880" indent="-182880">
              <a:spcBef>
                <a:spcPts val="0"/>
              </a:spcBef>
              <a:spcAft>
                <a:spcPts val="600"/>
              </a:spcAft>
            </a:pPr>
            <a:r>
              <a:rPr lang="en-US" dirty="0"/>
              <a:t>Now we’ll look at a classroom video and focus on identifying probe and challenge questions.</a:t>
            </a:r>
          </a:p>
          <a:p>
            <a:pPr marL="182880" indent="-182880">
              <a:spcBef>
                <a:spcPts val="0"/>
              </a:spcBef>
              <a:spcAft>
                <a:spcPts val="600"/>
              </a:spcAft>
            </a:pPr>
            <a:r>
              <a:rPr lang="en-US" dirty="0"/>
              <a:t>Read the context at the top of the video transcript (handout 2.2).</a:t>
            </a:r>
          </a:p>
          <a:p>
            <a:pPr marL="182880" indent="-182880">
              <a:spcBef>
                <a:spcPts val="0"/>
              </a:spcBef>
              <a:spcAft>
                <a:spcPts val="600"/>
              </a:spcAft>
            </a:pPr>
            <a:r>
              <a:rPr lang="en-US" dirty="0"/>
              <a:t>Identify probe (P) and challenge (C) questions and mark them on your transcript. </a:t>
            </a:r>
          </a:p>
          <a:p>
            <a:pPr marL="182880" indent="-182880">
              <a:spcBef>
                <a:spcPts val="0"/>
              </a:spcBef>
              <a:spcAft>
                <a:spcPts val="600"/>
              </a:spcAft>
            </a:pPr>
            <a:r>
              <a:rPr lang="en-US" dirty="0"/>
              <a:t>Mark “missed opportunity” (MO) next to places you would like to know more about student thinking.</a:t>
            </a:r>
          </a:p>
          <a:p>
            <a:pPr marL="0" lvl="1" indent="0">
              <a:spcBef>
                <a:spcPts val="300"/>
              </a:spcBef>
              <a:spcAft>
                <a:spcPts val="300"/>
              </a:spcAft>
              <a:buNone/>
            </a:pPr>
            <a:r>
              <a:rPr lang="en-US" sz="2400" b="1" dirty="0"/>
              <a:t>Remember: </a:t>
            </a:r>
          </a:p>
          <a:p>
            <a:pPr marL="365760" lvl="1" indent="-365760">
              <a:spcBef>
                <a:spcPts val="0"/>
              </a:spcBef>
              <a:spcAft>
                <a:spcPts val="600"/>
              </a:spcAft>
              <a:buFont typeface="+mj-lt"/>
              <a:buAutoNum type="arabicPeriod"/>
            </a:pPr>
            <a:r>
              <a:rPr lang="en-US" sz="2400" dirty="0"/>
              <a:t>Not all questions will fall into these categories.</a:t>
            </a:r>
            <a:endParaRPr lang="en-US" sz="2400" b="1" dirty="0"/>
          </a:p>
          <a:p>
            <a:pPr marL="365760" lvl="1" indent="-365760">
              <a:spcBef>
                <a:spcPts val="0"/>
              </a:spcBef>
              <a:spcAft>
                <a:spcPts val="600"/>
              </a:spcAft>
              <a:buFont typeface="+mj-lt"/>
              <a:buAutoNum type="arabicPeriod"/>
            </a:pPr>
            <a:r>
              <a:rPr lang="en-US" sz="2400" b="1" dirty="0"/>
              <a:t>Probe questions </a:t>
            </a:r>
            <a:r>
              <a:rPr lang="en-US" sz="2400" dirty="0"/>
              <a:t>try to figure out what a student means or is thinking. </a:t>
            </a:r>
            <a:r>
              <a:rPr lang="en-US" sz="2400" b="1" dirty="0"/>
              <a:t>Challenge questions </a:t>
            </a:r>
            <a:r>
              <a:rPr lang="en-US" sz="2400" dirty="0"/>
              <a:t>try to move student thinking toward a more scientifically accurate idea.</a:t>
            </a:r>
          </a:p>
        </p:txBody>
      </p:sp>
      <p:sp>
        <p:nvSpPr>
          <p:cNvPr id="3" name="TextBox 2"/>
          <p:cNvSpPr txBox="1"/>
          <p:nvPr/>
        </p:nvSpPr>
        <p:spPr>
          <a:xfrm>
            <a:off x="3200400" y="6629400"/>
            <a:ext cx="184731" cy="369332"/>
          </a:xfrm>
          <a:prstGeom prst="rect">
            <a:avLst/>
          </a:prstGeom>
          <a:noFill/>
        </p:spPr>
        <p:txBody>
          <a:bodyPr wrap="none" rtlCol="0">
            <a:spAutoFit/>
          </a:bodyPr>
          <a:lstStyle/>
          <a:p>
            <a:endParaRPr lang="en-US" dirty="0"/>
          </a:p>
        </p:txBody>
      </p:sp>
      <p:sp>
        <p:nvSpPr>
          <p:cNvPr id="2" name="TextBox 1"/>
          <p:cNvSpPr txBox="1"/>
          <p:nvPr/>
        </p:nvSpPr>
        <p:spPr>
          <a:xfrm>
            <a:off x="80010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
        <p:nvSpPr>
          <p:cNvPr id="7" name="TextBox 6">
            <a:hlinkClick r:id="rId3" action="ppaction://hlinkfile"/>
          </p:cNvPr>
          <p:cNvSpPr txBox="1"/>
          <p:nvPr/>
        </p:nvSpPr>
        <p:spPr>
          <a:xfrm>
            <a:off x="2362200" y="6260068"/>
            <a:ext cx="6589987" cy="369332"/>
          </a:xfrm>
          <a:prstGeom prst="rect">
            <a:avLst/>
          </a:prstGeom>
          <a:noFill/>
          <a:ln>
            <a:noFill/>
          </a:ln>
        </p:spPr>
        <p:txBody>
          <a:bodyPr wrap="square" rtlCol="0">
            <a:spAutoFit/>
          </a:bodyPr>
          <a:lstStyle/>
          <a:p>
            <a:r>
              <a:rPr lang="en-US" dirty="0">
                <a:solidFill>
                  <a:srgbClr val="0070C0"/>
                </a:solidFill>
              </a:rPr>
              <a:t>Link to video clip 2: </a:t>
            </a:r>
            <a:r>
              <a:rPr lang="en-US" dirty="0">
                <a:solidFill>
                  <a:srgbClr val="0070C0"/>
                </a:solidFill>
                <a:hlinkClick r:id="rId4"/>
              </a:rPr>
              <a:t>2.2_mspcp_kinder_weather_gaines_L1_c1</a:t>
            </a:r>
            <a:endParaRPr lang="en-US" dirty="0">
              <a:solidFill>
                <a:srgbClr val="0070C0"/>
              </a:solidFill>
            </a:endParaRPr>
          </a:p>
        </p:txBody>
      </p:sp>
    </p:spTree>
    <p:extLst>
      <p:ext uri="{BB962C8B-B14F-4D97-AF65-F5344CB8AC3E}">
        <p14:creationId xmlns:p14="http://schemas.microsoft.com/office/powerpoint/2010/main" val="15452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noAutofit/>
          </a:bodyPr>
          <a:lstStyle/>
          <a:p>
            <a:r>
              <a:rPr lang="en-US" sz="3600" b="1" dirty="0"/>
              <a:t>Identify</a:t>
            </a:r>
            <a:r>
              <a:rPr lang="en-US" sz="3600" dirty="0"/>
              <a:t> Probe and Challenge Questions</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0"/>
              </a:spcBef>
              <a:spcAft>
                <a:spcPts val="1800"/>
              </a:spcAft>
            </a:pPr>
            <a:r>
              <a:rPr lang="en-US" sz="3200" dirty="0"/>
              <a:t>What are good examples of probe questions in the video transcript (if any)?</a:t>
            </a:r>
          </a:p>
          <a:p>
            <a:pPr marL="365760" indent="-365760">
              <a:spcBef>
                <a:spcPts val="0"/>
              </a:spcBef>
              <a:spcAft>
                <a:spcPts val="1800"/>
              </a:spcAft>
            </a:pPr>
            <a:r>
              <a:rPr lang="en-US" sz="3200" dirty="0"/>
              <a:t>What are good examples of challenge questions in the transcript (if any)? </a:t>
            </a:r>
          </a:p>
        </p:txBody>
      </p:sp>
      <p:sp>
        <p:nvSpPr>
          <p:cNvPr id="4" name="TextBox 3"/>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33940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noAutofit/>
          </a:bodyPr>
          <a:lstStyle/>
          <a:p>
            <a:r>
              <a:rPr lang="en-US" sz="3600" b="1" dirty="0"/>
              <a:t>Identify</a:t>
            </a:r>
            <a:r>
              <a:rPr lang="en-US" sz="3600" dirty="0"/>
              <a:t> Missed Opportunities to Probe Student Thinking</a:t>
            </a:r>
          </a:p>
        </p:txBody>
      </p:sp>
      <p:sp>
        <p:nvSpPr>
          <p:cNvPr id="3" name="Content Placeholder 2"/>
          <p:cNvSpPr>
            <a:spLocks noGrp="1"/>
          </p:cNvSpPr>
          <p:nvPr>
            <p:ph idx="1"/>
          </p:nvPr>
        </p:nvSpPr>
        <p:spPr>
          <a:xfrm>
            <a:off x="457200" y="1676400"/>
            <a:ext cx="8229600" cy="4572000"/>
          </a:xfrm>
        </p:spPr>
        <p:txBody>
          <a:bodyPr/>
          <a:lstStyle/>
          <a:p>
            <a:pPr marL="0" indent="0">
              <a:spcAft>
                <a:spcPts val="1200"/>
              </a:spcAft>
              <a:buNone/>
            </a:pPr>
            <a:r>
              <a:rPr lang="en-US" sz="3000" b="1" dirty="0"/>
              <a:t>Individuals: </a:t>
            </a:r>
            <a:r>
              <a:rPr lang="en-US" sz="3000" dirty="0"/>
              <a:t>Locate one missed opportunity in the video where the teacher could have asked a probe question. Suggest a probe question to better understand student thinking.  </a:t>
            </a:r>
          </a:p>
          <a:p>
            <a:pPr marL="0" indent="0">
              <a:spcBef>
                <a:spcPts val="1200"/>
              </a:spcBef>
              <a:spcAft>
                <a:spcPts val="0"/>
              </a:spcAft>
              <a:buNone/>
            </a:pPr>
            <a:r>
              <a:rPr lang="en-US" sz="3000" b="1" dirty="0"/>
              <a:t>Turn and Talk: </a:t>
            </a:r>
            <a:r>
              <a:rPr lang="en-US" sz="3000" dirty="0"/>
              <a:t>Turn to a partner and share your possible probe question. Provide each other with feedback. Ask, “Is this a probe question? Why or why not?” </a:t>
            </a:r>
          </a:p>
          <a:p>
            <a:pPr marL="0" lvl="1" indent="0">
              <a:spcBef>
                <a:spcPts val="1200"/>
              </a:spcBef>
              <a:spcAft>
                <a:spcPts val="0"/>
              </a:spcAft>
              <a:buNone/>
            </a:pPr>
            <a:r>
              <a:rPr lang="en-US" sz="3000" b="1" dirty="0"/>
              <a:t>Whole group: </a:t>
            </a:r>
            <a:r>
              <a:rPr lang="en-US" sz="3000" dirty="0"/>
              <a:t>Do you need any clarification?  </a:t>
            </a:r>
          </a:p>
          <a:p>
            <a:endParaRPr lang="en-US" dirty="0"/>
          </a:p>
        </p:txBody>
      </p:sp>
      <p:sp>
        <p:nvSpPr>
          <p:cNvPr id="9" name="TextBox 8"/>
          <p:cNvSpPr txBox="1"/>
          <p:nvPr/>
        </p:nvSpPr>
        <p:spPr>
          <a:xfrm>
            <a:off x="79248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2771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457200"/>
            <a:ext cx="7010400" cy="990600"/>
          </a:xfrm>
        </p:spPr>
        <p:txBody>
          <a:bodyPr>
            <a:noAutofit/>
          </a:bodyPr>
          <a:lstStyle/>
          <a:p>
            <a:pPr eaLnBrk="1" hangingPunct="1"/>
            <a:r>
              <a:rPr lang="en-US" dirty="0"/>
              <a:t>Common Student Ideas</a:t>
            </a:r>
            <a:endParaRPr lang="en-US" dirty="0">
              <a:solidFill>
                <a:srgbClr val="00B0F0"/>
              </a:solidFill>
            </a:endParaRPr>
          </a:p>
        </p:txBody>
      </p:sp>
      <p:sp>
        <p:nvSpPr>
          <p:cNvPr id="63491" name="Rectangle 3"/>
          <p:cNvSpPr>
            <a:spLocks noGrp="1" noChangeArrowheads="1"/>
          </p:cNvSpPr>
          <p:nvPr>
            <p:ph idx="1"/>
          </p:nvPr>
        </p:nvSpPr>
        <p:spPr>
          <a:xfrm>
            <a:off x="533400" y="1371600"/>
            <a:ext cx="8382000" cy="5257800"/>
          </a:xfrm>
        </p:spPr>
        <p:txBody>
          <a:bodyPr>
            <a:noAutofit/>
          </a:bodyPr>
          <a:lstStyle/>
          <a:p>
            <a:pPr marL="365760" indent="-365760" eaLnBrk="1" hangingPunct="1">
              <a:spcBef>
                <a:spcPts val="0"/>
              </a:spcBef>
              <a:spcAft>
                <a:spcPts val="600"/>
              </a:spcAft>
              <a:buFont typeface="+mj-lt"/>
              <a:buAutoNum type="arabicPeriod"/>
              <a:defRPr/>
            </a:pPr>
            <a:r>
              <a:rPr lang="en-US" sz="2600" dirty="0"/>
              <a:t>Locate Common Student Ideas about Weather and Seasons (in lesson plans binder).</a:t>
            </a:r>
            <a:endParaRPr lang="en-US" sz="2600" dirty="0">
              <a:solidFill>
                <a:srgbClr val="FF0000"/>
              </a:solidFill>
            </a:endParaRPr>
          </a:p>
          <a:p>
            <a:pPr marL="365760" indent="-365760" eaLnBrk="1" hangingPunct="1">
              <a:spcBef>
                <a:spcPts val="0"/>
              </a:spcBef>
              <a:spcAft>
                <a:spcPts val="600"/>
              </a:spcAft>
              <a:buFont typeface="+mj-lt"/>
              <a:buAutoNum type="arabicPeriod"/>
              <a:defRPr/>
            </a:pPr>
            <a:r>
              <a:rPr lang="en-US" sz="2600" dirty="0"/>
              <a:t>Read through the </a:t>
            </a:r>
            <a:r>
              <a:rPr lang="en-US" sz="2600" b="1" dirty="0"/>
              <a:t>left-hand column</a:t>
            </a:r>
            <a:r>
              <a:rPr lang="en-US" sz="2600" dirty="0"/>
              <a:t>.</a:t>
            </a:r>
            <a:r>
              <a:rPr lang="en-US" sz="2600" dirty="0">
                <a:solidFill>
                  <a:srgbClr val="FF0000"/>
                </a:solidFill>
              </a:rPr>
              <a:t> </a:t>
            </a:r>
            <a:r>
              <a:rPr lang="en-US" sz="2600" dirty="0"/>
              <a:t> </a:t>
            </a:r>
          </a:p>
          <a:p>
            <a:pPr marL="822960" lvl="1" indent="-365760" eaLnBrk="1" hangingPunct="1">
              <a:spcBef>
                <a:spcPts val="0"/>
              </a:spcBef>
              <a:spcAft>
                <a:spcPts val="300"/>
              </a:spcAft>
              <a:defRPr/>
            </a:pPr>
            <a:r>
              <a:rPr lang="en-US" sz="2600" dirty="0"/>
              <a:t>Have you observed any of these common ideas among your students? (Mark these ideas with a </a:t>
            </a:r>
            <a:r>
              <a:rPr lang="en-US" sz="2600" dirty="0">
                <a:solidFill>
                  <a:srgbClr val="FF0000"/>
                </a:solidFill>
              </a:rPr>
              <a:t>red</a:t>
            </a:r>
            <a:r>
              <a:rPr lang="en-US" sz="2600" dirty="0"/>
              <a:t> dot.)</a:t>
            </a:r>
          </a:p>
          <a:p>
            <a:pPr marL="822960" lvl="1" indent="-365760" eaLnBrk="1" hangingPunct="1">
              <a:spcBef>
                <a:spcPts val="0"/>
              </a:spcBef>
              <a:spcAft>
                <a:spcPts val="300"/>
              </a:spcAft>
              <a:defRPr/>
            </a:pPr>
            <a:r>
              <a:rPr lang="en-US" sz="2600" dirty="0"/>
              <a:t>Have you ever held any of these ideas yourself? (Mark these ideas with a </a:t>
            </a:r>
            <a:r>
              <a:rPr lang="en-US" sz="2600" dirty="0">
                <a:solidFill>
                  <a:srgbClr val="0070C0"/>
                </a:solidFill>
              </a:rPr>
              <a:t>blue</a:t>
            </a:r>
            <a:r>
              <a:rPr lang="en-US" sz="2600" dirty="0"/>
              <a:t> dot.)</a:t>
            </a:r>
          </a:p>
          <a:p>
            <a:pPr marL="822960" lvl="1" indent="-365760" eaLnBrk="1" hangingPunct="1">
              <a:spcBef>
                <a:spcPts val="0"/>
              </a:spcBef>
              <a:spcAft>
                <a:spcPts val="600"/>
              </a:spcAft>
              <a:defRPr/>
            </a:pPr>
            <a:r>
              <a:rPr lang="en-US" sz="2600" dirty="0"/>
              <a:t>Can you think of other misconceptions you’ve held or observed in students?</a:t>
            </a:r>
          </a:p>
          <a:p>
            <a:pPr marL="365760" indent="-365760" eaLnBrk="1" hangingPunct="1">
              <a:spcBef>
                <a:spcPts val="0"/>
              </a:spcBef>
              <a:spcAft>
                <a:spcPts val="0"/>
              </a:spcAft>
              <a:buFontTx/>
              <a:buAutoNum type="arabicPeriod"/>
              <a:defRPr/>
            </a:pPr>
            <a:r>
              <a:rPr lang="en-US" sz="2600" b="1" dirty="0"/>
              <a:t>Pairs:</a:t>
            </a:r>
            <a:r>
              <a:rPr lang="en-US" sz="2600" dirty="0"/>
              <a:t> Share your observations with a partner.</a:t>
            </a:r>
          </a:p>
          <a:p>
            <a:pPr marL="365760" indent="-365760" eaLnBrk="1" hangingPunct="1">
              <a:spcBef>
                <a:spcPts val="0"/>
              </a:spcBef>
              <a:spcAft>
                <a:spcPts val="0"/>
              </a:spcAft>
              <a:buFontTx/>
              <a:buAutoNum type="arabicPeriod"/>
              <a:defRPr/>
            </a:pPr>
            <a:r>
              <a:rPr lang="en-US" sz="2600" b="1" dirty="0"/>
              <a:t>Whole group: </a:t>
            </a:r>
            <a:r>
              <a:rPr lang="en-US" sz="2600" dirty="0"/>
              <a:t>What patterns do you notice in the red and blue dots? What did this analysis make you think about? </a:t>
            </a:r>
          </a:p>
        </p:txBody>
      </p:sp>
      <p:sp>
        <p:nvSpPr>
          <p:cNvPr id="4" name="TextBox 3"/>
          <p:cNvSpPr txBox="1"/>
          <p:nvPr/>
        </p:nvSpPr>
        <p:spPr>
          <a:xfrm>
            <a:off x="7620000" y="609600"/>
            <a:ext cx="10668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27697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45"/>
            <a:ext cx="8077200" cy="990600"/>
          </a:xfrm>
        </p:spPr>
        <p:txBody>
          <a:bodyPr/>
          <a:lstStyle/>
          <a:p>
            <a:r>
              <a:rPr lang="en-US" dirty="0"/>
              <a:t>Trends in Reflections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8180140"/>
              </p:ext>
            </p:extLst>
          </p:nvPr>
        </p:nvGraphicFramePr>
        <p:xfrm>
          <a:off x="609600" y="1371600"/>
          <a:ext cx="7924800" cy="5040855"/>
        </p:xfrm>
        <a:graphic>
          <a:graphicData uri="http://schemas.openxmlformats.org/drawingml/2006/table">
            <a:tbl>
              <a:tblPr firstRow="1" bandRow="1">
                <a:tableStyleId>{5C22544A-7EE6-4342-B048-85BDC9FD1C3A}</a:tableStyleId>
              </a:tblPr>
              <a:tblGrid>
                <a:gridCol w="4104542">
                  <a:extLst>
                    <a:ext uri="{9D8B030D-6E8A-4147-A177-3AD203B41FA5}">
                      <a16:colId xmlns:a16="http://schemas.microsoft.com/office/drawing/2014/main" val="20000"/>
                    </a:ext>
                  </a:extLst>
                </a:gridCol>
                <a:gridCol w="3820258">
                  <a:extLst>
                    <a:ext uri="{9D8B030D-6E8A-4147-A177-3AD203B41FA5}">
                      <a16:colId xmlns:a16="http://schemas.microsoft.com/office/drawing/2014/main" val="20001"/>
                    </a:ext>
                  </a:extLst>
                </a:gridCol>
              </a:tblGrid>
              <a:tr h="384586">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2670">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11363">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902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801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11363">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419999">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422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05600" cy="990600"/>
          </a:xfrm>
        </p:spPr>
        <p:txBody>
          <a:bodyPr>
            <a:noAutofit/>
          </a:bodyPr>
          <a:lstStyle/>
          <a:p>
            <a:r>
              <a:rPr lang="en-US" dirty="0"/>
              <a:t>Common Student Ideas</a:t>
            </a:r>
          </a:p>
        </p:txBody>
      </p:sp>
      <p:sp>
        <p:nvSpPr>
          <p:cNvPr id="3" name="Content Placeholder 2"/>
          <p:cNvSpPr>
            <a:spLocks noGrp="1"/>
          </p:cNvSpPr>
          <p:nvPr>
            <p:ph idx="1"/>
          </p:nvPr>
        </p:nvSpPr>
        <p:spPr>
          <a:xfrm>
            <a:off x="685800" y="1295400"/>
            <a:ext cx="8153400" cy="5105400"/>
          </a:xfrm>
        </p:spPr>
        <p:txBody>
          <a:bodyPr>
            <a:noAutofit/>
          </a:bodyPr>
          <a:lstStyle/>
          <a:p>
            <a:pPr marL="0" indent="0">
              <a:spcBef>
                <a:spcPts val="0"/>
              </a:spcBef>
              <a:spcAft>
                <a:spcPts val="600"/>
              </a:spcAft>
              <a:buNone/>
            </a:pPr>
            <a:r>
              <a:rPr lang="en-US" sz="3200" b="1" dirty="0"/>
              <a:t>Individuals: </a:t>
            </a:r>
            <a:r>
              <a:rPr lang="en-US" sz="3200" dirty="0"/>
              <a:t>Read the scientific explanations for your assigned idea on the Common Student Ideas chart.</a:t>
            </a:r>
          </a:p>
          <a:p>
            <a:pPr marL="0" indent="0">
              <a:spcBef>
                <a:spcPts val="2400"/>
              </a:spcBef>
              <a:spcAft>
                <a:spcPts val="0"/>
              </a:spcAft>
              <a:buNone/>
            </a:pPr>
            <a:r>
              <a:rPr lang="en-US" sz="3200" b="1" dirty="0"/>
              <a:t>Pairs: </a:t>
            </a:r>
            <a:r>
              <a:rPr lang="en-US" sz="3200" dirty="0"/>
              <a:t>Discuss these explanations briefly with a partner. What was new to you? Write on sticky notes any content questions you have and place them on the Parking Lot poster. </a:t>
            </a:r>
          </a:p>
        </p:txBody>
      </p:sp>
      <p:sp>
        <p:nvSpPr>
          <p:cNvPr id="4" name="TextBox 3"/>
          <p:cNvSpPr txBox="1"/>
          <p:nvPr/>
        </p:nvSpPr>
        <p:spPr>
          <a:xfrm>
            <a:off x="7772400" y="4572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315967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6477000" cy="990600"/>
          </a:xfrm>
        </p:spPr>
        <p:txBody>
          <a:bodyPr>
            <a:normAutofit/>
          </a:bodyPr>
          <a:lstStyle/>
          <a:p>
            <a:r>
              <a:rPr lang="en-US" dirty="0"/>
              <a:t>Lesson Analysis Basics</a:t>
            </a:r>
          </a:p>
        </p:txBody>
      </p:sp>
      <p:sp>
        <p:nvSpPr>
          <p:cNvPr id="12291" name="Rectangle 3"/>
          <p:cNvSpPr>
            <a:spLocks noGrp="1" noChangeArrowheads="1"/>
          </p:cNvSpPr>
          <p:nvPr>
            <p:ph idx="1"/>
          </p:nvPr>
        </p:nvSpPr>
        <p:spPr>
          <a:xfrm>
            <a:off x="685800" y="1295400"/>
            <a:ext cx="8001000" cy="4876800"/>
          </a:xfrm>
        </p:spPr>
        <p:txBody>
          <a:bodyPr>
            <a:normAutofit/>
          </a:bodyPr>
          <a:lstStyle/>
          <a:p>
            <a:pPr marL="365760" indent="-365760">
              <a:spcBef>
                <a:spcPts val="0"/>
              </a:spcBef>
              <a:spcAft>
                <a:spcPts val="1200"/>
              </a:spcAft>
            </a:pPr>
            <a:r>
              <a:rPr lang="en-US" sz="3200" b="1" dirty="0"/>
              <a:t>Analysis basic 1: </a:t>
            </a:r>
            <a:r>
              <a:rPr lang="en-US" sz="3200" dirty="0"/>
              <a:t>Focus on student thinking and the science content storyline.</a:t>
            </a:r>
          </a:p>
          <a:p>
            <a:pPr marL="365760" indent="-365760">
              <a:spcBef>
                <a:spcPts val="0"/>
              </a:spcBef>
              <a:spcAft>
                <a:spcPts val="600"/>
              </a:spcAft>
            </a:pPr>
            <a:r>
              <a:rPr lang="en-US" sz="3200" b="1" dirty="0"/>
              <a:t>Analysis basic 2: </a:t>
            </a:r>
            <a:r>
              <a:rPr lang="en-US" sz="3200" dirty="0"/>
              <a:t>Look for evidence to support any claims.</a:t>
            </a:r>
          </a:p>
          <a:p>
            <a:pPr marL="365760" indent="-365760">
              <a:spcBef>
                <a:spcPts val="0"/>
              </a:spcBef>
              <a:spcAft>
                <a:spcPts val="600"/>
              </a:spcAft>
            </a:pPr>
            <a:r>
              <a:rPr lang="en-US" sz="3200" b="1" dirty="0"/>
              <a:t>Analysis basic 3: </a:t>
            </a:r>
            <a:r>
              <a:rPr lang="en-US" sz="3200" dirty="0"/>
              <a:t>Look more than once (in the video and transcript).</a:t>
            </a:r>
          </a:p>
          <a:p>
            <a:pPr marL="365760" indent="-365760">
              <a:spcBef>
                <a:spcPts val="0"/>
              </a:spcBef>
              <a:spcAft>
                <a:spcPts val="600"/>
              </a:spcAft>
            </a:pPr>
            <a:r>
              <a:rPr lang="en-US" sz="3200" b="1" dirty="0"/>
              <a:t>Analysis basic 4: </a:t>
            </a:r>
            <a:r>
              <a:rPr lang="en-US" sz="3200" dirty="0"/>
              <a:t>Consider alternative explanations and teaching strategies. </a:t>
            </a:r>
          </a:p>
          <a:p>
            <a:endParaRPr lang="en-US" dirty="0"/>
          </a:p>
          <a:p>
            <a:endParaRPr lang="en-US" dirty="0"/>
          </a:p>
          <a:p>
            <a:endParaRPr lang="en-US" dirty="0"/>
          </a:p>
          <a:p>
            <a:endParaRPr lang="en-US" dirty="0"/>
          </a:p>
        </p:txBody>
      </p:sp>
      <p:sp>
        <p:nvSpPr>
          <p:cNvPr id="4" name="TextBox 3"/>
          <p:cNvSpPr txBox="1"/>
          <p:nvPr/>
        </p:nvSpPr>
        <p:spPr>
          <a:xfrm>
            <a:off x="609600" y="5791200"/>
            <a:ext cx="8229600" cy="892552"/>
          </a:xfrm>
          <a:prstGeom prst="rect">
            <a:avLst/>
          </a:prstGeom>
          <a:noFill/>
        </p:spPr>
        <p:txBody>
          <a:bodyPr wrap="square" rtlCol="0">
            <a:spAutoFit/>
          </a:bodyPr>
          <a:lstStyle/>
          <a:p>
            <a:r>
              <a:rPr lang="en-US" sz="2600" b="1" dirty="0">
                <a:latin typeface="Calibri" pitchFamily="34" charset="0"/>
              </a:rPr>
              <a:t>Note: </a:t>
            </a:r>
            <a:r>
              <a:rPr lang="en-US" sz="2600" dirty="0">
                <a:latin typeface="Calibri" pitchFamily="34" charset="0"/>
              </a:rPr>
              <a:t>Find out more about the analysis basics on page 2 of the STeLLA strategies booklet.</a:t>
            </a:r>
          </a:p>
        </p:txBody>
      </p:sp>
    </p:spTree>
    <p:extLst>
      <p:ext uri="{BB962C8B-B14F-4D97-AF65-F5344CB8AC3E}">
        <p14:creationId xmlns:p14="http://schemas.microsoft.com/office/powerpoint/2010/main" val="415850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33400"/>
            <a:ext cx="7112000" cy="990600"/>
          </a:xfrm>
        </p:spPr>
        <p:txBody>
          <a:bodyPr>
            <a:noAutofit/>
          </a:bodyPr>
          <a:lstStyle/>
          <a:p>
            <a:pPr eaLnBrk="1" hangingPunct="1"/>
            <a:r>
              <a:rPr lang="en-US" sz="3500" b="1" dirty="0"/>
              <a:t>Analyze</a:t>
            </a:r>
            <a:r>
              <a:rPr lang="en-US" sz="3500" dirty="0"/>
              <a:t> Questions That Probe</a:t>
            </a:r>
            <a:r>
              <a:rPr lang="en-US" sz="3500" i="1" dirty="0"/>
              <a:t> </a:t>
            </a:r>
            <a:r>
              <a:rPr lang="en-US" sz="3500" dirty="0"/>
              <a:t>and Challenge Student Thinking</a:t>
            </a:r>
          </a:p>
        </p:txBody>
      </p:sp>
      <p:sp>
        <p:nvSpPr>
          <p:cNvPr id="14339" name="Rectangle 3"/>
          <p:cNvSpPr>
            <a:spLocks noGrp="1" noChangeArrowheads="1"/>
          </p:cNvSpPr>
          <p:nvPr>
            <p:ph idx="1"/>
          </p:nvPr>
        </p:nvSpPr>
        <p:spPr>
          <a:xfrm>
            <a:off x="457200" y="1676400"/>
            <a:ext cx="8305800" cy="4953000"/>
          </a:xfrm>
        </p:spPr>
        <p:txBody>
          <a:bodyPr>
            <a:noAutofit/>
          </a:bodyPr>
          <a:lstStyle/>
          <a:p>
            <a:pPr marL="0" indent="0" eaLnBrk="1" hangingPunct="1">
              <a:spcBef>
                <a:spcPts val="0"/>
              </a:spcBef>
              <a:spcAft>
                <a:spcPts val="600"/>
              </a:spcAft>
              <a:buNone/>
            </a:pPr>
            <a:r>
              <a:rPr lang="en-US" sz="2600" b="1" dirty="0"/>
              <a:t>Analysis question: </a:t>
            </a:r>
            <a:r>
              <a:rPr lang="en-US" sz="2600" dirty="0"/>
              <a:t>What student thinking is made visible (or not) through the use of probe or challenge questions? Be specific. Consider whether you observed any of the common student ideas or correct scientific explanations in the video. </a:t>
            </a:r>
          </a:p>
          <a:p>
            <a:pPr marL="0" indent="0" eaLnBrk="1" hangingPunct="1">
              <a:spcBef>
                <a:spcPts val="400"/>
              </a:spcBef>
              <a:spcAft>
                <a:spcPts val="0"/>
              </a:spcAft>
              <a:buNone/>
            </a:pPr>
            <a:r>
              <a:rPr lang="en-US" sz="2600" b="1" dirty="0"/>
              <a:t>Individuals: </a:t>
            </a:r>
            <a:r>
              <a:rPr lang="en-US" sz="2600" dirty="0"/>
              <a:t>Make notes or highlight questions/responses on the video transcript. Develop a claim to answer the question. Support the claim with </a:t>
            </a:r>
          </a:p>
          <a:p>
            <a:pPr lvl="1" indent="-228600" eaLnBrk="1" hangingPunct="1">
              <a:spcBef>
                <a:spcPts val="0"/>
              </a:spcBef>
              <a:spcAft>
                <a:spcPts val="300"/>
              </a:spcAft>
            </a:pPr>
            <a:r>
              <a:rPr lang="en-US" sz="2600" dirty="0"/>
              <a:t>evidence from the transcript,  </a:t>
            </a:r>
          </a:p>
          <a:p>
            <a:pPr lvl="1" indent="-228600" eaLnBrk="1" hangingPunct="1">
              <a:spcBef>
                <a:spcPts val="0"/>
              </a:spcBef>
              <a:spcAft>
                <a:spcPts val="300"/>
              </a:spcAft>
            </a:pPr>
            <a:r>
              <a:rPr lang="en-US" sz="2600" dirty="0"/>
              <a:t>ideas from the Common Student Ideas chart, and/or</a:t>
            </a:r>
          </a:p>
          <a:p>
            <a:pPr lvl="1" indent="-228600" eaLnBrk="1" hangingPunct="1">
              <a:spcBef>
                <a:spcPts val="0"/>
              </a:spcBef>
              <a:spcAft>
                <a:spcPts val="600"/>
              </a:spcAft>
            </a:pPr>
            <a:r>
              <a:rPr lang="en-US" sz="2600" dirty="0"/>
              <a:t>ideas from the STeLLA strategies booklet.</a:t>
            </a:r>
          </a:p>
          <a:p>
            <a:pPr marL="0" indent="0" eaLnBrk="1" hangingPunct="1">
              <a:spcBef>
                <a:spcPts val="400"/>
              </a:spcBef>
              <a:spcAft>
                <a:spcPts val="0"/>
              </a:spcAft>
              <a:buNone/>
            </a:pPr>
            <a:r>
              <a:rPr lang="en-US" sz="2600" b="1" dirty="0"/>
              <a:t>Whole group: </a:t>
            </a:r>
            <a:r>
              <a:rPr lang="en-US" sz="2600" dirty="0"/>
              <a:t>Share claims and evidence. </a:t>
            </a:r>
          </a:p>
        </p:txBody>
      </p:sp>
      <p:sp>
        <p:nvSpPr>
          <p:cNvPr id="5" name="TextBox 4"/>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529270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533400"/>
            <a:ext cx="7391400" cy="990600"/>
          </a:xfrm>
        </p:spPr>
        <p:txBody>
          <a:bodyPr>
            <a:noAutofit/>
          </a:bodyPr>
          <a:lstStyle/>
          <a:p>
            <a:r>
              <a:rPr lang="en-US" sz="3600" b="1" dirty="0">
                <a:cs typeface="Times New Roman" pitchFamily="18" charset="0"/>
              </a:rPr>
              <a:t>Identify </a:t>
            </a:r>
            <a:r>
              <a:rPr lang="en-US" sz="3600" dirty="0">
                <a:cs typeface="Times New Roman" pitchFamily="18" charset="0"/>
              </a:rPr>
              <a:t>Probe, Challenge, and Leading Questions</a:t>
            </a:r>
          </a:p>
        </p:txBody>
      </p:sp>
      <p:sp>
        <p:nvSpPr>
          <p:cNvPr id="99331" name="Rectangle 3"/>
          <p:cNvSpPr>
            <a:spLocks noGrp="1" noChangeArrowheads="1"/>
          </p:cNvSpPr>
          <p:nvPr>
            <p:ph type="body" idx="1"/>
          </p:nvPr>
        </p:nvSpPr>
        <p:spPr>
          <a:xfrm>
            <a:off x="457200" y="1600200"/>
            <a:ext cx="8382000" cy="4966881"/>
          </a:xfrm>
        </p:spPr>
        <p:txBody>
          <a:bodyPr>
            <a:normAutofit/>
          </a:bodyPr>
          <a:lstStyle/>
          <a:p>
            <a:pPr marL="0" indent="0">
              <a:spcBef>
                <a:spcPts val="0"/>
              </a:spcBef>
              <a:spcAft>
                <a:spcPts val="0"/>
              </a:spcAft>
              <a:buNone/>
            </a:pPr>
            <a:r>
              <a:rPr lang="en-US" sz="2600" dirty="0"/>
              <a:t>Now we’ll look at another classroom video. Read the context in the video transcript (top of handout 2.3).</a:t>
            </a:r>
          </a:p>
          <a:p>
            <a:pPr marL="0" indent="0">
              <a:spcBef>
                <a:spcPts val="600"/>
              </a:spcBef>
              <a:spcAft>
                <a:spcPts val="0"/>
              </a:spcAft>
              <a:buNone/>
            </a:pPr>
            <a:r>
              <a:rPr lang="en-US" sz="2600" b="1" dirty="0"/>
              <a:t>Individuals: </a:t>
            </a:r>
            <a:r>
              <a:rPr lang="en-US" sz="2600" dirty="0"/>
              <a:t>Mark the transcript to identify probe (P), challenge (C), or leading (L) questions. Then mark any missed opportunities (MO).</a:t>
            </a:r>
          </a:p>
          <a:p>
            <a:pPr marL="0" indent="0">
              <a:spcBef>
                <a:spcPts val="300"/>
              </a:spcBef>
              <a:spcAft>
                <a:spcPts val="0"/>
              </a:spcAft>
              <a:buNone/>
            </a:pPr>
            <a:r>
              <a:rPr lang="en-US" sz="2600" b="1" dirty="0"/>
              <a:t>Remember: </a:t>
            </a:r>
          </a:p>
          <a:p>
            <a:pPr marL="971550" lvl="1" indent="-365760">
              <a:spcBef>
                <a:spcPts val="0"/>
              </a:spcBef>
              <a:spcAft>
                <a:spcPts val="0"/>
              </a:spcAft>
              <a:buFont typeface="+mj-lt"/>
              <a:buAutoNum type="arabicPeriod"/>
            </a:pPr>
            <a:r>
              <a:rPr lang="en-US" sz="2600" dirty="0"/>
              <a:t>Not all questions (or statements) will fall into these three categories: P, C, or L.</a:t>
            </a:r>
          </a:p>
          <a:p>
            <a:pPr marL="971550" lvl="1" indent="-365760">
              <a:spcBef>
                <a:spcPts val="0"/>
              </a:spcBef>
              <a:spcAft>
                <a:spcPts val="0"/>
              </a:spcAft>
              <a:buFont typeface="+mj-lt"/>
              <a:buAutoNum type="arabicPeriod"/>
            </a:pPr>
            <a:r>
              <a:rPr lang="en-US" sz="2600" dirty="0"/>
              <a:t>Review the viewing basics and analysis basics.</a:t>
            </a:r>
          </a:p>
          <a:p>
            <a:pPr marL="0" indent="0">
              <a:spcBef>
                <a:spcPts val="600"/>
              </a:spcBef>
              <a:spcAft>
                <a:spcPts val="0"/>
              </a:spcAft>
              <a:buNone/>
            </a:pPr>
            <a:r>
              <a:rPr lang="en-US" sz="2600" b="1" dirty="0"/>
              <a:t>Whole-group share-out: </a:t>
            </a:r>
            <a:r>
              <a:rPr lang="en-US" sz="2600" dirty="0"/>
              <a:t>Give reasons for marking the questions the way you did.</a:t>
            </a:r>
          </a:p>
        </p:txBody>
      </p:sp>
      <p:sp>
        <p:nvSpPr>
          <p:cNvPr id="3" name="TextBox 2"/>
          <p:cNvSpPr txBox="1"/>
          <p:nvPr/>
        </p:nvSpPr>
        <p:spPr>
          <a:xfrm>
            <a:off x="3200400" y="6629400"/>
            <a:ext cx="184731" cy="369332"/>
          </a:xfrm>
          <a:prstGeom prst="rect">
            <a:avLst/>
          </a:prstGeom>
          <a:noFill/>
        </p:spPr>
        <p:txBody>
          <a:bodyPr wrap="none" rtlCol="0">
            <a:spAutoFit/>
          </a:bodyPr>
          <a:lstStyle/>
          <a:p>
            <a:endParaRPr lang="en-US" dirty="0"/>
          </a:p>
        </p:txBody>
      </p:sp>
      <p:sp>
        <p:nvSpPr>
          <p:cNvPr id="6" name="TextBox 5">
            <a:hlinkClick r:id="rId3" action="ppaction://hlinkfile"/>
          </p:cNvPr>
          <p:cNvSpPr txBox="1"/>
          <p:nvPr/>
        </p:nvSpPr>
        <p:spPr>
          <a:xfrm>
            <a:off x="1905000" y="6248400"/>
            <a:ext cx="6781800" cy="369332"/>
          </a:xfrm>
          <a:prstGeom prst="rect">
            <a:avLst/>
          </a:prstGeom>
          <a:noFill/>
          <a:ln>
            <a:noFill/>
          </a:ln>
        </p:spPr>
        <p:txBody>
          <a:bodyPr wrap="square" rtlCol="0">
            <a:spAutoFit/>
          </a:bodyPr>
          <a:lstStyle/>
          <a:p>
            <a:r>
              <a:rPr lang="en-US" dirty="0">
                <a:solidFill>
                  <a:srgbClr val="0070C0"/>
                </a:solidFill>
              </a:rPr>
              <a:t>Link to video clip 3: </a:t>
            </a:r>
            <a:r>
              <a:rPr lang="en-US" dirty="0">
                <a:solidFill>
                  <a:srgbClr val="0070C0"/>
                </a:solidFill>
                <a:hlinkClick r:id="rId4"/>
              </a:rPr>
              <a:t>2.3_mspcp_kinder_weather_gaines_L3_c1-3</a:t>
            </a:r>
            <a:endParaRPr lang="en-US" dirty="0">
              <a:solidFill>
                <a:srgbClr val="0070C0"/>
              </a:solidFill>
            </a:endParaRPr>
          </a:p>
        </p:txBody>
      </p:sp>
      <p:sp>
        <p:nvSpPr>
          <p:cNvPr id="2" name="TextBox 1"/>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3</a:t>
            </a:r>
          </a:p>
        </p:txBody>
      </p:sp>
    </p:spTree>
    <p:extLst>
      <p:ext uri="{BB962C8B-B14F-4D97-AF65-F5344CB8AC3E}">
        <p14:creationId xmlns:p14="http://schemas.microsoft.com/office/powerpoint/2010/main" val="63733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3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65146"/>
            <a:ext cx="6934200" cy="990600"/>
          </a:xfrm>
        </p:spPr>
        <p:txBody>
          <a:bodyPr>
            <a:noAutofit/>
          </a:bodyPr>
          <a:lstStyle/>
          <a:p>
            <a:pPr eaLnBrk="1" hangingPunct="1"/>
            <a:r>
              <a:rPr lang="en-US" sz="3600" b="1" dirty="0"/>
              <a:t>Analyze </a:t>
            </a:r>
            <a:r>
              <a:rPr lang="en-US" sz="3600" dirty="0"/>
              <a:t>Student Thinking</a:t>
            </a:r>
          </a:p>
        </p:txBody>
      </p:sp>
      <p:sp>
        <p:nvSpPr>
          <p:cNvPr id="14339" name="Rectangle 3"/>
          <p:cNvSpPr>
            <a:spLocks noGrp="1" noChangeArrowheads="1"/>
          </p:cNvSpPr>
          <p:nvPr>
            <p:ph idx="1"/>
          </p:nvPr>
        </p:nvSpPr>
        <p:spPr>
          <a:xfrm>
            <a:off x="457200" y="1295400"/>
            <a:ext cx="8458200" cy="4876800"/>
          </a:xfrm>
        </p:spPr>
        <p:txBody>
          <a:bodyPr>
            <a:noAutofit/>
          </a:bodyPr>
          <a:lstStyle/>
          <a:p>
            <a:pPr marL="0" indent="0" eaLnBrk="1" hangingPunct="1">
              <a:spcBef>
                <a:spcPts val="0"/>
              </a:spcBef>
              <a:spcAft>
                <a:spcPts val="300"/>
              </a:spcAft>
              <a:buNone/>
            </a:pPr>
            <a:r>
              <a:rPr lang="en-US" sz="3000" b="1" dirty="0"/>
              <a:t>Analysis question: </a:t>
            </a:r>
            <a:r>
              <a:rPr lang="en-US" sz="3000" dirty="0"/>
              <a:t>What student thinking is made visible (or not) through the use of probe or challenge questions? Be specific.</a:t>
            </a:r>
            <a:endParaRPr lang="en-US" sz="3000" u="sng" dirty="0"/>
          </a:p>
          <a:p>
            <a:pPr marL="0" indent="0" eaLnBrk="1" hangingPunct="1">
              <a:spcBef>
                <a:spcPts val="600"/>
              </a:spcBef>
              <a:spcAft>
                <a:spcPts val="0"/>
              </a:spcAft>
              <a:buNone/>
            </a:pPr>
            <a:r>
              <a:rPr lang="en-US" sz="3000" b="1" dirty="0"/>
              <a:t>Individuals: </a:t>
            </a:r>
            <a:r>
              <a:rPr lang="en-US" sz="3000" dirty="0"/>
              <a:t>Develop a claim to answer the analysis question. Support the claim with</a:t>
            </a:r>
          </a:p>
          <a:p>
            <a:pPr lvl="1" indent="-228600" eaLnBrk="1" hangingPunct="1">
              <a:spcBef>
                <a:spcPts val="0"/>
              </a:spcBef>
              <a:spcAft>
                <a:spcPts val="300"/>
              </a:spcAft>
            </a:pPr>
            <a:r>
              <a:rPr lang="en-US" sz="3000" dirty="0"/>
              <a:t>evidence from the video transcript, </a:t>
            </a:r>
          </a:p>
          <a:p>
            <a:pPr lvl="1" indent="-228600" eaLnBrk="1" hangingPunct="1">
              <a:spcBef>
                <a:spcPts val="0"/>
              </a:spcBef>
              <a:spcAft>
                <a:spcPts val="300"/>
              </a:spcAft>
            </a:pPr>
            <a:r>
              <a:rPr lang="en-US" sz="3000" dirty="0"/>
              <a:t>ideas from the Common Student Ideas chart, and/or</a:t>
            </a:r>
          </a:p>
          <a:p>
            <a:pPr lvl="1" indent="-228600" eaLnBrk="1" hangingPunct="1">
              <a:spcBef>
                <a:spcPts val="0"/>
              </a:spcBef>
              <a:spcAft>
                <a:spcPts val="300"/>
              </a:spcAft>
            </a:pPr>
            <a:r>
              <a:rPr lang="en-US" sz="3000" dirty="0"/>
              <a:t>ideas from the STeLLA strategies booklet.</a:t>
            </a:r>
          </a:p>
          <a:p>
            <a:pPr marL="0" indent="0" eaLnBrk="1" hangingPunct="1">
              <a:spcBef>
                <a:spcPts val="600"/>
              </a:spcBef>
              <a:spcAft>
                <a:spcPts val="0"/>
              </a:spcAft>
              <a:buNone/>
            </a:pPr>
            <a:r>
              <a:rPr lang="en-US" sz="3000" b="1" dirty="0"/>
              <a:t>Whole group: </a:t>
            </a:r>
            <a:r>
              <a:rPr lang="en-US" sz="3000" dirty="0"/>
              <a:t>Share claims and evidence. </a:t>
            </a:r>
          </a:p>
        </p:txBody>
      </p:sp>
      <p:sp>
        <p:nvSpPr>
          <p:cNvPr id="4" name="TextBox 3"/>
          <p:cNvSpPr txBox="1"/>
          <p:nvPr/>
        </p:nvSpPr>
        <p:spPr>
          <a:xfrm>
            <a:off x="7772400" y="533400"/>
            <a:ext cx="914400" cy="646331"/>
          </a:xfrm>
          <a:prstGeom prst="rect">
            <a:avLst/>
          </a:prstGeom>
          <a:solidFill>
            <a:schemeClr val="bg1">
              <a:lumMod val="85000"/>
            </a:schemeClr>
          </a:solidFill>
        </p:spPr>
        <p:txBody>
          <a:bodyPr wrap="square" rtlCol="0">
            <a:spAutoFit/>
          </a:bodyPr>
          <a:lstStyle/>
          <a:p>
            <a:r>
              <a:rPr lang="en-US" b="1" dirty="0"/>
              <a:t>Video Clip 3</a:t>
            </a:r>
          </a:p>
        </p:txBody>
      </p:sp>
    </p:spTree>
    <p:extLst>
      <p:ext uri="{BB962C8B-B14F-4D97-AF65-F5344CB8AC3E}">
        <p14:creationId xmlns:p14="http://schemas.microsoft.com/office/powerpoint/2010/main" val="2286211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686800" cy="990600"/>
          </a:xfrm>
        </p:spPr>
        <p:txBody>
          <a:bodyPr>
            <a:noAutofit/>
          </a:bodyPr>
          <a:lstStyle/>
          <a:p>
            <a:pPr eaLnBrk="1" hangingPunct="1"/>
            <a:r>
              <a:rPr lang="en-US" sz="3800" dirty="0"/>
              <a:t>Summarize: Elicit, Probe, and Challenge </a:t>
            </a:r>
            <a:br>
              <a:rPr lang="en-US" sz="3800" dirty="0"/>
            </a:br>
            <a:r>
              <a:rPr lang="en-US" sz="3800" dirty="0"/>
              <a:t>Questions</a:t>
            </a:r>
          </a:p>
        </p:txBody>
      </p:sp>
      <p:sp>
        <p:nvSpPr>
          <p:cNvPr id="19459" name="Rectangle 3"/>
          <p:cNvSpPr>
            <a:spLocks noGrp="1" noChangeArrowheads="1"/>
          </p:cNvSpPr>
          <p:nvPr>
            <p:ph idx="1"/>
          </p:nvPr>
        </p:nvSpPr>
        <p:spPr>
          <a:xfrm>
            <a:off x="457200" y="1676400"/>
            <a:ext cx="8382000" cy="4724400"/>
          </a:xfrm>
        </p:spPr>
        <p:txBody>
          <a:bodyPr>
            <a:noAutofit/>
          </a:bodyPr>
          <a:lstStyle/>
          <a:p>
            <a:pPr marL="365760" indent="-365760" eaLnBrk="1" hangingPunct="1">
              <a:spcAft>
                <a:spcPts val="1200"/>
              </a:spcAft>
              <a:buFont typeface="+mj-lt"/>
              <a:buAutoNum type="arabicPeriod"/>
            </a:pPr>
            <a:r>
              <a:rPr lang="en-US" sz="3100" dirty="0"/>
              <a:t>What makes a good elicit question? A good probe question? A good challenge question?</a:t>
            </a:r>
          </a:p>
          <a:p>
            <a:pPr marL="365760" indent="-365760" eaLnBrk="1" hangingPunct="1">
              <a:spcAft>
                <a:spcPts val="1200"/>
              </a:spcAft>
              <a:buFont typeface="+mj-lt"/>
              <a:buAutoNum type="arabicPeriod"/>
            </a:pPr>
            <a:r>
              <a:rPr lang="en-US" sz="3100" dirty="0"/>
              <a:t>What do you need to know to ask good elicit, probe, and challenge questions?</a:t>
            </a:r>
          </a:p>
          <a:p>
            <a:pPr marL="0" indent="0" eaLnBrk="1" hangingPunct="1">
              <a:spcBef>
                <a:spcPts val="1200"/>
              </a:spcBef>
              <a:spcAft>
                <a:spcPts val="600"/>
              </a:spcAft>
              <a:buNone/>
            </a:pPr>
            <a:r>
              <a:rPr lang="en-US" sz="3100" dirty="0"/>
              <a:t>To ask good questions that make student thinking visible, you need a clear understanding of</a:t>
            </a:r>
          </a:p>
          <a:p>
            <a:pPr marL="731520" lvl="1" indent="-365760" eaLnBrk="1" hangingPunct="1">
              <a:spcBef>
                <a:spcPts val="600"/>
              </a:spcBef>
              <a:spcAft>
                <a:spcPts val="0"/>
              </a:spcAft>
              <a:buFont typeface="+mj-lt"/>
              <a:buAutoNum type="alphaLcPeriod"/>
            </a:pPr>
            <a:r>
              <a:rPr lang="en-US" sz="3100" dirty="0"/>
              <a:t>the science concepts you are teaching, and</a:t>
            </a:r>
          </a:p>
          <a:p>
            <a:pPr marL="731520" lvl="1" indent="-365760" eaLnBrk="1" hangingPunct="1">
              <a:spcAft>
                <a:spcPts val="1200"/>
              </a:spcAft>
              <a:buFont typeface="+mj-lt"/>
              <a:buAutoNum type="alphaLcPeriod"/>
            </a:pPr>
            <a:r>
              <a:rPr lang="en-US" sz="3100" dirty="0"/>
              <a:t>alternative ideas that students may hold.</a:t>
            </a:r>
          </a:p>
          <a:p>
            <a:pPr lvl="1" eaLnBrk="1" hangingPunct="1">
              <a:spcAft>
                <a:spcPts val="0"/>
              </a:spcAft>
            </a:pPr>
            <a:endParaRPr lang="en-US" sz="1200" dirty="0"/>
          </a:p>
        </p:txBody>
      </p:sp>
    </p:spTree>
    <p:extLst>
      <p:ext uri="{BB962C8B-B14F-4D97-AF65-F5344CB8AC3E}">
        <p14:creationId xmlns:p14="http://schemas.microsoft.com/office/powerpoint/2010/main" val="147669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Reflect on Your Learning</a:t>
            </a:r>
          </a:p>
        </p:txBody>
      </p:sp>
      <p:sp>
        <p:nvSpPr>
          <p:cNvPr id="3" name="Content Placeholder 2"/>
          <p:cNvSpPr>
            <a:spLocks noGrp="1"/>
          </p:cNvSpPr>
          <p:nvPr>
            <p:ph idx="1"/>
          </p:nvPr>
        </p:nvSpPr>
        <p:spPr>
          <a:xfrm>
            <a:off x="609600" y="1524000"/>
            <a:ext cx="8077200" cy="4876800"/>
          </a:xfrm>
        </p:spPr>
        <p:txBody>
          <a:bodyPr/>
          <a:lstStyle/>
          <a:p>
            <a:pPr marL="0" indent="0">
              <a:spcBef>
                <a:spcPts val="0"/>
              </a:spcBef>
              <a:spcAft>
                <a:spcPts val="1200"/>
              </a:spcAft>
              <a:buNone/>
            </a:pPr>
            <a:r>
              <a:rPr lang="en-US" sz="3200" dirty="0"/>
              <a:t>Respond to these questions in a quick write:</a:t>
            </a:r>
          </a:p>
          <a:p>
            <a:pPr marL="822960" indent="-457200">
              <a:spcAft>
                <a:spcPts val="1200"/>
              </a:spcAft>
              <a:buFont typeface="+mj-lt"/>
              <a:buAutoNum type="arabicPeriod"/>
            </a:pPr>
            <a:r>
              <a:rPr lang="en-US" sz="3200" dirty="0"/>
              <a:t>What did you learn about student thinking from analyzing these videos?</a:t>
            </a:r>
          </a:p>
          <a:p>
            <a:pPr marL="822960" indent="-457200">
              <a:spcAft>
                <a:spcPts val="1200"/>
              </a:spcAft>
              <a:buFont typeface="+mj-lt"/>
              <a:buAutoNum type="arabicPeriod"/>
            </a:pPr>
            <a:r>
              <a:rPr lang="en-US" sz="3200" dirty="0"/>
              <a:t>How did the analysis process help you better understand the questioning strategies? </a:t>
            </a:r>
          </a:p>
          <a:p>
            <a:pPr marL="0" indent="0">
              <a:spcBef>
                <a:spcPts val="600"/>
              </a:spcBef>
              <a:spcAft>
                <a:spcPts val="0"/>
              </a:spcAft>
              <a:buNone/>
            </a:pPr>
            <a:r>
              <a:rPr lang="en-US" sz="3200" dirty="0"/>
              <a:t>Be prepared to share your ideas.</a:t>
            </a:r>
          </a:p>
          <a:p>
            <a:endParaRPr lang="en-US" dirty="0"/>
          </a:p>
        </p:txBody>
      </p:sp>
    </p:spTree>
    <p:extLst>
      <p:ext uri="{BB962C8B-B14F-4D97-AF65-F5344CB8AC3E}">
        <p14:creationId xmlns:p14="http://schemas.microsoft.com/office/powerpoint/2010/main" val="634119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57200"/>
            <a:ext cx="8534400" cy="990600"/>
          </a:xfrm>
        </p:spPr>
        <p:txBody>
          <a:bodyPr>
            <a:noAutofit/>
          </a:bodyPr>
          <a:lstStyle/>
          <a:p>
            <a:pPr eaLnBrk="1" hangingPunct="1"/>
            <a:r>
              <a:rPr lang="en-US" sz="3800" dirty="0"/>
              <a:t>Practice Elicit and Probe Questions: Interview Planning</a:t>
            </a:r>
          </a:p>
        </p:txBody>
      </p:sp>
      <p:sp>
        <p:nvSpPr>
          <p:cNvPr id="20483" name="Rectangle 3"/>
          <p:cNvSpPr>
            <a:spLocks noGrp="1" noChangeArrowheads="1"/>
          </p:cNvSpPr>
          <p:nvPr>
            <p:ph idx="1"/>
          </p:nvPr>
        </p:nvSpPr>
        <p:spPr>
          <a:xfrm>
            <a:off x="381000" y="1676400"/>
            <a:ext cx="8458200" cy="5029200"/>
          </a:xfrm>
        </p:spPr>
        <p:txBody>
          <a:bodyPr/>
          <a:lstStyle/>
          <a:p>
            <a:pPr marL="365760" indent="-365760" eaLnBrk="1" hangingPunct="1">
              <a:lnSpc>
                <a:spcPct val="90000"/>
              </a:lnSpc>
              <a:spcAft>
                <a:spcPts val="1800"/>
              </a:spcAft>
            </a:pPr>
            <a:r>
              <a:rPr lang="en-US" sz="3100" b="1" dirty="0"/>
              <a:t>The challenge: </a:t>
            </a:r>
            <a:r>
              <a:rPr lang="en-US" sz="3100" dirty="0"/>
              <a:t>Pair up and practice using elicit and probe questions. First ask your partner an elicit question and then ask </a:t>
            </a:r>
            <a:r>
              <a:rPr lang="en-US" sz="3100" b="1" dirty="0"/>
              <a:t>only</a:t>
            </a:r>
            <a:r>
              <a:rPr lang="en-US" sz="3100" dirty="0"/>
              <a:t> probe questions to find out what your partner thinks.</a:t>
            </a:r>
          </a:p>
          <a:p>
            <a:pPr marL="365760" indent="-365760" eaLnBrk="1" hangingPunct="1">
              <a:lnSpc>
                <a:spcPct val="90000"/>
              </a:lnSpc>
              <a:spcBef>
                <a:spcPts val="0"/>
              </a:spcBef>
              <a:spcAft>
                <a:spcPts val="600"/>
              </a:spcAft>
            </a:pPr>
            <a:r>
              <a:rPr lang="en-US" sz="3100" b="1" dirty="0"/>
              <a:t>To prepare:</a:t>
            </a:r>
          </a:p>
          <a:p>
            <a:pPr marL="788987" indent="-514350" eaLnBrk="1" hangingPunct="1">
              <a:spcBef>
                <a:spcPts val="0"/>
              </a:spcBef>
              <a:spcAft>
                <a:spcPts val="0"/>
              </a:spcAft>
              <a:buFont typeface="+mj-lt"/>
              <a:buAutoNum type="alphaLcPeriod"/>
            </a:pPr>
            <a:r>
              <a:rPr lang="en-US" sz="3100" dirty="0"/>
              <a:t>Read your elicit question.</a:t>
            </a:r>
          </a:p>
          <a:p>
            <a:pPr marL="788987" indent="-514350" eaLnBrk="1" hangingPunct="1">
              <a:spcBef>
                <a:spcPts val="0"/>
              </a:spcBef>
              <a:spcAft>
                <a:spcPts val="0"/>
              </a:spcAft>
              <a:buFont typeface="+mj-lt"/>
              <a:buAutoNum type="alphaLcPeriod"/>
            </a:pPr>
            <a:r>
              <a:rPr lang="en-US" sz="3100" dirty="0"/>
              <a:t>Read the common student ideas and scientific explanations that relate to your question.</a:t>
            </a:r>
            <a:endParaRPr lang="en-US" sz="3100" dirty="0">
              <a:solidFill>
                <a:srgbClr val="FF0000"/>
              </a:solidFill>
            </a:endParaRPr>
          </a:p>
          <a:p>
            <a:pPr marL="788987" indent="-514350" eaLnBrk="1" hangingPunct="1">
              <a:spcBef>
                <a:spcPts val="0"/>
              </a:spcBef>
              <a:spcAft>
                <a:spcPts val="0"/>
              </a:spcAft>
              <a:buFont typeface="+mj-lt"/>
              <a:buAutoNum type="alphaLcPeriod"/>
            </a:pPr>
            <a:r>
              <a:rPr lang="en-US" sz="3100" dirty="0"/>
              <a:t>Plan probe questions to clarify ideas you think might emerge. </a:t>
            </a:r>
          </a:p>
        </p:txBody>
      </p:sp>
    </p:spTree>
    <p:extLst>
      <p:ext uri="{BB962C8B-B14F-4D97-AF65-F5344CB8AC3E}">
        <p14:creationId xmlns:p14="http://schemas.microsoft.com/office/powerpoint/2010/main" val="7731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3400"/>
            <a:ext cx="8229600" cy="990600"/>
          </a:xfrm>
        </p:spPr>
        <p:txBody>
          <a:bodyPr>
            <a:noAutofit/>
          </a:bodyPr>
          <a:lstStyle/>
          <a:p>
            <a:pPr eaLnBrk="1" hangingPunct="1"/>
            <a:r>
              <a:rPr lang="en-US" sz="3800" dirty="0"/>
              <a:t>Practice Elicit and Probe Questions: Interview Process</a:t>
            </a:r>
          </a:p>
        </p:txBody>
      </p:sp>
      <p:sp>
        <p:nvSpPr>
          <p:cNvPr id="21507" name="Rectangle 3"/>
          <p:cNvSpPr>
            <a:spLocks noGrp="1" noChangeArrowheads="1"/>
          </p:cNvSpPr>
          <p:nvPr>
            <p:ph idx="1"/>
          </p:nvPr>
        </p:nvSpPr>
        <p:spPr>
          <a:xfrm>
            <a:off x="533400" y="1676400"/>
            <a:ext cx="8382000" cy="4953000"/>
          </a:xfrm>
        </p:spPr>
        <p:txBody>
          <a:bodyPr/>
          <a:lstStyle/>
          <a:p>
            <a:pPr marL="514350" indent="-514350" eaLnBrk="1" hangingPunct="1">
              <a:spcBef>
                <a:spcPts val="0"/>
              </a:spcBef>
              <a:spcAft>
                <a:spcPts val="300"/>
              </a:spcAft>
              <a:buFont typeface="+mj-lt"/>
              <a:buAutoNum type="arabicPeriod"/>
            </a:pPr>
            <a:r>
              <a:rPr lang="en-US" sz="2800" dirty="0"/>
              <a:t>Ask your partner the elicit question. </a:t>
            </a:r>
          </a:p>
          <a:p>
            <a:pPr marL="514350" indent="-514350" eaLnBrk="1" hangingPunct="1">
              <a:spcBef>
                <a:spcPts val="0"/>
              </a:spcBef>
              <a:spcAft>
                <a:spcPts val="300"/>
              </a:spcAft>
              <a:buFont typeface="+mj-lt"/>
              <a:buAutoNum type="arabicPeriod"/>
            </a:pPr>
            <a:r>
              <a:rPr lang="en-US" sz="2800" dirty="0"/>
              <a:t>Probe your partner’s thinking without providing any new information. (Keep going for at least 2 minutes!)</a:t>
            </a:r>
          </a:p>
          <a:p>
            <a:pPr marL="514350" indent="-514350" eaLnBrk="1" hangingPunct="1">
              <a:spcBef>
                <a:spcPts val="0"/>
              </a:spcBef>
              <a:spcAft>
                <a:spcPts val="300"/>
              </a:spcAft>
              <a:buFont typeface="+mj-lt"/>
              <a:buAutoNum type="arabicPeriod"/>
            </a:pPr>
            <a:r>
              <a:rPr lang="en-US" sz="2800" dirty="0"/>
              <a:t>Debrief with your partner: </a:t>
            </a:r>
          </a:p>
          <a:p>
            <a:pPr marL="855663" lvl="1" indent="-339725" eaLnBrk="1" hangingPunct="1">
              <a:spcBef>
                <a:spcPts val="0"/>
              </a:spcBef>
              <a:spcAft>
                <a:spcPts val="300"/>
              </a:spcAft>
            </a:pPr>
            <a:r>
              <a:rPr lang="en-US" sz="2800" dirty="0"/>
              <a:t>What probe questions did you ask?</a:t>
            </a:r>
          </a:p>
          <a:p>
            <a:pPr marL="855663" lvl="1" indent="-339725" eaLnBrk="1" hangingPunct="1">
              <a:spcBef>
                <a:spcPts val="0"/>
              </a:spcBef>
              <a:spcAft>
                <a:spcPts val="300"/>
              </a:spcAft>
            </a:pPr>
            <a:r>
              <a:rPr lang="en-US" sz="2800" dirty="0"/>
              <a:t>Did you ask questions that weren’t probe questions?</a:t>
            </a:r>
          </a:p>
          <a:p>
            <a:pPr marL="855663" lvl="1" indent="-339725" eaLnBrk="1" hangingPunct="1">
              <a:spcBef>
                <a:spcPts val="0"/>
              </a:spcBef>
              <a:spcAft>
                <a:spcPts val="300"/>
              </a:spcAft>
            </a:pPr>
            <a:r>
              <a:rPr lang="en-US" sz="2800" dirty="0"/>
              <a:t>What did your probe questions reveal about your partner’s understanding of the concept? </a:t>
            </a:r>
          </a:p>
          <a:p>
            <a:pPr marL="514350" indent="-514350" eaLnBrk="1" hangingPunct="1">
              <a:spcBef>
                <a:spcPts val="0"/>
              </a:spcBef>
              <a:spcAft>
                <a:spcPts val="300"/>
              </a:spcAft>
              <a:buFont typeface="+mj-lt"/>
              <a:buAutoNum type="arabicPeriod"/>
            </a:pPr>
            <a:r>
              <a:rPr lang="en-US" sz="2800" dirty="0"/>
              <a:t>Switch roles and repeat the interview process, with the other partner asking the questions.</a:t>
            </a:r>
          </a:p>
        </p:txBody>
      </p:sp>
    </p:spTree>
    <p:extLst>
      <p:ext uri="{BB962C8B-B14F-4D97-AF65-F5344CB8AC3E}">
        <p14:creationId xmlns:p14="http://schemas.microsoft.com/office/powerpoint/2010/main" val="330640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533400"/>
            <a:ext cx="8153400" cy="990600"/>
          </a:xfrm>
        </p:spPr>
        <p:txBody>
          <a:bodyPr>
            <a:normAutofit/>
          </a:bodyPr>
          <a:lstStyle/>
          <a:p>
            <a:pPr eaLnBrk="1" hangingPunct="1"/>
            <a:r>
              <a:rPr lang="en-US" dirty="0"/>
              <a:t>Group Discussion</a:t>
            </a:r>
          </a:p>
        </p:txBody>
      </p:sp>
      <p:sp>
        <p:nvSpPr>
          <p:cNvPr id="22531" name="Rectangle 3"/>
          <p:cNvSpPr>
            <a:spLocks noGrp="1" noChangeArrowheads="1"/>
          </p:cNvSpPr>
          <p:nvPr>
            <p:ph idx="1"/>
          </p:nvPr>
        </p:nvSpPr>
        <p:spPr>
          <a:xfrm>
            <a:off x="533400" y="1600200"/>
            <a:ext cx="8153400" cy="4953000"/>
          </a:xfrm>
        </p:spPr>
        <p:txBody>
          <a:bodyPr>
            <a:normAutofit lnSpcReduction="10000"/>
          </a:bodyPr>
          <a:lstStyle/>
          <a:p>
            <a:pPr marL="457200" indent="-457200">
              <a:spcAft>
                <a:spcPts val="1200"/>
              </a:spcAft>
              <a:buFont typeface="+mj-lt"/>
              <a:buAutoNum type="arabicPeriod"/>
            </a:pPr>
            <a:r>
              <a:rPr lang="en-US" sz="3200" dirty="0"/>
              <a:t>How did the interviews go? What did you find difficult as an interviewer? As a responder?</a:t>
            </a:r>
          </a:p>
          <a:p>
            <a:pPr marL="457200" indent="-457200">
              <a:spcAft>
                <a:spcPts val="1200"/>
              </a:spcAft>
              <a:buFont typeface="+mj-lt"/>
              <a:buAutoNum type="arabicPeriod"/>
            </a:pPr>
            <a:r>
              <a:rPr lang="en-US" sz="3200" dirty="0"/>
              <a:t>Which probe questions revealed some interesting clarifications or elaborations?</a:t>
            </a:r>
          </a:p>
          <a:p>
            <a:pPr marL="457200" indent="-457200">
              <a:spcAft>
                <a:spcPts val="1200"/>
              </a:spcAft>
              <a:buFont typeface="+mj-lt"/>
              <a:buAutoNum type="arabicPeriod"/>
            </a:pPr>
            <a:r>
              <a:rPr lang="en-US" sz="3200" dirty="0"/>
              <a:t>Did any of your questions end up challenging your partner’s thinking? (Did your questions move your partner’s thinking toward a more scientifically accurate response?)</a:t>
            </a:r>
          </a:p>
          <a:p>
            <a:pPr marL="0" indent="0" eaLnBrk="1" hangingPunct="1">
              <a:buNone/>
            </a:pPr>
            <a:endParaRPr lang="en-US" dirty="0"/>
          </a:p>
        </p:txBody>
      </p:sp>
    </p:spTree>
    <p:extLst>
      <p:ext uri="{BB962C8B-B14F-4D97-AF65-F5344CB8AC3E}">
        <p14:creationId xmlns:p14="http://schemas.microsoft.com/office/powerpoint/2010/main" val="356939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81000"/>
            <a:ext cx="8382000" cy="990600"/>
          </a:xfrm>
        </p:spPr>
        <p:txBody>
          <a:bodyPr>
            <a:normAutofit fontScale="90000"/>
          </a:bodyPr>
          <a:lstStyle/>
          <a:p>
            <a:pPr algn="l" eaLnBrk="1" fontAlgn="auto" hangingPunct="1">
              <a:spcAft>
                <a:spcPts val="0"/>
              </a:spcAft>
              <a:defRPr/>
            </a:pPr>
            <a:br>
              <a:rPr lang="en-US" dirty="0"/>
            </a:br>
            <a:r>
              <a:rPr lang="en-US" sz="4200" dirty="0">
                <a:latin typeface="Calibri" pitchFamily="34" charset="0"/>
              </a:rPr>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286000"/>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Clr>
                <a:schemeClr val="bg1">
                  <a:lumMod val="65000"/>
                </a:schemeClr>
              </a:buCl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WEATHER and Seasons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657600"/>
            <a:ext cx="75438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Kindergarten</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711818" y="914401"/>
            <a:ext cx="5751203" cy="2246769"/>
          </a:xfrm>
          <a:prstGeom prst="rect">
            <a:avLst/>
          </a:prstGeom>
          <a:noFill/>
        </p:spPr>
        <p:txBody>
          <a:bodyPr wrap="square" rtlCol="0">
            <a:spAutoFit/>
          </a:bodyPr>
          <a:lstStyle/>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Weather and Seasons</a:t>
            </a:r>
          </a:p>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Content Deepening</a:t>
            </a:r>
          </a:p>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Day 2</a:t>
            </a:r>
            <a:endParaRPr lang="en-US" sz="24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4" name="TextBox 3"/>
          <p:cNvSpPr txBox="1"/>
          <p:nvPr/>
        </p:nvSpPr>
        <p:spPr>
          <a:xfrm>
            <a:off x="7620000" y="7004692"/>
            <a:ext cx="1981200" cy="215444"/>
          </a:xfrm>
          <a:prstGeom prst="rect">
            <a:avLst/>
          </a:prstGeom>
          <a:noFill/>
        </p:spPr>
        <p:txBody>
          <a:bodyPr wrap="square" rtlCol="0">
            <a:spAutoFit/>
          </a:bodyPr>
          <a:lstStyle/>
          <a:p>
            <a:r>
              <a:rPr lang="en-US" sz="800" dirty="0">
                <a:solidFill>
                  <a:schemeClr val="bg1"/>
                </a:solidFill>
              </a:rPr>
              <a:t>Photo courtesy of pixabay.com</a:t>
            </a:r>
          </a:p>
        </p:txBody>
      </p:sp>
      <p:sp>
        <p:nvSpPr>
          <p:cNvPr id="11" name="TextBox 10">
            <a:extLst>
              <a:ext uri="{FF2B5EF4-FFF2-40B4-BE49-F238E27FC236}">
                <a16:creationId xmlns:a16="http://schemas.microsoft.com/office/drawing/2014/main" id="{C11DB66F-7BF8-4D27-93D0-9107884F75BE}"/>
              </a:ext>
            </a:extLst>
          </p:cNvPr>
          <p:cNvSpPr txBox="1"/>
          <p:nvPr/>
        </p:nvSpPr>
        <p:spPr>
          <a:xfrm>
            <a:off x="7315200" y="6553200"/>
            <a:ext cx="1676400" cy="215444"/>
          </a:xfrm>
          <a:prstGeom prst="rect">
            <a:avLst/>
          </a:prstGeom>
          <a:noFill/>
        </p:spPr>
        <p:txBody>
          <a:bodyPr wrap="square" rtlCol="0">
            <a:spAutoFit/>
          </a:bodyPr>
          <a:lstStyle/>
          <a:p>
            <a:r>
              <a:rPr lang="en-US" sz="800" dirty="0">
                <a:solidFill>
                  <a:schemeClr val="bg1"/>
                </a:solidFill>
              </a:rPr>
              <a:t>Photo courtesy of Pixabay.com</a:t>
            </a:r>
          </a:p>
        </p:txBody>
      </p:sp>
      <p:sp>
        <p:nvSpPr>
          <p:cNvPr id="5" name="TextBox 4"/>
          <p:cNvSpPr txBox="1"/>
          <p:nvPr/>
        </p:nvSpPr>
        <p:spPr>
          <a:xfrm>
            <a:off x="533400" y="5103674"/>
            <a:ext cx="4038600" cy="1477328"/>
          </a:xfrm>
          <a:prstGeom prst="rect">
            <a:avLst/>
          </a:prstGeom>
          <a:noFill/>
        </p:spPr>
        <p:txBody>
          <a:bodyPr wrap="square" rtlCol="0">
            <a:spAutoFit/>
          </a:bodyPr>
          <a:lstStyle/>
          <a:p>
            <a:r>
              <a:rPr lang="en-US" dirty="0">
                <a:solidFill>
                  <a:schemeClr val="bg1"/>
                </a:solidFill>
              </a:rPr>
              <a:t>Developed by</a:t>
            </a:r>
          </a:p>
          <a:p>
            <a:r>
              <a:rPr lang="en-US" dirty="0">
                <a:solidFill>
                  <a:schemeClr val="bg1"/>
                </a:solidFill>
              </a:rPr>
              <a:t>Dr. Jeff Marshall</a:t>
            </a:r>
          </a:p>
          <a:p>
            <a:r>
              <a:rPr lang="en-US" dirty="0">
                <a:solidFill>
                  <a:schemeClr val="bg1"/>
                </a:solidFill>
              </a:rPr>
              <a:t>Geological Sciences</a:t>
            </a:r>
          </a:p>
          <a:p>
            <a:r>
              <a:rPr lang="en-US" dirty="0">
                <a:solidFill>
                  <a:schemeClr val="bg1"/>
                </a:solidFill>
              </a:rPr>
              <a:t>Cal Poly Pomona</a:t>
            </a:r>
          </a:p>
          <a:p>
            <a:r>
              <a:rPr lang="en-US" dirty="0">
                <a:solidFill>
                  <a:schemeClr val="bg1"/>
                </a:solidFill>
              </a:rPr>
              <a:t>Used by permission</a:t>
            </a:r>
            <a:endParaRPr lang="en-US" dirty="0"/>
          </a:p>
        </p:txBody>
      </p:sp>
    </p:spTree>
    <p:extLst>
      <p:ext uri="{BB962C8B-B14F-4D97-AF65-F5344CB8AC3E}">
        <p14:creationId xmlns:p14="http://schemas.microsoft.com/office/powerpoint/2010/main" val="3802495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990600"/>
          </a:xfrm>
        </p:spPr>
        <p:txBody>
          <a:bodyPr>
            <a:noAutofit/>
          </a:bodyPr>
          <a:lstStyle/>
          <a:p>
            <a:pPr lvl="0"/>
            <a:br>
              <a:rPr lang="en-US" sz="3600" dirty="0"/>
            </a:br>
            <a:r>
              <a:rPr lang="en-US" dirty="0"/>
              <a:t>Unit Central Questions</a:t>
            </a:r>
            <a:br>
              <a:rPr lang="en-US" sz="3600" dirty="0"/>
            </a:br>
            <a:endParaRPr lang="en-US" sz="3600" dirty="0"/>
          </a:p>
        </p:txBody>
      </p:sp>
      <p:sp>
        <p:nvSpPr>
          <p:cNvPr id="4" name="Rectangle 3"/>
          <p:cNvSpPr txBox="1">
            <a:spLocks noChangeArrowheads="1"/>
          </p:cNvSpPr>
          <p:nvPr/>
        </p:nvSpPr>
        <p:spPr bwMode="auto">
          <a:xfrm>
            <a:off x="914400" y="1600200"/>
            <a:ext cx="7391400" cy="1752600"/>
          </a:xfrm>
          <a:prstGeom prst="rect">
            <a:avLst/>
          </a:prstGeom>
          <a:noFill/>
          <a:ln w="76200" cmpd="dbl">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marR="0" lvl="0" indent="0" algn="ctr" defTabSz="914400" rtl="0" eaLnBrk="0" fontAlgn="auto" latinLnBrk="0" hangingPunct="0">
              <a:lnSpc>
                <a:spcPct val="100000"/>
              </a:lnSpc>
              <a:spcBef>
                <a:spcPts val="1200"/>
              </a:spcBef>
              <a:spcAft>
                <a:spcPts val="0"/>
              </a:spcAft>
              <a:buClr>
                <a:schemeClr val="accent1"/>
              </a:buClr>
              <a:buSzPct val="85000"/>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lvl="0" algn="ctr" eaLnBrk="0" hangingPunct="0">
              <a:lnSpc>
                <a:spcPct val="110000"/>
              </a:lnSpc>
              <a:spcBef>
                <a:spcPts val="300"/>
              </a:spcBef>
              <a:buClr>
                <a:schemeClr val="accent1"/>
              </a:buClr>
              <a:buSzPct val="85000"/>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Is </a:t>
            </a:r>
            <a:r>
              <a:rPr lang="en-US" sz="3200" dirty="0">
                <a:latin typeface="Calibri" pitchFamily="34" charset="0"/>
              </a:rPr>
              <a:t>weather the same everywhere </a:t>
            </a:r>
            <a:br>
              <a:rPr lang="en-US" sz="3200" dirty="0">
                <a:latin typeface="Calibri" pitchFamily="34" charset="0"/>
              </a:rPr>
            </a:br>
            <a:r>
              <a:rPr lang="en-US" sz="3200" dirty="0">
                <a:latin typeface="Calibri" pitchFamily="34" charset="0"/>
              </a:rPr>
              <a:t>all of the time? How do you know</a:t>
            </a:r>
            <a:r>
              <a:rPr kumimoji="0" lang="en-US" sz="3200" b="0" i="0" u="none" strike="noStrike" kern="1200" cap="none" spc="0" normalizeH="0" baseline="0" noProof="0" dirty="0">
                <a:ln>
                  <a:noFill/>
                </a:ln>
                <a:solidFill>
                  <a:schemeClr val="tx1"/>
                </a:solidFill>
                <a:effectLst/>
                <a:uLnTx/>
                <a:uFillTx/>
                <a:latin typeface="Calibri" pitchFamily="34" charset="0"/>
              </a:rPr>
              <a:t>?</a:t>
            </a:r>
          </a:p>
          <a:p>
            <a:pPr marL="182563" marR="0" lvl="0" indent="-182563" algn="l" defTabSz="914400" rtl="0" eaLnBrk="0" fontAlgn="auto" latinLnBrk="0" hangingPunct="0">
              <a:lnSpc>
                <a:spcPct val="100000"/>
              </a:lnSpc>
              <a:spcBef>
                <a:spcPct val="20000"/>
              </a:spcBef>
              <a:spcAft>
                <a:spcPts val="0"/>
              </a:spcAft>
              <a:buClr>
                <a:schemeClr val="accent1"/>
              </a:buClr>
              <a:buSzPct val="85000"/>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182563" marR="0" lvl="0"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alt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86739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711818" y="914401"/>
            <a:ext cx="5751203" cy="1477328"/>
          </a:xfrm>
          <a:prstGeom prst="rect">
            <a:avLst/>
          </a:prstGeom>
          <a:noFill/>
        </p:spPr>
        <p:txBody>
          <a:bodyPr wrap="square" rtlCol="0">
            <a:spAutoFit/>
          </a:bodyPr>
          <a:lstStyle/>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Weather and Seasons</a:t>
            </a:r>
          </a:p>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Lesson 2</a:t>
            </a:r>
            <a:endParaRPr lang="en-US" sz="4000" b="1" dirty="0">
              <a:solidFill>
                <a:srgbClr val="FFFF00"/>
              </a:solidFill>
              <a:effectLst>
                <a:outerShdw blurRad="50800" dist="38100" dir="2700000" algn="tl" rotWithShape="0">
                  <a:prstClr val="black">
                    <a:alpha val="40000"/>
                  </a:prstClr>
                </a:outerShdw>
              </a:effectLst>
              <a:latin typeface="Calibri" pitchFamily="34" charset="0"/>
              <a:cs typeface="Calibri" panose="020F0502020204030204" pitchFamily="34" charset="0"/>
            </a:endParaRPr>
          </a:p>
        </p:txBody>
      </p:sp>
      <p:sp>
        <p:nvSpPr>
          <p:cNvPr id="4" name="TextBox 3"/>
          <p:cNvSpPr txBox="1"/>
          <p:nvPr/>
        </p:nvSpPr>
        <p:spPr>
          <a:xfrm>
            <a:off x="7620000" y="7004692"/>
            <a:ext cx="1981200" cy="215444"/>
          </a:xfrm>
          <a:prstGeom prst="rect">
            <a:avLst/>
          </a:prstGeom>
          <a:noFill/>
        </p:spPr>
        <p:txBody>
          <a:bodyPr wrap="square" rtlCol="0">
            <a:spAutoFit/>
          </a:bodyPr>
          <a:lstStyle/>
          <a:p>
            <a:r>
              <a:rPr lang="en-US" sz="800" dirty="0">
                <a:solidFill>
                  <a:schemeClr val="bg1"/>
                </a:solidFill>
              </a:rPr>
              <a:t>Photo courtesy of pixabay.com</a:t>
            </a:r>
          </a:p>
        </p:txBody>
      </p:sp>
      <p:sp>
        <p:nvSpPr>
          <p:cNvPr id="11" name="TextBox 10">
            <a:extLst>
              <a:ext uri="{FF2B5EF4-FFF2-40B4-BE49-F238E27FC236}">
                <a16:creationId xmlns:a16="http://schemas.microsoft.com/office/drawing/2014/main" id="{C11DB66F-7BF8-4D27-93D0-9107884F75BE}"/>
              </a:ext>
            </a:extLst>
          </p:cNvPr>
          <p:cNvSpPr txBox="1"/>
          <p:nvPr/>
        </p:nvSpPr>
        <p:spPr>
          <a:xfrm>
            <a:off x="7315200" y="6553200"/>
            <a:ext cx="1676400" cy="215444"/>
          </a:xfrm>
          <a:prstGeom prst="rect">
            <a:avLst/>
          </a:prstGeom>
          <a:noFill/>
        </p:spPr>
        <p:txBody>
          <a:bodyPr wrap="square" rtlCol="0">
            <a:spAutoFit/>
          </a:bodyPr>
          <a:lstStyle/>
          <a:p>
            <a:r>
              <a:rPr lang="en-US" sz="800" dirty="0">
                <a:solidFill>
                  <a:schemeClr val="bg1"/>
                </a:solidFill>
              </a:rPr>
              <a:t>Photo courtesy of Pixabay.com</a:t>
            </a:r>
          </a:p>
        </p:txBody>
      </p:sp>
    </p:spTree>
    <p:extLst>
      <p:ext uri="{BB962C8B-B14F-4D97-AF65-F5344CB8AC3E}">
        <p14:creationId xmlns:p14="http://schemas.microsoft.com/office/powerpoint/2010/main" val="3802495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dirty="0"/>
              <a:t>Content Deepening: Focus Question 1</a:t>
            </a:r>
            <a:br>
              <a:rPr lang="en-US" dirty="0"/>
            </a:br>
            <a:endParaRPr lang="en-US" dirty="0"/>
          </a:p>
        </p:txBody>
      </p:sp>
      <p:sp>
        <p:nvSpPr>
          <p:cNvPr id="3" name="Content Placeholder 2"/>
          <p:cNvSpPr>
            <a:spLocks noGrp="1"/>
          </p:cNvSpPr>
          <p:nvPr>
            <p:ph idx="1"/>
          </p:nvPr>
        </p:nvSpPr>
        <p:spPr>
          <a:xfrm>
            <a:off x="609600" y="1600200"/>
            <a:ext cx="8077200" cy="4495800"/>
          </a:xfrm>
        </p:spPr>
        <p:txBody>
          <a:bodyPr/>
          <a:lstStyle/>
          <a:p>
            <a:pPr marL="0" lvl="1" indent="0">
              <a:spcBef>
                <a:spcPts val="0"/>
              </a:spcBef>
              <a:spcAft>
                <a:spcPts val="2400"/>
              </a:spcAft>
              <a:buClrTx/>
              <a:buNone/>
            </a:pPr>
            <a:r>
              <a:rPr lang="en-US" sz="3200" dirty="0"/>
              <a:t>What do we notice about our weather from month to month?</a:t>
            </a:r>
          </a:p>
        </p:txBody>
      </p:sp>
    </p:spTree>
    <p:extLst>
      <p:ext uri="{BB962C8B-B14F-4D97-AF65-F5344CB8AC3E}">
        <p14:creationId xmlns:p14="http://schemas.microsoft.com/office/powerpoint/2010/main" val="3601624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352681-8CCA-4DDA-AF07-C79F0C7ADD84}"/>
              </a:ext>
            </a:extLst>
          </p:cNvPr>
          <p:cNvSpPr>
            <a:spLocks noGrp="1"/>
          </p:cNvSpPr>
          <p:nvPr>
            <p:ph type="title"/>
          </p:nvPr>
        </p:nvSpPr>
        <p:spPr>
          <a:xfrm>
            <a:off x="762000" y="381000"/>
            <a:ext cx="7924800" cy="990600"/>
          </a:xfrm>
        </p:spPr>
        <p:txBody>
          <a:bodyPr>
            <a:normAutofit/>
          </a:bodyPr>
          <a:lstStyle/>
          <a:p>
            <a:r>
              <a:rPr lang="en-US" dirty="0"/>
              <a:t>Pomona’s Weather in January and July</a:t>
            </a:r>
          </a:p>
        </p:txBody>
      </p:sp>
      <p:sp>
        <p:nvSpPr>
          <p:cNvPr id="7" name="Content Placeholder 6">
            <a:extLst>
              <a:ext uri="{FF2B5EF4-FFF2-40B4-BE49-F238E27FC236}">
                <a16:creationId xmlns:a16="http://schemas.microsoft.com/office/drawing/2014/main" id="{788D34C8-E0B8-4E82-B061-0BC866E4E651}"/>
              </a:ext>
            </a:extLst>
          </p:cNvPr>
          <p:cNvSpPr>
            <a:spLocks noGrp="1"/>
          </p:cNvSpPr>
          <p:nvPr>
            <p:ph idx="1"/>
          </p:nvPr>
        </p:nvSpPr>
        <p:spPr>
          <a:xfrm>
            <a:off x="762000" y="1447800"/>
            <a:ext cx="7924800" cy="4876800"/>
          </a:xfrm>
        </p:spPr>
        <p:txBody>
          <a:bodyPr/>
          <a:lstStyle/>
          <a:p>
            <a:pPr marL="365760" indent="-365760">
              <a:spcBef>
                <a:spcPts val="1200"/>
              </a:spcBef>
            </a:pPr>
            <a:r>
              <a:rPr lang="en-US" sz="3200" dirty="0"/>
              <a:t>Think about what the weather in Pomona is typically like in January and July.</a:t>
            </a:r>
          </a:p>
          <a:p>
            <a:pPr marL="365760" indent="-365760">
              <a:spcBef>
                <a:spcPts val="1200"/>
              </a:spcBef>
            </a:pPr>
            <a:r>
              <a:rPr lang="en-US" sz="3200" dirty="0"/>
              <a:t>Then discuss these questions with an elbow partner:</a:t>
            </a:r>
          </a:p>
          <a:p>
            <a:pPr marL="731520" indent="-365760">
              <a:spcBef>
                <a:spcPts val="1200"/>
              </a:spcBef>
              <a:buFont typeface="+mj-lt"/>
              <a:buAutoNum type="arabicPeriod"/>
            </a:pPr>
            <a:r>
              <a:rPr lang="en-US" sz="3200" dirty="0"/>
              <a:t>How would you compare the weather in January with the weather in July?</a:t>
            </a:r>
          </a:p>
          <a:p>
            <a:pPr marL="731520" indent="-365760">
              <a:spcBef>
                <a:spcPts val="1200"/>
              </a:spcBef>
              <a:buFont typeface="+mj-lt"/>
              <a:buAutoNum type="arabicPeriod"/>
            </a:pPr>
            <a:r>
              <a:rPr lang="en-US" sz="3200" dirty="0"/>
              <a:t>What do you think causes any similarities or differences?</a:t>
            </a:r>
          </a:p>
        </p:txBody>
      </p:sp>
    </p:spTree>
    <p:extLst>
      <p:ext uri="{BB962C8B-B14F-4D97-AF65-F5344CB8AC3E}">
        <p14:creationId xmlns:p14="http://schemas.microsoft.com/office/powerpoint/2010/main" val="3052326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352681-8CCA-4DDA-AF07-C79F0C7ADD84}"/>
              </a:ext>
            </a:extLst>
          </p:cNvPr>
          <p:cNvSpPr>
            <a:spLocks noGrp="1"/>
          </p:cNvSpPr>
          <p:nvPr>
            <p:ph type="title"/>
          </p:nvPr>
        </p:nvSpPr>
        <p:spPr>
          <a:xfrm>
            <a:off x="609600" y="533400"/>
            <a:ext cx="8077200" cy="990600"/>
          </a:xfrm>
        </p:spPr>
        <p:txBody>
          <a:bodyPr/>
          <a:lstStyle/>
          <a:p>
            <a:r>
              <a:rPr lang="en-US" dirty="0"/>
              <a:t>Pomona’s Weather in January and July</a:t>
            </a:r>
          </a:p>
        </p:txBody>
      </p:sp>
      <p:sp>
        <p:nvSpPr>
          <p:cNvPr id="7" name="Content Placeholder 6">
            <a:extLst>
              <a:ext uri="{FF2B5EF4-FFF2-40B4-BE49-F238E27FC236}">
                <a16:creationId xmlns:a16="http://schemas.microsoft.com/office/drawing/2014/main" id="{788D34C8-E0B8-4E82-B061-0BC866E4E651}"/>
              </a:ext>
            </a:extLst>
          </p:cNvPr>
          <p:cNvSpPr>
            <a:spLocks noGrp="1"/>
          </p:cNvSpPr>
          <p:nvPr>
            <p:ph idx="1"/>
          </p:nvPr>
        </p:nvSpPr>
        <p:spPr>
          <a:xfrm>
            <a:off x="685800" y="1600200"/>
            <a:ext cx="8001000" cy="4876800"/>
          </a:xfrm>
        </p:spPr>
        <p:txBody>
          <a:bodyPr/>
          <a:lstStyle/>
          <a:p>
            <a:pPr marL="365760" indent="-365760">
              <a:spcBef>
                <a:spcPts val="1200"/>
              </a:spcBef>
              <a:buNone/>
            </a:pPr>
            <a:r>
              <a:rPr lang="en-US" sz="3200" b="1" dirty="0"/>
              <a:t>		</a:t>
            </a:r>
          </a:p>
        </p:txBody>
      </p:sp>
      <p:graphicFrame>
        <p:nvGraphicFramePr>
          <p:cNvPr id="8" name="Table 7"/>
          <p:cNvGraphicFramePr>
            <a:graphicFrameLocks noGrp="1"/>
          </p:cNvGraphicFramePr>
          <p:nvPr/>
        </p:nvGraphicFramePr>
        <p:xfrm>
          <a:off x="838200" y="1676400"/>
          <a:ext cx="7315200" cy="4571916"/>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6858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600" b="1" i="0" dirty="0">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chemeClr val="tx1"/>
                          </a:solidFill>
                          <a:latin typeface="Calibri" pitchFamily="34" charset="0"/>
                        </a:rPr>
                        <a:t>Similarities and Differences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600" b="1" i="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en-US" dirty="0"/>
                    </a:p>
                  </a:txBody>
                  <a:tcPr/>
                </a:tc>
                <a:extLst>
                  <a:ext uri="{0D108BD9-81ED-4DB2-BD59-A6C34878D82A}">
                    <a16:rowId xmlns:a16="http://schemas.microsoft.com/office/drawing/2014/main" val="10000"/>
                  </a:ext>
                </a:extLst>
              </a:tr>
              <a:tr h="594360">
                <a:tc>
                  <a:txBody>
                    <a:bodyPr/>
                    <a:lstStyle/>
                    <a:p>
                      <a:pPr algn="ctr"/>
                      <a:r>
                        <a:rPr lang="en-US" sz="2800" b="1" dirty="0">
                          <a:latin typeface="Calibri" pitchFamily="34" charset="0"/>
                        </a:rPr>
                        <a:t>January 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2800" b="1" dirty="0">
                          <a:latin typeface="Calibri" pitchFamily="34" charset="0"/>
                        </a:rPr>
                        <a:t>July 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27651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52326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1524002"/>
          <a:ext cx="3195614" cy="4571997"/>
        </p:xfrm>
        <a:graphic>
          <a:graphicData uri="http://schemas.openxmlformats.org/drawingml/2006/table">
            <a:tbl>
              <a:tblPr/>
              <a:tblGrid>
                <a:gridCol w="906073">
                  <a:extLst>
                    <a:ext uri="{9D8B030D-6E8A-4147-A177-3AD203B41FA5}">
                      <a16:colId xmlns:a16="http://schemas.microsoft.com/office/drawing/2014/main" val="20000"/>
                    </a:ext>
                  </a:extLst>
                </a:gridCol>
                <a:gridCol w="1120414">
                  <a:extLst>
                    <a:ext uri="{9D8B030D-6E8A-4147-A177-3AD203B41FA5}">
                      <a16:colId xmlns:a16="http://schemas.microsoft.com/office/drawing/2014/main" val="20001"/>
                    </a:ext>
                  </a:extLst>
                </a:gridCol>
                <a:gridCol w="1169127">
                  <a:extLst>
                    <a:ext uri="{9D8B030D-6E8A-4147-A177-3AD203B41FA5}">
                      <a16:colId xmlns:a16="http://schemas.microsoft.com/office/drawing/2014/main" val="20002"/>
                    </a:ext>
                  </a:extLst>
                </a:gridCol>
              </a:tblGrid>
              <a:tr h="350382">
                <a:tc>
                  <a:txBody>
                    <a:bodyPr/>
                    <a:lstStyle/>
                    <a:p>
                      <a:pPr marL="0" marR="0" algn="ctr">
                        <a:spcBef>
                          <a:spcPts val="0"/>
                        </a:spcBef>
                        <a:spcAft>
                          <a:spcPts val="0"/>
                        </a:spcAft>
                      </a:pPr>
                      <a:endParaRPr lang="en-US" sz="1000" dirty="0">
                        <a:latin typeface="Arial"/>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200"/>
                        </a:spcAft>
                      </a:pPr>
                      <a:r>
                        <a:rPr lang="en-US" sz="1000" b="1">
                          <a:latin typeface="Arial"/>
                          <a:ea typeface="Calibri"/>
                          <a:cs typeface="Times New Roman"/>
                        </a:rPr>
                        <a:t>Month 1:</a:t>
                      </a:r>
                      <a:r>
                        <a:rPr lang="en-US" sz="1000">
                          <a:latin typeface="Arial"/>
                          <a:ea typeface="Calibri"/>
                          <a:cs typeface="Times New Roman"/>
                        </a:rPr>
                        <a:t> _____________</a:t>
                      </a:r>
                      <a:endParaRPr lang="en-US" sz="90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0"/>
                        </a:spcAft>
                      </a:pPr>
                      <a:r>
                        <a:rPr lang="en-US" sz="1000" b="1">
                          <a:latin typeface="Arial"/>
                          <a:ea typeface="Calibri"/>
                          <a:cs typeface="Times New Roman"/>
                        </a:rPr>
                        <a:t>Month 2:</a:t>
                      </a:r>
                      <a:endParaRPr lang="en-US" sz="900">
                        <a:latin typeface="Cambria"/>
                        <a:ea typeface="Calibri"/>
                        <a:cs typeface="Times New Roman"/>
                      </a:endParaRPr>
                    </a:p>
                    <a:p>
                      <a:pPr marL="0" marR="0" algn="ctr">
                        <a:spcBef>
                          <a:spcPts val="0"/>
                        </a:spcBef>
                        <a:spcAft>
                          <a:spcPts val="0"/>
                        </a:spcAft>
                      </a:pPr>
                      <a:r>
                        <a:rPr lang="en-US" sz="1000">
                          <a:latin typeface="Arial"/>
                          <a:ea typeface="Calibri"/>
                          <a:cs typeface="Times New Roman"/>
                        </a:rPr>
                        <a:t>______________</a:t>
                      </a:r>
                      <a:endParaRPr lang="en-US" sz="90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4323">
                <a:tc>
                  <a:txBody>
                    <a:bodyPr/>
                    <a:lstStyle/>
                    <a:p>
                      <a:pPr marL="0" marR="0" algn="ctr">
                        <a:spcBef>
                          <a:spcPts val="0"/>
                        </a:spcBef>
                        <a:spcAft>
                          <a:spcPts val="0"/>
                        </a:spcAft>
                      </a:pPr>
                      <a:r>
                        <a:rPr lang="en-US" sz="1000" b="1" dirty="0">
                          <a:latin typeface="Arial"/>
                          <a:ea typeface="Calibri"/>
                          <a:cs typeface="Times New Roman"/>
                        </a:rPr>
                        <a:t>Sunny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Arial"/>
                        <a:ea typeface="Calibri"/>
                        <a:cs typeface="Times New Roman"/>
                      </a:endParaRPr>
                    </a:p>
                    <a:p>
                      <a:pPr marL="0" marR="0" algn="ctr">
                        <a:spcBef>
                          <a:spcPts val="0"/>
                        </a:spcBef>
                        <a:spcAft>
                          <a:spcPts val="0"/>
                        </a:spcAft>
                      </a:pPr>
                      <a:r>
                        <a:rPr lang="en-US" sz="1000">
                          <a:latin typeface="Arial"/>
                          <a:ea typeface="Calibri"/>
                          <a:cs typeface="Times New Roman"/>
                        </a:rPr>
                        <a:t>_____ days</a:t>
                      </a:r>
                      <a:endParaRPr lang="en-US" sz="90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Arial"/>
                        <a:ea typeface="Calibri"/>
                        <a:cs typeface="Times New Roman"/>
                      </a:endParaRPr>
                    </a:p>
                    <a:p>
                      <a:pPr marL="0" marR="0" algn="ctr">
                        <a:spcBef>
                          <a:spcPts val="0"/>
                        </a:spcBef>
                        <a:spcAft>
                          <a:spcPts val="0"/>
                        </a:spcAft>
                      </a:pPr>
                      <a:r>
                        <a:rPr lang="en-US" sz="1000">
                          <a:latin typeface="Arial"/>
                          <a:ea typeface="Calibri"/>
                          <a:cs typeface="Times New Roman"/>
                        </a:rPr>
                        <a:t>____ days</a:t>
                      </a:r>
                      <a:endParaRPr lang="en-US" sz="90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4323">
                <a:tc>
                  <a:txBody>
                    <a:bodyPr/>
                    <a:lstStyle/>
                    <a:p>
                      <a:pPr marL="0" marR="0" algn="ctr">
                        <a:spcBef>
                          <a:spcPts val="0"/>
                        </a:spcBef>
                        <a:spcAft>
                          <a:spcPts val="0"/>
                        </a:spcAft>
                      </a:pPr>
                      <a:r>
                        <a:rPr lang="en-US" sz="1000" b="1" dirty="0">
                          <a:latin typeface="Arial"/>
                          <a:ea typeface="Calibri"/>
                          <a:cs typeface="Times New Roman"/>
                        </a:rPr>
                        <a:t>Cloudy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Arial"/>
                        <a:ea typeface="Calibri"/>
                        <a:cs typeface="Times New Roman"/>
                      </a:endParaRPr>
                    </a:p>
                    <a:p>
                      <a:pPr marL="0" marR="0" algn="ctr">
                        <a:spcBef>
                          <a:spcPts val="0"/>
                        </a:spcBef>
                        <a:spcAft>
                          <a:spcPts val="0"/>
                        </a:spcAft>
                      </a:pPr>
                      <a:r>
                        <a:rPr lang="en-US" sz="1000">
                          <a:latin typeface="Arial"/>
                          <a:ea typeface="Calibri"/>
                          <a:cs typeface="Times New Roman"/>
                        </a:rPr>
                        <a:t>_____ days</a:t>
                      </a:r>
                      <a:endParaRPr lang="en-US" sz="90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Arial"/>
                        <a:ea typeface="Calibri"/>
                        <a:cs typeface="Times New Roman"/>
                      </a:endParaRPr>
                    </a:p>
                    <a:p>
                      <a:pPr marL="0" marR="0" algn="ctr">
                        <a:spcBef>
                          <a:spcPts val="0"/>
                        </a:spcBef>
                        <a:spcAft>
                          <a:spcPts val="0"/>
                        </a:spcAft>
                      </a:pPr>
                      <a:r>
                        <a:rPr lang="en-US" sz="1000">
                          <a:latin typeface="Arial"/>
                          <a:ea typeface="Calibri"/>
                          <a:cs typeface="Times New Roman"/>
                        </a:rPr>
                        <a:t>____ days</a:t>
                      </a:r>
                      <a:endParaRPr lang="en-US" sz="90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44323">
                <a:tc>
                  <a:txBody>
                    <a:bodyPr/>
                    <a:lstStyle/>
                    <a:p>
                      <a:pPr marL="0" marR="0" algn="ctr">
                        <a:spcBef>
                          <a:spcPts val="0"/>
                        </a:spcBef>
                        <a:spcAft>
                          <a:spcPts val="0"/>
                        </a:spcAft>
                      </a:pPr>
                      <a:r>
                        <a:rPr lang="en-US" sz="1000" b="1" dirty="0">
                          <a:latin typeface="Arial"/>
                          <a:ea typeface="Calibri"/>
                          <a:cs typeface="Times New Roman"/>
                        </a:rPr>
                        <a:t>Rainy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Arial"/>
                        <a:ea typeface="Calibri"/>
                        <a:cs typeface="Times New Roman"/>
                      </a:endParaRPr>
                    </a:p>
                    <a:p>
                      <a:pPr marL="0" marR="0" algn="ctr">
                        <a:spcBef>
                          <a:spcPts val="0"/>
                        </a:spcBef>
                        <a:spcAft>
                          <a:spcPts val="0"/>
                        </a:spcAft>
                      </a:pPr>
                      <a:r>
                        <a:rPr lang="en-US" sz="1000">
                          <a:latin typeface="Arial"/>
                          <a:ea typeface="Calibri"/>
                          <a:cs typeface="Times New Roman"/>
                        </a:rPr>
                        <a:t>_____ days</a:t>
                      </a:r>
                      <a:endParaRPr lang="en-US" sz="90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Arial"/>
                        <a:ea typeface="Calibri"/>
                        <a:cs typeface="Times New Roman"/>
                      </a:endParaRPr>
                    </a:p>
                    <a:p>
                      <a:pPr marL="0" marR="0" algn="ctr">
                        <a:spcBef>
                          <a:spcPts val="0"/>
                        </a:spcBef>
                        <a:spcAft>
                          <a:spcPts val="0"/>
                        </a:spcAft>
                      </a:pPr>
                      <a:r>
                        <a:rPr lang="en-US" sz="1000">
                          <a:latin typeface="Arial"/>
                          <a:ea typeface="Calibri"/>
                          <a:cs typeface="Times New Roman"/>
                        </a:rPr>
                        <a:t>____ days</a:t>
                      </a:r>
                      <a:endParaRPr lang="en-US" sz="90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44323">
                <a:tc>
                  <a:txBody>
                    <a:bodyPr/>
                    <a:lstStyle/>
                    <a:p>
                      <a:pPr marL="0" marR="0" algn="ctr">
                        <a:spcBef>
                          <a:spcPts val="0"/>
                        </a:spcBef>
                        <a:spcAft>
                          <a:spcPts val="0"/>
                        </a:spcAft>
                      </a:pPr>
                      <a:r>
                        <a:rPr lang="en-US" sz="1000" b="1" dirty="0">
                          <a:latin typeface="Arial"/>
                          <a:ea typeface="Calibri"/>
                          <a:cs typeface="Times New Roman"/>
                        </a:rPr>
                        <a:t>Windy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Arial"/>
                        <a:ea typeface="Calibri"/>
                        <a:cs typeface="Times New Roman"/>
                      </a:endParaRPr>
                    </a:p>
                    <a:p>
                      <a:pPr marL="0" marR="0" algn="ctr">
                        <a:spcBef>
                          <a:spcPts val="0"/>
                        </a:spcBef>
                        <a:spcAft>
                          <a:spcPts val="0"/>
                        </a:spcAft>
                      </a:pPr>
                      <a:r>
                        <a:rPr lang="en-US" sz="1000">
                          <a:latin typeface="Arial"/>
                          <a:ea typeface="Calibri"/>
                          <a:cs typeface="Times New Roman"/>
                        </a:rPr>
                        <a:t>_____ days</a:t>
                      </a:r>
                      <a:endParaRPr lang="en-US" sz="90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Arial"/>
                        <a:ea typeface="Calibri"/>
                        <a:cs typeface="Times New Roman"/>
                      </a:endParaRPr>
                    </a:p>
                    <a:p>
                      <a:pPr marL="0" marR="0" algn="ctr">
                        <a:spcBef>
                          <a:spcPts val="0"/>
                        </a:spcBef>
                        <a:spcAft>
                          <a:spcPts val="0"/>
                        </a:spcAft>
                      </a:pPr>
                      <a:r>
                        <a:rPr lang="en-US" sz="1000">
                          <a:latin typeface="Arial"/>
                          <a:ea typeface="Calibri"/>
                          <a:cs typeface="Times New Roman"/>
                        </a:rPr>
                        <a:t>____ days</a:t>
                      </a:r>
                      <a:endParaRPr lang="en-US" sz="90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44323">
                <a:tc>
                  <a:txBody>
                    <a:bodyPr/>
                    <a:lstStyle/>
                    <a:p>
                      <a:pPr marL="0" marR="0" algn="ctr">
                        <a:spcBef>
                          <a:spcPts val="0"/>
                        </a:spcBef>
                        <a:spcAft>
                          <a:spcPts val="0"/>
                        </a:spcAft>
                      </a:pPr>
                      <a:r>
                        <a:rPr lang="en-US" sz="1000" b="1" dirty="0">
                          <a:latin typeface="Arial"/>
                          <a:ea typeface="Calibri"/>
                          <a:cs typeface="Times New Roman"/>
                        </a:rPr>
                        <a:t>Hot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Arial"/>
                        <a:ea typeface="Calibri"/>
                        <a:cs typeface="Times New Roman"/>
                      </a:endParaRPr>
                    </a:p>
                    <a:p>
                      <a:pPr marL="0" marR="0" algn="ctr">
                        <a:spcBef>
                          <a:spcPts val="0"/>
                        </a:spcBef>
                        <a:spcAft>
                          <a:spcPts val="0"/>
                        </a:spcAft>
                      </a:pPr>
                      <a:r>
                        <a:rPr lang="en-US" sz="1000">
                          <a:latin typeface="Arial"/>
                          <a:ea typeface="Calibri"/>
                          <a:cs typeface="Times New Roman"/>
                        </a:rPr>
                        <a:t>_____ days</a:t>
                      </a:r>
                      <a:endParaRPr lang="en-US" sz="90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Arial"/>
                        <a:ea typeface="Calibri"/>
                        <a:cs typeface="Times New Roman"/>
                      </a:endParaRPr>
                    </a:p>
                    <a:p>
                      <a:pPr marL="0" marR="0" algn="ctr">
                        <a:spcBef>
                          <a:spcPts val="0"/>
                        </a:spcBef>
                        <a:spcAft>
                          <a:spcPts val="0"/>
                        </a:spcAft>
                      </a:pPr>
                      <a:r>
                        <a:rPr lang="en-US" sz="1000" dirty="0">
                          <a:latin typeface="Arial"/>
                          <a:ea typeface="Calibri"/>
                          <a:cs typeface="Times New Roman"/>
                        </a:rPr>
                        <a:t>____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053"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2057400"/>
            <a:ext cx="504825" cy="504825"/>
          </a:xfrm>
          <a:prstGeom prst="rect">
            <a:avLst/>
          </a:prstGeom>
          <a:noFill/>
        </p:spPr>
      </p:pic>
      <p:pic>
        <p:nvPicPr>
          <p:cNvPr id="2052" name="Pictur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71600" y="2971800"/>
            <a:ext cx="561975" cy="561975"/>
          </a:xfrm>
          <a:prstGeom prst="rect">
            <a:avLst/>
          </a:prstGeom>
          <a:noFill/>
        </p:spPr>
      </p:pic>
      <p:pic>
        <p:nvPicPr>
          <p:cNvPr id="2051" name="Picture 1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71600" y="3733800"/>
            <a:ext cx="571500" cy="571500"/>
          </a:xfrm>
          <a:prstGeom prst="rect">
            <a:avLst/>
          </a:prstGeom>
          <a:noFill/>
        </p:spPr>
      </p:pic>
      <p:pic>
        <p:nvPicPr>
          <p:cNvPr id="2050"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71600" y="4572000"/>
            <a:ext cx="600075" cy="600075"/>
          </a:xfrm>
          <a:prstGeom prst="rect">
            <a:avLst/>
          </a:prstGeom>
          <a:noFill/>
        </p:spPr>
      </p:pic>
      <p:pic>
        <p:nvPicPr>
          <p:cNvPr id="2049" name="Picture 3" descr="RES.C2.W.L0HO.01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00200" y="5486400"/>
            <a:ext cx="152400" cy="523875"/>
          </a:xfrm>
          <a:prstGeom prst="rect">
            <a:avLst/>
          </a:prstGeom>
          <a:noFill/>
        </p:spPr>
      </p:pic>
      <p:pic>
        <p:nvPicPr>
          <p:cNvPr id="10" name="Picture 9">
            <a:extLst>
              <a:ext uri="{FF2B5EF4-FFF2-40B4-BE49-F238E27FC236}">
                <a16:creationId xmlns:a16="http://schemas.microsoft.com/office/drawing/2014/main" id="{95715EA5-CF73-4C40-9C8D-4B0AED02FBF2}"/>
              </a:ext>
            </a:extLst>
          </p:cNvPr>
          <p:cNvPicPr>
            <a:picLocks noChangeAspect="1"/>
          </p:cNvPicPr>
          <p:nvPr/>
        </p:nvPicPr>
        <p:blipFill>
          <a:blip r:embed="rId8" cstate="print"/>
          <a:stretch>
            <a:fillRect/>
          </a:stretch>
        </p:blipFill>
        <p:spPr>
          <a:xfrm>
            <a:off x="4953000" y="1524001"/>
            <a:ext cx="3298572" cy="4572000"/>
          </a:xfrm>
          <a:prstGeom prst="rect">
            <a:avLst/>
          </a:prstGeom>
        </p:spPr>
      </p:pic>
      <p:sp>
        <p:nvSpPr>
          <p:cNvPr id="11" name="TextBox 10"/>
          <p:cNvSpPr txBox="1"/>
          <p:nvPr/>
        </p:nvSpPr>
        <p:spPr>
          <a:xfrm>
            <a:off x="990600" y="533400"/>
            <a:ext cx="7239000" cy="707886"/>
          </a:xfrm>
          <a:prstGeom prst="rect">
            <a:avLst/>
          </a:prstGeom>
          <a:noFill/>
        </p:spPr>
        <p:txBody>
          <a:bodyPr wrap="square" rtlCol="0">
            <a:spAutoFit/>
          </a:bodyPr>
          <a:lstStyle/>
          <a:p>
            <a:r>
              <a:rPr lang="en-US" sz="4000" dirty="0">
                <a:solidFill>
                  <a:schemeClr val="tx2"/>
                </a:solidFill>
                <a:latin typeface="Calibri" pitchFamily="34" charset="0"/>
              </a:rPr>
              <a:t>Monthly Weather Data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3649A8-7727-43CD-B8E7-23EC3E930E0B}"/>
              </a:ext>
            </a:extLst>
          </p:cNvPr>
          <p:cNvSpPr>
            <a:spLocks noGrp="1"/>
          </p:cNvSpPr>
          <p:nvPr>
            <p:ph type="title"/>
          </p:nvPr>
        </p:nvSpPr>
        <p:spPr>
          <a:xfrm>
            <a:off x="685800" y="533400"/>
            <a:ext cx="8001000" cy="990600"/>
          </a:xfrm>
        </p:spPr>
        <p:txBody>
          <a:bodyPr/>
          <a:lstStyle/>
          <a:p>
            <a:r>
              <a:rPr lang="en-US" dirty="0"/>
              <a:t>Weather Patterns in January and July</a:t>
            </a:r>
          </a:p>
        </p:txBody>
      </p:sp>
      <p:sp>
        <p:nvSpPr>
          <p:cNvPr id="6" name="Content Placeholder 5">
            <a:extLst>
              <a:ext uri="{FF2B5EF4-FFF2-40B4-BE49-F238E27FC236}">
                <a16:creationId xmlns:a16="http://schemas.microsoft.com/office/drawing/2014/main" id="{95C73835-2B21-43B8-8C6C-5EA7B038DE5C}"/>
              </a:ext>
            </a:extLst>
          </p:cNvPr>
          <p:cNvSpPr>
            <a:spLocks noGrp="1"/>
          </p:cNvSpPr>
          <p:nvPr>
            <p:ph idx="1"/>
          </p:nvPr>
        </p:nvSpPr>
        <p:spPr>
          <a:xfrm>
            <a:off x="762000" y="1600200"/>
            <a:ext cx="7924800" cy="4876800"/>
          </a:xfrm>
        </p:spPr>
        <p:txBody>
          <a:bodyPr/>
          <a:lstStyle/>
          <a:p>
            <a:pPr marL="365760" indent="-365760">
              <a:spcBef>
                <a:spcPts val="1200"/>
              </a:spcBef>
            </a:pPr>
            <a:r>
              <a:rPr lang="en-US" sz="3200" dirty="0"/>
              <a:t>The </a:t>
            </a:r>
            <a:r>
              <a:rPr lang="en-US" sz="3200" b="1" dirty="0"/>
              <a:t>January</a:t>
            </a:r>
            <a:r>
              <a:rPr lang="en-US" sz="3200" dirty="0"/>
              <a:t> weather pattern in Pomona is ______ [sunny, cloudy, rainy, windy, and/or hot]. Our evidence is ______.</a:t>
            </a:r>
          </a:p>
          <a:p>
            <a:pPr marL="365760" indent="-365760">
              <a:spcBef>
                <a:spcPts val="2400"/>
              </a:spcBef>
            </a:pPr>
            <a:r>
              <a:rPr lang="en-US" sz="3200" dirty="0"/>
              <a:t>The </a:t>
            </a:r>
            <a:r>
              <a:rPr lang="en-US" sz="3200" b="1" dirty="0"/>
              <a:t>July</a:t>
            </a:r>
            <a:r>
              <a:rPr lang="en-US" sz="3200" dirty="0"/>
              <a:t> weather pattern in Pomona is _______ [sunny, cloudy, rainy, windy, and/or hot]. Our evidence is ______.</a:t>
            </a:r>
          </a:p>
        </p:txBody>
      </p:sp>
    </p:spTree>
    <p:extLst>
      <p:ext uri="{BB962C8B-B14F-4D97-AF65-F5344CB8AC3E}">
        <p14:creationId xmlns:p14="http://schemas.microsoft.com/office/powerpoint/2010/main" val="3001896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0B45-3A67-4F59-BF18-1BBECC6E5918}"/>
              </a:ext>
            </a:extLst>
          </p:cNvPr>
          <p:cNvSpPr>
            <a:spLocks noGrp="1"/>
          </p:cNvSpPr>
          <p:nvPr>
            <p:ph type="title"/>
          </p:nvPr>
        </p:nvSpPr>
        <p:spPr>
          <a:xfrm>
            <a:off x="762000" y="533400"/>
            <a:ext cx="7924800" cy="990600"/>
          </a:xfrm>
        </p:spPr>
        <p:txBody>
          <a:bodyPr/>
          <a:lstStyle/>
          <a:p>
            <a:pPr marL="777240"/>
            <a:r>
              <a:rPr lang="en-US" dirty="0"/>
              <a:t>Key Ideas about Weather Patterns</a:t>
            </a:r>
          </a:p>
        </p:txBody>
      </p:sp>
      <p:sp>
        <p:nvSpPr>
          <p:cNvPr id="4" name="Content Placeholder 3">
            <a:extLst>
              <a:ext uri="{FF2B5EF4-FFF2-40B4-BE49-F238E27FC236}">
                <a16:creationId xmlns:a16="http://schemas.microsoft.com/office/drawing/2014/main" id="{2616F706-460C-40AF-9165-823E38F64B50}"/>
              </a:ext>
            </a:extLst>
          </p:cNvPr>
          <p:cNvSpPr>
            <a:spLocks noGrp="1"/>
          </p:cNvSpPr>
          <p:nvPr>
            <p:ph idx="1"/>
          </p:nvPr>
        </p:nvSpPr>
        <p:spPr>
          <a:xfrm>
            <a:off x="762000" y="1600200"/>
            <a:ext cx="7924800" cy="4876800"/>
          </a:xfrm>
        </p:spPr>
        <p:txBody>
          <a:bodyPr/>
          <a:lstStyle/>
          <a:p>
            <a:pPr marL="365760" indent="-365760"/>
            <a:r>
              <a:rPr lang="en-US" sz="2800" dirty="0"/>
              <a:t>Over time, we see patterns in the weather.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365760" indent="-365760">
              <a:spcBef>
                <a:spcPts val="1200"/>
              </a:spcBef>
            </a:pPr>
            <a:r>
              <a:rPr lang="en-US" sz="2800" dirty="0"/>
              <a:t>Weather can change from one month to the next. </a:t>
            </a:r>
          </a:p>
        </p:txBody>
      </p:sp>
      <p:pic>
        <p:nvPicPr>
          <p:cNvPr id="5" name="Picture 4">
            <a:extLst>
              <a:ext uri="{FF2B5EF4-FFF2-40B4-BE49-F238E27FC236}">
                <a16:creationId xmlns:a16="http://schemas.microsoft.com/office/drawing/2014/main" id="{CE78D889-C2F1-422A-A095-C464A480BC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9200" y="4572000"/>
            <a:ext cx="1638300" cy="1638300"/>
          </a:xfrm>
          <a:prstGeom prst="rect">
            <a:avLst/>
          </a:prstGeom>
        </p:spPr>
      </p:pic>
      <p:cxnSp>
        <p:nvCxnSpPr>
          <p:cNvPr id="6" name="Straight Arrow Connector 5">
            <a:extLst>
              <a:ext uri="{FF2B5EF4-FFF2-40B4-BE49-F238E27FC236}">
                <a16:creationId xmlns:a16="http://schemas.microsoft.com/office/drawing/2014/main" id="{059090B8-ECE6-4F48-B278-D205CFED5F7A}"/>
              </a:ext>
            </a:extLst>
          </p:cNvPr>
          <p:cNvCxnSpPr/>
          <p:nvPr/>
        </p:nvCxnSpPr>
        <p:spPr>
          <a:xfrm>
            <a:off x="3352800" y="5410200"/>
            <a:ext cx="21336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B37C9DA-B2D5-4766-8AEF-7A6711846C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3600" y="4800600"/>
            <a:ext cx="1676400" cy="1676400"/>
          </a:xfrm>
          <a:prstGeom prst="rect">
            <a:avLst/>
          </a:prstGeom>
        </p:spPr>
      </p:pic>
      <p:pic>
        <p:nvPicPr>
          <p:cNvPr id="8" name="Picture 7">
            <a:extLst>
              <a:ext uri="{FF2B5EF4-FFF2-40B4-BE49-F238E27FC236}">
                <a16:creationId xmlns:a16="http://schemas.microsoft.com/office/drawing/2014/main" id="{0F07A24A-77DF-42DC-BE51-928194666C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000" y="2209800"/>
            <a:ext cx="1371600" cy="1371600"/>
          </a:xfrm>
          <a:prstGeom prst="rect">
            <a:avLst/>
          </a:prstGeom>
        </p:spPr>
      </p:pic>
      <p:pic>
        <p:nvPicPr>
          <p:cNvPr id="9" name="Picture 8">
            <a:extLst>
              <a:ext uri="{FF2B5EF4-FFF2-40B4-BE49-F238E27FC236}">
                <a16:creationId xmlns:a16="http://schemas.microsoft.com/office/drawing/2014/main" id="{722189CE-AC1B-4DEF-A5EB-BAE4EE0E2E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62200" y="2209800"/>
            <a:ext cx="1371600" cy="1371600"/>
          </a:xfrm>
          <a:prstGeom prst="rect">
            <a:avLst/>
          </a:prstGeom>
        </p:spPr>
      </p:pic>
      <p:pic>
        <p:nvPicPr>
          <p:cNvPr id="10" name="Picture 9">
            <a:extLst>
              <a:ext uri="{FF2B5EF4-FFF2-40B4-BE49-F238E27FC236}">
                <a16:creationId xmlns:a16="http://schemas.microsoft.com/office/drawing/2014/main" id="{518F0BFD-63AE-400E-A0F3-61DB59CF03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86200" y="2209800"/>
            <a:ext cx="1371600" cy="1371600"/>
          </a:xfrm>
          <a:prstGeom prst="rect">
            <a:avLst/>
          </a:prstGeom>
        </p:spPr>
      </p:pic>
      <p:pic>
        <p:nvPicPr>
          <p:cNvPr id="11" name="Picture 10">
            <a:extLst>
              <a:ext uri="{FF2B5EF4-FFF2-40B4-BE49-F238E27FC236}">
                <a16:creationId xmlns:a16="http://schemas.microsoft.com/office/drawing/2014/main" id="{09E95CF4-E1DB-4201-BE8F-23335E69F0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10200" y="2209800"/>
            <a:ext cx="1371600" cy="1371600"/>
          </a:xfrm>
          <a:prstGeom prst="rect">
            <a:avLst/>
          </a:prstGeom>
        </p:spPr>
      </p:pic>
      <p:pic>
        <p:nvPicPr>
          <p:cNvPr id="12" name="Picture 11">
            <a:extLst>
              <a:ext uri="{FF2B5EF4-FFF2-40B4-BE49-F238E27FC236}">
                <a16:creationId xmlns:a16="http://schemas.microsoft.com/office/drawing/2014/main" id="{D91A066A-3942-4A8E-AD1E-32D7E55100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4200" y="2209800"/>
            <a:ext cx="1371600" cy="1371600"/>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200" y="685800"/>
            <a:ext cx="685800" cy="685800"/>
          </a:xfrm>
          <a:prstGeom prst="rect">
            <a:avLst/>
          </a:prstGeom>
        </p:spPr>
      </p:pic>
    </p:spTree>
    <p:extLst>
      <p:ext uri="{BB962C8B-B14F-4D97-AF65-F5344CB8AC3E}">
        <p14:creationId xmlns:p14="http://schemas.microsoft.com/office/powerpoint/2010/main" val="161767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81000"/>
            <a:ext cx="8458200" cy="990600"/>
          </a:xfrm>
        </p:spPr>
        <p:txBody>
          <a:bodyPr>
            <a:normAutofit fontScale="90000"/>
          </a:bodyPr>
          <a:lstStyle/>
          <a:p>
            <a:pPr algn="l" eaLnBrk="1" fontAlgn="auto" hangingPunct="1">
              <a:spcAft>
                <a:spcPts val="0"/>
              </a:spcAft>
              <a:defRPr/>
            </a:pPr>
            <a:br>
              <a:rPr lang="en-US" dirty="0"/>
            </a:br>
            <a:r>
              <a:rPr lang="en-US" sz="4200" dirty="0">
                <a:latin typeface="Calibri" pitchFamily="34" charset="0"/>
              </a:rPr>
              <a:t>Norms for Working Together: The Heart </a:t>
            </a:r>
            <a:br>
              <a:rPr lang="en-US" sz="4400" dirty="0"/>
            </a:br>
            <a:endParaRPr lang="en-US" sz="4400" dirty="0"/>
          </a:p>
        </p:txBody>
      </p:sp>
      <p:sp>
        <p:nvSpPr>
          <p:cNvPr id="115715" name="Rectangle 3"/>
          <p:cNvSpPr>
            <a:spLocks noGrp="1" noChangeArrowheads="1"/>
          </p:cNvSpPr>
          <p:nvPr>
            <p:ph idx="1"/>
          </p:nvPr>
        </p:nvSpPr>
        <p:spPr>
          <a:xfrm>
            <a:off x="609600" y="2209800"/>
            <a:ext cx="8229600" cy="4495800"/>
          </a:xfrm>
        </p:spPr>
        <p:txBody>
          <a:bodyPr rtlCol="0">
            <a:normAutofit fontScale="85000" lnSpcReduction="20000"/>
          </a:bodyPr>
          <a:lstStyle/>
          <a:p>
            <a:pPr marL="0" indent="0" eaLnBrk="1" fontAlgn="auto" hangingPunct="1">
              <a:spcAft>
                <a:spcPts val="0"/>
              </a:spcAft>
              <a:buFont typeface="Arial" pitchFamily="34" charset="0"/>
              <a:buNone/>
              <a:defRPr/>
            </a:pPr>
            <a:r>
              <a:rPr lang="en-US" sz="3200" b="1" dirty="0"/>
              <a:t>The Heart of RESPeCT Lesson Analysis and Content </a:t>
            </a:r>
            <a:br>
              <a:rPr lang="en-US" sz="3200" b="1" dirty="0"/>
            </a:br>
            <a:r>
              <a:rPr lang="en-US" sz="3200" b="1" dirty="0"/>
              <a:t>Deepening</a:t>
            </a:r>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Keep the goal in mind: analysis of teaching to improve student learning.  </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Share your ideas, uncertainties, confusion, disagreements, questions, and good humor. All points of view are welcome.</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Expect and ask questions to deepen everyone’s learning; be constructively challenging.</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Listen carefully; seek to understand other participants’ points of view.</a:t>
            </a:r>
            <a:endParaRPr lang="en-US" sz="32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9600" y="1143000"/>
            <a:ext cx="831476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700" b="1" dirty="0">
                <a:solidFill>
                  <a:srgbClr val="000000"/>
                </a:solidFill>
                <a:latin typeface="Calibri" panose="020F0502020204030204" pitchFamily="34" charset="0"/>
              </a:rPr>
              <a:t>Purpose: </a:t>
            </a:r>
            <a:r>
              <a:rPr lang="en-US" altLang="en-US" sz="27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11D0B7-B1B1-4A70-ABE3-C180A82B1591}"/>
              </a:ext>
            </a:extLst>
          </p:cNvPr>
          <p:cNvSpPr>
            <a:spLocks noGrp="1"/>
          </p:cNvSpPr>
          <p:nvPr>
            <p:ph type="title"/>
          </p:nvPr>
        </p:nvSpPr>
        <p:spPr>
          <a:xfrm>
            <a:off x="609600" y="533400"/>
            <a:ext cx="8077200" cy="990600"/>
          </a:xfrm>
        </p:spPr>
        <p:txBody>
          <a:bodyPr>
            <a:normAutofit/>
          </a:bodyPr>
          <a:lstStyle/>
          <a:p>
            <a:r>
              <a:rPr lang="en-US" sz="3800" dirty="0">
                <a:solidFill>
                  <a:srgbClr val="FFFF00"/>
                </a:solidFill>
              </a:rPr>
              <a:t>Investigating Temperature Patterns: Part 1</a:t>
            </a:r>
            <a:endParaRPr lang="en-US" sz="3800" dirty="0"/>
          </a:p>
        </p:txBody>
      </p:sp>
      <p:pic>
        <p:nvPicPr>
          <p:cNvPr id="7" name="Content Placeholder 6" descr="sec_lesson_1_handouts_CROP_Page_1.jpg">
            <a:extLst>
              <a:ext uri="{FF2B5EF4-FFF2-40B4-BE49-F238E27FC236}">
                <a16:creationId xmlns:a16="http://schemas.microsoft.com/office/drawing/2014/main" id="{A24B68FC-2902-4F65-914F-E9561B77EAE1}"/>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966758" y="1600200"/>
            <a:ext cx="7210484" cy="4648200"/>
          </a:xfrm>
          <a:prstGeom prst="rect">
            <a:avLst/>
          </a:prstGeom>
        </p:spPr>
      </p:pic>
      <p:sp>
        <p:nvSpPr>
          <p:cNvPr id="8" name="TextBox 7">
            <a:extLst>
              <a:ext uri="{FF2B5EF4-FFF2-40B4-BE49-F238E27FC236}">
                <a16:creationId xmlns:a16="http://schemas.microsoft.com/office/drawing/2014/main" id="{0594F64C-DA42-4BF6-8FE7-03DB408ED3C3}"/>
              </a:ext>
            </a:extLst>
          </p:cNvPr>
          <p:cNvSpPr txBox="1"/>
          <p:nvPr/>
        </p:nvSpPr>
        <p:spPr>
          <a:xfrm>
            <a:off x="6858000" y="6248400"/>
            <a:ext cx="1676400" cy="215444"/>
          </a:xfrm>
          <a:prstGeom prst="rect">
            <a:avLst/>
          </a:prstGeom>
          <a:noFill/>
        </p:spPr>
        <p:txBody>
          <a:bodyPr wrap="square" rtlCol="0">
            <a:spAutoFit/>
          </a:bodyPr>
          <a:lstStyle/>
          <a:p>
            <a:r>
              <a:rPr lang="en-US" sz="800" dirty="0">
                <a:solidFill>
                  <a:schemeClr val="bg1"/>
                </a:solidFill>
              </a:rPr>
              <a:t>Photo courtesy of NOAA</a:t>
            </a:r>
          </a:p>
        </p:txBody>
      </p:sp>
    </p:spTree>
    <p:extLst>
      <p:ext uri="{BB962C8B-B14F-4D97-AF65-F5344CB8AC3E}">
        <p14:creationId xmlns:p14="http://schemas.microsoft.com/office/powerpoint/2010/main" val="2533509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9EFDFA-40FF-4C58-A4BF-99C8693E5CCB}"/>
              </a:ext>
            </a:extLst>
          </p:cNvPr>
          <p:cNvSpPr txBox="1"/>
          <p:nvPr/>
        </p:nvSpPr>
        <p:spPr>
          <a:xfrm>
            <a:off x="609600" y="457200"/>
            <a:ext cx="8043997" cy="646331"/>
          </a:xfrm>
          <a:prstGeom prst="rect">
            <a:avLst/>
          </a:prstGeom>
          <a:noFill/>
        </p:spPr>
        <p:txBody>
          <a:bodyPr wrap="none" rtlCol="0">
            <a:spAutoFit/>
          </a:bodyPr>
          <a:lstStyle/>
          <a:p>
            <a:r>
              <a:rPr lang="en-US" sz="3600" dirty="0">
                <a:solidFill>
                  <a:srgbClr val="FFFF00"/>
                </a:solidFill>
                <a:latin typeface="Calibri" pitchFamily="34" charset="0"/>
              </a:rPr>
              <a:t>Investigating Temperature Patterns: Part 2</a:t>
            </a:r>
          </a:p>
        </p:txBody>
      </p:sp>
      <p:pic>
        <p:nvPicPr>
          <p:cNvPr id="3" name="Picture 2">
            <a:extLst>
              <a:ext uri="{FF2B5EF4-FFF2-40B4-BE49-F238E27FC236}">
                <a16:creationId xmlns:a16="http://schemas.microsoft.com/office/drawing/2014/main" id="{4002C153-B829-412B-AC65-C5A89120A3C8}"/>
              </a:ext>
            </a:extLst>
          </p:cNvPr>
          <p:cNvPicPr>
            <a:picLocks noChangeAspect="1"/>
          </p:cNvPicPr>
          <p:nvPr/>
        </p:nvPicPr>
        <p:blipFill>
          <a:blip r:embed="rId3" cstate="print"/>
          <a:stretch>
            <a:fillRect/>
          </a:stretch>
        </p:blipFill>
        <p:spPr>
          <a:xfrm>
            <a:off x="685800" y="1219200"/>
            <a:ext cx="7848600" cy="5265544"/>
          </a:xfrm>
          <a:prstGeom prst="rect">
            <a:avLst/>
          </a:prstGeom>
        </p:spPr>
      </p:pic>
      <p:sp>
        <p:nvSpPr>
          <p:cNvPr id="5" name="TextBox 4">
            <a:extLst>
              <a:ext uri="{FF2B5EF4-FFF2-40B4-BE49-F238E27FC236}">
                <a16:creationId xmlns:a16="http://schemas.microsoft.com/office/drawing/2014/main" id="{0594F64C-DA42-4BF6-8FE7-03DB408ED3C3}"/>
              </a:ext>
            </a:extLst>
          </p:cNvPr>
          <p:cNvSpPr txBox="1"/>
          <p:nvPr/>
        </p:nvSpPr>
        <p:spPr>
          <a:xfrm>
            <a:off x="7586797" y="6484744"/>
            <a:ext cx="1066800" cy="220856"/>
          </a:xfrm>
          <a:prstGeom prst="rect">
            <a:avLst/>
          </a:prstGeom>
          <a:noFill/>
        </p:spPr>
        <p:txBody>
          <a:bodyPr wrap="square" rtlCol="0">
            <a:spAutoFit/>
          </a:bodyPr>
          <a:lstStyle/>
          <a:p>
            <a:r>
              <a:rPr lang="en-US" sz="800" dirty="0">
                <a:solidFill>
                  <a:schemeClr val="bg1"/>
                </a:solidFill>
              </a:rPr>
              <a:t>Source unknown</a:t>
            </a:r>
          </a:p>
        </p:txBody>
      </p:sp>
    </p:spTree>
    <p:extLst>
      <p:ext uri="{BB962C8B-B14F-4D97-AF65-F5344CB8AC3E}">
        <p14:creationId xmlns:p14="http://schemas.microsoft.com/office/powerpoint/2010/main" val="875950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FFB173-103E-4AB4-B302-84460C3C5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727"/>
            <a:ext cx="9144000" cy="6096000"/>
          </a:xfrm>
          <a:prstGeom prst="rect">
            <a:avLst/>
          </a:prstGeom>
        </p:spPr>
      </p:pic>
      <p:sp>
        <p:nvSpPr>
          <p:cNvPr id="5" name="Rectangle 4"/>
          <p:cNvSpPr/>
          <p:nvPr/>
        </p:nvSpPr>
        <p:spPr>
          <a:xfrm>
            <a:off x="609600" y="304800"/>
            <a:ext cx="8153400" cy="707886"/>
          </a:xfrm>
          <a:prstGeom prst="rect">
            <a:avLst/>
          </a:prstGeom>
        </p:spPr>
        <p:txBody>
          <a:bodyPr wrap="square">
            <a:spAutoFit/>
          </a:bodyPr>
          <a:lstStyle/>
          <a:p>
            <a:pPr defTabSz="457200"/>
            <a:r>
              <a:rPr lang="en-US" sz="4000" b="1" dirty="0">
                <a:solidFill>
                  <a:srgbClr val="FFFF00"/>
                </a:solidFill>
                <a:latin typeface="Calibri" pitchFamily="34" charset="0"/>
              </a:rPr>
              <a:t>Investigating Patterns: Mojave Desert</a:t>
            </a:r>
            <a:endParaRPr lang="en-US" sz="4000" dirty="0">
              <a:solidFill>
                <a:prstClr val="black"/>
              </a:solidFill>
              <a:latin typeface="Calibri" pitchFamily="34" charset="0"/>
            </a:endParaRPr>
          </a:p>
        </p:txBody>
      </p:sp>
      <p:sp>
        <p:nvSpPr>
          <p:cNvPr id="2" name="TextBox 1"/>
          <p:cNvSpPr txBox="1"/>
          <p:nvPr/>
        </p:nvSpPr>
        <p:spPr>
          <a:xfrm>
            <a:off x="533400" y="4876800"/>
            <a:ext cx="5638800" cy="1646605"/>
          </a:xfrm>
          <a:prstGeom prst="rect">
            <a:avLst/>
          </a:prstGeom>
          <a:noFill/>
        </p:spPr>
        <p:txBody>
          <a:bodyPr wrap="square" rtlCol="0">
            <a:spAutoFit/>
          </a:bodyPr>
          <a:lstStyle/>
          <a:p>
            <a:pPr marL="365760" indent="-365760">
              <a:spcBef>
                <a:spcPts val="1200"/>
              </a:spcBef>
              <a:buFont typeface="Arial" pitchFamily="34" charset="0"/>
              <a:buChar char="•"/>
            </a:pPr>
            <a:r>
              <a:rPr lang="en-US" sz="3200" dirty="0">
                <a:solidFill>
                  <a:schemeClr val="bg1"/>
                </a:solidFill>
                <a:latin typeface="Calibri" pitchFamily="34" charset="0"/>
              </a:rPr>
              <a:t>What pattern do you notice?</a:t>
            </a:r>
          </a:p>
          <a:p>
            <a:pPr marL="365760" indent="-365760">
              <a:spcBef>
                <a:spcPts val="600"/>
              </a:spcBef>
              <a:buFont typeface="Arial" pitchFamily="34" charset="0"/>
              <a:buChar char="•"/>
            </a:pPr>
            <a:r>
              <a:rPr lang="en-US" sz="3200" dirty="0">
                <a:solidFill>
                  <a:schemeClr val="bg1"/>
                </a:solidFill>
                <a:latin typeface="Calibri" pitchFamily="34" charset="0"/>
              </a:rPr>
              <a:t>What do you think caused this pattern? </a:t>
            </a:r>
          </a:p>
        </p:txBody>
      </p:sp>
      <p:sp>
        <p:nvSpPr>
          <p:cNvPr id="3" name="TextBox 2"/>
          <p:cNvSpPr txBox="1"/>
          <p:nvPr/>
        </p:nvSpPr>
        <p:spPr>
          <a:xfrm>
            <a:off x="6781800" y="6523405"/>
            <a:ext cx="2133600" cy="215444"/>
          </a:xfrm>
          <a:prstGeom prst="rect">
            <a:avLst/>
          </a:prstGeom>
          <a:noFill/>
        </p:spPr>
        <p:txBody>
          <a:bodyPr wrap="square" rtlCol="0">
            <a:spAutoFit/>
          </a:bodyPr>
          <a:lstStyle/>
          <a:p>
            <a:r>
              <a:rPr lang="en-US" sz="800" dirty="0">
                <a:solidFill>
                  <a:schemeClr val="bg1"/>
                </a:solidFill>
              </a:rPr>
              <a:t>Photo courtesy of Stock.Adobe.com</a:t>
            </a:r>
          </a:p>
        </p:txBody>
      </p:sp>
    </p:spTree>
    <p:extLst>
      <p:ext uri="{BB962C8B-B14F-4D97-AF65-F5344CB8AC3E}">
        <p14:creationId xmlns:p14="http://schemas.microsoft.com/office/powerpoint/2010/main" val="74376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849198-1705-45CC-A819-E13ADD5200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04800"/>
            <a:ext cx="9144000" cy="6553200"/>
          </a:xfrm>
          <a:prstGeom prst="rect">
            <a:avLst/>
          </a:prstGeom>
        </p:spPr>
      </p:pic>
      <p:sp>
        <p:nvSpPr>
          <p:cNvPr id="3" name="Rectangle 2"/>
          <p:cNvSpPr/>
          <p:nvPr/>
        </p:nvSpPr>
        <p:spPr>
          <a:xfrm>
            <a:off x="533400" y="609600"/>
            <a:ext cx="8153400" cy="707886"/>
          </a:xfrm>
          <a:prstGeom prst="rect">
            <a:avLst/>
          </a:prstGeom>
        </p:spPr>
        <p:txBody>
          <a:bodyPr wrap="square">
            <a:spAutoFit/>
          </a:bodyPr>
          <a:lstStyle/>
          <a:p>
            <a:pPr defTabSz="457200"/>
            <a:r>
              <a:rPr lang="en-US" sz="4000" b="1" dirty="0">
                <a:solidFill>
                  <a:srgbClr val="FFFF00"/>
                </a:solidFill>
                <a:latin typeface="Calibri" pitchFamily="34" charset="0"/>
              </a:rPr>
              <a:t>Investigating Patterns: Yukon, Canada</a:t>
            </a:r>
            <a:endParaRPr lang="en-US" sz="4000" dirty="0">
              <a:solidFill>
                <a:prstClr val="black"/>
              </a:solidFill>
              <a:latin typeface="Calibri" pitchFamily="34" charset="0"/>
            </a:endParaRPr>
          </a:p>
        </p:txBody>
      </p:sp>
      <p:sp>
        <p:nvSpPr>
          <p:cNvPr id="4" name="TextBox 3"/>
          <p:cNvSpPr txBox="1"/>
          <p:nvPr/>
        </p:nvSpPr>
        <p:spPr>
          <a:xfrm>
            <a:off x="838200" y="4572000"/>
            <a:ext cx="5638800" cy="1892826"/>
          </a:xfrm>
          <a:prstGeom prst="rect">
            <a:avLst/>
          </a:prstGeom>
          <a:solidFill>
            <a:srgbClr val="000000">
              <a:alpha val="50196"/>
            </a:srgbClr>
          </a:solidFill>
        </p:spPr>
        <p:txBody>
          <a:bodyPr wrap="square" rtlCol="0">
            <a:spAutoFit/>
          </a:bodyPr>
          <a:lstStyle/>
          <a:p>
            <a:pPr marL="365760" indent="-365760">
              <a:spcBef>
                <a:spcPts val="600"/>
              </a:spcBef>
              <a:buFont typeface="Arial" pitchFamily="34" charset="0"/>
              <a:buChar char="•"/>
            </a:pPr>
            <a:r>
              <a:rPr lang="en-US" sz="2800" dirty="0">
                <a:solidFill>
                  <a:schemeClr val="bg1"/>
                </a:solidFill>
                <a:latin typeface="Calibri" pitchFamily="34" charset="0"/>
              </a:rPr>
              <a:t>What pattern do you notice?</a:t>
            </a:r>
          </a:p>
          <a:p>
            <a:pPr marL="365760" indent="-365760">
              <a:spcBef>
                <a:spcPts val="600"/>
              </a:spcBef>
              <a:buFont typeface="Arial" pitchFamily="34" charset="0"/>
              <a:buChar char="•"/>
            </a:pPr>
            <a:r>
              <a:rPr lang="en-US" sz="2800" dirty="0">
                <a:solidFill>
                  <a:schemeClr val="bg1"/>
                </a:solidFill>
                <a:latin typeface="Calibri" pitchFamily="34" charset="0"/>
              </a:rPr>
              <a:t>What do you think caused this pattern? Could it be the same as the last photo?</a:t>
            </a:r>
          </a:p>
        </p:txBody>
      </p:sp>
      <p:sp>
        <p:nvSpPr>
          <p:cNvPr id="8" name="TextBox 7">
            <a:extLst>
              <a:ext uri="{FF2B5EF4-FFF2-40B4-BE49-F238E27FC236}">
                <a16:creationId xmlns:a16="http://schemas.microsoft.com/office/drawing/2014/main" id="{2280DCE9-F28C-4BD3-B060-A936A541FAB4}"/>
              </a:ext>
            </a:extLst>
          </p:cNvPr>
          <p:cNvSpPr txBox="1"/>
          <p:nvPr/>
        </p:nvSpPr>
        <p:spPr>
          <a:xfrm>
            <a:off x="7010400" y="6615202"/>
            <a:ext cx="1981200" cy="215444"/>
          </a:xfrm>
          <a:prstGeom prst="rect">
            <a:avLst/>
          </a:prstGeom>
          <a:noFill/>
        </p:spPr>
        <p:txBody>
          <a:bodyPr wrap="square" rtlCol="0">
            <a:spAutoFit/>
          </a:bodyPr>
          <a:lstStyle/>
          <a:p>
            <a:r>
              <a:rPr lang="en-US" sz="800" dirty="0">
                <a:solidFill>
                  <a:schemeClr val="bg1"/>
                </a:solidFill>
              </a:rPr>
              <a:t>Photo courtesy of Stock.Adobe.com</a:t>
            </a:r>
          </a:p>
        </p:txBody>
      </p:sp>
    </p:spTree>
    <p:extLst>
      <p:ext uri="{BB962C8B-B14F-4D97-AF65-F5344CB8AC3E}">
        <p14:creationId xmlns:p14="http://schemas.microsoft.com/office/powerpoint/2010/main" val="3964340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18" y="-1859"/>
            <a:ext cx="9137542" cy="3888316"/>
          </a:xfrm>
          <a:prstGeom prst="rect">
            <a:avLst/>
          </a:prstGeom>
        </p:spPr>
      </p:pic>
      <p:sp>
        <p:nvSpPr>
          <p:cNvPr id="3" name="Rectangle 2"/>
          <p:cNvSpPr/>
          <p:nvPr/>
        </p:nvSpPr>
        <p:spPr>
          <a:xfrm>
            <a:off x="457200" y="304800"/>
            <a:ext cx="8305800" cy="707886"/>
          </a:xfrm>
          <a:prstGeom prst="rect">
            <a:avLst/>
          </a:prstGeom>
        </p:spPr>
        <p:txBody>
          <a:bodyPr wrap="square">
            <a:spAutoFit/>
          </a:bodyPr>
          <a:lstStyle/>
          <a:p>
            <a:pPr defTabSz="457200"/>
            <a:r>
              <a:rPr lang="en-US" sz="4000" b="1" dirty="0">
                <a:solidFill>
                  <a:srgbClr val="FFFF00"/>
                </a:solidFill>
                <a:latin typeface="Calibri" pitchFamily="34" charset="0"/>
              </a:rPr>
              <a:t>Investigating Patterns: Mt. Kilimanjaro</a:t>
            </a:r>
            <a:endParaRPr lang="en-US" sz="4000" dirty="0">
              <a:solidFill>
                <a:prstClr val="black"/>
              </a:solidFill>
              <a:latin typeface="Calibri" pitchFamily="34" charset="0"/>
            </a:endParaRPr>
          </a:p>
        </p:txBody>
      </p:sp>
      <p:sp>
        <p:nvSpPr>
          <p:cNvPr id="4" name="TextBox 3"/>
          <p:cNvSpPr txBox="1"/>
          <p:nvPr/>
        </p:nvSpPr>
        <p:spPr>
          <a:xfrm>
            <a:off x="533400" y="4572000"/>
            <a:ext cx="6553200" cy="1892826"/>
          </a:xfrm>
          <a:prstGeom prst="rect">
            <a:avLst/>
          </a:prstGeom>
          <a:noFill/>
        </p:spPr>
        <p:txBody>
          <a:bodyPr wrap="square" rtlCol="0">
            <a:spAutoFit/>
          </a:bodyPr>
          <a:lstStyle/>
          <a:p>
            <a:pPr marL="365760" indent="-365760">
              <a:spcBef>
                <a:spcPts val="600"/>
              </a:spcBef>
              <a:buFont typeface="Arial" pitchFamily="34" charset="0"/>
              <a:buChar char="•"/>
            </a:pPr>
            <a:r>
              <a:rPr lang="en-US" sz="2800" dirty="0">
                <a:solidFill>
                  <a:schemeClr val="bg1"/>
                </a:solidFill>
                <a:latin typeface="Calibri" pitchFamily="34" charset="0"/>
              </a:rPr>
              <a:t>What pattern do you notice? </a:t>
            </a:r>
          </a:p>
          <a:p>
            <a:pPr marL="365760" indent="-365760">
              <a:spcBef>
                <a:spcPts val="600"/>
              </a:spcBef>
              <a:buFont typeface="Arial" pitchFamily="34" charset="0"/>
              <a:buChar char="•"/>
            </a:pPr>
            <a:r>
              <a:rPr lang="en-US" sz="2800" dirty="0">
                <a:solidFill>
                  <a:schemeClr val="bg1"/>
                </a:solidFill>
                <a:latin typeface="Calibri" pitchFamily="34" charset="0"/>
              </a:rPr>
              <a:t>What do you think caused this pattern? Could it be the same as the other photos?</a:t>
            </a:r>
          </a:p>
        </p:txBody>
      </p:sp>
      <p:sp>
        <p:nvSpPr>
          <p:cNvPr id="5" name="TextBox 4"/>
          <p:cNvSpPr txBox="1"/>
          <p:nvPr/>
        </p:nvSpPr>
        <p:spPr>
          <a:xfrm>
            <a:off x="7467600" y="6553200"/>
            <a:ext cx="1521510" cy="215444"/>
          </a:xfrm>
          <a:prstGeom prst="rect">
            <a:avLst/>
          </a:prstGeom>
          <a:noFill/>
        </p:spPr>
        <p:txBody>
          <a:bodyPr wrap="square" rtlCol="0">
            <a:spAutoFit/>
          </a:bodyPr>
          <a:lstStyle/>
          <a:p>
            <a:r>
              <a:rPr lang="en-US" sz="800" dirty="0">
                <a:solidFill>
                  <a:schemeClr val="bg1"/>
                </a:solidFill>
              </a:rPr>
              <a:t>Photograph by Kwon O </a:t>
            </a:r>
            <a:r>
              <a:rPr lang="en-US" sz="800" dirty="0" err="1">
                <a:solidFill>
                  <a:schemeClr val="bg1"/>
                </a:solidFill>
              </a:rPr>
              <a:t>Chul</a:t>
            </a:r>
            <a:endParaRPr lang="en-US" sz="800" dirty="0">
              <a:solidFill>
                <a:schemeClr val="bg1"/>
              </a:solidFill>
            </a:endParaRPr>
          </a:p>
        </p:txBody>
      </p:sp>
    </p:spTree>
    <p:extLst>
      <p:ext uri="{BB962C8B-B14F-4D97-AF65-F5344CB8AC3E}">
        <p14:creationId xmlns:p14="http://schemas.microsoft.com/office/powerpoint/2010/main" val="2774065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pPr algn="l"/>
            <a:r>
              <a:rPr lang="en-US" dirty="0"/>
              <a:t>Explaining the Pattern: The North Star</a:t>
            </a:r>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62000" y="1600200"/>
            <a:ext cx="3657600" cy="2590800"/>
          </a:xfr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38400" y="4495800"/>
            <a:ext cx="4737693" cy="201604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4400" y="1600200"/>
            <a:ext cx="3657600" cy="2591444"/>
          </a:xfrm>
          <a:prstGeom prst="rect">
            <a:avLst/>
          </a:prstGeom>
        </p:spPr>
      </p:pic>
      <p:sp>
        <p:nvSpPr>
          <p:cNvPr id="9" name="TextBox 8"/>
          <p:cNvSpPr txBox="1"/>
          <p:nvPr/>
        </p:nvSpPr>
        <p:spPr>
          <a:xfrm>
            <a:off x="6477000" y="4191000"/>
            <a:ext cx="1905000" cy="215444"/>
          </a:xfrm>
          <a:prstGeom prst="rect">
            <a:avLst/>
          </a:prstGeom>
          <a:noFill/>
        </p:spPr>
        <p:txBody>
          <a:bodyPr wrap="square" rtlCol="0">
            <a:spAutoFit/>
          </a:bodyPr>
          <a:lstStyle/>
          <a:p>
            <a:r>
              <a:rPr lang="en-US" sz="800" dirty="0">
                <a:solidFill>
                  <a:srgbClr val="000000"/>
                </a:solidFill>
              </a:rPr>
              <a:t>Photo courtesy of Stock.Adobe.com</a:t>
            </a:r>
          </a:p>
        </p:txBody>
      </p:sp>
      <p:sp>
        <p:nvSpPr>
          <p:cNvPr id="10" name="TextBox 9"/>
          <p:cNvSpPr txBox="1"/>
          <p:nvPr/>
        </p:nvSpPr>
        <p:spPr>
          <a:xfrm>
            <a:off x="5638800" y="6477000"/>
            <a:ext cx="1552447" cy="215444"/>
          </a:xfrm>
          <a:prstGeom prst="rect">
            <a:avLst/>
          </a:prstGeom>
          <a:noFill/>
        </p:spPr>
        <p:txBody>
          <a:bodyPr wrap="square" rtlCol="0">
            <a:spAutoFit/>
          </a:bodyPr>
          <a:lstStyle/>
          <a:p>
            <a:r>
              <a:rPr lang="en-US" sz="800" dirty="0">
                <a:solidFill>
                  <a:srgbClr val="000000"/>
                </a:solidFill>
              </a:rPr>
              <a:t>Photograph by Kwon O </a:t>
            </a:r>
            <a:r>
              <a:rPr lang="en-US" sz="800" dirty="0" err="1">
                <a:solidFill>
                  <a:srgbClr val="000000"/>
                </a:solidFill>
              </a:rPr>
              <a:t>Chul</a:t>
            </a:r>
            <a:endParaRPr lang="en-US" sz="800" dirty="0">
              <a:solidFill>
                <a:srgbClr val="000000"/>
              </a:solidFill>
            </a:endParaRPr>
          </a:p>
        </p:txBody>
      </p:sp>
      <p:sp>
        <p:nvSpPr>
          <p:cNvPr id="12" name="TextBox 11">
            <a:extLst>
              <a:ext uri="{FF2B5EF4-FFF2-40B4-BE49-F238E27FC236}">
                <a16:creationId xmlns:a16="http://schemas.microsoft.com/office/drawing/2014/main" id="{048BF8C5-3B1E-4E38-A9F2-9D6FA62BCD1B}"/>
              </a:ext>
            </a:extLst>
          </p:cNvPr>
          <p:cNvSpPr txBox="1"/>
          <p:nvPr/>
        </p:nvSpPr>
        <p:spPr>
          <a:xfrm>
            <a:off x="2514600" y="4191000"/>
            <a:ext cx="1905000" cy="215444"/>
          </a:xfrm>
          <a:prstGeom prst="rect">
            <a:avLst/>
          </a:prstGeom>
          <a:noFill/>
        </p:spPr>
        <p:txBody>
          <a:bodyPr wrap="square" rtlCol="0">
            <a:spAutoFit/>
          </a:bodyPr>
          <a:lstStyle/>
          <a:p>
            <a:r>
              <a:rPr lang="en-US" sz="800" dirty="0">
                <a:solidFill>
                  <a:srgbClr val="000000"/>
                </a:solidFill>
              </a:rPr>
              <a:t>Photo courtesy of Stock.Adobe.com</a:t>
            </a:r>
          </a:p>
        </p:txBody>
      </p:sp>
    </p:spTree>
    <p:extLst>
      <p:ext uri="{BB962C8B-B14F-4D97-AF65-F5344CB8AC3E}">
        <p14:creationId xmlns:p14="http://schemas.microsoft.com/office/powerpoint/2010/main" val="2293491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sp>
        <p:nvSpPr>
          <p:cNvPr id="3" name="TextBox 2"/>
          <p:cNvSpPr txBox="1"/>
          <p:nvPr/>
        </p:nvSpPr>
        <p:spPr>
          <a:xfrm>
            <a:off x="652462" y="533400"/>
            <a:ext cx="7839075" cy="707886"/>
          </a:xfrm>
          <a:prstGeom prst="rect">
            <a:avLst/>
          </a:prstGeom>
          <a:solidFill>
            <a:srgbClr val="000000"/>
          </a:solidFill>
        </p:spPr>
        <p:txBody>
          <a:bodyPr wrap="square" rtlCol="0">
            <a:spAutoFit/>
          </a:bodyPr>
          <a:lstStyle/>
          <a:p>
            <a:r>
              <a:rPr lang="en-US" sz="4000" b="1" dirty="0">
                <a:solidFill>
                  <a:srgbClr val="FDF921"/>
                </a:solidFill>
                <a:latin typeface="Calibri" pitchFamily="34" charset="0"/>
              </a:rPr>
              <a:t>Earth’s Orbit around the Sun</a:t>
            </a:r>
          </a:p>
        </p:txBody>
      </p:sp>
      <p:pic>
        <p:nvPicPr>
          <p:cNvPr id="4" name="Picture 3"/>
          <p:cNvPicPr/>
          <p:nvPr/>
        </p:nvPicPr>
        <p:blipFill>
          <a:blip r:embed="rId3" cstate="print">
            <a:extLst>
              <a:ext uri="{28A0092B-C50C-407E-A947-70E740481C1C}">
                <a14:useLocalDpi xmlns:a14="http://schemas.microsoft.com/office/drawing/2010/main"/>
              </a:ext>
            </a:extLst>
          </a:blip>
          <a:stretch>
            <a:fillRect/>
          </a:stretch>
        </p:blipFill>
        <p:spPr bwMode="auto">
          <a:xfrm>
            <a:off x="457200" y="1219200"/>
            <a:ext cx="8223250" cy="5334000"/>
          </a:xfrm>
          <a:prstGeom prst="rect">
            <a:avLst/>
          </a:prstGeom>
          <a:noFill/>
          <a:ln>
            <a:noFill/>
          </a:ln>
        </p:spPr>
      </p:pic>
      <p:sp>
        <p:nvSpPr>
          <p:cNvPr id="6" name="TextBox 5"/>
          <p:cNvSpPr txBox="1"/>
          <p:nvPr/>
        </p:nvSpPr>
        <p:spPr>
          <a:xfrm>
            <a:off x="2667000" y="1371600"/>
            <a:ext cx="3505200" cy="369332"/>
          </a:xfrm>
          <a:prstGeom prst="rect">
            <a:avLst/>
          </a:prstGeom>
          <a:solidFill>
            <a:schemeClr val="bg1">
              <a:lumMod val="85000"/>
            </a:schemeClr>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0594F64C-DA42-4BF6-8FE7-03DB408ED3C3}"/>
              </a:ext>
            </a:extLst>
          </p:cNvPr>
          <p:cNvSpPr txBox="1"/>
          <p:nvPr/>
        </p:nvSpPr>
        <p:spPr>
          <a:xfrm>
            <a:off x="7772400" y="6559062"/>
            <a:ext cx="1023937" cy="215444"/>
          </a:xfrm>
          <a:prstGeom prst="rect">
            <a:avLst/>
          </a:prstGeom>
          <a:noFill/>
        </p:spPr>
        <p:txBody>
          <a:bodyPr wrap="square" rtlCol="0">
            <a:spAutoFit/>
          </a:bodyPr>
          <a:lstStyle/>
          <a:p>
            <a:r>
              <a:rPr lang="en-US" sz="800" dirty="0">
                <a:solidFill>
                  <a:schemeClr val="bg1"/>
                </a:solidFill>
              </a:rPr>
              <a:t>Source unknown</a:t>
            </a:r>
          </a:p>
        </p:txBody>
      </p:sp>
    </p:spTree>
    <p:extLst>
      <p:ext uri="{BB962C8B-B14F-4D97-AF65-F5344CB8AC3E}">
        <p14:creationId xmlns:p14="http://schemas.microsoft.com/office/powerpoint/2010/main" val="482839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9EFDFA-40FF-4C58-A4BF-99C8693E5CCB}"/>
              </a:ext>
            </a:extLst>
          </p:cNvPr>
          <p:cNvSpPr txBox="1"/>
          <p:nvPr/>
        </p:nvSpPr>
        <p:spPr>
          <a:xfrm>
            <a:off x="609600" y="457200"/>
            <a:ext cx="7627216" cy="646331"/>
          </a:xfrm>
          <a:prstGeom prst="rect">
            <a:avLst/>
          </a:prstGeom>
          <a:noFill/>
        </p:spPr>
        <p:txBody>
          <a:bodyPr wrap="none" rtlCol="0">
            <a:spAutoFit/>
          </a:bodyPr>
          <a:lstStyle/>
          <a:p>
            <a:r>
              <a:rPr lang="en-US" sz="3600" dirty="0">
                <a:solidFill>
                  <a:srgbClr val="FFFF00"/>
                </a:solidFill>
                <a:latin typeface="Calibri" pitchFamily="34" charset="0"/>
              </a:rPr>
              <a:t>Position 1: Summer in the United States</a:t>
            </a:r>
          </a:p>
        </p:txBody>
      </p:sp>
      <p:pic>
        <p:nvPicPr>
          <p:cNvPr id="3" name="Picture 2">
            <a:extLst>
              <a:ext uri="{FF2B5EF4-FFF2-40B4-BE49-F238E27FC236}">
                <a16:creationId xmlns:a16="http://schemas.microsoft.com/office/drawing/2014/main" id="{4002C153-B829-412B-AC65-C5A89120A3C8}"/>
              </a:ext>
            </a:extLst>
          </p:cNvPr>
          <p:cNvPicPr>
            <a:picLocks noChangeAspect="1"/>
          </p:cNvPicPr>
          <p:nvPr/>
        </p:nvPicPr>
        <p:blipFill>
          <a:blip r:embed="rId3" cstate="print"/>
          <a:stretch>
            <a:fillRect/>
          </a:stretch>
        </p:blipFill>
        <p:spPr>
          <a:xfrm>
            <a:off x="685800" y="1219200"/>
            <a:ext cx="7848600" cy="5265544"/>
          </a:xfrm>
          <a:prstGeom prst="rect">
            <a:avLst/>
          </a:prstGeom>
        </p:spPr>
      </p:pic>
      <p:sp>
        <p:nvSpPr>
          <p:cNvPr id="5" name="TextBox 4">
            <a:extLst>
              <a:ext uri="{FF2B5EF4-FFF2-40B4-BE49-F238E27FC236}">
                <a16:creationId xmlns:a16="http://schemas.microsoft.com/office/drawing/2014/main" id="{0594F64C-DA42-4BF6-8FE7-03DB408ED3C3}"/>
              </a:ext>
            </a:extLst>
          </p:cNvPr>
          <p:cNvSpPr txBox="1"/>
          <p:nvPr/>
        </p:nvSpPr>
        <p:spPr>
          <a:xfrm>
            <a:off x="7620000" y="6496467"/>
            <a:ext cx="1023937" cy="215444"/>
          </a:xfrm>
          <a:prstGeom prst="rect">
            <a:avLst/>
          </a:prstGeom>
          <a:noFill/>
        </p:spPr>
        <p:txBody>
          <a:bodyPr wrap="square" rtlCol="0">
            <a:spAutoFit/>
          </a:bodyPr>
          <a:lstStyle/>
          <a:p>
            <a:r>
              <a:rPr lang="en-US" sz="800" dirty="0">
                <a:solidFill>
                  <a:schemeClr val="bg1"/>
                </a:solidFill>
              </a:rPr>
              <a:t>Source unknown</a:t>
            </a:r>
          </a:p>
        </p:txBody>
      </p:sp>
    </p:spTree>
    <p:extLst>
      <p:ext uri="{BB962C8B-B14F-4D97-AF65-F5344CB8AC3E}">
        <p14:creationId xmlns:p14="http://schemas.microsoft.com/office/powerpoint/2010/main" val="875950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11D0B7-B1B1-4A70-ABE3-C180A82B1591}"/>
              </a:ext>
            </a:extLst>
          </p:cNvPr>
          <p:cNvSpPr>
            <a:spLocks noGrp="1"/>
          </p:cNvSpPr>
          <p:nvPr>
            <p:ph type="title"/>
          </p:nvPr>
        </p:nvSpPr>
        <p:spPr>
          <a:xfrm>
            <a:off x="609600" y="533400"/>
            <a:ext cx="8077200" cy="990600"/>
          </a:xfrm>
        </p:spPr>
        <p:txBody>
          <a:bodyPr>
            <a:normAutofit/>
          </a:bodyPr>
          <a:lstStyle/>
          <a:p>
            <a:r>
              <a:rPr lang="en-US" sz="3800" dirty="0">
                <a:solidFill>
                  <a:srgbClr val="FFFF00"/>
                </a:solidFill>
              </a:rPr>
              <a:t>Position 3: Winter in the United States</a:t>
            </a:r>
            <a:endParaRPr lang="en-US" sz="3800" dirty="0"/>
          </a:p>
        </p:txBody>
      </p:sp>
      <p:pic>
        <p:nvPicPr>
          <p:cNvPr id="7" name="Content Placeholder 6" descr="sec_lesson_1_handouts_CROP_Page_1.jpg">
            <a:extLst>
              <a:ext uri="{FF2B5EF4-FFF2-40B4-BE49-F238E27FC236}">
                <a16:creationId xmlns:a16="http://schemas.microsoft.com/office/drawing/2014/main" id="{A24B68FC-2902-4F65-914F-E9561B77EAE1}"/>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966758" y="1600200"/>
            <a:ext cx="7210484" cy="4648200"/>
          </a:xfrm>
          <a:prstGeom prst="rect">
            <a:avLst/>
          </a:prstGeom>
        </p:spPr>
      </p:pic>
      <p:sp>
        <p:nvSpPr>
          <p:cNvPr id="8" name="TextBox 7">
            <a:extLst>
              <a:ext uri="{FF2B5EF4-FFF2-40B4-BE49-F238E27FC236}">
                <a16:creationId xmlns:a16="http://schemas.microsoft.com/office/drawing/2014/main" id="{0594F64C-DA42-4BF6-8FE7-03DB408ED3C3}"/>
              </a:ext>
            </a:extLst>
          </p:cNvPr>
          <p:cNvSpPr txBox="1"/>
          <p:nvPr/>
        </p:nvSpPr>
        <p:spPr>
          <a:xfrm>
            <a:off x="6858000" y="6248400"/>
            <a:ext cx="1676400" cy="215444"/>
          </a:xfrm>
          <a:prstGeom prst="rect">
            <a:avLst/>
          </a:prstGeom>
          <a:noFill/>
        </p:spPr>
        <p:txBody>
          <a:bodyPr wrap="square" rtlCol="0">
            <a:spAutoFit/>
          </a:bodyPr>
          <a:lstStyle/>
          <a:p>
            <a:r>
              <a:rPr lang="en-US" sz="800" dirty="0">
                <a:solidFill>
                  <a:schemeClr val="bg1"/>
                </a:solidFill>
              </a:rPr>
              <a:t>Photo courtesy of NOAA</a:t>
            </a:r>
          </a:p>
        </p:txBody>
      </p:sp>
    </p:spTree>
    <p:extLst>
      <p:ext uri="{BB962C8B-B14F-4D97-AF65-F5344CB8AC3E}">
        <p14:creationId xmlns:p14="http://schemas.microsoft.com/office/powerpoint/2010/main" val="2533509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sp>
        <p:nvSpPr>
          <p:cNvPr id="3" name="TextBox 2"/>
          <p:cNvSpPr txBox="1"/>
          <p:nvPr/>
        </p:nvSpPr>
        <p:spPr>
          <a:xfrm>
            <a:off x="609600" y="457200"/>
            <a:ext cx="7839075" cy="707886"/>
          </a:xfrm>
          <a:prstGeom prst="rect">
            <a:avLst/>
          </a:prstGeom>
          <a:solidFill>
            <a:srgbClr val="000000"/>
          </a:solidFill>
        </p:spPr>
        <p:txBody>
          <a:bodyPr wrap="square" rtlCol="0">
            <a:spAutoFit/>
          </a:bodyPr>
          <a:lstStyle/>
          <a:p>
            <a:r>
              <a:rPr lang="en-US" sz="4000" b="1" dirty="0">
                <a:solidFill>
                  <a:srgbClr val="FDF921"/>
                </a:solidFill>
                <a:latin typeface="Calibri" pitchFamily="34" charset="0"/>
              </a:rPr>
              <a:t>Earth’s Orbit and Seasons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1295400"/>
            <a:ext cx="8001001" cy="5257800"/>
          </a:xfrm>
          <a:prstGeom prst="rect">
            <a:avLst/>
          </a:prstGeom>
        </p:spPr>
      </p:pic>
      <p:sp>
        <p:nvSpPr>
          <p:cNvPr id="5" name="TextBox 4">
            <a:extLst>
              <a:ext uri="{FF2B5EF4-FFF2-40B4-BE49-F238E27FC236}">
                <a16:creationId xmlns:a16="http://schemas.microsoft.com/office/drawing/2014/main" id="{0594F64C-DA42-4BF6-8FE7-03DB408ED3C3}"/>
              </a:ext>
            </a:extLst>
          </p:cNvPr>
          <p:cNvSpPr txBox="1"/>
          <p:nvPr/>
        </p:nvSpPr>
        <p:spPr>
          <a:xfrm>
            <a:off x="7586664" y="6575792"/>
            <a:ext cx="1023937" cy="215444"/>
          </a:xfrm>
          <a:prstGeom prst="rect">
            <a:avLst/>
          </a:prstGeom>
          <a:noFill/>
        </p:spPr>
        <p:txBody>
          <a:bodyPr wrap="square" rtlCol="0">
            <a:spAutoFit/>
          </a:bodyPr>
          <a:lstStyle/>
          <a:p>
            <a:r>
              <a:rPr lang="en-US" sz="800" dirty="0">
                <a:solidFill>
                  <a:schemeClr val="bg1"/>
                </a:solidFill>
              </a:rPr>
              <a:t>Courtesy of BSCS</a:t>
            </a:r>
          </a:p>
        </p:txBody>
      </p:sp>
    </p:spTree>
    <p:extLst>
      <p:ext uri="{BB962C8B-B14F-4D97-AF65-F5344CB8AC3E}">
        <p14:creationId xmlns:p14="http://schemas.microsoft.com/office/powerpoint/2010/main" val="83122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990600"/>
          </a:xfrm>
        </p:spPr>
        <p:txBody>
          <a:bodyPr/>
          <a:lstStyle/>
          <a:p>
            <a:r>
              <a:rPr lang="en-US" dirty="0"/>
              <a:t>Agenda for Day 2</a:t>
            </a:r>
          </a:p>
        </p:txBody>
      </p:sp>
      <p:sp>
        <p:nvSpPr>
          <p:cNvPr id="3" name="Content Placeholder 2"/>
          <p:cNvSpPr>
            <a:spLocks noGrp="1"/>
          </p:cNvSpPr>
          <p:nvPr>
            <p:ph idx="1"/>
          </p:nvPr>
        </p:nvSpPr>
        <p:spPr>
          <a:xfrm>
            <a:off x="609600" y="1219200"/>
            <a:ext cx="8229600" cy="5257800"/>
          </a:xfrm>
        </p:spPr>
        <p:txBody>
          <a:bodyPr/>
          <a:lstStyle/>
          <a:p>
            <a:pPr marL="365760" indent="-365760">
              <a:spcBef>
                <a:spcPts val="300"/>
              </a:spcBef>
            </a:pPr>
            <a:r>
              <a:rPr lang="en-US" sz="3200" dirty="0"/>
              <a:t>Day-1 reflections</a:t>
            </a:r>
          </a:p>
          <a:p>
            <a:pPr marL="365760" indent="-365760">
              <a:spcBef>
                <a:spcPts val="300"/>
              </a:spcBef>
            </a:pPr>
            <a:r>
              <a:rPr lang="en-US" sz="3200" dirty="0"/>
              <a:t>Focus questions</a:t>
            </a:r>
          </a:p>
          <a:p>
            <a:pPr marL="365760" indent="-365760">
              <a:spcBef>
                <a:spcPts val="300"/>
              </a:spcBef>
            </a:pPr>
            <a:r>
              <a:rPr lang="en-US" sz="3200" dirty="0"/>
              <a:t>Review of STL strategies 1–3</a:t>
            </a:r>
          </a:p>
          <a:p>
            <a:pPr marL="365760" indent="-365760">
              <a:spcBef>
                <a:spcPts val="300"/>
              </a:spcBef>
            </a:pPr>
            <a:r>
              <a:rPr lang="en-US" sz="3200" dirty="0"/>
              <a:t>STL lesson analysis: elicit and probe questions</a:t>
            </a:r>
          </a:p>
          <a:p>
            <a:pPr marL="365760" indent="-365760">
              <a:spcBef>
                <a:spcPts val="300"/>
              </a:spcBef>
            </a:pPr>
            <a:r>
              <a:rPr lang="en-US" sz="3200" dirty="0"/>
              <a:t>STL lesson analysis: probe and challenge questions</a:t>
            </a:r>
          </a:p>
          <a:p>
            <a:pPr marL="365760" indent="-365760">
              <a:spcBef>
                <a:spcPts val="300"/>
              </a:spcBef>
            </a:pPr>
            <a:r>
              <a:rPr lang="en-US" sz="3200" dirty="0"/>
              <a:t>Practice using elicit and probe questions</a:t>
            </a:r>
          </a:p>
          <a:p>
            <a:pPr marL="365760" indent="-365760">
              <a:spcBef>
                <a:spcPts val="300"/>
              </a:spcBef>
            </a:pPr>
            <a:r>
              <a:rPr lang="en-US" sz="3200" dirty="0"/>
              <a:t>Lunch</a:t>
            </a:r>
          </a:p>
          <a:p>
            <a:pPr marL="365760" indent="-365760">
              <a:spcBef>
                <a:spcPts val="300"/>
              </a:spcBef>
            </a:pPr>
            <a:r>
              <a:rPr lang="en-US" sz="3200" dirty="0"/>
              <a:t>Content deepening: weather and seasons</a:t>
            </a:r>
          </a:p>
          <a:p>
            <a:pPr marL="365760" indent="-365760">
              <a:spcBef>
                <a:spcPts val="300"/>
              </a:spcBef>
            </a:pPr>
            <a:r>
              <a:rPr lang="en-US" sz="32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sp>
        <p:nvSpPr>
          <p:cNvPr id="4" name="TextBox 3"/>
          <p:cNvSpPr txBox="1"/>
          <p:nvPr/>
        </p:nvSpPr>
        <p:spPr>
          <a:xfrm>
            <a:off x="685800" y="457200"/>
            <a:ext cx="7839075" cy="707886"/>
          </a:xfrm>
          <a:prstGeom prst="rect">
            <a:avLst/>
          </a:prstGeom>
          <a:solidFill>
            <a:srgbClr val="000000"/>
          </a:solidFill>
        </p:spPr>
        <p:txBody>
          <a:bodyPr wrap="square" rtlCol="0">
            <a:spAutoFit/>
          </a:bodyPr>
          <a:lstStyle/>
          <a:p>
            <a:r>
              <a:rPr lang="en-US" sz="4000" b="1" dirty="0">
                <a:solidFill>
                  <a:srgbClr val="FDF921"/>
                </a:solidFill>
                <a:latin typeface="Calibri" pitchFamily="34" charset="0"/>
              </a:rPr>
              <a:t>Earth’s Orbit and Seasons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1219200"/>
            <a:ext cx="8001001" cy="5334000"/>
          </a:xfrm>
          <a:prstGeom prst="rect">
            <a:avLst/>
          </a:prstGeom>
        </p:spPr>
      </p:pic>
      <p:sp>
        <p:nvSpPr>
          <p:cNvPr id="5" name="TextBox 4">
            <a:extLst>
              <a:ext uri="{FF2B5EF4-FFF2-40B4-BE49-F238E27FC236}">
                <a16:creationId xmlns:a16="http://schemas.microsoft.com/office/drawing/2014/main" id="{0594F64C-DA42-4BF6-8FE7-03DB408ED3C3}"/>
              </a:ext>
            </a:extLst>
          </p:cNvPr>
          <p:cNvSpPr txBox="1"/>
          <p:nvPr/>
        </p:nvSpPr>
        <p:spPr>
          <a:xfrm>
            <a:off x="7586664" y="6575792"/>
            <a:ext cx="1023937" cy="215444"/>
          </a:xfrm>
          <a:prstGeom prst="rect">
            <a:avLst/>
          </a:prstGeom>
          <a:noFill/>
        </p:spPr>
        <p:txBody>
          <a:bodyPr wrap="square" rtlCol="0">
            <a:spAutoFit/>
          </a:bodyPr>
          <a:lstStyle/>
          <a:p>
            <a:r>
              <a:rPr lang="en-US" sz="800" dirty="0">
                <a:solidFill>
                  <a:schemeClr val="bg1"/>
                </a:solidFill>
              </a:rPr>
              <a:t>Courtesy of BSCS</a:t>
            </a:r>
          </a:p>
        </p:txBody>
      </p:sp>
    </p:spTree>
    <p:extLst>
      <p:ext uri="{BB962C8B-B14F-4D97-AF65-F5344CB8AC3E}">
        <p14:creationId xmlns:p14="http://schemas.microsoft.com/office/powerpoint/2010/main" val="1624486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2" name="Picture 1" descr="sec_lesson_1_handouts_CROP_Page_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487" y="1371599"/>
            <a:ext cx="7779026" cy="5233877"/>
          </a:xfrm>
          <a:prstGeom prst="rect">
            <a:avLst/>
          </a:prstGeom>
        </p:spPr>
      </p:pic>
      <p:sp>
        <p:nvSpPr>
          <p:cNvPr id="5" name="TextBox 4"/>
          <p:cNvSpPr txBox="1"/>
          <p:nvPr/>
        </p:nvSpPr>
        <p:spPr>
          <a:xfrm>
            <a:off x="5410200" y="6611779"/>
            <a:ext cx="3011129" cy="246221"/>
          </a:xfrm>
          <a:prstGeom prst="rect">
            <a:avLst/>
          </a:prstGeom>
          <a:noFill/>
        </p:spPr>
        <p:txBody>
          <a:bodyPr wrap="square" rtlCol="0">
            <a:spAutoFit/>
          </a:bodyPr>
          <a:lstStyle/>
          <a:p>
            <a:pPr algn="r"/>
            <a:r>
              <a:rPr lang="en-US" sz="1000" dirty="0">
                <a:solidFill>
                  <a:schemeClr val="bg1"/>
                </a:solidFill>
              </a:rPr>
              <a:t>Courtesy of NOAA</a:t>
            </a:r>
          </a:p>
        </p:txBody>
      </p:sp>
      <p:sp>
        <p:nvSpPr>
          <p:cNvPr id="6" name="TextBox 5"/>
          <p:cNvSpPr txBox="1"/>
          <p:nvPr/>
        </p:nvSpPr>
        <p:spPr>
          <a:xfrm>
            <a:off x="609600" y="609600"/>
            <a:ext cx="7924800" cy="646331"/>
          </a:xfrm>
          <a:prstGeom prst="rect">
            <a:avLst/>
          </a:prstGeom>
          <a:noFill/>
        </p:spPr>
        <p:txBody>
          <a:bodyPr wrap="square" rtlCol="0">
            <a:spAutoFit/>
          </a:bodyPr>
          <a:lstStyle/>
          <a:p>
            <a:r>
              <a:rPr lang="en-US" sz="3600" dirty="0">
                <a:solidFill>
                  <a:srgbClr val="FFFF00"/>
                </a:solidFill>
                <a:latin typeface="Calibri" pitchFamily="34" charset="0"/>
              </a:rPr>
              <a:t>Average Worldwide Temperatures for July</a:t>
            </a:r>
          </a:p>
        </p:txBody>
      </p:sp>
      <p:sp>
        <p:nvSpPr>
          <p:cNvPr id="7" name="TextBox 6"/>
          <p:cNvSpPr txBox="1"/>
          <p:nvPr/>
        </p:nvSpPr>
        <p:spPr>
          <a:xfrm>
            <a:off x="914400" y="1447800"/>
            <a:ext cx="2362200" cy="400110"/>
          </a:xfrm>
          <a:prstGeom prst="rect">
            <a:avLst/>
          </a:prstGeom>
          <a:noFill/>
        </p:spPr>
        <p:txBody>
          <a:bodyPr wrap="square" rtlCol="0">
            <a:spAutoFit/>
          </a:bodyPr>
          <a:lstStyle/>
          <a:p>
            <a:r>
              <a:rPr lang="en-US" sz="2000" b="1" dirty="0">
                <a:latin typeface="Calibri" pitchFamily="34" charset="0"/>
              </a:rPr>
              <a:t>Orbital Position 1</a:t>
            </a:r>
          </a:p>
        </p:txBody>
      </p:sp>
    </p:spTree>
    <p:extLst>
      <p:ext uri="{BB962C8B-B14F-4D97-AF65-F5344CB8AC3E}">
        <p14:creationId xmlns:p14="http://schemas.microsoft.com/office/powerpoint/2010/main" val="1005838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3" name="Picture 2" descr="sec_lesson_1_handouts_CROP_Page_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1295400"/>
            <a:ext cx="7848600" cy="5181600"/>
          </a:xfrm>
          <a:prstGeom prst="rect">
            <a:avLst/>
          </a:prstGeom>
        </p:spPr>
      </p:pic>
      <p:sp>
        <p:nvSpPr>
          <p:cNvPr id="5" name="TextBox 4"/>
          <p:cNvSpPr txBox="1"/>
          <p:nvPr/>
        </p:nvSpPr>
        <p:spPr>
          <a:xfrm>
            <a:off x="5523271" y="6473092"/>
            <a:ext cx="3011129" cy="246221"/>
          </a:xfrm>
          <a:prstGeom prst="rect">
            <a:avLst/>
          </a:prstGeom>
          <a:noFill/>
        </p:spPr>
        <p:txBody>
          <a:bodyPr wrap="square" rtlCol="0">
            <a:spAutoFit/>
          </a:bodyPr>
          <a:lstStyle/>
          <a:p>
            <a:pPr algn="r"/>
            <a:r>
              <a:rPr lang="en-US" sz="1000" dirty="0">
                <a:solidFill>
                  <a:schemeClr val="bg1"/>
                </a:solidFill>
              </a:rPr>
              <a:t>Courtesy of NOAA</a:t>
            </a:r>
          </a:p>
        </p:txBody>
      </p:sp>
      <p:sp>
        <p:nvSpPr>
          <p:cNvPr id="6" name="TextBox 5"/>
          <p:cNvSpPr txBox="1"/>
          <p:nvPr/>
        </p:nvSpPr>
        <p:spPr>
          <a:xfrm>
            <a:off x="609600" y="533400"/>
            <a:ext cx="8077200" cy="600164"/>
          </a:xfrm>
          <a:prstGeom prst="rect">
            <a:avLst/>
          </a:prstGeom>
          <a:noFill/>
        </p:spPr>
        <p:txBody>
          <a:bodyPr wrap="square" rtlCol="0">
            <a:spAutoFit/>
          </a:bodyPr>
          <a:lstStyle/>
          <a:p>
            <a:r>
              <a:rPr lang="en-US" sz="3300" dirty="0">
                <a:solidFill>
                  <a:srgbClr val="FFFF00"/>
                </a:solidFill>
                <a:latin typeface="Calibri" pitchFamily="34" charset="0"/>
              </a:rPr>
              <a:t>Average Worldwide Temperatures for January</a:t>
            </a:r>
          </a:p>
        </p:txBody>
      </p:sp>
      <p:sp>
        <p:nvSpPr>
          <p:cNvPr id="7" name="TextBox 6"/>
          <p:cNvSpPr txBox="1"/>
          <p:nvPr/>
        </p:nvSpPr>
        <p:spPr>
          <a:xfrm>
            <a:off x="914400" y="1371600"/>
            <a:ext cx="2362200" cy="400110"/>
          </a:xfrm>
          <a:prstGeom prst="rect">
            <a:avLst/>
          </a:prstGeom>
          <a:noFill/>
        </p:spPr>
        <p:txBody>
          <a:bodyPr wrap="square" rtlCol="0">
            <a:spAutoFit/>
          </a:bodyPr>
          <a:lstStyle/>
          <a:p>
            <a:r>
              <a:rPr lang="en-US" sz="2000" b="1" dirty="0">
                <a:latin typeface="Calibri" pitchFamily="34" charset="0"/>
              </a:rPr>
              <a:t>Orbital Position 3</a:t>
            </a:r>
          </a:p>
        </p:txBody>
      </p:sp>
    </p:spTree>
    <p:extLst>
      <p:ext uri="{BB962C8B-B14F-4D97-AF65-F5344CB8AC3E}">
        <p14:creationId xmlns:p14="http://schemas.microsoft.com/office/powerpoint/2010/main" val="3309065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sp>
        <p:nvSpPr>
          <p:cNvPr id="4" name="TextBox 3"/>
          <p:cNvSpPr txBox="1"/>
          <p:nvPr/>
        </p:nvSpPr>
        <p:spPr>
          <a:xfrm>
            <a:off x="5791200" y="6400800"/>
            <a:ext cx="2514600" cy="215444"/>
          </a:xfrm>
          <a:prstGeom prst="rect">
            <a:avLst/>
          </a:prstGeom>
          <a:noFill/>
        </p:spPr>
        <p:txBody>
          <a:bodyPr wrap="square" rtlCol="0">
            <a:spAutoFit/>
          </a:bodyPr>
          <a:lstStyle/>
          <a:p>
            <a:r>
              <a:rPr lang="en-US" sz="800" dirty="0">
                <a:solidFill>
                  <a:schemeClr val="bg1"/>
                </a:solidFill>
              </a:rPr>
              <a:t>Courtesy of Robert A. Rohde/ Wikimedia Commons</a:t>
            </a:r>
          </a:p>
        </p:txBody>
      </p:sp>
      <p:sp>
        <p:nvSpPr>
          <p:cNvPr id="5" name="Title 4">
            <a:extLst>
              <a:ext uri="{FF2B5EF4-FFF2-40B4-BE49-F238E27FC236}">
                <a16:creationId xmlns:a16="http://schemas.microsoft.com/office/drawing/2014/main" id="{836CFCA5-D71C-4C6E-80A7-8F38144F16A4}"/>
              </a:ext>
            </a:extLst>
          </p:cNvPr>
          <p:cNvSpPr>
            <a:spLocks noGrp="1"/>
          </p:cNvSpPr>
          <p:nvPr>
            <p:ph type="title"/>
          </p:nvPr>
        </p:nvSpPr>
        <p:spPr>
          <a:xfrm>
            <a:off x="762000" y="533400"/>
            <a:ext cx="7924800" cy="990600"/>
          </a:xfrm>
        </p:spPr>
        <p:txBody>
          <a:bodyPr/>
          <a:lstStyle/>
          <a:p>
            <a:r>
              <a:rPr lang="en-US" dirty="0">
                <a:solidFill>
                  <a:srgbClr val="FFFF00"/>
                </a:solidFill>
              </a:rPr>
              <a:t>Average Annual Global Temperatures</a:t>
            </a:r>
          </a:p>
        </p:txBody>
      </p:sp>
      <p:pic>
        <p:nvPicPr>
          <p:cNvPr id="11" name="Content Placeholder 10">
            <a:extLst>
              <a:ext uri="{FF2B5EF4-FFF2-40B4-BE49-F238E27FC236}">
                <a16:creationId xmlns:a16="http://schemas.microsoft.com/office/drawing/2014/main" id="{CCF850D3-3B44-4F9F-9BE3-AFFDF795B323}"/>
              </a:ext>
            </a:extLst>
          </p:cNvPr>
          <p:cNvPicPr>
            <a:picLocks noGrp="1" noChangeAspect="1"/>
          </p:cNvPicPr>
          <p:nvPr>
            <p:ph idx="1"/>
          </p:nvPr>
        </p:nvPicPr>
        <p:blipFill>
          <a:blip r:embed="rId3" cstate="print"/>
          <a:stretch>
            <a:fillRect/>
          </a:stretch>
        </p:blipFill>
        <p:spPr>
          <a:xfrm>
            <a:off x="914400" y="1600200"/>
            <a:ext cx="7391400" cy="4800600"/>
          </a:xfrm>
          <a:prstGeom prst="rect">
            <a:avLst/>
          </a:prstGeom>
        </p:spPr>
      </p:pic>
    </p:spTree>
    <p:extLst>
      <p:ext uri="{BB962C8B-B14F-4D97-AF65-F5344CB8AC3E}">
        <p14:creationId xmlns:p14="http://schemas.microsoft.com/office/powerpoint/2010/main" val="913811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pPr lvl="0"/>
            <a:br>
              <a:rPr lang="en-US" sz="3600" dirty="0"/>
            </a:br>
            <a:r>
              <a:rPr lang="en-US" dirty="0"/>
              <a:t>Reflect: Content Deepening Focus Question 1</a:t>
            </a:r>
            <a:br>
              <a:rPr lang="en-US" dirty="0"/>
            </a:br>
            <a:endParaRPr lang="en-US" dirty="0"/>
          </a:p>
        </p:txBody>
      </p:sp>
      <p:sp>
        <p:nvSpPr>
          <p:cNvPr id="3" name="Content Placeholder 2"/>
          <p:cNvSpPr>
            <a:spLocks noGrp="1"/>
          </p:cNvSpPr>
          <p:nvPr>
            <p:ph idx="1"/>
          </p:nvPr>
        </p:nvSpPr>
        <p:spPr>
          <a:xfrm>
            <a:off x="609600" y="1905000"/>
            <a:ext cx="8077200" cy="4191000"/>
          </a:xfrm>
        </p:spPr>
        <p:txBody>
          <a:bodyPr/>
          <a:lstStyle/>
          <a:p>
            <a:pPr marL="0" lvl="1" indent="0">
              <a:spcBef>
                <a:spcPts val="0"/>
              </a:spcBef>
              <a:spcAft>
                <a:spcPts val="2400"/>
              </a:spcAft>
              <a:buClrTx/>
              <a:buNone/>
            </a:pPr>
            <a:r>
              <a:rPr lang="en-US" sz="3200" dirty="0"/>
              <a:t>What do we notice about our weather from month to month?</a:t>
            </a:r>
          </a:p>
        </p:txBody>
      </p:sp>
    </p:spTree>
    <p:extLst>
      <p:ext uri="{BB962C8B-B14F-4D97-AF65-F5344CB8AC3E}">
        <p14:creationId xmlns:p14="http://schemas.microsoft.com/office/powerpoint/2010/main" val="36016247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711818" y="914401"/>
            <a:ext cx="5751203" cy="1477328"/>
          </a:xfrm>
          <a:prstGeom prst="rect">
            <a:avLst/>
          </a:prstGeom>
          <a:noFill/>
        </p:spPr>
        <p:txBody>
          <a:bodyPr wrap="square" rtlCol="0">
            <a:spAutoFit/>
          </a:bodyPr>
          <a:lstStyle/>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Weather and Seasons</a:t>
            </a:r>
          </a:p>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Lesson 3</a:t>
            </a:r>
            <a:endParaRPr lang="en-US" sz="4000" b="1" dirty="0">
              <a:solidFill>
                <a:srgbClr val="FFFF00"/>
              </a:solidFill>
              <a:effectLst>
                <a:outerShdw blurRad="50800" dist="38100" dir="2700000" algn="tl" rotWithShape="0">
                  <a:prstClr val="black">
                    <a:alpha val="40000"/>
                  </a:prstClr>
                </a:outerShdw>
              </a:effectLst>
              <a:latin typeface="Calibri" pitchFamily="34" charset="0"/>
              <a:cs typeface="Calibri" panose="020F0502020204030204" pitchFamily="34" charset="0"/>
            </a:endParaRPr>
          </a:p>
        </p:txBody>
      </p:sp>
      <p:sp>
        <p:nvSpPr>
          <p:cNvPr id="4" name="TextBox 3"/>
          <p:cNvSpPr txBox="1"/>
          <p:nvPr/>
        </p:nvSpPr>
        <p:spPr>
          <a:xfrm>
            <a:off x="7620000" y="7004692"/>
            <a:ext cx="1981200" cy="215444"/>
          </a:xfrm>
          <a:prstGeom prst="rect">
            <a:avLst/>
          </a:prstGeom>
          <a:noFill/>
        </p:spPr>
        <p:txBody>
          <a:bodyPr wrap="square" rtlCol="0">
            <a:spAutoFit/>
          </a:bodyPr>
          <a:lstStyle/>
          <a:p>
            <a:r>
              <a:rPr lang="en-US" sz="800" dirty="0">
                <a:solidFill>
                  <a:schemeClr val="bg1"/>
                </a:solidFill>
              </a:rPr>
              <a:t>Photo courtesy of pixabay.com</a:t>
            </a:r>
          </a:p>
        </p:txBody>
      </p:sp>
      <p:sp>
        <p:nvSpPr>
          <p:cNvPr id="11" name="TextBox 10">
            <a:extLst>
              <a:ext uri="{FF2B5EF4-FFF2-40B4-BE49-F238E27FC236}">
                <a16:creationId xmlns:a16="http://schemas.microsoft.com/office/drawing/2014/main" id="{C11DB66F-7BF8-4D27-93D0-9107884F75BE}"/>
              </a:ext>
            </a:extLst>
          </p:cNvPr>
          <p:cNvSpPr txBox="1"/>
          <p:nvPr/>
        </p:nvSpPr>
        <p:spPr>
          <a:xfrm>
            <a:off x="7315200" y="6553200"/>
            <a:ext cx="1676400" cy="215444"/>
          </a:xfrm>
          <a:prstGeom prst="rect">
            <a:avLst/>
          </a:prstGeom>
          <a:noFill/>
        </p:spPr>
        <p:txBody>
          <a:bodyPr wrap="square" rtlCol="0">
            <a:spAutoFit/>
          </a:bodyPr>
          <a:lstStyle/>
          <a:p>
            <a:r>
              <a:rPr lang="en-US" sz="800" dirty="0">
                <a:solidFill>
                  <a:schemeClr val="bg1"/>
                </a:solidFill>
              </a:rPr>
              <a:t>Photo courtesy of Pixabay.com</a:t>
            </a:r>
          </a:p>
        </p:txBody>
      </p:sp>
    </p:spTree>
    <p:extLst>
      <p:ext uri="{BB962C8B-B14F-4D97-AF65-F5344CB8AC3E}">
        <p14:creationId xmlns:p14="http://schemas.microsoft.com/office/powerpoint/2010/main" val="3802495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dirty="0"/>
              <a:t>Content Deepening: Focus Question 2</a:t>
            </a:r>
            <a:br>
              <a:rPr lang="en-US" dirty="0"/>
            </a:br>
            <a:endParaRPr lang="en-US" dirty="0"/>
          </a:p>
        </p:txBody>
      </p:sp>
      <p:sp>
        <p:nvSpPr>
          <p:cNvPr id="3" name="Content Placeholder 2"/>
          <p:cNvSpPr>
            <a:spLocks noGrp="1"/>
          </p:cNvSpPr>
          <p:nvPr>
            <p:ph idx="1"/>
          </p:nvPr>
        </p:nvSpPr>
        <p:spPr>
          <a:xfrm>
            <a:off x="609600" y="1600200"/>
            <a:ext cx="8077200" cy="4495800"/>
          </a:xfrm>
        </p:spPr>
        <p:txBody>
          <a:bodyPr/>
          <a:lstStyle/>
          <a:p>
            <a:pPr marL="0" lvl="1" indent="0">
              <a:spcBef>
                <a:spcPts val="0"/>
              </a:spcBef>
              <a:spcAft>
                <a:spcPts val="2400"/>
              </a:spcAft>
              <a:buClrTx/>
              <a:buNone/>
            </a:pPr>
            <a:r>
              <a:rPr lang="en-US" sz="3200" dirty="0"/>
              <a:t>What do we notice about weather patterns from morning to afternoon?</a:t>
            </a:r>
          </a:p>
        </p:txBody>
      </p:sp>
    </p:spTree>
    <p:extLst>
      <p:ext uri="{BB962C8B-B14F-4D97-AF65-F5344CB8AC3E}">
        <p14:creationId xmlns:p14="http://schemas.microsoft.com/office/powerpoint/2010/main" val="3601624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352681-8CCA-4DDA-AF07-C79F0C7ADD84}"/>
              </a:ext>
            </a:extLst>
          </p:cNvPr>
          <p:cNvSpPr>
            <a:spLocks noGrp="1"/>
          </p:cNvSpPr>
          <p:nvPr>
            <p:ph type="title"/>
          </p:nvPr>
        </p:nvSpPr>
        <p:spPr>
          <a:xfrm>
            <a:off x="762000" y="381000"/>
            <a:ext cx="7924800" cy="990600"/>
          </a:xfrm>
        </p:spPr>
        <p:txBody>
          <a:bodyPr>
            <a:normAutofit/>
          </a:bodyPr>
          <a:lstStyle/>
          <a:p>
            <a:r>
              <a:rPr lang="en-US" dirty="0"/>
              <a:t>Pomona’s Weather—Morning to Night</a:t>
            </a:r>
          </a:p>
        </p:txBody>
      </p:sp>
      <p:sp>
        <p:nvSpPr>
          <p:cNvPr id="7" name="Content Placeholder 6">
            <a:extLst>
              <a:ext uri="{FF2B5EF4-FFF2-40B4-BE49-F238E27FC236}">
                <a16:creationId xmlns:a16="http://schemas.microsoft.com/office/drawing/2014/main" id="{788D34C8-E0B8-4E82-B061-0BC866E4E651}"/>
              </a:ext>
            </a:extLst>
          </p:cNvPr>
          <p:cNvSpPr>
            <a:spLocks noGrp="1"/>
          </p:cNvSpPr>
          <p:nvPr>
            <p:ph idx="1"/>
          </p:nvPr>
        </p:nvSpPr>
        <p:spPr>
          <a:xfrm>
            <a:off x="762000" y="1447800"/>
            <a:ext cx="7924800" cy="4876800"/>
          </a:xfrm>
        </p:spPr>
        <p:txBody>
          <a:bodyPr/>
          <a:lstStyle/>
          <a:p>
            <a:pPr marL="365760" indent="-365760">
              <a:spcBef>
                <a:spcPts val="1200"/>
              </a:spcBef>
            </a:pPr>
            <a:r>
              <a:rPr lang="en-US" sz="3000" dirty="0"/>
              <a:t>Think about what the weather in Pomona is typically like throughout the day.</a:t>
            </a:r>
          </a:p>
          <a:p>
            <a:pPr marL="365760" indent="-365760">
              <a:spcBef>
                <a:spcPts val="1200"/>
              </a:spcBef>
            </a:pPr>
            <a:r>
              <a:rPr lang="en-US" sz="3000" dirty="0"/>
              <a:t>Then discuss these questions with an elbow partner:</a:t>
            </a:r>
          </a:p>
          <a:p>
            <a:pPr marL="731520" indent="-365760">
              <a:spcBef>
                <a:spcPts val="1200"/>
              </a:spcBef>
              <a:buFont typeface="+mj-lt"/>
              <a:buAutoNum type="arabicPeriod"/>
            </a:pPr>
            <a:r>
              <a:rPr lang="en-US" sz="3000" dirty="0"/>
              <a:t>How does the weather in Pomona change from morning to afternoon?</a:t>
            </a:r>
          </a:p>
          <a:p>
            <a:pPr marL="731520" indent="-365760">
              <a:spcBef>
                <a:spcPts val="1200"/>
              </a:spcBef>
              <a:buFont typeface="+mj-lt"/>
              <a:buAutoNum type="arabicPeriod"/>
            </a:pPr>
            <a:r>
              <a:rPr lang="en-US" sz="3000" dirty="0"/>
              <a:t>How does the weather change from afternoon to night?</a:t>
            </a:r>
          </a:p>
          <a:p>
            <a:pPr marL="731520" indent="-365760">
              <a:spcBef>
                <a:spcPts val="1200"/>
              </a:spcBef>
              <a:buFont typeface="+mj-lt"/>
              <a:buAutoNum type="arabicPeriod"/>
            </a:pPr>
            <a:r>
              <a:rPr lang="en-US" sz="3000" dirty="0"/>
              <a:t>What do you think causes these variations?</a:t>
            </a:r>
          </a:p>
        </p:txBody>
      </p:sp>
    </p:spTree>
    <p:extLst>
      <p:ext uri="{BB962C8B-B14F-4D97-AF65-F5344CB8AC3E}">
        <p14:creationId xmlns:p14="http://schemas.microsoft.com/office/powerpoint/2010/main" val="30523261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352681-8CCA-4DDA-AF07-C79F0C7ADD84}"/>
              </a:ext>
            </a:extLst>
          </p:cNvPr>
          <p:cNvSpPr>
            <a:spLocks noGrp="1"/>
          </p:cNvSpPr>
          <p:nvPr>
            <p:ph type="title"/>
          </p:nvPr>
        </p:nvSpPr>
        <p:spPr>
          <a:xfrm>
            <a:off x="609600" y="533400"/>
            <a:ext cx="8077200" cy="990600"/>
          </a:xfrm>
        </p:spPr>
        <p:txBody>
          <a:bodyPr/>
          <a:lstStyle/>
          <a:p>
            <a:r>
              <a:rPr lang="en-US" dirty="0"/>
              <a:t>Pomona’s Weather—Morning to Night</a:t>
            </a:r>
          </a:p>
        </p:txBody>
      </p:sp>
      <p:sp>
        <p:nvSpPr>
          <p:cNvPr id="7" name="Content Placeholder 6">
            <a:extLst>
              <a:ext uri="{FF2B5EF4-FFF2-40B4-BE49-F238E27FC236}">
                <a16:creationId xmlns:a16="http://schemas.microsoft.com/office/drawing/2014/main" id="{788D34C8-E0B8-4E82-B061-0BC866E4E651}"/>
              </a:ext>
            </a:extLst>
          </p:cNvPr>
          <p:cNvSpPr>
            <a:spLocks noGrp="1"/>
          </p:cNvSpPr>
          <p:nvPr>
            <p:ph idx="1"/>
          </p:nvPr>
        </p:nvSpPr>
        <p:spPr>
          <a:xfrm>
            <a:off x="685800" y="1600200"/>
            <a:ext cx="8001000" cy="4876800"/>
          </a:xfrm>
        </p:spPr>
        <p:txBody>
          <a:bodyPr/>
          <a:lstStyle/>
          <a:p>
            <a:pPr marL="365760" indent="-365760">
              <a:spcBef>
                <a:spcPts val="1200"/>
              </a:spcBef>
              <a:buNone/>
            </a:pPr>
            <a:r>
              <a:rPr lang="en-US" sz="3200" b="1" dirty="0"/>
              <a:t>		</a:t>
            </a:r>
          </a:p>
        </p:txBody>
      </p:sp>
      <p:graphicFrame>
        <p:nvGraphicFramePr>
          <p:cNvPr id="8" name="Table 7"/>
          <p:cNvGraphicFramePr>
            <a:graphicFrameLocks noGrp="1"/>
          </p:cNvGraphicFramePr>
          <p:nvPr/>
        </p:nvGraphicFramePr>
        <p:xfrm>
          <a:off x="838200" y="1676400"/>
          <a:ext cx="7315200" cy="457191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6858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600" b="1" i="0" dirty="0">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chemeClr val="tx1"/>
                          </a:solidFill>
                          <a:latin typeface="Calibri" pitchFamily="34" charset="0"/>
                        </a:rPr>
                        <a:t>Similarities and Differences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600" b="1" i="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600" b="1" i="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94360">
                <a:tc>
                  <a:txBody>
                    <a:bodyPr/>
                    <a:lstStyle/>
                    <a:p>
                      <a:pPr algn="ctr"/>
                      <a:r>
                        <a:rPr lang="en-US" sz="2800" b="1" dirty="0">
                          <a:latin typeface="Calibri" pitchFamily="34" charset="0"/>
                        </a:rPr>
                        <a:t>Morning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2800" b="1" dirty="0">
                          <a:latin typeface="Calibri" pitchFamily="34" charset="0"/>
                        </a:rPr>
                        <a:t>Afternoon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2800" b="1" dirty="0">
                          <a:latin typeface="Calibri" pitchFamily="34" charset="0"/>
                        </a:rPr>
                        <a:t>Night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27651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523261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mona_Weather_10_Day_Forecas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4304" y="1295400"/>
            <a:ext cx="8787296" cy="5562600"/>
          </a:xfrm>
          <a:prstGeom prst="rect">
            <a:avLst/>
          </a:prstGeom>
        </p:spPr>
      </p:pic>
      <p:sp>
        <p:nvSpPr>
          <p:cNvPr id="4" name="TextBox 3"/>
          <p:cNvSpPr txBox="1"/>
          <p:nvPr/>
        </p:nvSpPr>
        <p:spPr>
          <a:xfrm>
            <a:off x="381000" y="992566"/>
            <a:ext cx="8763000" cy="430887"/>
          </a:xfrm>
          <a:prstGeom prst="rect">
            <a:avLst/>
          </a:prstGeom>
          <a:noFill/>
        </p:spPr>
        <p:txBody>
          <a:bodyPr wrap="square" rtlCol="0">
            <a:spAutoFit/>
          </a:bodyPr>
          <a:lstStyle/>
          <a:p>
            <a:pPr defTabSz="457200"/>
            <a:r>
              <a:rPr lang="en-US" sz="2200" b="1" dirty="0">
                <a:solidFill>
                  <a:prstClr val="black"/>
                </a:solidFill>
                <a:latin typeface="Calibri" pitchFamily="34" charset="0"/>
              </a:rPr>
              <a:t>Pomona, CA, 11:00 AM PDT, July 19, 2015, Lincoln Park Weather Station</a:t>
            </a:r>
          </a:p>
        </p:txBody>
      </p:sp>
      <p:sp>
        <p:nvSpPr>
          <p:cNvPr id="5" name="TextBox 4"/>
          <p:cNvSpPr txBox="1"/>
          <p:nvPr/>
        </p:nvSpPr>
        <p:spPr>
          <a:xfrm>
            <a:off x="381000" y="381000"/>
            <a:ext cx="8229600" cy="707886"/>
          </a:xfrm>
          <a:prstGeom prst="rect">
            <a:avLst/>
          </a:prstGeom>
          <a:noFill/>
        </p:spPr>
        <p:txBody>
          <a:bodyPr wrap="square" rtlCol="0">
            <a:spAutoFit/>
          </a:bodyPr>
          <a:lstStyle/>
          <a:p>
            <a:r>
              <a:rPr lang="en-US" sz="4000" dirty="0">
                <a:solidFill>
                  <a:schemeClr val="tx2"/>
                </a:solidFill>
                <a:latin typeface="Calibri" pitchFamily="34" charset="0"/>
              </a:rPr>
              <a:t>Summer Weather Forecast for Pomona</a:t>
            </a:r>
          </a:p>
        </p:txBody>
      </p:sp>
    </p:spTree>
    <p:extLst>
      <p:ext uri="{BB962C8B-B14F-4D97-AF65-F5344CB8AC3E}">
        <p14:creationId xmlns:p14="http://schemas.microsoft.com/office/powerpoint/2010/main" val="194810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457200" y="1219200"/>
            <a:ext cx="3931920" cy="639762"/>
          </a:xfrm>
        </p:spPr>
        <p:txBody>
          <a:bodyPr>
            <a:normAutofit/>
          </a:bodyPr>
          <a:lstStyle/>
          <a:p>
            <a:r>
              <a:rPr lang="en-US" sz="2800" dirty="0"/>
              <a:t>Lesson Analysis</a:t>
            </a:r>
          </a:p>
        </p:txBody>
      </p:sp>
      <p:sp>
        <p:nvSpPr>
          <p:cNvPr id="54275" name="Rectangle 3"/>
          <p:cNvSpPr>
            <a:spLocks noGrp="1" noChangeArrowheads="1"/>
          </p:cNvSpPr>
          <p:nvPr>
            <p:ph sz="half" idx="2"/>
          </p:nvPr>
        </p:nvSpPr>
        <p:spPr>
          <a:xfrm>
            <a:off x="533400" y="1828800"/>
            <a:ext cx="3886200" cy="3951288"/>
          </a:xfrm>
        </p:spPr>
        <p:txBody>
          <a:bodyPr>
            <a:normAutofit/>
          </a:bodyPr>
          <a:lstStyle/>
          <a:p>
            <a:pPr lvl="0">
              <a:spcAft>
                <a:spcPts val="1200"/>
              </a:spcAft>
            </a:pPr>
            <a:r>
              <a:rPr lang="en-US" sz="2800" dirty="0"/>
              <a:t>How can lesson analysis help us better understand how elicit, probe, and challenge questions can reveal and challenge student thinking? </a:t>
            </a:r>
          </a:p>
          <a:p>
            <a:pPr>
              <a:spcAft>
                <a:spcPts val="1200"/>
              </a:spcAft>
            </a:pPr>
            <a:endParaRPr lang="en-US" sz="2800" dirty="0"/>
          </a:p>
        </p:txBody>
      </p:sp>
      <p:sp>
        <p:nvSpPr>
          <p:cNvPr id="7" name="Text Placeholder 6"/>
          <p:cNvSpPr>
            <a:spLocks noGrp="1"/>
          </p:cNvSpPr>
          <p:nvPr>
            <p:ph type="body" sz="quarter" idx="3"/>
          </p:nvPr>
        </p:nvSpPr>
        <p:spPr>
          <a:xfrm>
            <a:off x="4724400" y="1219200"/>
            <a:ext cx="3931920" cy="639762"/>
          </a:xfrm>
        </p:spPr>
        <p:txBody>
          <a:bodyPr>
            <a:normAutofit/>
          </a:bodyPr>
          <a:lstStyle/>
          <a:p>
            <a:r>
              <a:rPr lang="en-US" sz="2800" dirty="0"/>
              <a:t>Content Deepening</a:t>
            </a:r>
          </a:p>
        </p:txBody>
      </p:sp>
      <p:sp>
        <p:nvSpPr>
          <p:cNvPr id="5" name="Content Placeholder 4"/>
          <p:cNvSpPr>
            <a:spLocks noGrp="1"/>
          </p:cNvSpPr>
          <p:nvPr>
            <p:ph sz="quarter" idx="4"/>
          </p:nvPr>
        </p:nvSpPr>
        <p:spPr>
          <a:xfrm>
            <a:off x="4724400" y="1828800"/>
            <a:ext cx="4267200" cy="3505200"/>
          </a:xfrm>
        </p:spPr>
        <p:txBody>
          <a:bodyPr/>
          <a:lstStyle/>
          <a:p>
            <a:r>
              <a:rPr lang="en-US" sz="2800" dirty="0"/>
              <a:t>What do we notice about our weather from month to month? </a:t>
            </a:r>
          </a:p>
          <a:p>
            <a:r>
              <a:rPr lang="en-US" sz="2800" dirty="0"/>
              <a:t>What do we notice about weather patterns from morning to afternoon?</a:t>
            </a:r>
            <a:endParaRPr lang="en-US" sz="2500" dirty="0"/>
          </a:p>
        </p:txBody>
      </p:sp>
    </p:spTree>
    <p:extLst>
      <p:ext uri="{BB962C8B-B14F-4D97-AF65-F5344CB8AC3E}">
        <p14:creationId xmlns:p14="http://schemas.microsoft.com/office/powerpoint/2010/main" val="298204439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9552A8-5FD4-4B97-A2DB-63790FF04973}"/>
              </a:ext>
            </a:extLst>
          </p:cNvPr>
          <p:cNvSpPr>
            <a:spLocks noGrp="1"/>
          </p:cNvSpPr>
          <p:nvPr>
            <p:ph type="title"/>
          </p:nvPr>
        </p:nvSpPr>
        <p:spPr>
          <a:xfrm>
            <a:off x="609600" y="381000"/>
            <a:ext cx="8077200" cy="990600"/>
          </a:xfrm>
        </p:spPr>
        <p:txBody>
          <a:bodyPr/>
          <a:lstStyle/>
          <a:p>
            <a:r>
              <a:rPr lang="en-US" dirty="0"/>
              <a:t>Daily Temperature Chart</a:t>
            </a:r>
          </a:p>
        </p:txBody>
      </p:sp>
      <p:sp>
        <p:nvSpPr>
          <p:cNvPr id="4" name="Content Placeholder 3">
            <a:extLst>
              <a:ext uri="{FF2B5EF4-FFF2-40B4-BE49-F238E27FC236}">
                <a16:creationId xmlns:a16="http://schemas.microsoft.com/office/drawing/2014/main" id="{AAA4E4D7-1A2B-417A-85DB-9692BB33845E}"/>
              </a:ext>
            </a:extLst>
          </p:cNvPr>
          <p:cNvSpPr>
            <a:spLocks noGrp="1"/>
          </p:cNvSpPr>
          <p:nvPr>
            <p:ph idx="1"/>
          </p:nvPr>
        </p:nvSpPr>
        <p:spPr>
          <a:xfrm>
            <a:off x="609600" y="2971800"/>
            <a:ext cx="8077200" cy="3505200"/>
          </a:xfrm>
        </p:spPr>
        <p:txBody>
          <a:bodyPr/>
          <a:lstStyle/>
          <a:p>
            <a:pPr marL="365760" indent="-365760">
              <a:spcBef>
                <a:spcPts val="2400"/>
              </a:spcBef>
              <a:buFont typeface="+mj-lt"/>
              <a:buAutoNum type="arabicPeriod"/>
            </a:pPr>
            <a:r>
              <a:rPr lang="en-US" sz="3200" dirty="0"/>
              <a:t>What patterns do you predict your students will notice in the </a:t>
            </a:r>
            <a:r>
              <a:rPr lang="en-US" sz="3200" b="1" dirty="0"/>
              <a:t>morning</a:t>
            </a:r>
            <a:r>
              <a:rPr lang="en-US" sz="3200" dirty="0"/>
              <a:t> temperatures?</a:t>
            </a:r>
          </a:p>
        </p:txBody>
      </p:sp>
      <p:graphicFrame>
        <p:nvGraphicFramePr>
          <p:cNvPr id="5" name="Table 4">
            <a:extLst>
              <a:ext uri="{FF2B5EF4-FFF2-40B4-BE49-F238E27FC236}">
                <a16:creationId xmlns:a16="http://schemas.microsoft.com/office/drawing/2014/main" id="{946099CC-ABC1-4912-A4EA-E8AD2398E79C}"/>
              </a:ext>
            </a:extLst>
          </p:cNvPr>
          <p:cNvGraphicFramePr>
            <a:graphicFrameLocks noGrp="1"/>
          </p:cNvGraphicFramePr>
          <p:nvPr>
            <p:extLst>
              <p:ext uri="{D42A27DB-BD31-4B8C-83A1-F6EECF244321}">
                <p14:modId xmlns:p14="http://schemas.microsoft.com/office/powerpoint/2010/main" val="2813861377"/>
              </p:ext>
            </p:extLst>
          </p:nvPr>
        </p:nvGraphicFramePr>
        <p:xfrm>
          <a:off x="609600" y="1524000"/>
          <a:ext cx="7924802" cy="1144677"/>
        </p:xfrm>
        <a:graphic>
          <a:graphicData uri="http://schemas.openxmlformats.org/drawingml/2006/table">
            <a:tbl>
              <a:tblPr firstRow="1" firstCol="1" bandRow="1">
                <a:tableStyleId>{5C22544A-7EE6-4342-B048-85BDC9FD1C3A}</a:tableStyleId>
              </a:tblPr>
              <a:tblGrid>
                <a:gridCol w="1743456">
                  <a:extLst>
                    <a:ext uri="{9D8B030D-6E8A-4147-A177-3AD203B41FA5}">
                      <a16:colId xmlns:a16="http://schemas.microsoft.com/office/drawing/2014/main" val="2048188654"/>
                    </a:ext>
                  </a:extLst>
                </a:gridCol>
                <a:gridCol w="1179210">
                  <a:extLst>
                    <a:ext uri="{9D8B030D-6E8A-4147-A177-3AD203B41FA5}">
                      <a16:colId xmlns:a16="http://schemas.microsoft.com/office/drawing/2014/main" val="728950729"/>
                    </a:ext>
                  </a:extLst>
                </a:gridCol>
                <a:gridCol w="1177626">
                  <a:extLst>
                    <a:ext uri="{9D8B030D-6E8A-4147-A177-3AD203B41FA5}">
                      <a16:colId xmlns:a16="http://schemas.microsoft.com/office/drawing/2014/main" val="1121452434"/>
                    </a:ext>
                  </a:extLst>
                </a:gridCol>
                <a:gridCol w="1454994">
                  <a:extLst>
                    <a:ext uri="{9D8B030D-6E8A-4147-A177-3AD203B41FA5}">
                      <a16:colId xmlns:a16="http://schemas.microsoft.com/office/drawing/2014/main" val="2274740840"/>
                    </a:ext>
                  </a:extLst>
                </a:gridCol>
                <a:gridCol w="1177626">
                  <a:extLst>
                    <a:ext uri="{9D8B030D-6E8A-4147-A177-3AD203B41FA5}">
                      <a16:colId xmlns:a16="http://schemas.microsoft.com/office/drawing/2014/main" val="3145931214"/>
                    </a:ext>
                  </a:extLst>
                </a:gridCol>
                <a:gridCol w="1191890">
                  <a:extLst>
                    <a:ext uri="{9D8B030D-6E8A-4147-A177-3AD203B41FA5}">
                      <a16:colId xmlns:a16="http://schemas.microsoft.com/office/drawing/2014/main" val="3227989708"/>
                    </a:ext>
                  </a:extLst>
                </a:gridCol>
              </a:tblGrid>
              <a:tr h="303948">
                <a:tc>
                  <a:txBody>
                    <a:bodyPr/>
                    <a:lstStyle/>
                    <a:p>
                      <a:pPr marL="0" marR="0" algn="ctr">
                        <a:spcBef>
                          <a:spcPts val="0"/>
                        </a:spcBef>
                        <a:spcAft>
                          <a:spcPts val="0"/>
                        </a:spcAft>
                      </a:pPr>
                      <a:r>
                        <a:rPr lang="en-US" sz="1300" dirty="0">
                          <a:effectLst/>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solidFill>
                            <a:schemeClr val="tx1"/>
                          </a:solidFill>
                          <a:effectLst/>
                          <a:latin typeface="Calibri" pitchFamily="34" charset="0"/>
                        </a:rPr>
                        <a:t>Monday</a:t>
                      </a:r>
                      <a:endParaRPr lang="en-US" sz="1800" b="1" dirty="0">
                        <a:solidFill>
                          <a:schemeClr val="tx1"/>
                        </a:solidFill>
                        <a:effectLst/>
                        <a:latin typeface="Calibri"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solidFill>
                            <a:schemeClr val="tx1"/>
                          </a:solidFill>
                          <a:effectLst/>
                          <a:latin typeface="Calibri" pitchFamily="34" charset="0"/>
                        </a:rPr>
                        <a:t>Tuesday</a:t>
                      </a:r>
                      <a:endParaRPr lang="en-US" sz="1800" b="1" dirty="0">
                        <a:solidFill>
                          <a:schemeClr val="tx1"/>
                        </a:solidFill>
                        <a:effectLst/>
                        <a:latin typeface="Calibri"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solidFill>
                            <a:schemeClr val="tx1"/>
                          </a:solidFill>
                          <a:effectLst/>
                          <a:latin typeface="Calibri" pitchFamily="34" charset="0"/>
                        </a:rPr>
                        <a:t>Wednesday</a:t>
                      </a:r>
                      <a:endParaRPr lang="en-US" sz="1800" b="1" dirty="0">
                        <a:solidFill>
                          <a:schemeClr val="tx1"/>
                        </a:solidFill>
                        <a:effectLst/>
                        <a:latin typeface="Calibri"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solidFill>
                            <a:schemeClr val="tx1"/>
                          </a:solidFill>
                          <a:effectLst/>
                          <a:latin typeface="Calibri" pitchFamily="34" charset="0"/>
                        </a:rPr>
                        <a:t>Thursday</a:t>
                      </a:r>
                      <a:endParaRPr lang="en-US" sz="1800" b="1" dirty="0">
                        <a:solidFill>
                          <a:schemeClr val="tx1"/>
                        </a:solidFill>
                        <a:effectLst/>
                        <a:latin typeface="Calibri"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solidFill>
                            <a:schemeClr val="tx1"/>
                          </a:solidFill>
                          <a:effectLst/>
                          <a:latin typeface="Calibri" pitchFamily="34" charset="0"/>
                        </a:rPr>
                        <a:t>Friday</a:t>
                      </a:r>
                      <a:endParaRPr lang="en-US" sz="1800" b="1" dirty="0">
                        <a:solidFill>
                          <a:schemeClr val="tx1"/>
                        </a:solidFill>
                        <a:effectLst/>
                        <a:latin typeface="Calibri"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2073867"/>
                  </a:ext>
                </a:extLst>
              </a:tr>
              <a:tr h="840729">
                <a:tc>
                  <a:txBody>
                    <a:bodyPr/>
                    <a:lstStyle/>
                    <a:p>
                      <a:pPr marL="0" marR="0" algn="ctr">
                        <a:spcBef>
                          <a:spcPts val="0"/>
                        </a:spcBef>
                        <a:spcAft>
                          <a:spcPts val="0"/>
                        </a:spcAft>
                      </a:pPr>
                      <a:r>
                        <a:rPr lang="en-US" sz="1800" dirty="0">
                          <a:solidFill>
                            <a:schemeClr val="tx1"/>
                          </a:solidFill>
                          <a:effectLst/>
                          <a:latin typeface="Calibri" pitchFamily="34" charset="0"/>
                        </a:rPr>
                        <a:t>Morning Temperatures</a:t>
                      </a:r>
                      <a:endParaRPr lang="en-US" sz="1800" dirty="0">
                        <a:solidFill>
                          <a:schemeClr val="tx1"/>
                        </a:solidFill>
                        <a:effectLst/>
                        <a:latin typeface="Calibri"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 </a:t>
                      </a:r>
                      <a:endParaRPr lang="en-US" sz="11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9522718"/>
                  </a:ext>
                </a:extLst>
              </a:tr>
            </a:tbl>
          </a:graphicData>
        </a:graphic>
      </p:graphicFrame>
    </p:spTree>
    <p:extLst>
      <p:ext uri="{BB962C8B-B14F-4D97-AF65-F5344CB8AC3E}">
        <p14:creationId xmlns:p14="http://schemas.microsoft.com/office/powerpoint/2010/main" val="18289700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9552A8-5FD4-4B97-A2DB-63790FF04973}"/>
              </a:ext>
            </a:extLst>
          </p:cNvPr>
          <p:cNvSpPr>
            <a:spLocks noGrp="1"/>
          </p:cNvSpPr>
          <p:nvPr>
            <p:ph type="title"/>
          </p:nvPr>
        </p:nvSpPr>
        <p:spPr>
          <a:xfrm>
            <a:off x="457200" y="381000"/>
            <a:ext cx="8229600" cy="990600"/>
          </a:xfrm>
        </p:spPr>
        <p:txBody>
          <a:bodyPr/>
          <a:lstStyle/>
          <a:p>
            <a:r>
              <a:rPr lang="en-US" dirty="0"/>
              <a:t>Daily Temperature Chart</a:t>
            </a:r>
          </a:p>
        </p:txBody>
      </p:sp>
      <p:sp>
        <p:nvSpPr>
          <p:cNvPr id="4" name="Content Placeholder 3">
            <a:extLst>
              <a:ext uri="{FF2B5EF4-FFF2-40B4-BE49-F238E27FC236}">
                <a16:creationId xmlns:a16="http://schemas.microsoft.com/office/drawing/2014/main" id="{AAA4E4D7-1A2B-417A-85DB-9692BB33845E}"/>
              </a:ext>
            </a:extLst>
          </p:cNvPr>
          <p:cNvSpPr>
            <a:spLocks noGrp="1"/>
          </p:cNvSpPr>
          <p:nvPr>
            <p:ph idx="1"/>
          </p:nvPr>
        </p:nvSpPr>
        <p:spPr>
          <a:xfrm>
            <a:off x="533400" y="3200400"/>
            <a:ext cx="8305800" cy="3276600"/>
          </a:xfrm>
        </p:spPr>
        <p:txBody>
          <a:bodyPr/>
          <a:lstStyle/>
          <a:p>
            <a:pPr marL="365760" indent="-365760">
              <a:spcBef>
                <a:spcPts val="2400"/>
              </a:spcBef>
              <a:buFont typeface="+mj-lt"/>
              <a:buAutoNum type="arabicPeriod"/>
            </a:pPr>
            <a:r>
              <a:rPr lang="en-US" sz="2800" dirty="0"/>
              <a:t>What patterns do you predict your students will notice in the </a:t>
            </a:r>
            <a:r>
              <a:rPr lang="en-US" sz="2800" b="1" dirty="0"/>
              <a:t>afternoon</a:t>
            </a:r>
            <a:r>
              <a:rPr lang="en-US" sz="2800" dirty="0"/>
              <a:t> temperatures?</a:t>
            </a:r>
          </a:p>
          <a:p>
            <a:pPr marL="365760" indent="-365760">
              <a:buFont typeface="+mj-lt"/>
              <a:buAutoNum type="arabicPeriod"/>
            </a:pPr>
            <a:r>
              <a:rPr lang="en-US" sz="2800" dirty="0"/>
              <a:t>How do you predict afternoon temperatures will compare with morning temperatures?</a:t>
            </a:r>
          </a:p>
          <a:p>
            <a:pPr marL="0" indent="0">
              <a:spcBef>
                <a:spcPts val="1200"/>
              </a:spcBef>
              <a:buNone/>
            </a:pPr>
            <a:r>
              <a:rPr lang="en-US" sz="2800" b="1" dirty="0"/>
              <a:t>Sentence starter:  </a:t>
            </a:r>
            <a:r>
              <a:rPr lang="en-US" sz="2800" i="1" dirty="0"/>
              <a:t>I predict that afternoon temperatures will be </a:t>
            </a:r>
            <a:r>
              <a:rPr lang="en-US" sz="2800" b="1" i="1" dirty="0"/>
              <a:t>[cooler than/the same as/hotter than] </a:t>
            </a:r>
            <a:r>
              <a:rPr lang="en-US" sz="2800" i="1" dirty="0"/>
              <a:t>morning temperatures.</a:t>
            </a:r>
          </a:p>
        </p:txBody>
      </p:sp>
      <p:graphicFrame>
        <p:nvGraphicFramePr>
          <p:cNvPr id="6" name="Table 5">
            <a:extLst>
              <a:ext uri="{FF2B5EF4-FFF2-40B4-BE49-F238E27FC236}">
                <a16:creationId xmlns:a16="http://schemas.microsoft.com/office/drawing/2014/main" id="{A3754879-74DC-43CF-847B-BE4D58935CBF}"/>
              </a:ext>
            </a:extLst>
          </p:cNvPr>
          <p:cNvGraphicFramePr>
            <a:graphicFrameLocks noGrp="1"/>
          </p:cNvGraphicFramePr>
          <p:nvPr>
            <p:extLst>
              <p:ext uri="{D42A27DB-BD31-4B8C-83A1-F6EECF244321}">
                <p14:modId xmlns:p14="http://schemas.microsoft.com/office/powerpoint/2010/main" val="305297223"/>
              </p:ext>
            </p:extLst>
          </p:nvPr>
        </p:nvGraphicFramePr>
        <p:xfrm>
          <a:off x="609599" y="1447800"/>
          <a:ext cx="8077202" cy="1463040"/>
        </p:xfrm>
        <a:graphic>
          <a:graphicData uri="http://schemas.openxmlformats.org/drawingml/2006/table">
            <a:tbl>
              <a:tblPr firstRow="1" firstCol="1" bandRow="1">
                <a:tableStyleId>{5C22544A-7EE6-4342-B048-85BDC9FD1C3A}</a:tableStyleId>
              </a:tblPr>
              <a:tblGrid>
                <a:gridCol w="1776984">
                  <a:extLst>
                    <a:ext uri="{9D8B030D-6E8A-4147-A177-3AD203B41FA5}">
                      <a16:colId xmlns:a16="http://schemas.microsoft.com/office/drawing/2014/main" val="2315783495"/>
                    </a:ext>
                  </a:extLst>
                </a:gridCol>
                <a:gridCol w="1201887">
                  <a:extLst>
                    <a:ext uri="{9D8B030D-6E8A-4147-A177-3AD203B41FA5}">
                      <a16:colId xmlns:a16="http://schemas.microsoft.com/office/drawing/2014/main" val="4038405503"/>
                    </a:ext>
                  </a:extLst>
                </a:gridCol>
                <a:gridCol w="1200273">
                  <a:extLst>
                    <a:ext uri="{9D8B030D-6E8A-4147-A177-3AD203B41FA5}">
                      <a16:colId xmlns:a16="http://schemas.microsoft.com/office/drawing/2014/main" val="873624439"/>
                    </a:ext>
                  </a:extLst>
                </a:gridCol>
                <a:gridCol w="1482974">
                  <a:extLst>
                    <a:ext uri="{9D8B030D-6E8A-4147-A177-3AD203B41FA5}">
                      <a16:colId xmlns:a16="http://schemas.microsoft.com/office/drawing/2014/main" val="3194574355"/>
                    </a:ext>
                  </a:extLst>
                </a:gridCol>
                <a:gridCol w="1200273">
                  <a:extLst>
                    <a:ext uri="{9D8B030D-6E8A-4147-A177-3AD203B41FA5}">
                      <a16:colId xmlns:a16="http://schemas.microsoft.com/office/drawing/2014/main" val="2013645686"/>
                    </a:ext>
                  </a:extLst>
                </a:gridCol>
                <a:gridCol w="1214811">
                  <a:extLst>
                    <a:ext uri="{9D8B030D-6E8A-4147-A177-3AD203B41FA5}">
                      <a16:colId xmlns:a16="http://schemas.microsoft.com/office/drawing/2014/main" val="287502597"/>
                    </a:ext>
                  </a:extLst>
                </a:gridCol>
              </a:tblGrid>
              <a:tr h="198120">
                <a:tc>
                  <a:txBody>
                    <a:bodyPr/>
                    <a:lstStyle/>
                    <a:p>
                      <a:pPr marL="0" marR="0" algn="ctr">
                        <a:spcBef>
                          <a:spcPts val="0"/>
                        </a:spcBef>
                        <a:spcAft>
                          <a:spcPts val="0"/>
                        </a:spcAft>
                      </a:pPr>
                      <a:r>
                        <a:rPr lang="en-US" sz="1300" dirty="0">
                          <a:effectLst/>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chemeClr val="tx1"/>
                          </a:solidFill>
                          <a:effectLst/>
                          <a:latin typeface="Calibri" pitchFamily="34" charset="0"/>
                        </a:rPr>
                        <a:t>Monday</a:t>
                      </a:r>
                      <a:endParaRPr lang="en-US" sz="1800" dirty="0">
                        <a:solidFill>
                          <a:schemeClr val="tx1"/>
                        </a:solidFill>
                        <a:effectLst/>
                        <a:latin typeface="Calibri"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chemeClr val="tx1"/>
                          </a:solidFill>
                          <a:effectLst/>
                          <a:latin typeface="Calibri" pitchFamily="34" charset="0"/>
                        </a:rPr>
                        <a:t>Tuesday</a:t>
                      </a:r>
                      <a:endParaRPr lang="en-US" sz="1800" dirty="0">
                        <a:solidFill>
                          <a:schemeClr val="tx1"/>
                        </a:solidFill>
                        <a:effectLst/>
                        <a:latin typeface="Calibri"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chemeClr val="tx1"/>
                          </a:solidFill>
                          <a:effectLst/>
                          <a:latin typeface="Calibri" pitchFamily="34" charset="0"/>
                        </a:rPr>
                        <a:t>Wednesday</a:t>
                      </a:r>
                      <a:endParaRPr lang="en-US" sz="1800" dirty="0">
                        <a:solidFill>
                          <a:schemeClr val="tx1"/>
                        </a:solidFill>
                        <a:effectLst/>
                        <a:latin typeface="Calibri"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chemeClr val="tx1"/>
                          </a:solidFill>
                          <a:effectLst/>
                          <a:latin typeface="Calibri" pitchFamily="34" charset="0"/>
                        </a:rPr>
                        <a:t>Thursday</a:t>
                      </a:r>
                      <a:endParaRPr lang="en-US" sz="1800" dirty="0">
                        <a:solidFill>
                          <a:schemeClr val="tx1"/>
                        </a:solidFill>
                        <a:effectLst/>
                        <a:latin typeface="Calibri"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chemeClr val="tx1"/>
                          </a:solidFill>
                          <a:effectLst/>
                          <a:latin typeface="Calibri" pitchFamily="34" charset="0"/>
                        </a:rPr>
                        <a:t>Friday</a:t>
                      </a:r>
                      <a:endParaRPr lang="en-US" sz="1800" dirty="0">
                        <a:solidFill>
                          <a:schemeClr val="tx1"/>
                        </a:solidFill>
                        <a:effectLst/>
                        <a:latin typeface="Calibri"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1498850"/>
                  </a:ext>
                </a:extLst>
              </a:tr>
              <a:tr h="548005">
                <a:tc>
                  <a:txBody>
                    <a:bodyPr/>
                    <a:lstStyle/>
                    <a:p>
                      <a:pPr marL="0" marR="0" algn="ctr">
                        <a:spcBef>
                          <a:spcPts val="0"/>
                        </a:spcBef>
                        <a:spcAft>
                          <a:spcPts val="0"/>
                        </a:spcAft>
                      </a:pPr>
                      <a:r>
                        <a:rPr lang="en-US" sz="1800" dirty="0">
                          <a:solidFill>
                            <a:schemeClr val="tx1"/>
                          </a:solidFill>
                          <a:effectLst/>
                          <a:latin typeface="Calibri" pitchFamily="34" charset="0"/>
                        </a:rPr>
                        <a:t>Morning Temperatures</a:t>
                      </a:r>
                      <a:endParaRPr lang="en-US" sz="1800" dirty="0">
                        <a:solidFill>
                          <a:schemeClr val="tx1"/>
                        </a:solidFill>
                        <a:effectLst/>
                        <a:latin typeface="Calibri"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 </a:t>
                      </a:r>
                      <a:endParaRPr lang="en-US" sz="11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 </a:t>
                      </a:r>
                      <a:endParaRPr lang="en-US" sz="11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 </a:t>
                      </a:r>
                      <a:endParaRPr lang="en-US" sz="11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 </a:t>
                      </a:r>
                      <a:endParaRPr lang="en-US" sz="11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4000330"/>
                  </a:ext>
                </a:extLst>
              </a:tr>
              <a:tr h="640080">
                <a:tc>
                  <a:txBody>
                    <a:bodyPr/>
                    <a:lstStyle/>
                    <a:p>
                      <a:pPr marL="0" marR="0" algn="ctr">
                        <a:spcBef>
                          <a:spcPts val="0"/>
                        </a:spcBef>
                        <a:spcAft>
                          <a:spcPts val="0"/>
                        </a:spcAft>
                      </a:pPr>
                      <a:r>
                        <a:rPr lang="en-US" sz="1800" dirty="0">
                          <a:solidFill>
                            <a:schemeClr val="tx1"/>
                          </a:solidFill>
                          <a:effectLst/>
                          <a:latin typeface="Calibri" pitchFamily="34" charset="0"/>
                        </a:rPr>
                        <a:t>Afternoon Temperatures</a:t>
                      </a:r>
                      <a:endParaRPr lang="en-US" sz="1800" dirty="0">
                        <a:solidFill>
                          <a:schemeClr val="tx1"/>
                        </a:solidFill>
                        <a:effectLst/>
                        <a:latin typeface="Calibri"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100">
                        <a:effectLst/>
                      </a:endParaRPr>
                    </a:p>
                    <a:p>
                      <a:pPr marL="0" marR="0" algn="ctr">
                        <a:spcBef>
                          <a:spcPts val="0"/>
                        </a:spcBef>
                        <a:spcAft>
                          <a:spcPts val="0"/>
                        </a:spcAft>
                      </a:pPr>
                      <a:r>
                        <a:rPr lang="en-US" sz="1400">
                          <a:effectLst/>
                        </a:rPr>
                        <a:t> </a:t>
                      </a:r>
                      <a:endParaRPr lang="en-US" sz="1100">
                        <a:effectLst/>
                      </a:endParaRPr>
                    </a:p>
                    <a:p>
                      <a:pPr marL="0" marR="0">
                        <a:spcBef>
                          <a:spcPts val="0"/>
                        </a:spcBef>
                        <a:spcAft>
                          <a:spcPts val="0"/>
                        </a:spcAft>
                      </a:pPr>
                      <a:r>
                        <a:rPr lang="en-US" sz="1400">
                          <a:effectLst/>
                        </a:rPr>
                        <a:t> </a:t>
                      </a:r>
                      <a:endParaRPr lang="en-US" sz="11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 </a:t>
                      </a:r>
                      <a:endParaRPr lang="en-US" sz="11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 </a:t>
                      </a:r>
                      <a:endParaRPr lang="en-US" sz="11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 </a:t>
                      </a:r>
                      <a:endParaRPr lang="en-US" sz="11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6951920"/>
                  </a:ext>
                </a:extLst>
              </a:tr>
            </a:tbl>
          </a:graphicData>
        </a:graphic>
      </p:graphicFrame>
    </p:spTree>
    <p:extLst>
      <p:ext uri="{BB962C8B-B14F-4D97-AF65-F5344CB8AC3E}">
        <p14:creationId xmlns:p14="http://schemas.microsoft.com/office/powerpoint/2010/main" val="1828970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9552A8-5FD4-4B97-A2DB-63790FF04973}"/>
              </a:ext>
            </a:extLst>
          </p:cNvPr>
          <p:cNvSpPr>
            <a:spLocks noGrp="1"/>
          </p:cNvSpPr>
          <p:nvPr>
            <p:ph type="title"/>
          </p:nvPr>
        </p:nvSpPr>
        <p:spPr>
          <a:xfrm>
            <a:off x="457200" y="762000"/>
            <a:ext cx="8229600" cy="990600"/>
          </a:xfrm>
        </p:spPr>
        <p:txBody>
          <a:bodyPr>
            <a:noAutofit/>
          </a:bodyPr>
          <a:lstStyle/>
          <a:p>
            <a:r>
              <a:rPr lang="en-US" dirty="0"/>
              <a:t>Pomona Temperature Pattern: Morning to Afternoon</a:t>
            </a:r>
          </a:p>
        </p:txBody>
      </p:sp>
      <p:sp>
        <p:nvSpPr>
          <p:cNvPr id="4" name="Content Placeholder 3">
            <a:extLst>
              <a:ext uri="{FF2B5EF4-FFF2-40B4-BE49-F238E27FC236}">
                <a16:creationId xmlns:a16="http://schemas.microsoft.com/office/drawing/2014/main" id="{AAA4E4D7-1A2B-417A-85DB-9692BB33845E}"/>
              </a:ext>
            </a:extLst>
          </p:cNvPr>
          <p:cNvSpPr>
            <a:spLocks noGrp="1"/>
          </p:cNvSpPr>
          <p:nvPr>
            <p:ph idx="1"/>
          </p:nvPr>
        </p:nvSpPr>
        <p:spPr>
          <a:xfrm>
            <a:off x="457200" y="2057400"/>
            <a:ext cx="8229600" cy="4419600"/>
          </a:xfrm>
        </p:spPr>
        <p:txBody>
          <a:bodyPr/>
          <a:lstStyle/>
          <a:p>
            <a:pPr marL="0" indent="0">
              <a:spcBef>
                <a:spcPts val="1200"/>
              </a:spcBef>
              <a:buNone/>
            </a:pPr>
            <a:r>
              <a:rPr lang="en-US" sz="3000" dirty="0"/>
              <a:t>What is the temperature pattern from morning to afternoon in Pomona during the month of July?</a:t>
            </a:r>
          </a:p>
          <a:p>
            <a:pPr marL="0" indent="0">
              <a:spcBef>
                <a:spcPts val="1800"/>
              </a:spcBef>
              <a:buNone/>
            </a:pPr>
            <a:r>
              <a:rPr lang="en-US" sz="3000" b="1" dirty="0"/>
              <a:t>Sentence starter:</a:t>
            </a:r>
          </a:p>
          <a:p>
            <a:pPr marL="731520" indent="0">
              <a:spcBef>
                <a:spcPts val="1200"/>
              </a:spcBef>
              <a:buNone/>
            </a:pPr>
            <a:r>
              <a:rPr lang="en-US" sz="3000" i="1" dirty="0"/>
              <a:t>The temperature pattern in Pomona during July </a:t>
            </a:r>
            <a:r>
              <a:rPr lang="en-US" sz="3000" b="1" i="1" dirty="0"/>
              <a:t>[gets warmer/stays about the same/gets cooler] </a:t>
            </a:r>
            <a:r>
              <a:rPr lang="en-US" sz="3000" i="1" dirty="0"/>
              <a:t>from morning to afternoon. Our evidence is ___________.</a:t>
            </a:r>
          </a:p>
        </p:txBody>
      </p:sp>
    </p:spTree>
    <p:extLst>
      <p:ext uri="{BB962C8B-B14F-4D97-AF65-F5344CB8AC3E}">
        <p14:creationId xmlns:p14="http://schemas.microsoft.com/office/powerpoint/2010/main" val="31247470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sz="3600" dirty="0"/>
              <a:t>Reflect: Content Deepening Focus Question 2</a:t>
            </a:r>
            <a:br>
              <a:rPr lang="en-US" dirty="0"/>
            </a:br>
            <a:endParaRPr lang="en-US" dirty="0"/>
          </a:p>
        </p:txBody>
      </p:sp>
      <p:sp>
        <p:nvSpPr>
          <p:cNvPr id="3" name="Content Placeholder 2"/>
          <p:cNvSpPr>
            <a:spLocks noGrp="1"/>
          </p:cNvSpPr>
          <p:nvPr>
            <p:ph idx="1"/>
          </p:nvPr>
        </p:nvSpPr>
        <p:spPr>
          <a:xfrm>
            <a:off x="609600" y="1600200"/>
            <a:ext cx="8077200" cy="4495800"/>
          </a:xfrm>
        </p:spPr>
        <p:txBody>
          <a:bodyPr/>
          <a:lstStyle/>
          <a:p>
            <a:pPr marL="0" lvl="1" indent="0">
              <a:spcBef>
                <a:spcPts val="0"/>
              </a:spcBef>
              <a:spcAft>
                <a:spcPts val="2400"/>
              </a:spcAft>
              <a:buClrTx/>
              <a:buNone/>
            </a:pPr>
            <a:r>
              <a:rPr lang="en-US" sz="3200" dirty="0"/>
              <a:t>What do we notice about weather patterns from morning to afternoon?</a:t>
            </a:r>
          </a:p>
        </p:txBody>
      </p:sp>
    </p:spTree>
    <p:extLst>
      <p:ext uri="{BB962C8B-B14F-4D97-AF65-F5344CB8AC3E}">
        <p14:creationId xmlns:p14="http://schemas.microsoft.com/office/powerpoint/2010/main" val="36016247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9552A8-5FD4-4B97-A2DB-63790FF04973}"/>
              </a:ext>
            </a:extLst>
          </p:cNvPr>
          <p:cNvSpPr>
            <a:spLocks noGrp="1"/>
          </p:cNvSpPr>
          <p:nvPr>
            <p:ph type="title"/>
          </p:nvPr>
        </p:nvSpPr>
        <p:spPr>
          <a:xfrm>
            <a:off x="762000" y="533400"/>
            <a:ext cx="7924800" cy="990600"/>
          </a:xfrm>
        </p:spPr>
        <p:txBody>
          <a:bodyPr>
            <a:normAutofit/>
          </a:bodyPr>
          <a:lstStyle/>
          <a:p>
            <a:pPr marL="777240"/>
            <a:r>
              <a:rPr lang="en-US" dirty="0"/>
              <a:t>Key Science Ideas</a:t>
            </a:r>
          </a:p>
        </p:txBody>
      </p:sp>
      <p:sp>
        <p:nvSpPr>
          <p:cNvPr id="4" name="Content Placeholder 3">
            <a:extLst>
              <a:ext uri="{FF2B5EF4-FFF2-40B4-BE49-F238E27FC236}">
                <a16:creationId xmlns:a16="http://schemas.microsoft.com/office/drawing/2014/main" id="{AAA4E4D7-1A2B-417A-85DB-9692BB33845E}"/>
              </a:ext>
            </a:extLst>
          </p:cNvPr>
          <p:cNvSpPr>
            <a:spLocks noGrp="1"/>
          </p:cNvSpPr>
          <p:nvPr>
            <p:ph idx="1"/>
          </p:nvPr>
        </p:nvSpPr>
        <p:spPr>
          <a:xfrm>
            <a:off x="762000" y="1600200"/>
            <a:ext cx="7924800" cy="4876800"/>
          </a:xfrm>
        </p:spPr>
        <p:txBody>
          <a:bodyPr/>
          <a:lstStyle/>
          <a:p>
            <a:pPr marL="365760" indent="-365760">
              <a:spcBef>
                <a:spcPts val="1200"/>
              </a:spcBef>
            </a:pPr>
            <a:r>
              <a:rPr lang="en-US" sz="3200" dirty="0"/>
              <a:t>We can observe weather patterns over time.</a:t>
            </a:r>
          </a:p>
          <a:p>
            <a:pPr marL="365760" indent="-365760">
              <a:spcBef>
                <a:spcPts val="1200"/>
              </a:spcBef>
            </a:pPr>
            <a:r>
              <a:rPr lang="en-US" sz="3200" dirty="0"/>
              <a:t>Weather patterns can change from month to month and from morning to afternoon.</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685800"/>
            <a:ext cx="685800" cy="685800"/>
          </a:xfrm>
          <a:prstGeom prst="rect">
            <a:avLst/>
          </a:prstGeom>
        </p:spPr>
      </p:pic>
    </p:spTree>
    <p:extLst>
      <p:ext uri="{BB962C8B-B14F-4D97-AF65-F5344CB8AC3E}">
        <p14:creationId xmlns:p14="http://schemas.microsoft.com/office/powerpoint/2010/main" val="31911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8001000" cy="990600"/>
          </a:xfrm>
        </p:spPr>
        <p:txBody>
          <a:bodyPr/>
          <a:lstStyle/>
          <a:p>
            <a:pPr eaLnBrk="1" hangingPunct="1"/>
            <a:r>
              <a:rPr lang="en-US" dirty="0"/>
              <a:t>Summary: Today’s Focus Questions</a:t>
            </a:r>
          </a:p>
        </p:txBody>
      </p:sp>
      <p:sp>
        <p:nvSpPr>
          <p:cNvPr id="90115" name="Rectangle 3"/>
          <p:cNvSpPr>
            <a:spLocks noGrp="1" noChangeArrowheads="1"/>
          </p:cNvSpPr>
          <p:nvPr>
            <p:ph idx="1"/>
          </p:nvPr>
        </p:nvSpPr>
        <p:spPr>
          <a:xfrm>
            <a:off x="762000" y="1295400"/>
            <a:ext cx="7924800" cy="5105400"/>
          </a:xfrm>
        </p:spPr>
        <p:txBody>
          <a:bodyPr>
            <a:noAutofit/>
          </a:bodyPr>
          <a:lstStyle/>
          <a:p>
            <a:pPr marL="0" indent="0">
              <a:spcAft>
                <a:spcPts val="0"/>
              </a:spcAft>
              <a:buNone/>
            </a:pPr>
            <a:r>
              <a:rPr lang="en-US" sz="2900" dirty="0"/>
              <a:t>What progress have we made in addressing today’s focus questions?</a:t>
            </a:r>
          </a:p>
          <a:p>
            <a:pPr marL="731520" indent="-365760" eaLnBrk="1" hangingPunct="1">
              <a:spcBef>
                <a:spcPts val="1200"/>
              </a:spcBef>
              <a:spcAft>
                <a:spcPts val="0"/>
              </a:spcAft>
              <a:buFont typeface="+mj-lt"/>
              <a:buAutoNum type="arabicPeriod"/>
              <a:defRPr/>
            </a:pPr>
            <a:r>
              <a:rPr lang="en-US" sz="2900" dirty="0"/>
              <a:t>How can lesson analysis help us better understand how elicit, probe, and challenge questions can reveal and challenge student thinking? </a:t>
            </a:r>
          </a:p>
          <a:p>
            <a:pPr marL="731520" indent="-365760" eaLnBrk="1" hangingPunct="1">
              <a:spcBef>
                <a:spcPts val="1200"/>
              </a:spcBef>
              <a:spcAft>
                <a:spcPts val="0"/>
              </a:spcAft>
              <a:buFont typeface="+mj-lt"/>
              <a:buAutoNum type="arabicPeriod"/>
              <a:defRPr/>
            </a:pPr>
            <a:r>
              <a:rPr lang="en-US" sz="2900" dirty="0"/>
              <a:t>What do we notice about our weather from month to month? </a:t>
            </a:r>
          </a:p>
          <a:p>
            <a:pPr marL="731520" indent="-365760" eaLnBrk="1" hangingPunct="1">
              <a:spcBef>
                <a:spcPts val="1200"/>
              </a:spcBef>
              <a:spcAft>
                <a:spcPts val="0"/>
              </a:spcAft>
              <a:buFont typeface="+mj-lt"/>
              <a:buAutoNum type="arabicPeriod"/>
              <a:defRPr/>
            </a:pPr>
            <a:r>
              <a:rPr lang="en-US" sz="2900" dirty="0"/>
              <a:t>What do we notice about weather patterns from morning to afternoon?</a:t>
            </a:r>
          </a:p>
        </p:txBody>
      </p:sp>
    </p:spTree>
    <p:extLst>
      <p:ext uri="{BB962C8B-B14F-4D97-AF65-F5344CB8AC3E}">
        <p14:creationId xmlns:p14="http://schemas.microsoft.com/office/powerpoint/2010/main" val="98121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Homework</a:t>
            </a:r>
          </a:p>
        </p:txBody>
      </p:sp>
      <p:sp>
        <p:nvSpPr>
          <p:cNvPr id="3" name="Content Placeholder 2"/>
          <p:cNvSpPr>
            <a:spLocks noGrp="1"/>
          </p:cNvSpPr>
          <p:nvPr>
            <p:ph idx="1"/>
          </p:nvPr>
        </p:nvSpPr>
        <p:spPr>
          <a:xfrm>
            <a:off x="685800" y="1295400"/>
            <a:ext cx="8001000" cy="5257800"/>
          </a:xfrm>
        </p:spPr>
        <p:txBody>
          <a:bodyPr/>
          <a:lstStyle/>
          <a:p>
            <a:pPr marL="365760" indent="-365760">
              <a:buFont typeface="+mj-lt"/>
              <a:buAutoNum type="arabicPeriod"/>
            </a:pPr>
            <a:r>
              <a:rPr lang="en-US" sz="3100" dirty="0"/>
              <a:t>For tomorrow, read the STeLLA strategies booklet and complete the Z-fold summary chart for these two Student Thinking Lens strategies:</a:t>
            </a:r>
          </a:p>
          <a:p>
            <a:pPr marL="731520" lvl="1" indent="-365760">
              <a:spcBef>
                <a:spcPts val="600"/>
              </a:spcBef>
              <a:buFont typeface="Arial" pitchFamily="34" charset="0"/>
              <a:buChar char="•"/>
            </a:pPr>
            <a:r>
              <a:rPr lang="en-US" sz="3100" b="1" dirty="0"/>
              <a:t>Strategy 4: </a:t>
            </a:r>
            <a:r>
              <a:rPr lang="en-US" sz="3100" dirty="0"/>
              <a:t>Engage students in analyzing and interpreting data and observations.</a:t>
            </a:r>
          </a:p>
          <a:p>
            <a:pPr marL="731520" lvl="1" indent="-365760">
              <a:spcBef>
                <a:spcPts val="600"/>
              </a:spcBef>
              <a:buFont typeface="Arial" pitchFamily="34" charset="0"/>
              <a:buChar char="•"/>
            </a:pPr>
            <a:r>
              <a:rPr lang="en-US" sz="3100" b="1" dirty="0"/>
              <a:t>Strategy 5: </a:t>
            </a:r>
            <a:r>
              <a:rPr lang="en-US" sz="3100" dirty="0"/>
              <a:t>Engage students in constructing explanations and arguments. </a:t>
            </a:r>
          </a:p>
          <a:p>
            <a:pPr marL="365760" indent="-365760">
              <a:spcBef>
                <a:spcPts val="1200"/>
              </a:spcBef>
              <a:buFont typeface="+mj-lt"/>
              <a:buAutoNum type="arabicPeriod"/>
            </a:pPr>
            <a:r>
              <a:rPr lang="en-US" sz="3100" dirty="0"/>
              <a:t>Don’t forget about the lesson-plan reading-and-reporting assignment due on day 4. </a:t>
            </a:r>
          </a:p>
        </p:txBody>
      </p:sp>
    </p:spTree>
    <p:extLst>
      <p:ext uri="{BB962C8B-B14F-4D97-AF65-F5344CB8AC3E}">
        <p14:creationId xmlns:p14="http://schemas.microsoft.com/office/powerpoint/2010/main" val="29072529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229600" cy="990600"/>
          </a:xfrm>
        </p:spPr>
        <p:txBody>
          <a:bodyPr>
            <a:normAutofit/>
          </a:bodyPr>
          <a:lstStyle/>
          <a:p>
            <a:pPr eaLnBrk="1" hangingPunct="1"/>
            <a:r>
              <a:rPr lang="en-US" sz="3600" dirty="0"/>
              <a:t>Reflections on Today’s Session</a:t>
            </a:r>
          </a:p>
        </p:txBody>
      </p:sp>
      <p:sp>
        <p:nvSpPr>
          <p:cNvPr id="28675" name="Rectangle 3"/>
          <p:cNvSpPr>
            <a:spLocks noGrp="1" noChangeArrowheads="1"/>
          </p:cNvSpPr>
          <p:nvPr>
            <p:ph idx="1"/>
          </p:nvPr>
        </p:nvSpPr>
        <p:spPr>
          <a:xfrm>
            <a:off x="457200" y="1143000"/>
            <a:ext cx="8458200" cy="5562600"/>
          </a:xfrm>
        </p:spPr>
        <p:txBody>
          <a:bodyPr>
            <a:noAutofit/>
          </a:bodyPr>
          <a:lstStyle/>
          <a:p>
            <a:pPr marL="0" indent="0">
              <a:spcBef>
                <a:spcPts val="300"/>
              </a:spcBef>
              <a:buNone/>
            </a:pPr>
            <a:r>
              <a:rPr lang="en-US" sz="2700" dirty="0"/>
              <a:t>Complete the Daily Reflections sheet (handout 2.8 in PD program binder).</a:t>
            </a:r>
          </a:p>
          <a:p>
            <a:pPr marL="731520" indent="-365760">
              <a:spcBef>
                <a:spcPts val="0"/>
              </a:spcBef>
              <a:buFont typeface="+mj-lt"/>
              <a:buAutoNum type="arabicPeriod"/>
            </a:pPr>
            <a:r>
              <a:rPr lang="en-US" sz="2700" dirty="0"/>
              <a:t>What value do you see in analyzing student thinking and practicing questions that elicit, probe, and challenge student thinking? What concerns do you have about enacting these practices?</a:t>
            </a:r>
          </a:p>
          <a:p>
            <a:pPr marL="731520" indent="-365760">
              <a:spcBef>
                <a:spcPts val="0"/>
              </a:spcBef>
              <a:buFont typeface="+mj-lt"/>
              <a:buAutoNum type="arabicPeriod"/>
            </a:pPr>
            <a:r>
              <a:rPr lang="en-US" sz="2700" dirty="0"/>
              <a:t>Did you identify any science ideas that you are unclear about? If so, what helped you identify this uncertainty?</a:t>
            </a:r>
          </a:p>
          <a:p>
            <a:pPr marL="731520" indent="-365760">
              <a:spcBef>
                <a:spcPts val="0"/>
              </a:spcBef>
              <a:buFont typeface="+mj-lt"/>
              <a:buAutoNum type="arabicPeriod"/>
            </a:pPr>
            <a:r>
              <a:rPr lang="en-US" sz="2700" dirty="0"/>
              <a:t>What questions do you have about the purposes and goals of the </a:t>
            </a:r>
            <a:r>
              <a:rPr lang="en-US" sz="2700" dirty="0" err="1"/>
              <a:t>RESPeCT</a:t>
            </a:r>
            <a:r>
              <a:rPr lang="en-US" sz="2700" dirty="0"/>
              <a:t> PD program?</a:t>
            </a:r>
          </a:p>
          <a:p>
            <a:pPr marL="731520" indent="-365760">
              <a:spcBef>
                <a:spcPts val="0"/>
              </a:spcBef>
              <a:buFont typeface="+mj-lt"/>
              <a:buAutoNum type="arabicPeriod"/>
            </a:pPr>
            <a:r>
              <a:rPr lang="en-US" sz="2700" dirty="0"/>
              <a:t>Which norms are we successfully implementing? Which norms need more work?</a:t>
            </a:r>
            <a:endParaRPr lang="en-US" sz="2400" dirty="0"/>
          </a:p>
        </p:txBody>
      </p:sp>
    </p:spTree>
    <p:extLst>
      <p:ext uri="{BB962C8B-B14F-4D97-AF65-F5344CB8AC3E}">
        <p14:creationId xmlns:p14="http://schemas.microsoft.com/office/powerpoint/2010/main" val="218579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781A610-692D-47D0-9DC3-5862ECA08080}"/>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600200" y="457200"/>
            <a:ext cx="5849988" cy="6400800"/>
          </a:xfrm>
        </p:spPr>
      </p:pic>
      <p:sp>
        <p:nvSpPr>
          <p:cNvPr id="5" name="Rectangle 6"/>
          <p:cNvSpPr>
            <a:spLocks noChangeArrowheads="1"/>
          </p:cNvSpPr>
          <p:nvPr/>
        </p:nvSpPr>
        <p:spPr bwMode="auto">
          <a:xfrm>
            <a:off x="1828800" y="2743200"/>
            <a:ext cx="2667000" cy="1295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6265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cs typeface="Times New Roman" pitchFamily="18" charset="0"/>
              </a:rPr>
              <a:t>Probe versus Challenge Questions</a:t>
            </a:r>
          </a:p>
        </p:txBody>
      </p:sp>
      <p:sp>
        <p:nvSpPr>
          <p:cNvPr id="3" name="Content Placeholder 2"/>
          <p:cNvSpPr>
            <a:spLocks noGrp="1"/>
          </p:cNvSpPr>
          <p:nvPr>
            <p:ph idx="1"/>
          </p:nvPr>
        </p:nvSpPr>
        <p:spPr>
          <a:xfrm>
            <a:off x="609600" y="1371600"/>
            <a:ext cx="8077200" cy="4953000"/>
          </a:xfrm>
        </p:spPr>
        <p:txBody>
          <a:bodyPr>
            <a:noAutofit/>
          </a:bodyPr>
          <a:lstStyle/>
          <a:p>
            <a:pPr marL="365760" indent="-365760">
              <a:spcBef>
                <a:spcPts val="0"/>
              </a:spcBef>
              <a:spcAft>
                <a:spcPts val="1200"/>
              </a:spcAft>
            </a:pPr>
            <a:r>
              <a:rPr lang="en-US" sz="3200" dirty="0"/>
              <a:t>Read one of the dialogue examples for STL strategy 3 in the STeLLA strategies booklet. </a:t>
            </a:r>
            <a:endParaRPr lang="en-US" sz="3200" i="1" dirty="0"/>
          </a:p>
          <a:p>
            <a:pPr marL="365760" indent="-365760">
              <a:spcBef>
                <a:spcPts val="0"/>
              </a:spcBef>
              <a:spcAft>
                <a:spcPts val="1200"/>
              </a:spcAft>
            </a:pPr>
            <a:r>
              <a:rPr lang="en-US" sz="3200" dirty="0"/>
              <a:t>With an elbow partner, try to justify why each question is labeled probe or challenge.</a:t>
            </a:r>
          </a:p>
          <a:p>
            <a:pPr marL="365760" indent="-365760">
              <a:spcBef>
                <a:spcPts val="0"/>
              </a:spcBef>
              <a:spcAft>
                <a:spcPts val="1200"/>
              </a:spcAft>
            </a:pPr>
            <a:r>
              <a:rPr lang="en-US" sz="3200" dirty="0"/>
              <a:t>For help, refer to the STL Z-fold summary chart and the explanations, examples, and general questions for strategy 3 in the strategies booklet.</a:t>
            </a:r>
          </a:p>
          <a:p>
            <a:pPr marL="365760" indent="-365760">
              <a:spcBef>
                <a:spcPts val="0"/>
              </a:spcBef>
              <a:spcAft>
                <a:spcPts val="1200"/>
              </a:spcAft>
            </a:pPr>
            <a:r>
              <a:rPr lang="en-US" sz="3200" dirty="0"/>
              <a:t>Be ready to share your ideas.</a:t>
            </a:r>
          </a:p>
        </p:txBody>
      </p:sp>
    </p:spTree>
    <p:extLst>
      <p:ext uri="{BB962C8B-B14F-4D97-AF65-F5344CB8AC3E}">
        <p14:creationId xmlns:p14="http://schemas.microsoft.com/office/powerpoint/2010/main" val="46554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How can lesson analysis help us better understand how elicit, probe, and challenge questions can reveal and challenge student thinking?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4772</TotalTime>
  <Words>9831</Words>
  <Application>Microsoft Office PowerPoint</Application>
  <PresentationFormat>On-screen Show (4:3)</PresentationFormat>
  <Paragraphs>1098</Paragraphs>
  <Slides>67</Slides>
  <Notes>67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Cambria</vt:lpstr>
      <vt:lpstr>Lucida Sans Unicode</vt:lpstr>
      <vt:lpstr>Times New Roman</vt:lpstr>
      <vt:lpstr>Clarity</vt:lpstr>
      <vt:lpstr>RESPeCT PD pROGRAM</vt:lpstr>
      <vt:lpstr>Trends in Reflections</vt:lpstr>
      <vt:lpstr> Norms for Working Together: The Basics </vt:lpstr>
      <vt:lpstr> Norms for Working Together: The Heart  </vt:lpstr>
      <vt:lpstr>Agenda for Day 2</vt:lpstr>
      <vt:lpstr>Today’s Focus Questions</vt:lpstr>
      <vt:lpstr>PowerPoint Presentation</vt:lpstr>
      <vt:lpstr>Probe versus Challenge Questions</vt:lpstr>
      <vt:lpstr>Lesson Analysis Focus Question</vt:lpstr>
      <vt:lpstr>RESPeCT Lesson Analysis Protocol</vt:lpstr>
      <vt:lpstr>Lesson Analysis Process</vt:lpstr>
      <vt:lpstr>Lesson Analysis: Viewing Basics</vt:lpstr>
      <vt:lpstr>Our First Video Clip</vt:lpstr>
      <vt:lpstr>Identify Elicit and Probe Questions</vt:lpstr>
      <vt:lpstr>Analyze Student Thinking</vt:lpstr>
      <vt:lpstr>Identify Probe and Challenge Questions</vt:lpstr>
      <vt:lpstr>Identify Probe and Challenge Questions</vt:lpstr>
      <vt:lpstr>Identify Missed Opportunities to Probe Student Thinking</vt:lpstr>
      <vt:lpstr>Common Student Ideas</vt:lpstr>
      <vt:lpstr>Common Student Ideas</vt:lpstr>
      <vt:lpstr>Lesson Analysis Basics</vt:lpstr>
      <vt:lpstr>Analyze Questions That Probe and Challenge Student Thinking</vt:lpstr>
      <vt:lpstr>Identify Probe, Challenge, and Leading Questions</vt:lpstr>
      <vt:lpstr>Analyze Student Thinking</vt:lpstr>
      <vt:lpstr>Summarize: Elicit, Probe, and Challenge  Questions</vt:lpstr>
      <vt:lpstr>Reflect on Your Learning</vt:lpstr>
      <vt:lpstr>Practice Elicit and Probe Questions: Interview Planning</vt:lpstr>
      <vt:lpstr>Practice Elicit and Probe Questions: Interview Process</vt:lpstr>
      <vt:lpstr>Group Discussion</vt:lpstr>
      <vt:lpstr>WEATHER and Seasons</vt:lpstr>
      <vt:lpstr>PowerPoint Presentation</vt:lpstr>
      <vt:lpstr> Unit Central Questions </vt:lpstr>
      <vt:lpstr>PowerPoint Presentation</vt:lpstr>
      <vt:lpstr> Content Deepening: Focus Question 1 </vt:lpstr>
      <vt:lpstr>Pomona’s Weather in January and July</vt:lpstr>
      <vt:lpstr>Pomona’s Weather in January and July</vt:lpstr>
      <vt:lpstr>PowerPoint Presentation</vt:lpstr>
      <vt:lpstr>Weather Patterns in January and July</vt:lpstr>
      <vt:lpstr>Key Ideas about Weather Patterns</vt:lpstr>
      <vt:lpstr>Investigating Temperature Patterns: Part 1</vt:lpstr>
      <vt:lpstr>PowerPoint Presentation</vt:lpstr>
      <vt:lpstr>PowerPoint Presentation</vt:lpstr>
      <vt:lpstr>PowerPoint Presentation</vt:lpstr>
      <vt:lpstr>PowerPoint Presentation</vt:lpstr>
      <vt:lpstr>Explaining the Pattern: The North Star</vt:lpstr>
      <vt:lpstr>PowerPoint Presentation</vt:lpstr>
      <vt:lpstr>PowerPoint Presentation</vt:lpstr>
      <vt:lpstr>Position 3: Winter in the United States</vt:lpstr>
      <vt:lpstr>PowerPoint Presentation</vt:lpstr>
      <vt:lpstr>PowerPoint Presentation</vt:lpstr>
      <vt:lpstr>PowerPoint Presentation</vt:lpstr>
      <vt:lpstr>PowerPoint Presentation</vt:lpstr>
      <vt:lpstr>Average Annual Global Temperatures</vt:lpstr>
      <vt:lpstr> Reflect: Content Deepening Focus Question 1 </vt:lpstr>
      <vt:lpstr>PowerPoint Presentation</vt:lpstr>
      <vt:lpstr> Content Deepening: Focus Question 2 </vt:lpstr>
      <vt:lpstr>Pomona’s Weather—Morning to Night</vt:lpstr>
      <vt:lpstr>Pomona’s Weather—Morning to Night</vt:lpstr>
      <vt:lpstr>PowerPoint Presentation</vt:lpstr>
      <vt:lpstr>Daily Temperature Chart</vt:lpstr>
      <vt:lpstr>Daily Temperature Chart</vt:lpstr>
      <vt:lpstr>Pomona Temperature Pattern: Morning to Afternoon</vt:lpstr>
      <vt:lpstr> Reflect: Content Deepening Focus Question 2 </vt:lpstr>
      <vt:lpstr>Key Science Ideas</vt:lpstr>
      <vt:lpstr>Summary: Today’s Focus Questions</vt:lpstr>
      <vt:lpstr>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676</cp:revision>
  <dcterms:created xsi:type="dcterms:W3CDTF">2014-06-10T18:20:14Z</dcterms:created>
  <dcterms:modified xsi:type="dcterms:W3CDTF">2020-01-06T18:55:16Z</dcterms:modified>
</cp:coreProperties>
</file>