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handoutMasterIdLst>
    <p:handoutMasterId r:id="rId55"/>
  </p:handoutMasterIdLst>
  <p:sldIdLst>
    <p:sldId id="299" r:id="rId3"/>
    <p:sldId id="410" r:id="rId4"/>
    <p:sldId id="411" r:id="rId5"/>
    <p:sldId id="412" r:id="rId6"/>
    <p:sldId id="413" r:id="rId7"/>
    <p:sldId id="303" r:id="rId8"/>
    <p:sldId id="414" r:id="rId9"/>
    <p:sldId id="415" r:id="rId10"/>
    <p:sldId id="416" r:id="rId11"/>
    <p:sldId id="417" r:id="rId12"/>
    <p:sldId id="418" r:id="rId13"/>
    <p:sldId id="419" r:id="rId14"/>
    <p:sldId id="420" r:id="rId15"/>
    <p:sldId id="421" r:id="rId16"/>
    <p:sldId id="368" r:id="rId17"/>
    <p:sldId id="372" r:id="rId18"/>
    <p:sldId id="437" r:id="rId19"/>
    <p:sldId id="438" r:id="rId20"/>
    <p:sldId id="439" r:id="rId21"/>
    <p:sldId id="440" r:id="rId22"/>
    <p:sldId id="441" r:id="rId23"/>
    <p:sldId id="461" r:id="rId24"/>
    <p:sldId id="443" r:id="rId25"/>
    <p:sldId id="444" r:id="rId26"/>
    <p:sldId id="445" r:id="rId27"/>
    <p:sldId id="446" r:id="rId28"/>
    <p:sldId id="447" r:id="rId29"/>
    <p:sldId id="448" r:id="rId30"/>
    <p:sldId id="449" r:id="rId31"/>
    <p:sldId id="463" r:id="rId32"/>
    <p:sldId id="451" r:id="rId33"/>
    <p:sldId id="452" r:id="rId34"/>
    <p:sldId id="453" r:id="rId35"/>
    <p:sldId id="454" r:id="rId36"/>
    <p:sldId id="455" r:id="rId37"/>
    <p:sldId id="456" r:id="rId38"/>
    <p:sldId id="457" r:id="rId39"/>
    <p:sldId id="458" r:id="rId40"/>
    <p:sldId id="459" r:id="rId41"/>
    <p:sldId id="462" r:id="rId42"/>
    <p:sldId id="460" r:id="rId43"/>
    <p:sldId id="422" r:id="rId44"/>
    <p:sldId id="423" r:id="rId45"/>
    <p:sldId id="424" r:id="rId46"/>
    <p:sldId id="425" r:id="rId47"/>
    <p:sldId id="426" r:id="rId48"/>
    <p:sldId id="427" r:id="rId49"/>
    <p:sldId id="435" r:id="rId50"/>
    <p:sldId id="436" r:id="rId51"/>
    <p:sldId id="431" r:id="rId52"/>
    <p:sldId id="432" r:id="rId5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21"/>
    <a:srgbClr val="000000"/>
    <a:srgbClr val="F6F434"/>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75627" autoAdjust="0"/>
  </p:normalViewPr>
  <p:slideViewPr>
    <p:cSldViewPr>
      <p:cViewPr varScale="1">
        <p:scale>
          <a:sx n="85" d="100"/>
          <a:sy n="85" d="100"/>
        </p:scale>
        <p:origin x="9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390" cy="36601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7637" y="0"/>
            <a:ext cx="4161390" cy="366010"/>
          </a:xfrm>
          <a:prstGeom prst="rect">
            <a:avLst/>
          </a:prstGeom>
        </p:spPr>
        <p:txBody>
          <a:bodyPr vert="horz" lIns="94851" tIns="47425" rIns="94851" bIns="47425" rtlCol="0"/>
          <a:lstStyle>
            <a:lvl1pPr algn="r">
              <a:defRPr sz="1200"/>
            </a:lvl1pPr>
          </a:lstStyle>
          <a:p>
            <a:fld id="{0433BA63-D8A0-4426-BBA7-3C8F193DFC35}" type="datetimeFigureOut">
              <a:rPr lang="en-US" smtClean="0"/>
              <a:pPr/>
              <a:t>1/6/2020</a:t>
            </a:fld>
            <a:endParaRPr lang="en-US"/>
          </a:p>
        </p:txBody>
      </p:sp>
      <p:sp>
        <p:nvSpPr>
          <p:cNvPr id="4" name="Footer Placeholder 3"/>
          <p:cNvSpPr>
            <a:spLocks noGrp="1"/>
          </p:cNvSpPr>
          <p:nvPr>
            <p:ph type="ftr" sz="quarter" idx="2"/>
          </p:nvPr>
        </p:nvSpPr>
        <p:spPr>
          <a:xfrm>
            <a:off x="1" y="6947941"/>
            <a:ext cx="4161390" cy="36601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7637" y="6947941"/>
            <a:ext cx="4161390" cy="366010"/>
          </a:xfrm>
          <a:prstGeom prst="rect">
            <a:avLst/>
          </a:prstGeom>
        </p:spPr>
        <p:txBody>
          <a:bodyPr vert="horz" lIns="94851" tIns="47425" rIns="94851" bIns="47425" rtlCol="0" anchor="b"/>
          <a:lstStyle>
            <a:lvl1pPr algn="r">
              <a:defRPr sz="1200"/>
            </a:lvl1pPr>
          </a:lstStyle>
          <a:p>
            <a:fld id="{1EAF1224-71D9-4D57-9228-63E84795514A}" type="slidenum">
              <a:rPr lang="en-US" smtClean="0"/>
              <a:pPr/>
              <a:t>‹#›</a:t>
            </a:fld>
            <a:endParaRPr lang="en-US"/>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a:t>
            </a:r>
            <a:r>
              <a:rPr lang="en-US" sz="1200" kern="1200" dirty="0">
                <a:solidFill>
                  <a:schemeClr val="tx1"/>
                </a:solidFill>
                <a:effectLst/>
                <a:latin typeface="+mn-lt"/>
                <a:ea typeface="+mn-ea"/>
                <a:cs typeface="+mn-cs"/>
              </a:rPr>
              <a:t>synthesized</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reveals to the teacher any misunderstandings or gaps in knowledge. Using both strategies brings coherence to a science lesson and is a powerful way to end it.</a:t>
            </a:r>
          </a:p>
          <a:p>
            <a:pPr marL="137160" indent="-137160">
              <a:buFont typeface="Arial"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strategy 7, summarizing involves making connections between key science ideas, which helps students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synthesize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main learning goal or big idea in a lesson.</a:t>
            </a:r>
          </a:p>
          <a:p>
            <a:pPr marL="137160" indent="-13716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137160" indent="-13716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first clip from the beginning of 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about plants and animals.”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0" kern="1200" baseline="0" dirty="0">
                <a:solidFill>
                  <a:schemeClr val="tx1"/>
                </a:solidFill>
                <a:latin typeface="+mn-lt"/>
                <a:ea typeface="+mn-ea"/>
                <a:cs typeface="+mn-cs"/>
              </a:rPr>
              <a:t>Show the video clip.</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from Analysis Guide B: </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Implied main learning goal:</a:t>
            </a:r>
            <a:r>
              <a:rPr lang="en-US" sz="1200" kern="1200" dirty="0">
                <a:solidFill>
                  <a:schemeClr val="tx1"/>
                </a:solidFill>
                <a:latin typeface="+mn-lt"/>
                <a:ea typeface="+mn-ea"/>
                <a:cs typeface="+mn-cs"/>
              </a:rPr>
              <a:t> The focus question </a:t>
            </a:r>
            <a:r>
              <a:rPr lang="en-US" sz="1200" i="1" kern="1200" dirty="0">
                <a:solidFill>
                  <a:schemeClr val="tx1"/>
                </a:solidFill>
                <a:latin typeface="+mn-lt"/>
                <a:ea typeface="+mn-ea"/>
                <a:cs typeface="+mn-cs"/>
              </a:rPr>
              <a:t>Do plants need food?</a:t>
            </a:r>
            <a:r>
              <a:rPr lang="en-US" sz="1200" kern="1200" dirty="0">
                <a:solidFill>
                  <a:schemeClr val="tx1"/>
                </a:solidFill>
                <a:latin typeface="+mn-lt"/>
                <a:ea typeface="+mn-ea"/>
                <a:cs typeface="+mn-cs"/>
              </a:rPr>
              <a:t> suggests that the main learning goal will be “Plants need food to live and grow.” However, in the introductory discussion, the teacher asks “</a:t>
            </a:r>
            <a:r>
              <a:rPr lang="en-US" sz="1200" i="1" kern="1200" dirty="0">
                <a:solidFill>
                  <a:schemeClr val="tx1"/>
                </a:solidFill>
                <a:latin typeface="+mn-lt"/>
                <a:ea typeface="+mn-ea"/>
                <a:cs typeface="+mn-cs"/>
              </a:rPr>
              <a:t>How </a:t>
            </a:r>
            <a:r>
              <a:rPr lang="en-US" sz="1200" kern="1200" dirty="0">
                <a:solidFill>
                  <a:schemeClr val="tx1"/>
                </a:solidFill>
                <a:latin typeface="+mn-lt"/>
                <a:ea typeface="+mn-ea"/>
                <a:cs typeface="+mn-cs"/>
              </a:rPr>
              <a:t>do [plants] get food?” (video segment 00:14). This assumes that students already know plants need food. But later (segments 00:55 and 01:34), the teacher asks students, “Do you think plants need food?” However, the discussion that follows focuses predominantly on </a:t>
            </a:r>
            <a:r>
              <a:rPr lang="en-US" sz="1200" i="1" kern="1200" dirty="0">
                <a:solidFill>
                  <a:schemeClr val="tx1"/>
                </a:solidFill>
                <a:latin typeface="+mn-lt"/>
                <a:ea typeface="+mn-ea"/>
                <a:cs typeface="+mn-cs"/>
              </a:rPr>
              <a:t>what</a:t>
            </a:r>
            <a:r>
              <a:rPr lang="en-US" sz="1200" kern="1200" dirty="0">
                <a:solidFill>
                  <a:schemeClr val="tx1"/>
                </a:solidFill>
                <a:latin typeface="+mn-lt"/>
                <a:ea typeface="+mn-ea"/>
                <a:cs typeface="+mn-cs"/>
              </a:rPr>
              <a:t> is food for plants and </a:t>
            </a:r>
            <a:r>
              <a:rPr lang="en-US" sz="1200" i="1" kern="1200" dirty="0">
                <a:solidFill>
                  <a:schemeClr val="tx1"/>
                </a:solidFill>
                <a:latin typeface="+mn-lt"/>
                <a:ea typeface="+mn-ea"/>
                <a:cs typeface="+mn-cs"/>
              </a:rPr>
              <a:t>where</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how</a:t>
            </a:r>
            <a:r>
              <a:rPr lang="en-US" sz="1200" kern="1200" dirty="0">
                <a:solidFill>
                  <a:schemeClr val="tx1"/>
                </a:solidFill>
                <a:latin typeface="+mn-lt"/>
                <a:ea typeface="+mn-ea"/>
                <a:cs typeface="+mn-cs"/>
              </a:rPr>
              <a:t> they get their food rather than on whether they need food. So the main learning goal seems to go beyond the focus question to address </a:t>
            </a:r>
            <a:r>
              <a:rPr lang="en-US" sz="1200" i="1" kern="1200" dirty="0">
                <a:solidFill>
                  <a:schemeClr val="tx1"/>
                </a:solidFill>
                <a:latin typeface="+mn-lt"/>
                <a:ea typeface="+mn-ea"/>
                <a:cs typeface="+mn-cs"/>
              </a:rPr>
              <a:t>how</a:t>
            </a:r>
            <a:r>
              <a:rPr lang="en-US" sz="1200" kern="1200" dirty="0">
                <a:solidFill>
                  <a:schemeClr val="tx1"/>
                </a:solidFill>
                <a:latin typeface="+mn-lt"/>
                <a:ea typeface="+mn-ea"/>
                <a:cs typeface="+mn-cs"/>
              </a:rPr>
              <a:t> plants get their food. Perhaps the part of the focus question that asks students to explain their thinking is intended to get them to consider how plants get their food, not just whether they need food. </a:t>
            </a:r>
          </a:p>
          <a:p>
            <a:pPr marL="137160" indent="-137160">
              <a:buFont typeface="Arial" pitchFamily="34" charset="0"/>
              <a:buChar char="•"/>
            </a:pPr>
            <a:r>
              <a:rPr lang="en-US" sz="1200" i="1" kern="1200" dirty="0">
                <a:solidFill>
                  <a:schemeClr val="tx1"/>
                </a:solidFill>
                <a:latin typeface="+mn-lt"/>
                <a:ea typeface="+mn-ea"/>
                <a:cs typeface="+mn-cs"/>
              </a:rPr>
              <a:t>Uses everyday language:</a:t>
            </a:r>
            <a:r>
              <a:rPr lang="en-US" sz="1200" kern="1200" dirty="0">
                <a:solidFill>
                  <a:schemeClr val="tx1"/>
                </a:solidFill>
                <a:latin typeface="+mn-lt"/>
                <a:ea typeface="+mn-ea"/>
                <a:cs typeface="+mn-cs"/>
              </a:rPr>
              <a:t> The focus question uses everyday language that kindergartners can understand. </a:t>
            </a:r>
          </a:p>
          <a:p>
            <a:pPr marL="137160" indent="-137160">
              <a:buFont typeface="Arial" pitchFamily="34" charset="0"/>
              <a:buChar char="•"/>
            </a:pPr>
            <a:r>
              <a:rPr lang="en-US" sz="1200" i="1" kern="1200" dirty="0">
                <a:solidFill>
                  <a:schemeClr val="tx1"/>
                </a:solidFill>
                <a:latin typeface="+mn-lt"/>
                <a:ea typeface="+mn-ea"/>
                <a:cs typeface="+mn-cs"/>
              </a:rPr>
              <a:t>Scientifically accurate: Food</a:t>
            </a:r>
            <a:r>
              <a:rPr lang="en-US" sz="1200" kern="1200" dirty="0">
                <a:solidFill>
                  <a:schemeClr val="tx1"/>
                </a:solidFill>
                <a:latin typeface="+mn-lt"/>
                <a:ea typeface="+mn-ea"/>
                <a:cs typeface="+mn-cs"/>
              </a:rPr>
              <a:t> is a challenging word because it has a different meaning in science than it does in everyday life. It’s good that the focus question uses this word, since it not only reflects everyday language but is also scientifically appropriate. Hopefully, the lesson will clarify how scientists define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a:t>
            </a:r>
          </a:p>
          <a:p>
            <a:pPr marL="137160" indent="-137160">
              <a:buFont typeface="Arial" pitchFamily="34" charset="0"/>
              <a:buChar char="•"/>
            </a:pPr>
            <a:r>
              <a:rPr lang="en-US" sz="1200" i="1" kern="1200" dirty="0">
                <a:solidFill>
                  <a:schemeClr val="tx1"/>
                </a:solidFill>
                <a:latin typeface="+mn-lt"/>
                <a:ea typeface="+mn-ea"/>
                <a:cs typeface="+mn-cs"/>
              </a:rPr>
              <a:t>Goal statement:</a:t>
            </a:r>
            <a:r>
              <a:rPr lang="en-US" sz="1200" kern="1200" dirty="0">
                <a:solidFill>
                  <a:schemeClr val="tx1"/>
                </a:solidFill>
                <a:latin typeface="+mn-lt"/>
                <a:ea typeface="+mn-ea"/>
                <a:cs typeface="+mn-cs"/>
              </a:rPr>
              <a:t> There is no goal statement.</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Content deepening opportunities: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segments, 00:25–00:30 and 02:35–02:36, students suggest that seeds may be food for plants. This is partly true. Seeds </a:t>
            </a:r>
            <a:r>
              <a:rPr lang="en-US" sz="1200" i="1" kern="1200" dirty="0">
                <a:solidFill>
                  <a:schemeClr val="tx1"/>
                </a:solidFill>
                <a:latin typeface="+mn-lt"/>
                <a:ea typeface="+mn-ea"/>
                <a:cs typeface="+mn-cs"/>
              </a:rPr>
              <a:t>do</a:t>
            </a:r>
            <a:r>
              <a:rPr lang="en-US" sz="1200" kern="1200" dirty="0">
                <a:solidFill>
                  <a:schemeClr val="tx1"/>
                </a:solidFill>
                <a:latin typeface="+mn-lt"/>
                <a:ea typeface="+mn-ea"/>
                <a:cs typeface="+mn-cs"/>
              </a:rPr>
              <a:t> provide food for plants, but only at the very beginning of their lives. The adult plant stores some of the food it makes in the seeds so that the young seedlings have a food source as they begin to grow. Once the seedlings grow leaves, they begin to make their own food.</a:t>
            </a:r>
          </a:p>
          <a:p>
            <a:pPr marL="137160" indent="-137160">
              <a:buFont typeface="Arial" pitchFamily="34" charset="0"/>
              <a:buChar char="•"/>
            </a:pPr>
            <a:r>
              <a:rPr lang="en-US" sz="1200" kern="1200" dirty="0">
                <a:solidFill>
                  <a:schemeClr val="tx1"/>
                </a:solidFill>
                <a:latin typeface="+mn-lt"/>
                <a:ea typeface="+mn-ea"/>
                <a:cs typeface="+mn-cs"/>
              </a:rPr>
              <a:t>At segment 01:48, a student explains that dirt is food for plants because it makes them grow. This idea is incorrect. It’s true that dirt contains some minerals that support plant growth and health, but minerals don’t supply energy plants need to live and grow. Plants get their energy exclusively from the food they make during photosynthesis. </a:t>
            </a:r>
          </a:p>
          <a:p>
            <a:pPr marL="137160" indent="-137160">
              <a:buFont typeface="Arial" pitchFamily="34" charset="0"/>
              <a:buChar char="•"/>
            </a:pPr>
            <a:r>
              <a:rPr lang="en-US" sz="1200" kern="1200" dirty="0">
                <a:solidFill>
                  <a:schemeClr val="tx1"/>
                </a:solidFill>
                <a:latin typeface="+mn-lt"/>
                <a:ea typeface="+mn-ea"/>
                <a:cs typeface="+mn-cs"/>
              </a:rPr>
              <a:t>At segment 02:04–02:31, a student states that water is food for plants. While</a:t>
            </a:r>
            <a:r>
              <a:rPr lang="en-US" sz="1200" kern="1200" baseline="0" dirty="0">
                <a:solidFill>
                  <a:schemeClr val="tx1"/>
                </a:solidFill>
                <a:latin typeface="+mn-lt"/>
                <a:ea typeface="+mn-ea"/>
                <a:cs typeface="+mn-cs"/>
              </a:rPr>
              <a:t> it’s true that w</a:t>
            </a:r>
            <a:r>
              <a:rPr lang="en-US" sz="1200" kern="1200" dirty="0">
                <a:solidFill>
                  <a:schemeClr val="tx1"/>
                </a:solidFill>
                <a:latin typeface="+mn-lt"/>
                <a:ea typeface="+mn-ea"/>
                <a:cs typeface="+mn-cs"/>
              </a:rPr>
              <a:t>ater is necessary for plants to make their own food, it doesn’t provide energy-supplying food that plants need to live and grow. </a:t>
            </a:r>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next clip from the end of the same P&amp;A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review the lesson context at the top of the video transcript (handout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from Analysis Guide I: </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Summary statement/activity:</a:t>
            </a:r>
            <a:r>
              <a:rPr lang="en-US" sz="1200" kern="1200" dirty="0">
                <a:solidFill>
                  <a:schemeClr val="tx1"/>
                </a:solidFill>
                <a:latin typeface="+mn-lt"/>
                <a:ea typeface="+mn-ea"/>
                <a:cs typeface="+mn-cs"/>
              </a:rPr>
              <a:t> The teacher gives a summary statement at video segment 01:34–01:44. In addition, students are engaged in summarizing key ideas when they explain how the grass and the tree in the picnic picture are getting their food (segment 00:27–01:09). </a:t>
            </a:r>
          </a:p>
          <a:p>
            <a:pPr marL="137160" indent="-137160">
              <a:buFont typeface="Arial" pitchFamily="34" charset="0"/>
              <a:buChar char="•"/>
            </a:pPr>
            <a:r>
              <a:rPr lang="en-US" sz="1200" i="1" kern="1200" dirty="0">
                <a:solidFill>
                  <a:schemeClr val="tx1"/>
                </a:solidFill>
                <a:latin typeface="+mn-lt"/>
                <a:ea typeface="+mn-ea"/>
                <a:cs typeface="+mn-cs"/>
              </a:rPr>
              <a:t>Conceptual understanding: </a:t>
            </a:r>
            <a:r>
              <a:rPr lang="en-US" sz="1200" kern="1200" dirty="0">
                <a:solidFill>
                  <a:schemeClr val="tx1"/>
                </a:solidFill>
                <a:latin typeface="+mn-lt"/>
                <a:ea typeface="+mn-ea"/>
                <a:cs typeface="+mn-cs"/>
              </a:rPr>
              <a:t>The summary focuses on the big idea (concept) that plants and animals get their food in fundamentally different ways. There isn’t a focus on memorizing details and facts. </a:t>
            </a:r>
          </a:p>
          <a:p>
            <a:pPr marL="137160" indent="-137160">
              <a:buFont typeface="Arial" pitchFamily="34" charset="0"/>
              <a:buChar char="•"/>
            </a:pPr>
            <a:r>
              <a:rPr lang="en-US" sz="1200" i="1" kern="1200" dirty="0">
                <a:solidFill>
                  <a:schemeClr val="tx1"/>
                </a:solidFill>
                <a:latin typeface="+mn-lt"/>
                <a:ea typeface="+mn-ea"/>
                <a:cs typeface="+mn-cs"/>
              </a:rPr>
              <a:t>Matched to the MLG and FQ: </a:t>
            </a:r>
            <a:r>
              <a:rPr lang="en-US" sz="1200" kern="1200" dirty="0">
                <a:solidFill>
                  <a:schemeClr val="tx1"/>
                </a:solidFill>
                <a:latin typeface="+mn-lt"/>
                <a:ea typeface="+mn-ea"/>
                <a:cs typeface="+mn-cs"/>
              </a:rPr>
              <a:t>The science ideas in the teacher’s summary statement don’t directly address the focus question, </a:t>
            </a:r>
            <a:r>
              <a:rPr lang="en-US" sz="1200" i="1" kern="1200" dirty="0">
                <a:solidFill>
                  <a:schemeClr val="tx1"/>
                </a:solidFill>
                <a:latin typeface="+mn-lt"/>
                <a:ea typeface="+mn-ea"/>
                <a:cs typeface="+mn-cs"/>
              </a:rPr>
              <a:t>Do plants need food?</a:t>
            </a:r>
            <a:r>
              <a:rPr lang="en-US" sz="1200" kern="1200" dirty="0">
                <a:solidFill>
                  <a:schemeClr val="tx1"/>
                </a:solidFill>
                <a:latin typeface="+mn-lt"/>
                <a:ea typeface="+mn-ea"/>
                <a:cs typeface="+mn-cs"/>
              </a:rPr>
              <a:t> but focus instead on </a:t>
            </a:r>
            <a:r>
              <a:rPr lang="en-US" sz="1200" i="1" kern="1200" dirty="0">
                <a:solidFill>
                  <a:schemeClr val="tx1"/>
                </a:solidFill>
                <a:latin typeface="+mn-lt"/>
                <a:ea typeface="+mn-ea"/>
                <a:cs typeface="+mn-cs"/>
              </a:rPr>
              <a:t>how</a:t>
            </a:r>
            <a:r>
              <a:rPr lang="en-US" sz="1200" kern="1200" dirty="0">
                <a:solidFill>
                  <a:schemeClr val="tx1"/>
                </a:solidFill>
                <a:latin typeface="+mn-lt"/>
                <a:ea typeface="+mn-ea"/>
                <a:cs typeface="+mn-cs"/>
              </a:rPr>
              <a:t> plants make food using sunlight, air, and water. The ideas students summarize also focus on </a:t>
            </a:r>
            <a:r>
              <a:rPr lang="en-US" sz="1200" i="1" kern="1200" dirty="0">
                <a:solidFill>
                  <a:schemeClr val="tx1"/>
                </a:solidFill>
                <a:latin typeface="+mn-lt"/>
                <a:ea typeface="+mn-ea"/>
                <a:cs typeface="+mn-cs"/>
              </a:rPr>
              <a:t>how</a:t>
            </a:r>
            <a:r>
              <a:rPr lang="en-US" sz="1200" kern="1200" dirty="0">
                <a:solidFill>
                  <a:schemeClr val="tx1"/>
                </a:solidFill>
                <a:latin typeface="+mn-lt"/>
                <a:ea typeface="+mn-ea"/>
                <a:cs typeface="+mn-cs"/>
              </a:rPr>
              <a:t> plants get their food rather than whether plants need food. A better focus question might be, </a:t>
            </a:r>
            <a:r>
              <a:rPr lang="en-US" sz="1200" i="1" kern="1200" dirty="0">
                <a:solidFill>
                  <a:schemeClr val="tx1"/>
                </a:solidFill>
                <a:latin typeface="+mn-lt"/>
                <a:ea typeface="+mn-ea"/>
                <a:cs typeface="+mn-cs"/>
              </a:rPr>
              <a:t>How do plants get their food?</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What is food for plants?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summary statement is scientifically accurate and emphasizes that plants make food “inside of themselves.” The summary could have been improved if the teacher had emphasized that plants make food out of water, air, and sunlight and that none of these substances are food for plants.</a:t>
            </a:r>
          </a:p>
          <a:p>
            <a:pPr marL="137160" indent="-137160">
              <a:buFont typeface="Arial" pitchFamily="34" charset="0"/>
              <a:buChar char="•"/>
            </a:pPr>
            <a:r>
              <a:rPr lang="en-US" sz="1200" i="1" kern="1200" dirty="0" err="1">
                <a:solidFill>
                  <a:schemeClr val="tx1"/>
                </a:solidFill>
                <a:latin typeface="+mn-lt"/>
                <a:ea typeface="+mn-ea"/>
                <a:cs typeface="+mn-cs"/>
              </a:rPr>
              <a:t>Sensemaking</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The teacher engaged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with a Turn and Talk about what the tree and the grass in the picnic picture were doing to get food. Some probe questions might have clarified the extent of students’ understandings. For example, did the student at segment 00:45 understand that Sun, water, and air aren’t the plants’ food but are used to make their food? The teacher also could have challenged students to critique her summary (“Did I leave anything out?”), or she could have asked them to create their own summary statements.</a:t>
            </a:r>
          </a:p>
          <a:p>
            <a:pPr marL="137160" indent="-137160">
              <a:buFont typeface="Arial" pitchFamily="34" charset="0"/>
              <a:buChar char="•"/>
            </a:pPr>
            <a:r>
              <a:rPr lang="en-US" sz="1200" i="1" kern="1200" dirty="0">
                <a:solidFill>
                  <a:schemeClr val="tx1"/>
                </a:solidFill>
                <a:latin typeface="+mn-lt"/>
                <a:ea typeface="+mn-ea"/>
                <a:cs typeface="+mn-cs"/>
              </a:rPr>
              <a:t>Improvements: </a:t>
            </a:r>
            <a:r>
              <a:rPr lang="en-US" sz="1200" kern="1200" dirty="0">
                <a:solidFill>
                  <a:schemeClr val="tx1"/>
                </a:solidFill>
                <a:latin typeface="+mn-lt"/>
                <a:ea typeface="+mn-ea"/>
                <a:cs typeface="+mn-cs"/>
              </a:rPr>
              <a:t>The summary statement could be improved by getting more students involved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by highlighting the differences between how plants and animals get their food. For example, the teacher could have asked students to imagine making food inside their bodies using water, air, and sunlight.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Content deepening opportunity</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It’s important for students to understand that that plants and people “make” food in completely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different ways. Plants don’t make their own food the way we make dinner! Plants take </a:t>
            </a:r>
            <a:r>
              <a:rPr lang="en-US" sz="1200" kern="1200" dirty="0" err="1">
                <a:solidFill>
                  <a:schemeClr val="tx1"/>
                </a:solidFill>
                <a:latin typeface="+mn-lt"/>
                <a:ea typeface="+mn-ea"/>
                <a:cs typeface="+mn-cs"/>
              </a:rPr>
              <a:t>nonenergy</a:t>
            </a:r>
            <a:r>
              <a:rPr lang="en-US" sz="1200" kern="1200" dirty="0">
                <a:solidFill>
                  <a:schemeClr val="tx1"/>
                </a:solidFill>
                <a:latin typeface="+mn-lt"/>
                <a:ea typeface="+mn-ea"/>
                <a:cs typeface="+mn-cs"/>
              </a:rPr>
              <a:t>-supplying materials into their bodies and, through complex internal chemical reactions, turn them into energy-supplying food. Humans take matter that already has energy-supplying potential and cook it, thereby rearranging the molecules by heating the food matter. As humans, we can’t make energy-supplying food inside our own bodies! We must find food in our environment that already has energy stored in it, and then we must prepare (cook) and eat it to get the energy we need.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marL="0" lvl="0" indent="0" fontAlgn="base">
              <a:buNone/>
            </a:pPr>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marL="228600" lvl="0" indent="-228600" fontAlgn="base">
              <a:buAutoNum type="alphaLcPeriod"/>
            </a:pPr>
            <a:endParaRPr lang="en-US" sz="1200" u="none" strike="noStrike" kern="1200" dirty="0">
              <a:solidFill>
                <a:schemeClr val="tx1"/>
              </a:solidFill>
              <a:effectLst/>
              <a:latin typeface="+mn-lt"/>
              <a:ea typeface="+mn-ea"/>
              <a:cs typeface="+mn-cs"/>
            </a:endParaRPr>
          </a:p>
          <a:p>
            <a:pPr marL="0" lvl="0" indent="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Some of the P&amp;A lessons have more than two parts (lessons 1, 3, and 5), so you’ll need to decide how you want to divide them up among participants.</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“Answers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lvl="0" indent="-228600">
              <a:buFont typeface="+mj-lt"/>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Read the focus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Ask participants to write the questions in their science notebooks and leave space to write a response later.</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t>
            </a:r>
            <a:r>
              <a:rPr lang="en-US" sz="1200" kern="1200" dirty="0">
                <a:solidFill>
                  <a:schemeClr val="tx1"/>
                </a:solidFill>
                <a:latin typeface="+mn-lt"/>
                <a:ea typeface="+mn-ea"/>
                <a:cs typeface="+mn-cs"/>
              </a:rPr>
              <a:t>Note that in the Plants and Animals lesson series, students explore what plants need from their environment, but not why they need these things.</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fontAlgn="base"/>
            <a:r>
              <a:rPr lang="en-US" sz="1200" kern="1200" dirty="0">
                <a:solidFill>
                  <a:schemeClr val="tx1"/>
                </a:solidFill>
                <a:latin typeface="+mn-lt"/>
                <a:ea typeface="+mn-ea"/>
                <a:cs typeface="+mn-cs"/>
              </a:rPr>
              <a:t>a. </a:t>
            </a:r>
            <a:r>
              <a:rPr lang="en-US" sz="1200" b="1" u="none" strike="noStrike" kern="1200" dirty="0">
                <a:solidFill>
                  <a:schemeClr val="tx1"/>
                </a:solidFill>
                <a:effectLst/>
                <a:latin typeface="+mn-lt"/>
                <a:ea typeface="+mn-ea"/>
                <a:cs typeface="+mn-cs"/>
              </a:rPr>
              <a:t>Individuals and pairs:</a:t>
            </a:r>
            <a:r>
              <a:rPr lang="en-US" sz="1200" u="none" strike="noStrike" kern="1200" dirty="0">
                <a:solidFill>
                  <a:schemeClr val="tx1"/>
                </a:solidFill>
                <a:effectLst/>
                <a:latin typeface="+mn-lt"/>
                <a:ea typeface="+mn-ea"/>
                <a:cs typeface="+mn-cs"/>
              </a:rPr>
              <a:t> “Make a list in your science notebooks of what you think plants need to live and grow. Then share your ideas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“So what do you think plants need from their environment to live and grow? Let’s hear your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ideas, record them on chart paper. Accept all ideas at this point without correcting them. Ask probe questions to clarify participants’ thinking, but don’t label ideas as right or wrong.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Air (carbon dioxide)</a:t>
            </a:r>
          </a:p>
          <a:p>
            <a:pPr marL="137160" indent="-137160">
              <a:buFont typeface="Arial" pitchFamily="34" charset="0"/>
              <a:buChar char="•"/>
            </a:pPr>
            <a:r>
              <a:rPr lang="en-US" sz="1200" kern="1200" dirty="0">
                <a:solidFill>
                  <a:schemeClr val="tx1"/>
                </a:solidFill>
                <a:latin typeface="+mn-lt"/>
                <a:ea typeface="+mn-ea"/>
                <a:cs typeface="+mn-cs"/>
              </a:rPr>
              <a:t>Water</a:t>
            </a:r>
          </a:p>
          <a:p>
            <a:pPr marL="137160" indent="-137160">
              <a:buFont typeface="Arial" pitchFamily="34" charset="0"/>
              <a:buChar char="•"/>
            </a:pPr>
            <a:r>
              <a:rPr lang="en-US" sz="1200" kern="1200" dirty="0">
                <a:solidFill>
                  <a:schemeClr val="tx1"/>
                </a:solidFill>
                <a:latin typeface="+mn-lt"/>
                <a:ea typeface="+mn-ea"/>
                <a:cs typeface="+mn-cs"/>
              </a:rPr>
              <a:t>Food</a:t>
            </a:r>
          </a:p>
          <a:p>
            <a:pPr marL="137160" indent="-137160">
              <a:buFont typeface="Arial" pitchFamily="34" charset="0"/>
              <a:buChar char="•"/>
            </a:pPr>
            <a:r>
              <a:rPr lang="en-US" sz="1200" kern="1200" dirty="0">
                <a:solidFill>
                  <a:schemeClr val="tx1"/>
                </a:solidFill>
                <a:latin typeface="+mn-lt"/>
                <a:ea typeface="+mn-ea"/>
                <a:cs typeface="+mn-cs"/>
              </a:rPr>
              <a:t>Soil</a:t>
            </a:r>
          </a:p>
          <a:p>
            <a:pPr marL="137160" indent="-137160">
              <a:buFont typeface="Arial" pitchFamily="34" charset="0"/>
              <a:buChar char="•"/>
            </a:pPr>
            <a:r>
              <a:rPr lang="en-US" sz="1200" kern="1200" dirty="0">
                <a:solidFill>
                  <a:schemeClr val="tx1"/>
                </a:solidFill>
                <a:latin typeface="+mn-lt"/>
                <a:ea typeface="+mn-ea"/>
                <a:cs typeface="+mn-cs"/>
              </a:rPr>
              <a:t>Light</a:t>
            </a:r>
          </a:p>
          <a:p>
            <a:pPr marL="137160" indent="-137160">
              <a:buFont typeface="Arial" pitchFamily="34" charset="0"/>
              <a:buChar char="•"/>
            </a:pPr>
            <a:r>
              <a:rPr lang="en-US" sz="1200" kern="1200" dirty="0">
                <a:solidFill>
                  <a:schemeClr val="tx1"/>
                </a:solidFill>
                <a:latin typeface="+mn-lt"/>
                <a:ea typeface="+mn-ea"/>
                <a:cs typeface="+mn-cs"/>
              </a:rPr>
              <a:t>Nutrients/minerals from the soil</a:t>
            </a:r>
          </a:p>
          <a:p>
            <a:pPr marL="137160" indent="-137160">
              <a:buFont typeface="Arial" pitchFamily="34" charset="0"/>
              <a:buChar char="•"/>
            </a:pPr>
            <a:r>
              <a:rPr lang="en-US" sz="1200" kern="1200" dirty="0">
                <a:solidFill>
                  <a:schemeClr val="tx1"/>
                </a:solidFill>
                <a:latin typeface="+mn-lt"/>
                <a:ea typeface="+mn-ea"/>
                <a:cs typeface="+mn-cs"/>
              </a:rPr>
              <a:t>Fertilizer/plant food</a:t>
            </a:r>
          </a:p>
          <a:p>
            <a:pPr marL="137160" indent="-137160">
              <a:buFont typeface="Arial" pitchFamily="34" charset="0"/>
              <a:buChar char="•"/>
            </a:pPr>
            <a:r>
              <a:rPr lang="en-US" sz="1200" kern="1200" dirty="0">
                <a:solidFill>
                  <a:schemeClr val="tx1"/>
                </a:solidFill>
                <a:latin typeface="+mn-lt"/>
                <a:ea typeface="+mn-ea"/>
                <a:cs typeface="+mn-cs"/>
              </a:rPr>
              <a:t>The right temperature and/or conditions </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17</a:t>
            </a:fld>
            <a:endParaRPr lang="en-US"/>
          </a:p>
        </p:txBody>
      </p:sp>
    </p:spTree>
    <p:extLst>
      <p:ext uri="{BB962C8B-B14F-4D97-AF65-F5344CB8AC3E}">
        <p14:creationId xmlns:p14="http://schemas.microsoft.com/office/powerpoint/2010/main" val="270301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 </a:t>
            </a:r>
          </a:p>
          <a:p>
            <a:endParaRPr lang="en-US" dirty="0"/>
          </a:p>
          <a:p>
            <a:pPr marL="0" lvl="1" fontAlgn="base"/>
            <a:r>
              <a:rPr lang="en-US" dirty="0"/>
              <a:t>a.</a:t>
            </a:r>
            <a:r>
              <a:rPr lang="en-US" baseline="0" dirty="0"/>
              <a:t> </a:t>
            </a:r>
            <a:r>
              <a:rPr lang="en-US" sz="1200" u="none" strike="noStrike" kern="1200" dirty="0">
                <a:solidFill>
                  <a:schemeClr val="tx1"/>
                </a:solidFill>
                <a:effectLst/>
                <a:latin typeface="+mn-lt"/>
                <a:ea typeface="+mn-ea"/>
                <a:cs typeface="+mn-cs"/>
              </a:rPr>
              <a:t>“First, let’s think about whether plants need </a:t>
            </a:r>
            <a:r>
              <a:rPr lang="en-US" sz="1200" i="1" u="none" strike="noStrike" kern="1200" dirty="0">
                <a:solidFill>
                  <a:schemeClr val="tx1"/>
                </a:solidFill>
                <a:effectLst/>
                <a:latin typeface="+mn-lt"/>
                <a:ea typeface="+mn-ea"/>
                <a:cs typeface="+mn-cs"/>
              </a:rPr>
              <a:t>food</a:t>
            </a:r>
            <a:r>
              <a:rPr lang="en-US" sz="1200" u="none" strike="noStrike" kern="1200" dirty="0">
                <a:solidFill>
                  <a:schemeClr val="tx1"/>
                </a:solidFill>
                <a:effectLst/>
                <a:latin typeface="+mn-lt"/>
                <a:ea typeface="+mn-ea"/>
                <a:cs typeface="+mn-cs"/>
              </a:rPr>
              <a:t> to live and grow.”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Read the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answer the questions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definitions with the group. Accept all ideas at this point. Ask probe questions to clarify participants’ thinking, but don’t correct their ideas or label them as right or wrong.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531629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baseline="0"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Initially show only the definition at the top of the slide.</a:t>
            </a:r>
            <a:endParaRPr lang="en-US" sz="1600" kern="1200" dirty="0">
              <a:solidFill>
                <a:schemeClr val="tx1"/>
              </a:solidFill>
              <a:latin typeface="+mn-lt"/>
              <a:ea typeface="+mn-ea"/>
              <a:cs typeface="+mn-cs"/>
            </a:endParaRP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“Now let’s look at a scientific definition of </a:t>
            </a:r>
            <a:r>
              <a:rPr lang="en-US" sz="1200" i="1" u="none" strike="noStrike" kern="1200" dirty="0">
                <a:solidFill>
                  <a:schemeClr val="tx1"/>
                </a:solidFill>
                <a:effectLst/>
                <a:latin typeface="+mn-lt"/>
                <a:ea typeface="+mn-ea"/>
                <a:cs typeface="+mn-cs"/>
              </a:rPr>
              <a:t>food</a:t>
            </a:r>
            <a:r>
              <a:rPr lang="en-US" sz="1200" u="none" strike="noStrike"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definition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“How does this definition compare with the definitions you wrote? How is it similar or different?”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Draw participants’ attention</a:t>
            </a:r>
            <a:r>
              <a:rPr lang="en-US" sz="1200" kern="1200" baseline="0" dirty="0">
                <a:solidFill>
                  <a:schemeClr val="tx1"/>
                </a:solidFill>
                <a:latin typeface="+mn-lt"/>
                <a:ea typeface="+mn-ea"/>
                <a:cs typeface="+mn-cs"/>
              </a:rPr>
              <a:t> to </a:t>
            </a:r>
            <a:r>
              <a:rPr lang="en-US" sz="1200" kern="1200" dirty="0">
                <a:solidFill>
                  <a:schemeClr val="tx1"/>
                </a:solidFill>
                <a:latin typeface="+mn-lt"/>
                <a:ea typeface="+mn-ea"/>
                <a:cs typeface="+mn-cs"/>
              </a:rPr>
              <a:t>the highlighted words in the definition; then reveal the rest of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Emphasize that food is </a:t>
            </a:r>
            <a:r>
              <a:rPr lang="en-US" sz="1200" i="1" kern="1200" dirty="0">
                <a:solidFill>
                  <a:schemeClr val="tx1"/>
                </a:solidFill>
                <a:latin typeface="+mn-lt"/>
                <a:ea typeface="+mn-ea"/>
                <a:cs typeface="+mn-cs"/>
              </a:rPr>
              <a:t>matter</a:t>
            </a:r>
            <a:r>
              <a:rPr lang="en-US" sz="1200" kern="1200" dirty="0">
                <a:solidFill>
                  <a:schemeClr val="tx1"/>
                </a:solidFill>
                <a:latin typeface="+mn-lt"/>
                <a:ea typeface="+mn-ea"/>
                <a:cs typeface="+mn-cs"/>
              </a:rPr>
              <a:t>, but energy isn’t. </a:t>
            </a:r>
            <a:r>
              <a:rPr lang="en-US" sz="1200" i="1" kern="1200" dirty="0">
                <a:solidFill>
                  <a:schemeClr val="tx1"/>
                </a:solidFill>
                <a:latin typeface="+mn-lt"/>
                <a:ea typeface="+mn-ea"/>
                <a:cs typeface="+mn-cs"/>
              </a:rPr>
              <a:t>Matter</a:t>
            </a:r>
            <a:r>
              <a:rPr lang="en-US" sz="1200" kern="1200" dirty="0">
                <a:solidFill>
                  <a:schemeClr val="tx1"/>
                </a:solidFill>
                <a:latin typeface="+mn-lt"/>
                <a:ea typeface="+mn-ea"/>
                <a:cs typeface="+mn-cs"/>
              </a:rPr>
              <a:t> is made up of atoms and molecules. The energy in food is referred to as </a:t>
            </a:r>
            <a:r>
              <a:rPr lang="en-US" sz="1200" i="1" kern="1200" dirty="0">
                <a:solidFill>
                  <a:schemeClr val="tx1"/>
                </a:solidFill>
                <a:latin typeface="+mn-lt"/>
                <a:ea typeface="+mn-ea"/>
                <a:cs typeface="+mn-cs"/>
              </a:rPr>
              <a:t>stored or potential energy</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because the energy is stored in molecules and has the potential of being released and used when the chemical bonds are broken. Potential energy is also called </a:t>
            </a:r>
            <a:r>
              <a:rPr lang="en-US" sz="1200" i="1" kern="1200" dirty="0">
                <a:solidFill>
                  <a:schemeClr val="tx1"/>
                </a:solidFill>
                <a:latin typeface="+mn-lt"/>
                <a:ea typeface="+mn-ea"/>
                <a:cs typeface="+mn-cs"/>
              </a:rPr>
              <a:t>chemical energy</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Write this definition on chart paper and post it to the wall so that everyone can refer to it. Also have participants copy the definition into their science notebooks.</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19</a:t>
            </a:fld>
            <a:endParaRPr lang="en-US"/>
          </a:p>
        </p:txBody>
      </p:sp>
    </p:spTree>
    <p:extLst>
      <p:ext uri="{BB962C8B-B14F-4D97-AF65-F5344CB8AC3E}">
        <p14:creationId xmlns:p14="http://schemas.microsoft.com/office/powerpoint/2010/main" val="358779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“Next, we’ll think about the question, “What is food for plants?”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make a two-column chart in their notebooks like the one on the slide and write the title “What Is Food for Plants?” at the top.</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Individuals (5 min):</a:t>
            </a:r>
            <a:r>
              <a:rPr lang="en-US" sz="1200" u="none" strike="noStrike" kern="1200" dirty="0">
                <a:solidFill>
                  <a:schemeClr val="tx1"/>
                </a:solidFill>
                <a:effectLst/>
                <a:latin typeface="+mn-lt"/>
                <a:ea typeface="+mn-ea"/>
                <a:cs typeface="+mn-cs"/>
              </a:rPr>
              <a:t> “In the first column on your chart, write down everything you can think of that might be food for plants. In the second column, write down any evidence you can think of to support your ideas. Your evidence can include facts or information from science resources, as well as your own observations and experiences. It’s OK if you aren’t able to provide evidence for all of your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participants are working on the task, create a three-column chart on chart paper titled “Our Ideas and Evidence.” Use the column headings “Our Ideas,” “Supporting Evidence,” and “Challenging Evidence.”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Invite participants to share their ideas and evidence with the group. Accept all ideas and evidence at this point and record them on the group chart. Encourage participants to agree or disagree with one another’s ideas and add any evidence that supports or challenges the ideas. For example:</a:t>
            </a:r>
          </a:p>
          <a:p>
            <a:pPr marL="320040" indent="-137160"/>
            <a:r>
              <a:rPr lang="en-US" sz="1200" b="1" kern="1200" dirty="0">
                <a:solidFill>
                  <a:schemeClr val="tx1"/>
                </a:solidFill>
                <a:latin typeface="+mn-lt"/>
                <a:ea typeface="+mn-ea"/>
                <a:cs typeface="+mn-cs"/>
              </a:rPr>
              <a:t>Idea:</a:t>
            </a:r>
            <a:r>
              <a:rPr lang="en-US" sz="1200" kern="1200" dirty="0">
                <a:solidFill>
                  <a:schemeClr val="tx1"/>
                </a:solidFill>
                <a:latin typeface="+mn-lt"/>
                <a:ea typeface="+mn-ea"/>
                <a:cs typeface="+mn-cs"/>
              </a:rPr>
              <a:t> Water is food for plants. </a:t>
            </a:r>
          </a:p>
          <a:p>
            <a:pPr marL="320040" indent="-137160"/>
            <a:r>
              <a:rPr lang="en-US" sz="1200" b="1" kern="1200" dirty="0">
                <a:solidFill>
                  <a:schemeClr val="tx1"/>
                </a:solidFill>
                <a:latin typeface="+mn-lt"/>
                <a:ea typeface="+mn-ea"/>
                <a:cs typeface="+mn-cs"/>
              </a:rPr>
              <a:t>Supporting evidence:</a:t>
            </a:r>
            <a:r>
              <a:rPr lang="en-US" sz="1200" kern="1200" dirty="0">
                <a:solidFill>
                  <a:schemeClr val="tx1"/>
                </a:solidFill>
                <a:latin typeface="+mn-lt"/>
                <a:ea typeface="+mn-ea"/>
                <a:cs typeface="+mn-cs"/>
              </a:rPr>
              <a:t> If you don’t water plants, they die. </a:t>
            </a:r>
          </a:p>
          <a:p>
            <a:pPr marL="320040" indent="-137160"/>
            <a:r>
              <a:rPr lang="en-US" sz="1200" b="1" kern="1200" dirty="0">
                <a:solidFill>
                  <a:schemeClr val="tx1"/>
                </a:solidFill>
                <a:latin typeface="+mn-lt"/>
                <a:ea typeface="+mn-ea"/>
                <a:cs typeface="+mn-cs"/>
              </a:rPr>
              <a:t>Challenging evidence:</a:t>
            </a:r>
            <a:r>
              <a:rPr lang="en-US" sz="1200" kern="1200" dirty="0">
                <a:solidFill>
                  <a:schemeClr val="tx1"/>
                </a:solidFill>
                <a:latin typeface="+mn-lt"/>
                <a:ea typeface="+mn-ea"/>
                <a:cs typeface="+mn-cs"/>
              </a:rPr>
              <a:t> Water has no energy (Calories),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so it doesn’t meet the scientific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a:t>
            </a:r>
          </a:p>
          <a:p>
            <a:pPr marL="320040" indent="-137160"/>
            <a:endParaRPr lang="en-US" sz="1200" kern="1200" dirty="0">
              <a:solidFill>
                <a:schemeClr val="tx1"/>
              </a:solidFill>
              <a:latin typeface="+mn-lt"/>
              <a:ea typeface="+mn-ea"/>
              <a:cs typeface="+mn-cs"/>
            </a:endParaRPr>
          </a:p>
          <a:p>
            <a:pPr marL="0" indent="0"/>
            <a:r>
              <a:rPr lang="en-US" sz="1200" kern="1200" dirty="0">
                <a:solidFill>
                  <a:schemeClr val="tx1"/>
                </a:solidFill>
                <a:latin typeface="+mn-lt"/>
                <a:ea typeface="+mn-ea"/>
                <a:cs typeface="+mn-cs"/>
              </a:rPr>
              <a:t>f. “Now let’s investigate some of these ideas and see if the evidence we find supports or challenges them.”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likely list water, soil, air, and minerals/nutrients from the soil on their charts. If participants mention that plants make their own food by photosynthesis or that they’ve seen gardeners add manure, hair clippings, and coffee grounds to the soil, add these to the group chart as well.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E3DFC5-9FF0-425A-8AC6-3041B22A3F14}" type="slidenum">
              <a:rPr lang="en-US" smtClean="0"/>
              <a:pPr/>
              <a:t>20</a:t>
            </a:fld>
            <a:endParaRPr lang="en-US"/>
          </a:p>
        </p:txBody>
      </p:sp>
    </p:spTree>
    <p:extLst>
      <p:ext uri="{BB962C8B-B14F-4D97-AF65-F5344CB8AC3E}">
        <p14:creationId xmlns:p14="http://schemas.microsoft.com/office/powerpoint/2010/main" val="159745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1" dirty="0">
              <a:solidFill>
                <a:schemeClr val="accent1">
                  <a:lumMod val="75000"/>
                </a:schemeClr>
              </a:solidFill>
            </a:endParaRPr>
          </a:p>
          <a:p>
            <a:pPr marL="0" lvl="1" fontAlgn="base"/>
            <a:r>
              <a:rPr lang="en-US" sz="1200" b="0" dirty="0">
                <a:solidFill>
                  <a:schemeClr val="accent1">
                    <a:lumMod val="75000"/>
                  </a:schemeClr>
                </a:solidFill>
              </a:rPr>
              <a:t>a. </a:t>
            </a:r>
            <a:r>
              <a:rPr lang="en-US" sz="1200" u="none" strike="noStrike" kern="1200" dirty="0">
                <a:solidFill>
                  <a:schemeClr val="tx1"/>
                </a:solidFill>
                <a:effectLst/>
                <a:latin typeface="+mn-lt"/>
                <a:ea typeface="+mn-ea"/>
                <a:cs typeface="+mn-cs"/>
              </a:rPr>
              <a:t>“First, we’ll investigate the idea that soil is food for plants.”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mid-1600s, </a:t>
            </a:r>
            <a:r>
              <a:rPr lang="en-US" sz="1200" u="none" strike="noStrike" kern="1200" dirty="0">
                <a:solidFill>
                  <a:schemeClr val="tx1"/>
                </a:solidFill>
                <a:latin typeface="+mn-lt"/>
                <a:ea typeface="+mn-ea"/>
                <a:cs typeface="+mn-cs"/>
              </a:rPr>
              <a:t>a Dutch scientist named Jan van </a:t>
            </a:r>
            <a:r>
              <a:rPr lang="en-US" sz="1200" u="none" strike="noStrike" kern="1200" dirty="0" err="1">
                <a:solidFill>
                  <a:schemeClr val="tx1"/>
                </a:solidFill>
                <a:latin typeface="+mn-lt"/>
                <a:ea typeface="+mn-ea"/>
                <a:cs typeface="+mn-cs"/>
              </a:rPr>
              <a:t>Helmont</a:t>
            </a:r>
            <a:r>
              <a:rPr lang="en-US" sz="1200" u="none" strike="noStrike" kern="1200" dirty="0">
                <a:solidFill>
                  <a:schemeClr val="tx1"/>
                </a:solidFill>
                <a:latin typeface="+mn-lt"/>
                <a:ea typeface="+mn-ea"/>
                <a:cs typeface="+mn-cs"/>
              </a:rPr>
              <a:t> designed an experiment to test the dominant theory that plants ate soil to live and grow. Van </a:t>
            </a:r>
            <a:r>
              <a:rPr lang="en-US" sz="1200" u="none" strike="noStrike" kern="1200" dirty="0" err="1">
                <a:solidFill>
                  <a:schemeClr val="tx1"/>
                </a:solidFill>
                <a:latin typeface="+mn-lt"/>
                <a:ea typeface="+mn-ea"/>
                <a:cs typeface="+mn-cs"/>
              </a:rPr>
              <a:t>Helmont’s</a:t>
            </a:r>
            <a:r>
              <a:rPr lang="en-US" sz="1200" u="none" strike="noStrike" kern="1200" dirty="0">
                <a:solidFill>
                  <a:schemeClr val="tx1"/>
                </a:solidFill>
                <a:latin typeface="+mn-lt"/>
                <a:ea typeface="+mn-ea"/>
                <a:cs typeface="+mn-cs"/>
              </a:rPr>
              <a:t> experiment involved planting a young willow tree in a bucket of soil and giving it only water. First, he weighed the soil and found that its mass was 200 pounds. Then he weighed the tree and found that its mass was 5 pounds. </a:t>
            </a:r>
            <a:r>
              <a:rPr lang="en-US" sz="1200" kern="1200" dirty="0">
                <a:solidFill>
                  <a:schemeClr val="tx1"/>
                </a:solidFill>
                <a:latin typeface="+mn-lt"/>
                <a:ea typeface="+mn-ea"/>
                <a:cs typeface="+mn-cs"/>
              </a:rPr>
              <a:t>Five years later, he weighed the tree and the soil again. What do you predict happened to the mass of the tree and the soil by the end of the experiment? Did the mass increase, decrease, or stay about the same? Why do you think so?”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“Write your predictions and reasoning in your science notebooks and be prepared to share your ideas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Record their predictions and reasoning on chart paper. Ask probe questions to clarify participants’ thinking.</a:t>
            </a:r>
            <a:r>
              <a:rPr lang="en-US" dirty="0"/>
              <a:t> </a:t>
            </a:r>
            <a:endParaRPr lang="en-US" sz="1050" kern="1200" dirty="0">
              <a:solidFill>
                <a:schemeClr val="tx1"/>
              </a:solidFill>
              <a:latin typeface="+mn-lt"/>
              <a:ea typeface="+mn-ea"/>
              <a:cs typeface="+mn-cs"/>
            </a:endParaRPr>
          </a:p>
          <a:p>
            <a:endParaRPr lang="en-US" sz="1200" b="1" dirty="0">
              <a:solidFill>
                <a:schemeClr val="accent1">
                  <a:lumMod val="75000"/>
                </a:schemeClr>
              </a:solidFill>
            </a:endParaRPr>
          </a:p>
          <a:p>
            <a:pPr marL="0" indent="0">
              <a:buNone/>
            </a:pP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21</a:t>
            </a:fld>
            <a:endParaRPr lang="en-US"/>
          </a:p>
        </p:txBody>
      </p:sp>
    </p:spTree>
    <p:extLst>
      <p:ext uri="{BB962C8B-B14F-4D97-AF65-F5344CB8AC3E}">
        <p14:creationId xmlns:p14="http://schemas.microsoft.com/office/powerpoint/2010/main" val="296229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b="1" dirty="0">
              <a:solidFill>
                <a:schemeClr val="accent1">
                  <a:lumMod val="75000"/>
                </a:schemeClr>
              </a:solidFill>
            </a:endParaRPr>
          </a:p>
          <a:p>
            <a:pPr marL="0" lvl="1" fontAlgn="base"/>
            <a:r>
              <a:rPr lang="en-US" sz="1200" b="0" dirty="0">
                <a:solidFill>
                  <a:schemeClr val="accent1">
                    <a:lumMod val="75000"/>
                  </a:schemeClr>
                </a:solidFill>
              </a:rPr>
              <a:t>a. </a:t>
            </a:r>
            <a:r>
              <a:rPr lang="en-US" sz="1200" u="none" strike="noStrike" kern="1200" dirty="0">
                <a:solidFill>
                  <a:schemeClr val="tx1"/>
                </a:solidFill>
                <a:effectLst/>
                <a:latin typeface="+mn-lt"/>
                <a:ea typeface="+mn-ea"/>
                <a:cs typeface="+mn-cs"/>
              </a:rPr>
              <a:t>“This slide shows the results of Van </a:t>
            </a:r>
            <a:r>
              <a:rPr lang="en-US" sz="1200" u="none" strike="noStrike" kern="1200" dirty="0" err="1">
                <a:solidFill>
                  <a:schemeClr val="tx1"/>
                </a:solidFill>
                <a:effectLst/>
                <a:latin typeface="+mn-lt"/>
                <a:ea typeface="+mn-ea"/>
                <a:cs typeface="+mn-cs"/>
              </a:rPr>
              <a:t>Helmont’s</a:t>
            </a:r>
            <a:r>
              <a:rPr lang="en-US" sz="1200" u="none" strike="noStrike" kern="1200" dirty="0">
                <a:solidFill>
                  <a:schemeClr val="tx1"/>
                </a:solidFill>
                <a:effectLst/>
                <a:latin typeface="+mn-lt"/>
                <a:ea typeface="+mn-ea"/>
                <a:cs typeface="+mn-cs"/>
              </a:rPr>
              <a:t> experiment. In the five-year period when the tree only received water, its mass increased from 5 pounds to 169 pounds, an increase of 164 pounds. But the soil only lost around 2 ounces.”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“Study this diagram and think about what you can conclude from these results. Then share your ideas with an elbow partner and come to a consensus about the conclusion you can draw from the results. Develop a claim stating your conclusion and support your claim with evidence. Be prepared to share your claims and evidence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be precise in their claims. Emphasize that their claims and evidence should be limited to willow trees. </a:t>
            </a:r>
          </a:p>
          <a:p>
            <a:r>
              <a:rPr lang="en-US" sz="1200" kern="1200" dirty="0">
                <a:solidFill>
                  <a:schemeClr val="tx1"/>
                </a:solidFill>
                <a:latin typeface="+mn-lt"/>
                <a:ea typeface="+mn-ea"/>
                <a:cs typeface="+mn-cs"/>
              </a:rPr>
              <a:t> </a:t>
            </a: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claims and evidence with the group. Encourage participants to agree or disagree with one another’s ideas and add any supporting or challenging evidence. Record claims and evidence on chart paper and work together to reach a consensus.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Soil could not have been food for the willow tree. </a:t>
            </a:r>
          </a:p>
          <a:p>
            <a:pPr marL="13716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tree gained about 164 pounds, but the soil only lost a couple of ounces. Assuming conservation of matter, the additional mass of the tree didn’t come from the soil. It must have come from somewhere else.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“Van </a:t>
            </a:r>
            <a:r>
              <a:rPr lang="en-US" sz="1200" kern="1200" dirty="0" err="1">
                <a:solidFill>
                  <a:schemeClr val="tx1"/>
                </a:solidFill>
                <a:latin typeface="+mn-lt"/>
                <a:ea typeface="+mn-ea"/>
                <a:cs typeface="+mn-cs"/>
              </a:rPr>
              <a:t>Helmont</a:t>
            </a:r>
            <a:r>
              <a:rPr lang="en-US" sz="1200" kern="1200" dirty="0">
                <a:solidFill>
                  <a:schemeClr val="tx1"/>
                </a:solidFill>
                <a:latin typeface="+mn-lt"/>
                <a:ea typeface="+mn-ea"/>
                <a:cs typeface="+mn-cs"/>
              </a:rPr>
              <a:t> concluded that the willow tree grew by drinking water. Do you agree or disagree with his claim? Why?”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Van </a:t>
            </a:r>
            <a:r>
              <a:rPr lang="en-US" sz="1200" kern="1200" dirty="0" err="1">
                <a:solidFill>
                  <a:schemeClr val="tx1"/>
                </a:solidFill>
                <a:latin typeface="+mn-lt"/>
                <a:ea typeface="+mn-ea"/>
                <a:cs typeface="+mn-cs"/>
              </a:rPr>
              <a:t>Helmont’s</a:t>
            </a:r>
            <a:r>
              <a:rPr lang="en-US" sz="1200" kern="1200" dirty="0">
                <a:solidFill>
                  <a:schemeClr val="tx1"/>
                </a:solidFill>
                <a:latin typeface="+mn-lt"/>
                <a:ea typeface="+mn-ea"/>
                <a:cs typeface="+mn-cs"/>
              </a:rPr>
              <a:t> experiment didn’t provide evidence that the willow tree used water as a source of food or that water caused the tree to grow. However, water is a logical variable to research, and it’s reasonable to hypothesize that water is food for plants.</a:t>
            </a:r>
            <a:r>
              <a:rPr lang="en-US" dirty="0"/>
              <a:t> </a:t>
            </a:r>
            <a:endParaRPr lang="en-US" sz="1100" kern="1200" dirty="0">
              <a:solidFill>
                <a:schemeClr val="tx1"/>
              </a:solidFill>
              <a:latin typeface="+mn-lt"/>
              <a:ea typeface="+mn-ea"/>
              <a:cs typeface="+mn-cs"/>
            </a:endParaRPr>
          </a:p>
          <a:p>
            <a:endParaRPr lang="en-US" sz="1200" b="1" dirty="0">
              <a:solidFill>
                <a:schemeClr val="accent1">
                  <a:lumMod val="75000"/>
                </a:schemeClr>
              </a:solidFill>
            </a:endParaRPr>
          </a:p>
          <a:p>
            <a:pPr marL="0" indent="0">
              <a:buNone/>
            </a:pP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22</a:t>
            </a:fld>
            <a:endParaRPr lang="en-US"/>
          </a:p>
        </p:txBody>
      </p:sp>
    </p:spTree>
    <p:extLst>
      <p:ext uri="{BB962C8B-B14F-4D97-AF65-F5344CB8AC3E}">
        <p14:creationId xmlns:p14="http://schemas.microsoft.com/office/powerpoint/2010/main" val="296229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baseline="0" dirty="0"/>
          </a:p>
          <a:p>
            <a:pPr marL="0" lvl="1" fontAlgn="base"/>
            <a:r>
              <a:rPr lang="en-US" baseline="0" dirty="0"/>
              <a:t>a. </a:t>
            </a:r>
            <a:r>
              <a:rPr lang="en-US" sz="1200" u="none" strike="noStrike" kern="1200" dirty="0">
                <a:solidFill>
                  <a:schemeClr val="tx1"/>
                </a:solidFill>
                <a:effectLst/>
                <a:latin typeface="+mn-lt"/>
                <a:ea typeface="+mn-ea"/>
                <a:cs typeface="+mn-cs"/>
              </a:rPr>
              <a:t>“The bean seed in this picture is growing in a glass filled with moist, wadded-up paper towels.”</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Turn and Talk:</a:t>
            </a:r>
            <a:r>
              <a:rPr lang="en-US" sz="1200" u="none" strike="noStrike" kern="1200" dirty="0">
                <a:solidFill>
                  <a:schemeClr val="tx1"/>
                </a:solidFill>
                <a:effectLst/>
                <a:latin typeface="+mn-lt"/>
                <a:ea typeface="+mn-ea"/>
                <a:cs typeface="+mn-cs"/>
              </a:rPr>
              <a:t> “Study this photo; then discuss the questions on the slide with an elbow partner and work together to develop a claim based on this evidence. Be prepared to share your claim and evidence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be precise in their claims. Emphasize that their claims and evidence should be limited to bean seeds.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a few pairs of participants to share their claims and evidence with the group. Record the claims and evidence on chart paper and encourage participants to agree or disagree, ask questions, or add evidence that supports or challenges the claims.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Soil isn’t food for bean seeds.</a:t>
            </a:r>
          </a:p>
          <a:p>
            <a:pPr marL="13716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bean seed is growing without soil, so the food it needs to grow must come from somewhere else.</a:t>
            </a:r>
          </a:p>
          <a:p>
            <a:pPr marL="137160" indent="-137160">
              <a:buFont typeface="Arial" pitchFamily="34" charset="0"/>
              <a:buChar char="•"/>
            </a:pPr>
            <a:r>
              <a:rPr lang="en-US" sz="1200" b="1" kern="1200" dirty="0">
                <a:solidFill>
                  <a:schemeClr val="tx1"/>
                </a:solidFill>
                <a:latin typeface="+mn-lt"/>
                <a:ea typeface="+mn-ea"/>
                <a:cs typeface="+mn-cs"/>
              </a:rPr>
              <a:t>A strong challenge:</a:t>
            </a:r>
            <a:r>
              <a:rPr lang="en-US" sz="1200" kern="1200" dirty="0">
                <a:solidFill>
                  <a:schemeClr val="tx1"/>
                </a:solidFill>
                <a:latin typeface="+mn-lt"/>
                <a:ea typeface="+mn-ea"/>
                <a:cs typeface="+mn-cs"/>
              </a:rPr>
              <a:t> But the plant might eventually die without soil. Maybe it can use the food stored in the seed as it begins to grow, but when it gets bigger, it will need soil.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“Why do you think the plant can still grow in the absence of soil?” Elicit a variety of responses.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a:t>
            </a:r>
            <a:r>
              <a:rPr lang="en-US" sz="1200" kern="1200" dirty="0">
                <a:solidFill>
                  <a:schemeClr val="tx1"/>
                </a:solidFill>
                <a:latin typeface="+mn-lt"/>
                <a:ea typeface="+mn-ea"/>
                <a:cs typeface="+mn-cs"/>
              </a:rPr>
              <a:t> “Maybe the plant can get everything it needs from the air, and it only needs soil for support and as a conduit for water. I’ve heard that plants that can grow hydroponically with their roots in water, not soil. Maybe different plants get food in different ways.”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“How do you think your kindergartners would interpret this experiment?”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“So our evidence shows that soil isn’t food for plants. Now let’s investigate some of our other ideas.”</a:t>
            </a:r>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23</a:t>
            </a:fld>
            <a:endParaRPr lang="en-US"/>
          </a:p>
        </p:txBody>
      </p:sp>
    </p:spTree>
    <p:extLst>
      <p:ext uri="{BB962C8B-B14F-4D97-AF65-F5344CB8AC3E}">
        <p14:creationId xmlns:p14="http://schemas.microsoft.com/office/powerpoint/2010/main" val="2245823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Hide the definition at the bottom of the slide.</a:t>
            </a:r>
            <a:endParaRPr lang="en-US" dirty="0"/>
          </a:p>
          <a:p>
            <a:pPr marL="0" lvl="1" fontAlgn="base"/>
            <a:endParaRPr lang="en-US" dirty="0"/>
          </a:p>
          <a:p>
            <a:pPr marL="0" lvl="1" fontAlgn="base"/>
            <a:r>
              <a:rPr lang="en-US" dirty="0"/>
              <a:t>a.</a:t>
            </a:r>
            <a:r>
              <a:rPr lang="en-US" baseline="0" dirty="0"/>
              <a:t> </a:t>
            </a:r>
            <a:r>
              <a:rPr lang="en-US" sz="1200" u="none" strike="noStrike" kern="1200" dirty="0">
                <a:solidFill>
                  <a:schemeClr val="tx1"/>
                </a:solidFill>
                <a:effectLst/>
                <a:latin typeface="+mn-lt"/>
                <a:ea typeface="+mn-ea"/>
                <a:cs typeface="+mn-cs"/>
              </a:rPr>
              <a:t>“Next, we’ll investigate other possible sources of food for plants.”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Read the questions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Ask participants, “What two things must food provide that living things can use to live and grow?”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Matter and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the definition of food at the bottom of the slide and ask</a:t>
            </a:r>
            <a:r>
              <a:rPr lang="en-US" sz="1200" kern="1200" baseline="0" dirty="0">
                <a:solidFill>
                  <a:schemeClr val="tx1"/>
                </a:solidFill>
                <a:latin typeface="+mn-lt"/>
                <a:ea typeface="+mn-ea"/>
                <a:cs typeface="+mn-cs"/>
              </a:rPr>
              <a:t> participants to read it aloud. Then </a:t>
            </a:r>
            <a:r>
              <a:rPr lang="en-US" sz="1200" kern="1200" dirty="0">
                <a:solidFill>
                  <a:schemeClr val="tx1"/>
                </a:solidFill>
                <a:latin typeface="+mn-lt"/>
                <a:ea typeface="+mn-ea"/>
                <a:cs typeface="+mn-cs"/>
              </a:rPr>
              <a:t>emphasize the following ideas:</a:t>
            </a:r>
          </a:p>
          <a:p>
            <a:pPr marL="137160" indent="-137160">
              <a:buFont typeface="Arial" pitchFamily="34" charset="0"/>
              <a:buChar char="•"/>
            </a:pPr>
            <a:r>
              <a:rPr lang="en-US" sz="1200" kern="1200" dirty="0">
                <a:solidFill>
                  <a:schemeClr val="tx1"/>
                </a:solidFill>
                <a:latin typeface="+mn-lt"/>
                <a:ea typeface="+mn-ea"/>
                <a:cs typeface="+mn-cs"/>
              </a:rPr>
              <a:t>Food provides living things with </a:t>
            </a:r>
            <a:r>
              <a:rPr lang="en-US" sz="1200" i="1" kern="1200" dirty="0">
                <a:solidFill>
                  <a:schemeClr val="tx1"/>
                </a:solidFill>
                <a:latin typeface="+mn-lt"/>
                <a:ea typeface="+mn-ea"/>
                <a:cs typeface="+mn-cs"/>
              </a:rPr>
              <a:t>both</a:t>
            </a:r>
            <a:r>
              <a:rPr lang="en-US" sz="1200" kern="1200" dirty="0">
                <a:solidFill>
                  <a:schemeClr val="tx1"/>
                </a:solidFill>
                <a:latin typeface="+mn-lt"/>
                <a:ea typeface="+mn-ea"/>
                <a:cs typeface="+mn-cs"/>
              </a:rPr>
              <a:t> matter and energy. </a:t>
            </a:r>
          </a:p>
          <a:p>
            <a:pPr marL="137160" indent="-137160">
              <a:buFont typeface="Arial" pitchFamily="34" charset="0"/>
              <a:buChar char="•"/>
            </a:pPr>
            <a:r>
              <a:rPr lang="en-US" sz="1200" kern="1200" dirty="0">
                <a:solidFill>
                  <a:schemeClr val="tx1"/>
                </a:solidFill>
                <a:latin typeface="+mn-lt"/>
                <a:ea typeface="+mn-ea"/>
                <a:cs typeface="+mn-cs"/>
              </a:rPr>
              <a:t>Living things use food </a:t>
            </a:r>
            <a:r>
              <a:rPr lang="en-US" sz="1200" b="1" kern="1200" dirty="0">
                <a:solidFill>
                  <a:schemeClr val="tx1"/>
                </a:solidFill>
                <a:latin typeface="+mn-lt"/>
                <a:ea typeface="+mn-ea"/>
                <a:cs typeface="+mn-cs"/>
              </a:rPr>
              <a:t>matter</a:t>
            </a:r>
            <a:r>
              <a:rPr lang="en-US" sz="1200" kern="1200" dirty="0">
                <a:solidFill>
                  <a:schemeClr val="tx1"/>
                </a:solidFill>
                <a:latin typeface="+mn-lt"/>
                <a:ea typeface="+mn-ea"/>
                <a:cs typeface="+mn-cs"/>
              </a:rPr>
              <a:t> to grow bigger. </a:t>
            </a:r>
          </a:p>
          <a:p>
            <a:pPr marL="137160" indent="-137160">
              <a:buFont typeface="Arial" pitchFamily="34" charset="0"/>
              <a:buChar char="•"/>
            </a:pPr>
            <a:r>
              <a:rPr lang="en-US" sz="1200" kern="1200" dirty="0">
                <a:solidFill>
                  <a:schemeClr val="tx1"/>
                </a:solidFill>
                <a:latin typeface="+mn-lt"/>
                <a:ea typeface="+mn-ea"/>
                <a:cs typeface="+mn-cs"/>
              </a:rPr>
              <a:t>Living things need</a:t>
            </a:r>
            <a:r>
              <a:rPr lang="en-US" sz="1200" b="1" kern="1200" dirty="0">
                <a:solidFill>
                  <a:schemeClr val="tx1"/>
                </a:solidFill>
                <a:latin typeface="+mn-lt"/>
                <a:ea typeface="+mn-ea"/>
                <a:cs typeface="+mn-cs"/>
              </a:rPr>
              <a:t> energy</a:t>
            </a:r>
            <a:r>
              <a:rPr lang="en-US" sz="1200" kern="1200" dirty="0">
                <a:solidFill>
                  <a:schemeClr val="tx1"/>
                </a:solidFill>
                <a:latin typeface="+mn-lt"/>
                <a:ea typeface="+mn-ea"/>
                <a:cs typeface="+mn-cs"/>
              </a:rPr>
              <a:t> from food to power all of their functions, including digestion, breathing, growth, cell repair and maintenance, and movement.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119131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lvl="1" fontAlgn="base"/>
            <a:r>
              <a:rPr lang="en-US" i="0" baseline="0" dirty="0"/>
              <a:t>a. </a:t>
            </a:r>
            <a:r>
              <a:rPr lang="en-US" sz="1200" u="none" strike="noStrike" kern="1200" dirty="0">
                <a:solidFill>
                  <a:schemeClr val="tx1"/>
                </a:solidFill>
                <a:effectLst/>
                <a:latin typeface="+mn-lt"/>
                <a:ea typeface="+mn-ea"/>
                <a:cs typeface="+mn-cs"/>
              </a:rPr>
              <a:t>Direct participants to locate handout 6.9 (Food versus Not Food) 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indicate on their handouts which items they think are food and which</a:t>
            </a:r>
            <a:r>
              <a:rPr lang="en-US" sz="1200" kern="1200" baseline="0" dirty="0">
                <a:solidFill>
                  <a:schemeClr val="tx1"/>
                </a:solidFill>
                <a:latin typeface="+mn-lt"/>
                <a:ea typeface="+mn-ea"/>
                <a:cs typeface="+mn-cs"/>
              </a:rPr>
              <a:t> aren’t</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After participants finish marking their handouts, have them pair up with an elbow partner and discuss their predictions and reasoning.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“Now let’s find out whether our predictions are correct.”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Have participants locate handout 6.10 (Nutrition Labels) in their PD program binders. Then take a moment to orient participants to the labels.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information on the labels and what it indicates about the materials listed on the chart. Then compare the evidence from the nutrition labels with participants’ predictions. Ask participants to explain the reasons for their selections.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Work toward a consensus about which items on handout 6.9 are food and which aren’t. Record the group’s decisions on chart paper or mark a copy of the handout on a document reader. </a:t>
            </a:r>
            <a:endParaRPr lang="en-US" i="0" baseline="0" dirty="0"/>
          </a:p>
          <a:p>
            <a:pPr marL="228600" indent="-228600">
              <a:buAutoNum type="alphaLcParenR"/>
            </a:pPr>
            <a:endParaRPr lang="en-US" i="1" baseline="0" dirty="0"/>
          </a:p>
          <a:p>
            <a:pPr marL="228600" indent="-228600">
              <a:buAutoNum type="alphaLcParenR"/>
            </a:pPr>
            <a:endParaRPr lang="en-US" dirty="0"/>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25</a:t>
            </a:fld>
            <a:endParaRPr lang="en-US"/>
          </a:p>
        </p:txBody>
      </p:sp>
    </p:spTree>
    <p:extLst>
      <p:ext uri="{BB962C8B-B14F-4D97-AF65-F5344CB8AC3E}">
        <p14:creationId xmlns:p14="http://schemas.microsoft.com/office/powerpoint/2010/main" val="4179680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fontAlgn="base"/>
            <a:r>
              <a:rPr lang="en-US" sz="1200" u="none" strike="noStrike" kern="1200" dirty="0">
                <a:solidFill>
                  <a:schemeClr val="tx1"/>
                </a:solidFill>
                <a:effectLst/>
                <a:latin typeface="+mn-lt"/>
                <a:ea typeface="+mn-ea"/>
                <a:cs typeface="+mn-cs"/>
              </a:rPr>
              <a:t>a. Read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work with an elbow partner to develop a claim that answers the question and support the claim with evidence.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claims and evidence with the group. Record key ideas on chart paper and ask questions to clarify participants’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evidence shows that water, carbon dioxide (carbonated water), and “plant food” (fertilizer) are not food by the scientific definition. These materials don’t contain any energy (Calories) that living things can use to live and grow, so they can’t be food for plants. Plants must get the energy they need from a different source.</a:t>
            </a:r>
            <a:endParaRPr lang="en-US" dirty="0"/>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26</a:t>
            </a:fld>
            <a:endParaRPr lang="en-US"/>
          </a:p>
        </p:txBody>
      </p:sp>
    </p:spTree>
    <p:extLst>
      <p:ext uri="{BB962C8B-B14F-4D97-AF65-F5344CB8AC3E}">
        <p14:creationId xmlns:p14="http://schemas.microsoft.com/office/powerpoint/2010/main" val="2948269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u="sng"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Hide the sunlight photograph and the corresponding question.</a:t>
            </a:r>
            <a:endParaRPr lang="en-US" sz="1600" kern="1200" dirty="0">
              <a:solidFill>
                <a:schemeClr val="tx1"/>
              </a:solidFill>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“Based on the evidence we’ve collected, we know that soil, water, carbon dioxide, and plant food or fertilizer provide matter for plants, but they don’t provide the energy plants need to live and grow. So these materials can’t be food for plants by the scientific definition.”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“Where do you think plants get the energy they need to live and grow? Let’s hear your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likely say that plants get the energy they need from the Sun.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Reveal the next set of questions and the Sun photograph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“Is sunlight food for plants? Why or why not? Think about these questions for a moment and be prepared to share your ideas and reasoning with the group. What arguments can you think of that support or challenge this idea?”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“So do you think that sunlight is food for plants? Let’s hear your ideas. Make sure to explain your reasoning, as well as any arguments that support or challenge this idea.”</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600" kern="1200" dirty="0">
              <a:solidFill>
                <a:schemeClr val="tx1"/>
              </a:solidFill>
              <a:latin typeface="+mn-lt"/>
              <a:ea typeface="+mn-ea"/>
              <a:cs typeface="+mn-cs"/>
            </a:endParaRPr>
          </a:p>
          <a:p>
            <a:r>
              <a:rPr lang="en-US" sz="1200" i="1" kern="1200" dirty="0">
                <a:solidFill>
                  <a:schemeClr val="tx1"/>
                </a:solidFill>
                <a:latin typeface="+mn-lt"/>
                <a:ea typeface="+mn-ea"/>
                <a:cs typeface="+mn-cs"/>
              </a:rPr>
              <a:t>Supporting arguments:</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Plants die if they’re left in the dark. They need light to stay alive. </a:t>
            </a:r>
          </a:p>
          <a:p>
            <a:pPr marL="137160" indent="-137160">
              <a:buFont typeface="Arial" pitchFamily="34" charset="0"/>
              <a:buChar char="•"/>
            </a:pPr>
            <a:r>
              <a:rPr lang="en-US" sz="1200" kern="1200" dirty="0">
                <a:solidFill>
                  <a:schemeClr val="tx1"/>
                </a:solidFill>
                <a:latin typeface="+mn-lt"/>
                <a:ea typeface="+mn-ea"/>
                <a:cs typeface="+mn-cs"/>
              </a:rPr>
              <a:t>Plants need light to grow. Without light, they wither.</a:t>
            </a:r>
          </a:p>
          <a:p>
            <a:pPr marL="137160" indent="-137160">
              <a:buFont typeface="Arial" pitchFamily="34" charset="0"/>
              <a:buChar char="•"/>
            </a:pPr>
            <a:r>
              <a:rPr lang="en-US" sz="1200" kern="1200" dirty="0">
                <a:solidFill>
                  <a:schemeClr val="tx1"/>
                </a:solidFill>
                <a:latin typeface="+mn-lt"/>
                <a:ea typeface="+mn-ea"/>
                <a:cs typeface="+mn-cs"/>
              </a:rPr>
              <a:t>Sunlight is a form of energy, so it can provide plants with the energy they need to live and grow.</a:t>
            </a:r>
          </a:p>
          <a:p>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Challenging arguments</a:t>
            </a:r>
            <a:r>
              <a:rPr lang="en-US" sz="1200" kern="1200" dirty="0">
                <a:solidFill>
                  <a:schemeClr val="tx1"/>
                </a:solidFill>
                <a:latin typeface="+mn-lt"/>
                <a:ea typeface="+mn-ea"/>
                <a:cs typeface="+mn-cs"/>
              </a:rPr>
              <a:t>:</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Many healthy plants live and grow in the shade and inside where they don’t get sunlight.</a:t>
            </a:r>
          </a:p>
          <a:p>
            <a:pPr marL="137160" indent="-137160">
              <a:buFont typeface="Arial" pitchFamily="34" charset="0"/>
              <a:buChar char="•"/>
            </a:pPr>
            <a:r>
              <a:rPr lang="en-US" sz="1200" kern="1200" dirty="0">
                <a:solidFill>
                  <a:schemeClr val="tx1"/>
                </a:solidFill>
                <a:latin typeface="+mn-lt"/>
                <a:ea typeface="+mn-ea"/>
                <a:cs typeface="+mn-cs"/>
              </a:rPr>
              <a:t>Light might be helpful for plants, but it’s not food. We know that plants die without water, but the evidence shows that water isn’t food for plants. So maybe it’s the same with sunlight. Plants need it, but it’s not their food.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extLst>
      <p:ext uri="{BB962C8B-B14F-4D97-AF65-F5344CB8AC3E}">
        <p14:creationId xmlns:p14="http://schemas.microsoft.com/office/powerpoint/2010/main" val="854754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Read the key science ideas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“Does this information give you any new ideas to consider in our debate about whether sunlight is food for plants?”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“It’s strange to think about something we can see that doesn’t have mass or take up space, isn’t it? So if energy isn’t matter, can it be food for plants? Think about the scientific definition of </a:t>
            </a:r>
            <a:r>
              <a:rPr lang="en-US" sz="1200" i="1" u="none" strike="noStrike" kern="1200" dirty="0">
                <a:solidFill>
                  <a:schemeClr val="tx1"/>
                </a:solidFill>
                <a:effectLst/>
                <a:latin typeface="+mn-lt"/>
                <a:ea typeface="+mn-ea"/>
                <a:cs typeface="+mn-cs"/>
              </a:rPr>
              <a:t>food</a:t>
            </a:r>
            <a:r>
              <a:rPr lang="en-US" sz="1200" u="none" strike="noStrike" kern="1200" dirty="0">
                <a:solidFill>
                  <a:schemeClr val="tx1"/>
                </a:solidFill>
                <a:effectLst/>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Based on this information, participants should quickly conclude that sunlight by itself isn’t food for plants because it doesn’t provide any matter that living things can use to grow and develop.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3613829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Initially show only the focus question on the slide.</a:t>
            </a:r>
            <a:endParaRPr lang="en-US" sz="1600" kern="1200" dirty="0">
              <a:solidFill>
                <a:schemeClr val="tx1"/>
              </a:solidFill>
              <a:latin typeface="+mn-lt"/>
              <a:ea typeface="+mn-ea"/>
              <a:cs typeface="+mn-cs"/>
            </a:endParaRP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“Let’s take stock of what we know so far that can help us answer today’s focus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focus questions on the slide. Then reveal and read each of the following bullet points one at a time.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the question, “But what is food for plants.”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one question on the slide at a time and ask participants what they’ve learned so far about each item and whether it is food for plants.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Concluding statement:</a:t>
            </a:r>
            <a:r>
              <a:rPr lang="en-US" sz="1200" kern="1200" dirty="0">
                <a:solidFill>
                  <a:schemeClr val="tx1"/>
                </a:solidFill>
                <a:latin typeface="+mn-lt"/>
                <a:ea typeface="+mn-ea"/>
                <a:cs typeface="+mn-cs"/>
              </a:rPr>
              <a:t> “So all of these materials seem important, but none of them are food for plants because they don’t provide </a:t>
            </a:r>
            <a:r>
              <a:rPr lang="en-US" sz="1200" i="1" kern="1200" dirty="0">
                <a:solidFill>
                  <a:schemeClr val="tx1"/>
                </a:solidFill>
                <a:latin typeface="+mn-lt"/>
                <a:ea typeface="+mn-ea"/>
                <a:cs typeface="+mn-cs"/>
              </a:rPr>
              <a:t>both</a:t>
            </a:r>
            <a:r>
              <a:rPr lang="en-US" sz="1200" kern="1200" dirty="0">
                <a:solidFill>
                  <a:schemeClr val="tx1"/>
                </a:solidFill>
                <a:latin typeface="+mn-lt"/>
                <a:ea typeface="+mn-ea"/>
                <a:cs typeface="+mn-cs"/>
              </a:rPr>
              <a:t> the matter and energy plants need to live and grow. But if none of these things are food for plants, what is? That’s what we’ll explore next.”</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5353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7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7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Gather the materials you need to demonstrate the mixing-bowl analogy of photosynthesis. You can use the following lesson script for the demonstration or your own explanation.</a:t>
            </a:r>
            <a:endParaRPr lang="en-US" sz="1600" kern="1200" dirty="0">
              <a:solidFill>
                <a:schemeClr val="tx1"/>
              </a:solidFill>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“Over the course of many years and experiments, scientists have discovered water, carbon dioxide, and sunlight are not, by themselves, food for plants. But plants do something with these two kinds of matter (water and carbon dioxide) and one form of energy (sunlight). Let me show you one way you can help your students visualize what happens inside a plant.”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green bowl represents a plant leaf. The leaf takes in water from the roots. </a:t>
            </a:r>
            <a:r>
              <a:rPr lang="en-US" sz="1200" b="0" kern="1200" dirty="0">
                <a:solidFill>
                  <a:schemeClr val="tx1"/>
                </a:solidFill>
                <a:latin typeface="+mn-lt"/>
                <a:ea typeface="+mn-ea"/>
                <a:cs typeface="+mn-cs"/>
              </a:rPr>
              <a:t>Can someone pour some water into this leaf?”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leaf also takes in carbon dioxide from the air that enters through tiny holes in the leaf.  I have a baggie filled with air that contains carbon dioxide. </a:t>
            </a:r>
            <a:r>
              <a:rPr lang="en-US" sz="1200" b="0" kern="1200" dirty="0">
                <a:solidFill>
                  <a:schemeClr val="tx1"/>
                </a:solidFill>
                <a:latin typeface="+mn-lt"/>
                <a:ea typeface="+mn-ea"/>
                <a:cs typeface="+mn-cs"/>
              </a:rPr>
              <a:t>Can someone give the leaf some carbon dioxide?”</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kern="1200" dirty="0">
                <a:solidFill>
                  <a:schemeClr val="tx1"/>
                </a:solidFill>
                <a:latin typeface="+mn-lt"/>
                <a:ea typeface="+mn-ea"/>
                <a:cs typeface="+mn-cs"/>
              </a:rPr>
              <a:t>“</a:t>
            </a:r>
            <a:r>
              <a:rPr lang="en-US" sz="1200" b="0" kern="1200" dirty="0">
                <a:solidFill>
                  <a:schemeClr val="tx1"/>
                </a:solidFill>
                <a:latin typeface="+mn-lt"/>
                <a:ea typeface="+mn-ea"/>
                <a:cs typeface="+mn-cs"/>
              </a:rPr>
              <a:t>Now we need someone to be the Sun and shine this flashlight on the leaf.”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“When water, carbon dioxide, and sunlight come together, an amazing set of chemical reactions take place in the leaf. </a:t>
            </a:r>
            <a:r>
              <a:rPr lang="en-US" sz="1200" b="0" kern="1200" dirty="0">
                <a:solidFill>
                  <a:schemeClr val="tx1"/>
                </a:solidFill>
                <a:latin typeface="+mn-lt"/>
                <a:ea typeface="+mn-ea"/>
                <a:cs typeface="+mn-cs"/>
              </a:rPr>
              <a:t>I’ll represent those chemical reactions with this mixer, but keep in mind that these materials aren’t just mixing together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“In the presence of sunlight, the plant can break apart molecules of water and carbon dioxide and rearrange the atoms to form new kinds of molecules: sugar molecules and oxygen molecules. At the same time, light energy from the Sun is being transformed into food or chemical energy that is stored in the sugar molecules. So the sugar molecules contain </a:t>
            </a:r>
            <a:r>
              <a:rPr lang="en-US" sz="1200" i="1" kern="1200" dirty="0">
                <a:solidFill>
                  <a:schemeClr val="tx1"/>
                </a:solidFill>
                <a:latin typeface="+mn-lt"/>
                <a:ea typeface="+mn-ea"/>
                <a:cs typeface="+mn-cs"/>
              </a:rPr>
              <a:t>both</a:t>
            </a:r>
            <a:r>
              <a:rPr lang="en-US" sz="1200" kern="1200" dirty="0">
                <a:solidFill>
                  <a:schemeClr val="tx1"/>
                </a:solidFill>
                <a:latin typeface="+mn-lt"/>
                <a:ea typeface="+mn-ea"/>
                <a:cs typeface="+mn-cs"/>
              </a:rPr>
              <a:t> matter and a new form of stored energy that we call </a:t>
            </a:r>
            <a:r>
              <a:rPr lang="en-US" sz="1200" i="1" kern="1200" dirty="0">
                <a:solidFill>
                  <a:schemeClr val="tx1"/>
                </a:solidFill>
                <a:latin typeface="+mn-lt"/>
                <a:ea typeface="+mn-ea"/>
                <a:cs typeface="+mn-cs"/>
              </a:rPr>
              <a:t>food energy</a:t>
            </a:r>
            <a:r>
              <a:rPr lang="en-US" sz="1200" b="0" kern="1200" dirty="0">
                <a:solidFill>
                  <a:schemeClr val="tx1"/>
                </a:solidFill>
                <a:latin typeface="+mn-lt"/>
                <a:ea typeface="+mn-ea"/>
                <a:cs typeface="+mn-cs"/>
              </a:rPr>
              <a:t>.” [</a:t>
            </a:r>
            <a:r>
              <a:rPr lang="en-US" sz="1200" b="0" i="1" kern="1200" dirty="0">
                <a:solidFill>
                  <a:schemeClr val="tx1"/>
                </a:solidFill>
                <a:latin typeface="+mn-lt"/>
                <a:ea typeface="+mn-ea"/>
                <a:cs typeface="+mn-cs"/>
              </a:rPr>
              <a:t>Show some sugar or sugar cubes.</a:t>
            </a:r>
            <a:r>
              <a:rPr lang="en-US" sz="1200" b="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“So carbon dioxide by itself isn’t food for plants, water by itself isn’t food for plants, and sunlight by itself isn’t food for plants. But plants can take these three things and </a:t>
            </a:r>
            <a:r>
              <a:rPr lang="en-US" sz="1200" i="1" kern="1200" dirty="0">
                <a:solidFill>
                  <a:schemeClr val="tx1"/>
                </a:solidFill>
                <a:latin typeface="+mn-lt"/>
                <a:ea typeface="+mn-ea"/>
                <a:cs typeface="+mn-cs"/>
              </a:rPr>
              <a:t>make</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produce</a:t>
            </a:r>
            <a:r>
              <a:rPr lang="en-US" sz="1200" kern="1200" dirty="0">
                <a:solidFill>
                  <a:schemeClr val="tx1"/>
                </a:solidFill>
                <a:latin typeface="+mn-lt"/>
                <a:ea typeface="+mn-ea"/>
                <a:cs typeface="+mn-cs"/>
              </a:rPr>
              <a:t> their own food in the form of simple sugars called </a:t>
            </a:r>
            <a:r>
              <a:rPr lang="en-US" sz="1200" i="1" kern="1200" dirty="0">
                <a:solidFill>
                  <a:schemeClr val="tx1"/>
                </a:solidFill>
                <a:latin typeface="+mn-lt"/>
                <a:ea typeface="+mn-ea"/>
                <a:cs typeface="+mn-cs"/>
              </a:rPr>
              <a:t>glucose</a:t>
            </a:r>
            <a:r>
              <a:rPr lang="en-US" sz="1200" kern="1200" dirty="0">
                <a:solidFill>
                  <a:schemeClr val="tx1"/>
                </a:solidFill>
                <a:latin typeface="+mn-lt"/>
                <a:ea typeface="+mn-ea"/>
                <a:cs typeface="+mn-cs"/>
              </a:rPr>
              <a:t>. This is why we call plants </a:t>
            </a:r>
            <a:r>
              <a:rPr lang="en-US" sz="1200" i="1" kern="1200" dirty="0">
                <a:solidFill>
                  <a:schemeClr val="tx1"/>
                </a:solidFill>
                <a:latin typeface="+mn-lt"/>
                <a:ea typeface="+mn-ea"/>
                <a:cs typeface="+mn-cs"/>
              </a:rPr>
              <a:t>producers</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Read the key science ideas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3388528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“Plants make their own food through a biochemical process called </a:t>
            </a:r>
            <a:r>
              <a:rPr lang="en-US" sz="1200" i="1" u="none" strike="noStrike" kern="1200" dirty="0">
                <a:solidFill>
                  <a:schemeClr val="tx1"/>
                </a:solidFill>
                <a:effectLst/>
                <a:latin typeface="+mn-lt"/>
                <a:ea typeface="+mn-ea"/>
                <a:cs typeface="+mn-cs"/>
              </a:rPr>
              <a:t>photosynthesis</a:t>
            </a:r>
            <a:r>
              <a:rPr lang="en-US" sz="1200" u="none" strike="noStrike" kern="1200" dirty="0">
                <a:solidFill>
                  <a:schemeClr val="tx1"/>
                </a:solidFill>
                <a:effectLst/>
                <a:latin typeface="+mn-lt"/>
                <a:ea typeface="+mn-ea"/>
                <a:cs typeface="+mn-cs"/>
              </a:rPr>
              <a:t> in which light, water, and carbon dioxide react chemically to produce glucose. A byproduct of this process is oxygen.”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word photo means </a:t>
            </a:r>
            <a:r>
              <a:rPr lang="en-US" sz="1200" i="1" kern="1200" dirty="0">
                <a:solidFill>
                  <a:schemeClr val="tx1"/>
                </a:solidFill>
                <a:latin typeface="+mn-lt"/>
                <a:ea typeface="+mn-ea"/>
                <a:cs typeface="+mn-cs"/>
              </a:rPr>
              <a:t>light</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synthesis</a:t>
            </a:r>
            <a:r>
              <a:rPr lang="en-US" sz="1200" kern="1200" dirty="0">
                <a:solidFill>
                  <a:schemeClr val="tx1"/>
                </a:solidFill>
                <a:latin typeface="+mn-lt"/>
                <a:ea typeface="+mn-ea"/>
                <a:cs typeface="+mn-cs"/>
              </a:rPr>
              <a:t> means “putting together” or “producing.”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are plants putting together or synthesizing during photosynthesis?”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Plants are synthesizing or putting together sugar molecules from water and carbon-dioxide molecules that break down and rearrange in a chemical reaction with sunlight.</a:t>
            </a:r>
            <a:r>
              <a:rPr lang="en-US" sz="900" kern="1200" dirty="0">
                <a:solidFill>
                  <a:schemeClr val="tx1"/>
                </a:solidFill>
                <a:latin typeface="+mn-lt"/>
                <a:ea typeface="+mn-ea"/>
                <a:cs typeface="+mn-cs"/>
              </a:rPr>
              <a:t> </a:t>
            </a:r>
            <a:r>
              <a:rPr lang="en-US" sz="1200" kern="1200" dirty="0">
                <a:solidFill>
                  <a:schemeClr val="tx1"/>
                </a:solidFill>
                <a:latin typeface="+mn-lt"/>
                <a:ea typeface="+mn-ea"/>
                <a:cs typeface="+mn-cs"/>
              </a:rPr>
              <a:t> </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E3DFC5-9FF0-425A-8AC6-3041B22A3F14}" type="slidenum">
              <a:rPr lang="en-US" smtClean="0"/>
              <a:pPr/>
              <a:t>32</a:t>
            </a:fld>
            <a:endParaRPr lang="en-US"/>
          </a:p>
        </p:txBody>
      </p:sp>
    </p:spTree>
    <p:extLst>
      <p:ext uri="{BB962C8B-B14F-4D97-AF65-F5344CB8AC3E}">
        <p14:creationId xmlns:p14="http://schemas.microsoft.com/office/powerpoint/2010/main" val="661867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dirty="0"/>
              <a:t>a.</a:t>
            </a:r>
            <a:r>
              <a:rPr lang="en-US" baseline="0" dirty="0"/>
              <a:t> </a:t>
            </a:r>
            <a:r>
              <a:rPr lang="en-US" sz="1200" u="none" strike="noStrike" kern="1200" dirty="0">
                <a:solidFill>
                  <a:schemeClr val="tx1"/>
                </a:solidFill>
                <a:effectLst/>
                <a:latin typeface="+mn-lt"/>
                <a:ea typeface="+mn-ea"/>
                <a:cs typeface="+mn-cs"/>
              </a:rPr>
              <a:t>Have participants locate handout 6.11 (Three Representations of Photosynthesis) in their PD program binders. Then walk participants through the instructions.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to complete the tasks on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display their diagrams on a document reader and explain them to the group.</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d. Ask participants, “</a:t>
            </a:r>
            <a:r>
              <a:rPr lang="en-US" sz="1200" kern="1200" dirty="0">
                <a:solidFill>
                  <a:schemeClr val="tx1"/>
                </a:solidFill>
                <a:latin typeface="+mn-lt"/>
                <a:ea typeface="+mn-ea"/>
                <a:cs typeface="+mn-cs"/>
              </a:rPr>
              <a:t>What are the strengths and weaknesses of each representation?</a:t>
            </a:r>
            <a:r>
              <a:rPr lang="en-US" sz="16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3656688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 “Plant structures are essential to ensure that plants get what they need from the environment so they can make food.”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top left-hand image on this slide shows how plants take in water through their roots. The water is then carried up to the leaf through tubes called </a:t>
            </a:r>
            <a:r>
              <a:rPr lang="en-US" sz="1200" i="1" kern="1200" dirty="0">
                <a:solidFill>
                  <a:schemeClr val="tx1"/>
                </a:solidFill>
                <a:latin typeface="+mn-lt"/>
                <a:ea typeface="+mn-ea"/>
                <a:cs typeface="+mn-cs"/>
              </a:rPr>
              <a:t>xylem</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These tubes are visible in the pictures of the tree trunk and the celery stalks.”</a:t>
            </a:r>
            <a:endParaRPr lang="en-US" sz="1200" i="0"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r>
              <a:rPr lang="en-US" sz="1200" b="1" i="0" kern="1200" dirty="0">
                <a:solidFill>
                  <a:schemeClr val="tx1"/>
                </a:solidFill>
                <a:latin typeface="+mn-lt"/>
                <a:ea typeface="+mn-ea"/>
                <a:cs typeface="+mn-cs"/>
              </a:rPr>
              <a:t>Note</a:t>
            </a:r>
            <a:r>
              <a:rPr lang="en-US" sz="1200" b="1" i="0" kern="1200" baseline="0" dirty="0">
                <a:solidFill>
                  <a:schemeClr val="tx1"/>
                </a:solidFill>
                <a:latin typeface="+mn-lt"/>
                <a:ea typeface="+mn-ea"/>
                <a:cs typeface="+mn-cs"/>
              </a:rPr>
              <a:t> of interest: </a:t>
            </a:r>
            <a:r>
              <a:rPr lang="en-US" sz="1200" i="1" kern="1200" dirty="0">
                <a:solidFill>
                  <a:schemeClr val="tx1"/>
                </a:solidFill>
                <a:latin typeface="+mn-lt"/>
                <a:ea typeface="+mn-ea"/>
                <a:cs typeface="+mn-cs"/>
              </a:rPr>
              <a:t>Phloem</a:t>
            </a:r>
            <a:r>
              <a:rPr lang="en-US" sz="1200" kern="1200" dirty="0">
                <a:solidFill>
                  <a:schemeClr val="tx1"/>
                </a:solidFill>
                <a:latin typeface="+mn-lt"/>
                <a:ea typeface="+mn-ea"/>
                <a:cs typeface="+mn-cs"/>
              </a:rPr>
              <a:t> carries food down from the leaves to all of the plant cells. </a:t>
            </a:r>
            <a:r>
              <a:rPr lang="en-US" sz="1200" kern="1200">
                <a:solidFill>
                  <a:schemeClr val="tx1"/>
                </a:solidFill>
                <a:latin typeface="+mn-lt"/>
                <a:ea typeface="+mn-ea"/>
                <a:cs typeface="+mn-cs"/>
              </a:rPr>
              <a:t>The photograph</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of </a:t>
            </a:r>
            <a:r>
              <a:rPr lang="en-US" sz="1200" kern="1200" dirty="0">
                <a:solidFill>
                  <a:schemeClr val="tx1"/>
                </a:solidFill>
                <a:latin typeface="+mn-lt"/>
                <a:ea typeface="+mn-ea"/>
                <a:cs typeface="+mn-cs"/>
              </a:rPr>
              <a:t>the tree trunk shows xylem tubes for carrying water up to the tree leaves and phloem tubes for carrying maple sap down to “feed” the cells in the roots. To make maple syrup, people tap into the phloem tubes in the spring when the new leaves are producing a lot of sugar and transporting it to cells throughout the tree.</a:t>
            </a:r>
          </a:p>
        </p:txBody>
      </p:sp>
      <p:sp>
        <p:nvSpPr>
          <p:cNvPr id="4" name="Slide Number Placeholder 3"/>
          <p:cNvSpPr>
            <a:spLocks noGrp="1"/>
          </p:cNvSpPr>
          <p:nvPr>
            <p:ph type="sldNum" sz="quarter" idx="10"/>
          </p:nvPr>
        </p:nvSpPr>
        <p:spPr/>
        <p:txBody>
          <a:bodyPr/>
          <a:lstStyle/>
          <a:p>
            <a:fld id="{58E3DFC5-9FF0-425A-8AC6-3041B22A3F14}" type="slidenum">
              <a:rPr lang="en-US" smtClean="0"/>
              <a:pPr/>
              <a:t>34</a:t>
            </a:fld>
            <a:endParaRPr lang="en-US"/>
          </a:p>
        </p:txBody>
      </p:sp>
    </p:spTree>
    <p:extLst>
      <p:ext uri="{BB962C8B-B14F-4D97-AF65-F5344CB8AC3E}">
        <p14:creationId xmlns:p14="http://schemas.microsoft.com/office/powerpoint/2010/main" val="4142520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1 min</a:t>
            </a:r>
          </a:p>
          <a:p>
            <a:endParaRPr lang="en-US" sz="1200" kern="1200" baseline="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“Plants take in carbon dioxide through holes in the underside of the leaf called </a:t>
            </a:r>
            <a:r>
              <a:rPr lang="en-US" sz="1200" i="1" u="none" strike="noStrike" kern="1200" dirty="0">
                <a:solidFill>
                  <a:schemeClr val="tx1"/>
                </a:solidFill>
                <a:effectLst/>
                <a:latin typeface="+mn-lt"/>
                <a:ea typeface="+mn-ea"/>
                <a:cs typeface="+mn-cs"/>
              </a:rPr>
              <a:t>stoma</a:t>
            </a:r>
            <a:r>
              <a:rPr lang="en-US" sz="1200" u="none" strike="noStrike" kern="1200" dirty="0">
                <a:solidFill>
                  <a:schemeClr val="tx1"/>
                </a:solidFill>
                <a:effectLst/>
                <a:latin typeface="+mn-lt"/>
                <a:ea typeface="+mn-ea"/>
                <a:cs typeface="+mn-cs"/>
              </a:rPr>
              <a:t> or </a:t>
            </a:r>
            <a:r>
              <a:rPr lang="en-US" sz="1200" i="1" u="none" strike="noStrike" kern="1200" dirty="0">
                <a:solidFill>
                  <a:schemeClr val="tx1"/>
                </a:solidFill>
                <a:effectLst/>
                <a:latin typeface="+mn-lt"/>
                <a:ea typeface="+mn-ea"/>
                <a:cs typeface="+mn-cs"/>
              </a:rPr>
              <a:t>stomata</a:t>
            </a:r>
            <a:r>
              <a:rPr lang="en-US" sz="1200" u="none" strike="noStrike" kern="1200" dirty="0">
                <a:solidFill>
                  <a:schemeClr val="tx1"/>
                </a:solidFill>
                <a:effectLst/>
                <a:latin typeface="+mn-lt"/>
                <a:ea typeface="+mn-ea"/>
                <a:cs typeface="+mn-cs"/>
              </a:rPr>
              <a:t>. Stomata also allow water vapor and oxygen escape from the leaf. The leaf is able to control how much water vapor escapes by opening or closing the stomata.”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“Can you identify the stomata in these diagrams?”</a:t>
            </a:r>
            <a:endParaRPr lang="en-US" sz="14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3DFC5-9FF0-425A-8AC6-3041B22A3F14}" type="slidenum">
              <a:rPr lang="en-US" smtClean="0"/>
              <a:pPr/>
              <a:t>35</a:t>
            </a:fld>
            <a:endParaRPr lang="en-US"/>
          </a:p>
        </p:txBody>
      </p:sp>
    </p:spTree>
    <p:extLst>
      <p:ext uri="{BB962C8B-B14F-4D97-AF65-F5344CB8AC3E}">
        <p14:creationId xmlns:p14="http://schemas.microsoft.com/office/powerpoint/2010/main" val="1842503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“How do you think plants take in sunlight? Let’s hear your ideas.”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As participants share their ideas, record them on chart paper. </a:t>
            </a:r>
          </a:p>
          <a:p>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are likely to say that the leaves of the plant absorb the light. This explanation is accurate but limited. The following slide will elaborate.</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36</a:t>
            </a:fld>
            <a:endParaRPr lang="en-US"/>
          </a:p>
        </p:txBody>
      </p:sp>
    </p:spTree>
    <p:extLst>
      <p:ext uri="{BB962C8B-B14F-4D97-AF65-F5344CB8AC3E}">
        <p14:creationId xmlns:p14="http://schemas.microsoft.com/office/powerpoint/2010/main" val="4233645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kern="1200" dirty="0">
              <a:solidFill>
                <a:schemeClr val="tx1"/>
              </a:solidFill>
              <a:effectLst/>
              <a:latin typeface="+mn-lt"/>
              <a:ea typeface="+mn-ea"/>
              <a:cs typeface="+mn-cs"/>
            </a:endParaRPr>
          </a:p>
          <a:p>
            <a:pPr marL="0" lvl="1" fontAlgn="base"/>
            <a:r>
              <a:rPr lang="en-US" dirty="0"/>
              <a:t>a.</a:t>
            </a:r>
            <a:r>
              <a:rPr lang="en-US" baseline="0" dirty="0"/>
              <a:t> </a:t>
            </a:r>
            <a:r>
              <a:rPr lang="en-US" sz="1200" u="none" strike="noStrike" kern="1200" dirty="0">
                <a:solidFill>
                  <a:schemeClr val="tx1"/>
                </a:solidFill>
                <a:effectLst/>
                <a:latin typeface="+mn-lt"/>
                <a:ea typeface="+mn-ea"/>
                <a:cs typeface="+mn-cs"/>
              </a:rPr>
              <a:t>“Next, we’ll explore photosynthesis on a microscopic level. This slide shows the relationship between a leaf, a cell within the leaf, and the chloroplast inside the cell.”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“Imagine that you’re Ms. Frizzle taking your class on a Magic School Bus tour inside a leaf to find out where photosynthesis is occurring. What would you say about your travels and what you learned about photosynthesis? You don’t need to use all the details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“Pair up with an elbow partner and study the diagrams on the slide. Then work together to write a description of your journey inside a leaf. Be prepared to share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describe their journey inside a leave and what they discovered about photosynthesis.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descriptions should include the observation that the biochemical reaction called </a:t>
            </a:r>
            <a:r>
              <a:rPr lang="en-US" sz="1200" i="1" kern="1200" dirty="0">
                <a:solidFill>
                  <a:schemeClr val="tx1"/>
                </a:solidFill>
                <a:latin typeface="+mn-lt"/>
                <a:ea typeface="+mn-ea"/>
                <a:cs typeface="+mn-cs"/>
              </a:rPr>
              <a:t>photosynthesis</a:t>
            </a:r>
            <a:r>
              <a:rPr lang="en-US" sz="1200" kern="1200" dirty="0">
                <a:solidFill>
                  <a:schemeClr val="tx1"/>
                </a:solidFill>
                <a:latin typeface="+mn-lt"/>
                <a:ea typeface="+mn-ea"/>
                <a:cs typeface="+mn-cs"/>
              </a:rPr>
              <a:t> occurs in the chloroplast.</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37</a:t>
            </a:fld>
            <a:endParaRPr lang="en-US"/>
          </a:p>
        </p:txBody>
      </p:sp>
    </p:spTree>
    <p:extLst>
      <p:ext uri="{BB962C8B-B14F-4D97-AF65-F5344CB8AC3E}">
        <p14:creationId xmlns:p14="http://schemas.microsoft.com/office/powerpoint/2010/main" val="812326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2 min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can skip this slide if time is running short.</a:t>
            </a:r>
            <a:endParaRPr lang="en-US" sz="1600" kern="1200" dirty="0">
              <a:solidFill>
                <a:schemeClr val="tx1"/>
              </a:solidFill>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“This slide shows a macroscopic view of a plant leaf and then zooms in to show a microscopic view of the cell wall, an individual cell, and chloroplasts, the organelles within the cell where photosynthesis occurs.”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these diagrams show that you didn’t see in the previous diagrams?”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spcAft>
                <a:spcPts val="600"/>
              </a:spcAft>
              <a:buFont typeface="Arial" pitchFamily="34" charset="0"/>
              <a:buChar char="•"/>
            </a:pPr>
            <a:r>
              <a:rPr lang="en-US" sz="1200" kern="1200" dirty="0">
                <a:solidFill>
                  <a:schemeClr val="tx1"/>
                </a:solidFill>
                <a:latin typeface="+mn-lt"/>
                <a:ea typeface="+mn-ea"/>
                <a:cs typeface="+mn-cs"/>
              </a:rPr>
              <a:t>These diagrams show the arrangement of the chloroplasts in cells and the membrane-rich structure of chloroplasts.</a:t>
            </a:r>
          </a:p>
          <a:p>
            <a:pPr marL="137160" indent="-137160">
              <a:spcAft>
                <a:spcPts val="600"/>
              </a:spcAft>
              <a:buFont typeface="Arial" pitchFamily="34" charset="0"/>
              <a:buChar char="•"/>
            </a:pPr>
            <a:r>
              <a:rPr lang="en-US" sz="1200" kern="1200" dirty="0">
                <a:solidFill>
                  <a:schemeClr val="tx1"/>
                </a:solidFill>
                <a:latin typeface="+mn-lt"/>
                <a:ea typeface="+mn-ea"/>
                <a:cs typeface="+mn-cs"/>
              </a:rPr>
              <a:t>This view highlights the large surface area in a leaf for the chlorophyll</a:t>
            </a:r>
            <a:r>
              <a:rPr lang="en-US" sz="1200" kern="1200" baseline="0" dirty="0">
                <a:solidFill>
                  <a:schemeClr val="tx1"/>
                </a:solidFill>
                <a:latin typeface="+mn-lt"/>
                <a:ea typeface="+mn-ea"/>
                <a:cs typeface="+mn-cs"/>
              </a:rPr>
              <a:t> to </a:t>
            </a:r>
            <a:r>
              <a:rPr lang="en-US" sz="1200" kern="1200" dirty="0">
                <a:solidFill>
                  <a:schemeClr val="tx1"/>
                </a:solidFill>
                <a:latin typeface="+mn-lt"/>
                <a:ea typeface="+mn-ea"/>
                <a:cs typeface="+mn-cs"/>
              </a:rPr>
              <a:t>absorb sunlight.</a:t>
            </a:r>
            <a:endParaRPr lang="en-US"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8004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Review the focus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“Answer the question in your science notebooks using as many details as you can, including all of the words on the slide. You may also include a diagram to illustrate your ideas. Be prepared to share your ideas and reasoning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and reasoning with the group. Have them display their diagrams on a document reader as they explain their ideas. Ask probe and challenge questions to clarify their reasoning and encourage others to agree or disagree, ask questions, or add on. Record key ideas on chart paper.</a:t>
            </a:r>
            <a:endParaRPr lang="en-US" u="sng"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95079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one idea about the science content storyline that she</a:t>
            </a:r>
            <a:r>
              <a:rPr lang="en-US" sz="1200" kern="1200" baseline="0" dirty="0">
                <a:solidFill>
                  <a:schemeClr val="tx1"/>
                </a:solidFill>
                <a:latin typeface="+mn-lt"/>
                <a:ea typeface="+mn-ea"/>
                <a:cs typeface="+mn-cs"/>
              </a:rPr>
              <a:t> or he </a:t>
            </a:r>
            <a:r>
              <a:rPr lang="en-US" sz="1200" kern="1200" dirty="0">
                <a:solidFill>
                  <a:schemeClr val="tx1"/>
                </a:solidFill>
                <a:latin typeface="+mn-lt"/>
                <a:ea typeface="+mn-ea"/>
                <a:cs typeface="+mn-cs"/>
              </a:rPr>
              <a:t>thinks is really important.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Highlight the key science ideas on the slide that answer the content deepening focus questions.</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“Does everyone agree that these key ideas answer our focus questions?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these key ideas in their science notebooks.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 Go over the content deepening homework on the slide and have participants copy it into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 prepared to discuss the questions in our next content deepening session.”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4275985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524451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pPr marL="365760" indent="-182880"/>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plants); instead, activities should focus on a specific science idea that is closely linked to the main learning goal (e.g., Plants get their food by making it out of carbon dioxide, water, and light energy).</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only loosely related 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43</a:t>
            </a:fld>
            <a:endParaRPr lang="en-US"/>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69764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44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2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four video clips from one P&amp;A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a:t>
            </a:r>
            <a:r>
              <a:rPr lang="en-US" sz="1200" kern="1200" baseline="0" dirty="0">
                <a:solidFill>
                  <a:schemeClr val="tx1"/>
                </a:solidFill>
                <a:latin typeface="+mn-lt"/>
                <a:ea typeface="+mn-ea"/>
                <a:cs typeface="+mn-cs"/>
              </a:rPr>
              <a:t> learning goal, focus question, and activity on the slide. Then i</a:t>
            </a:r>
            <a:r>
              <a:rPr lang="en-US" sz="1200" kern="1200" dirty="0">
                <a:solidFill>
                  <a:schemeClr val="tx1"/>
                </a:solidFill>
                <a:latin typeface="+mn-lt"/>
                <a:ea typeface="+mn-ea"/>
                <a:cs typeface="+mn-cs"/>
              </a:rPr>
              <a:t>ntroduce the analysis question: </a:t>
            </a:r>
            <a:r>
              <a:rPr lang="en-US" sz="1200" i="1" kern="1200" dirty="0">
                <a:solidFill>
                  <a:schemeClr val="tx1"/>
                </a:solidFill>
                <a:latin typeface="+mn-lt"/>
                <a:ea typeface="+mn-ea"/>
                <a:cs typeface="+mn-cs"/>
              </a:rPr>
              <a:t>Is the activity well matched to the main learning goal?</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10457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60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t>
            </a:r>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write </a:t>
            </a:r>
            <a:r>
              <a:rPr lang="en-US" sz="1200" kern="1200" dirty="0">
                <a:solidFill>
                  <a:schemeClr val="tx1"/>
                </a:solidFill>
                <a:latin typeface="+mn-lt"/>
                <a:ea typeface="+mn-ea"/>
                <a:cs typeface="+mn-cs"/>
              </a:rPr>
              <a:t>the main learning goal for the selected P&amp;A lesson at the top</a:t>
            </a:r>
            <a:r>
              <a:rPr lang="en-US" sz="1200" u="none" strike="noStrike" kern="1200" dirty="0">
                <a:solidFill>
                  <a:schemeClr val="tx1"/>
                </a:solidFill>
                <a:effectLst/>
                <a:latin typeface="+mn-lt"/>
                <a:ea typeface="+mn-ea"/>
                <a:cs typeface="+mn-cs"/>
              </a:rPr>
              <a:t>.</a:t>
            </a:r>
            <a:r>
              <a:rPr lang="en-US" sz="1200" u="none" strike="noStrike" kern="1200" baseline="0" dirty="0">
                <a:solidFill>
                  <a:schemeClr val="tx1"/>
                </a:solidFill>
                <a:effectLst/>
                <a:latin typeface="+mn-lt"/>
                <a:ea typeface="+mn-ea"/>
                <a:cs typeface="+mn-cs"/>
              </a:rPr>
              <a:t> Then orient them to part 1 of the analysis guide.</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video clip:</a:t>
            </a:r>
            <a:r>
              <a:rPr lang="en-US" sz="1200" kern="1200" dirty="0">
                <a:solidFill>
                  <a:schemeClr val="tx1"/>
                </a:solidFill>
                <a:latin typeface="+mn-lt"/>
                <a:ea typeface="+mn-ea"/>
                <a:cs typeface="+mn-cs"/>
              </a:rPr>
              <a:t> Have participants read the lesson context at the top of the corresponding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video transcript (handout 6.5 for clip 3, handout 6.6 for clip 4, handout 6.7 for clip 5, and handout 6.8 for clip 6).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 sample analysis of the video clips, see PD Leader Master: Analysis Guide C: Selecting Activities Matched to the Learning Goal (Answer Key).</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45</a:t>
            </a:fld>
            <a:endParaRPr lang="en-US"/>
          </a:p>
        </p:txBody>
      </p:sp>
    </p:spTree>
    <p:extLst>
      <p:ext uri="{BB962C8B-B14F-4D97-AF65-F5344CB8AC3E}">
        <p14:creationId xmlns:p14="http://schemas.microsoft.com/office/powerpoint/2010/main" val="2444682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Assess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The small-group folder activity had too many different questions:</a:t>
            </a:r>
          </a:p>
          <a:p>
            <a:pPr marL="320040" indent="-137160">
              <a:buFont typeface="Arial" pitchFamily="34" charset="0"/>
              <a:buChar char="•"/>
            </a:pPr>
            <a:r>
              <a:rPr lang="en-US" sz="1200" kern="1200" dirty="0">
                <a:solidFill>
                  <a:schemeClr val="tx1"/>
                </a:solidFill>
                <a:latin typeface="+mn-lt"/>
                <a:ea typeface="+mn-ea"/>
                <a:cs typeface="+mn-cs"/>
              </a:rPr>
              <a:t>Blue folder: How do plants get the water they need?</a:t>
            </a:r>
          </a:p>
          <a:p>
            <a:pPr marL="320040" indent="-137160">
              <a:buFont typeface="Arial" pitchFamily="34" charset="0"/>
              <a:buChar char="•"/>
            </a:pPr>
            <a:r>
              <a:rPr lang="en-US" sz="1200" kern="1200" dirty="0">
                <a:solidFill>
                  <a:schemeClr val="tx1"/>
                </a:solidFill>
                <a:latin typeface="+mn-lt"/>
                <a:ea typeface="+mn-ea"/>
                <a:cs typeface="+mn-cs"/>
              </a:rPr>
              <a:t>Yellow folder: How do plants get the sunlight they need?</a:t>
            </a:r>
          </a:p>
          <a:p>
            <a:pPr marL="320040" indent="-137160">
              <a:buFont typeface="Arial" pitchFamily="34" charset="0"/>
              <a:buChar char="•"/>
            </a:pPr>
            <a:r>
              <a:rPr lang="en-US" sz="1200" kern="1200" dirty="0">
                <a:solidFill>
                  <a:schemeClr val="tx1"/>
                </a:solidFill>
                <a:latin typeface="+mn-lt"/>
                <a:ea typeface="+mn-ea"/>
                <a:cs typeface="+mn-cs"/>
              </a:rPr>
              <a:t>Red folder: How do plants get the air they need?</a:t>
            </a:r>
          </a:p>
          <a:p>
            <a:pPr marL="320040" indent="-137160">
              <a:buFont typeface="Arial" pitchFamily="34" charset="0"/>
              <a:buChar char="•"/>
            </a:pPr>
            <a:r>
              <a:rPr lang="en-US" sz="1200" kern="1200" dirty="0">
                <a:solidFill>
                  <a:schemeClr val="tx1"/>
                </a:solidFill>
                <a:latin typeface="+mn-lt"/>
                <a:ea typeface="+mn-ea"/>
                <a:cs typeface="+mn-cs"/>
              </a:rPr>
              <a:t>Green folder: Do plants need food? How do they get their food? </a:t>
            </a:r>
          </a:p>
          <a:p>
            <a:pPr marL="228600" indent="-228600">
              <a:buFont typeface="+mj-lt"/>
              <a:buNone/>
            </a:pPr>
            <a:r>
              <a:rPr lang="en-US" sz="1200" kern="1200" dirty="0">
                <a:solidFill>
                  <a:schemeClr val="tx1"/>
                </a:solidFill>
                <a:latin typeface="+mn-lt"/>
                <a:ea typeface="+mn-ea"/>
                <a:cs typeface="+mn-cs"/>
              </a:rPr>
              <a:t>	During the activity, only the students using the green folder had access to ideas that were closely matched to the main learning goal. The ideas the other groups were exploring distracted students from the main learning goal. </a:t>
            </a:r>
          </a:p>
          <a:p>
            <a:pPr marL="228600" lvl="0" indent="-228600">
              <a:buFont typeface="+mj-lt"/>
              <a:buAutoNum type="arabicPeriod" startAt="2"/>
            </a:pPr>
            <a:r>
              <a:rPr lang="en-US" sz="1200" kern="1200" dirty="0">
                <a:solidFill>
                  <a:schemeClr val="tx1"/>
                </a:solidFill>
                <a:latin typeface="+mn-lt"/>
                <a:ea typeface="+mn-ea"/>
                <a:cs typeface="+mn-cs"/>
              </a:rPr>
              <a:t>The ideas in the book that the teacher read to the class were quite well matched to the main learning goal. </a:t>
            </a:r>
          </a:p>
          <a:p>
            <a:pPr marL="228600" lvl="0" indent="-228600">
              <a:buFont typeface="+mj-lt"/>
              <a:buAutoNum type="arabicPeriod" startAt="2"/>
            </a:pPr>
            <a:r>
              <a:rPr lang="en-US" sz="1200" kern="1200" dirty="0">
                <a:solidFill>
                  <a:schemeClr val="tx1"/>
                </a:solidFill>
                <a:latin typeface="+mn-lt"/>
                <a:ea typeface="+mn-ea"/>
                <a:cs typeface="+mn-cs"/>
              </a:rPr>
              <a:t>This lesson really had more than one learning goal. It would have been better to keep the focus on how plants make food. A separate lesson could focus on the main learning goal that plants use their leaves and roots to take in the sunlight, air, and water they need to make food.</a:t>
            </a:r>
          </a:p>
          <a:p>
            <a:pPr marL="228600" lvl="0" indent="-228600">
              <a:buFont typeface="+mj-lt"/>
              <a:buAutoNum type="arabicPeriod" startAt="2"/>
            </a:pPr>
            <a:r>
              <a:rPr lang="en-US" sz="1200" kern="1200" dirty="0">
                <a:solidFill>
                  <a:schemeClr val="tx1"/>
                </a:solidFill>
                <a:latin typeface="+mn-lt"/>
                <a:ea typeface="+mn-ea"/>
                <a:cs typeface="+mn-cs"/>
              </a:rPr>
              <a:t>The activity didn’t focus on the part of the main learning goal that animals aren’t able to make food.</a:t>
            </a:r>
          </a:p>
          <a:p>
            <a:pPr marL="228600" lvl="0" indent="-228600">
              <a:buFont typeface="+mj-lt"/>
              <a:buAutoNum type="arabicPeriod" startAt="2"/>
            </a:pPr>
            <a:r>
              <a:rPr lang="en-US" sz="1200" kern="1200" dirty="0">
                <a:solidFill>
                  <a:schemeClr val="tx1"/>
                </a:solidFill>
                <a:latin typeface="+mn-lt"/>
                <a:ea typeface="+mn-ea"/>
                <a:cs typeface="+mn-cs"/>
              </a:rPr>
              <a:t>The folder activity could be improved by having all students focus on the questions that best match the main learning goal: </a:t>
            </a:r>
            <a:r>
              <a:rPr lang="en-US" sz="1200" i="1" kern="1200" dirty="0">
                <a:solidFill>
                  <a:schemeClr val="tx1"/>
                </a:solidFill>
                <a:latin typeface="+mn-lt"/>
                <a:ea typeface="+mn-ea"/>
                <a:cs typeface="+mn-cs"/>
              </a:rPr>
              <a:t>Do plants need food? How do plants get their food?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a sample analysis, see the PD leader master for Analysis Guide C.</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1696887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look for evidence in the video transcripts that will help them answer these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sk one or two participants to share their ideas and evidence in response to the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lvl="0" indent="-137160">
              <a:buFont typeface="Arial" pitchFamily="34" charset="0"/>
              <a:buChar char="•"/>
            </a:pPr>
            <a:r>
              <a:rPr lang="en-US" sz="1200" kern="1200" dirty="0">
                <a:solidFill>
                  <a:schemeClr val="tx1"/>
                </a:solidFill>
                <a:latin typeface="+mn-lt"/>
                <a:ea typeface="+mn-ea"/>
                <a:cs typeface="+mn-cs"/>
              </a:rPr>
              <a:t>The small-group folder activity had too many different questions:</a:t>
            </a:r>
          </a:p>
          <a:p>
            <a:pPr marL="320040" indent="-137160">
              <a:buFont typeface="Arial" pitchFamily="34" charset="0"/>
              <a:buChar char="•"/>
            </a:pPr>
            <a:r>
              <a:rPr lang="en-US" sz="1200" kern="1200" dirty="0">
                <a:solidFill>
                  <a:schemeClr val="tx1"/>
                </a:solidFill>
                <a:latin typeface="+mn-lt"/>
                <a:ea typeface="+mn-ea"/>
                <a:cs typeface="+mn-cs"/>
              </a:rPr>
              <a:t>Blue folder: How do plants get the water they need?</a:t>
            </a:r>
          </a:p>
          <a:p>
            <a:pPr marL="320040" indent="-137160">
              <a:buFont typeface="Arial" pitchFamily="34" charset="0"/>
              <a:buChar char="•"/>
            </a:pPr>
            <a:r>
              <a:rPr lang="en-US" sz="1200" kern="1200" dirty="0">
                <a:solidFill>
                  <a:schemeClr val="tx1"/>
                </a:solidFill>
                <a:latin typeface="+mn-lt"/>
                <a:ea typeface="+mn-ea"/>
                <a:cs typeface="+mn-cs"/>
              </a:rPr>
              <a:t>Yellow folder: How do plants get the sunlight they need?</a:t>
            </a:r>
          </a:p>
          <a:p>
            <a:pPr marL="320040" indent="-137160">
              <a:buFont typeface="Arial" pitchFamily="34" charset="0"/>
              <a:buChar char="•"/>
            </a:pPr>
            <a:r>
              <a:rPr lang="en-US" sz="1200" kern="1200" dirty="0">
                <a:solidFill>
                  <a:schemeClr val="tx1"/>
                </a:solidFill>
                <a:latin typeface="+mn-lt"/>
                <a:ea typeface="+mn-ea"/>
                <a:cs typeface="+mn-cs"/>
              </a:rPr>
              <a:t>Red folder: How do plants get the air they need?</a:t>
            </a:r>
          </a:p>
          <a:p>
            <a:pPr marL="320040" indent="-137160">
              <a:buFont typeface="Arial" pitchFamily="34" charset="0"/>
              <a:buChar char="•"/>
            </a:pPr>
            <a:r>
              <a:rPr lang="en-US" sz="1200" kern="1200" dirty="0">
                <a:solidFill>
                  <a:schemeClr val="tx1"/>
                </a:solidFill>
                <a:latin typeface="+mn-lt"/>
                <a:ea typeface="+mn-ea"/>
                <a:cs typeface="+mn-cs"/>
              </a:rPr>
              <a:t>Green folder: Do plants need food? How do they get their food? </a:t>
            </a:r>
          </a:p>
          <a:p>
            <a:pPr marL="182880"/>
            <a:r>
              <a:rPr lang="en-US" sz="1200" kern="1200" dirty="0">
                <a:solidFill>
                  <a:schemeClr val="tx1"/>
                </a:solidFill>
                <a:latin typeface="+mn-lt"/>
                <a:ea typeface="+mn-ea"/>
                <a:cs typeface="+mn-cs"/>
              </a:rPr>
              <a:t>During the activity, only the students using the green folder had access to ideas that were closely matched to the main learning goal. The ideas the other groups were exploring distracted students from the main learning goal. Having all students focus on the questions that were closely matched to the main learning goal (</a:t>
            </a:r>
            <a:r>
              <a:rPr lang="en-US" sz="1200" i="1" kern="1200" dirty="0">
                <a:solidFill>
                  <a:schemeClr val="tx1"/>
                </a:solidFill>
                <a:latin typeface="+mn-lt"/>
                <a:ea typeface="+mn-ea"/>
                <a:cs typeface="+mn-cs"/>
              </a:rPr>
              <a:t>Do plants need food? How do they get their food?</a:t>
            </a:r>
            <a:r>
              <a:rPr lang="en-US" sz="1200" kern="1200" dirty="0">
                <a:solidFill>
                  <a:schemeClr val="tx1"/>
                </a:solidFill>
                <a:latin typeface="+mn-lt"/>
                <a:ea typeface="+mn-ea"/>
                <a:cs typeface="+mn-cs"/>
              </a:rPr>
              <a:t>) would have prevented distractions.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2879980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pPr marL="0" marR="0" lvl="1" indent="0" algn="l" defTabSz="881390" rtl="0" eaLnBrk="1" fontAlgn="auto" latinLnBrk="0" hangingPunct="1">
              <a:lnSpc>
                <a:spcPct val="100000"/>
              </a:lnSpc>
              <a:spcBef>
                <a:spcPts val="0"/>
              </a:spcBef>
              <a:spcAft>
                <a:spcPts val="0"/>
              </a:spcAft>
              <a:buClrTx/>
              <a:buSzTx/>
              <a:buFontTx/>
              <a:buNone/>
              <a:tabLst/>
              <a:defRPr/>
            </a:pPr>
            <a:r>
              <a:rPr lang="en-US" dirty="0"/>
              <a:t>a. </a:t>
            </a:r>
            <a:r>
              <a:rPr lang="en-US" sz="1200" u="none" strike="noStrike" kern="1200" dirty="0">
                <a:solidFill>
                  <a:schemeClr val="tx1"/>
                </a:solidFill>
                <a:effectLst/>
                <a:latin typeface="+mn-lt"/>
                <a:ea typeface="+mn-ea"/>
                <a:cs typeface="+mn-cs"/>
              </a:rPr>
              <a:t>Remind participants of today’s focus questions.</a:t>
            </a:r>
            <a:endParaRPr lang="en-US" dirty="0"/>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184561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50</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51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a:t>
            </a:r>
            <a:r>
              <a:rPr lang="en-US" sz="1200" u="none" strike="noStrike" kern="1200">
                <a:solidFill>
                  <a:schemeClr val="tx1"/>
                </a:solidFill>
                <a:effectLst/>
                <a:latin typeface="+mn-lt"/>
                <a:ea typeface="+mn-ea"/>
                <a:cs typeface="+mn-cs"/>
              </a:rPr>
              <a:t>handout 6.12 </a:t>
            </a:r>
            <a:r>
              <a:rPr lang="en-US" sz="1200" u="none" strike="noStrike" kern="1200" dirty="0">
                <a:solidFill>
                  <a:schemeClr val="tx1"/>
                </a:solidFill>
                <a:effectLst/>
                <a:latin typeface="+mn-lt"/>
                <a:ea typeface="+mn-ea"/>
                <a:cs typeface="+mn-cs"/>
              </a:rPr>
              <a:t>in PD program binder).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99470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 looking at four new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Three of them are Science Content Storyline Lens strategies, and one is a Student Thinking Lens strategy. Throughout the session, think about how these strategies are different from one another and how they are closely linked to each other.”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36999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8743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137160" indent="-137160">
              <a:buFont typeface="Arial" pitchFamily="34" charset="0"/>
              <a:buChar char="•"/>
            </a:pP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 I, and 7 are like bookends that mark the beginning and end of a lesson. The science ideas used in the summary should match the focus question from the beginning of the lesson, and both the focus question and the summary should match the lesson’s main learning goal. </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137160" indent="-137160">
              <a:buFont typeface="Arial" pitchFamily="34" charset="0"/>
              <a:buChar char="•"/>
            </a:pPr>
            <a:r>
              <a:rPr lang="en-US" sz="1200" kern="1200" dirty="0">
                <a:solidFill>
                  <a:schemeClr val="tx1"/>
                </a:solidFill>
                <a:latin typeface="+mn-lt"/>
                <a:ea typeface="+mn-ea"/>
                <a:cs typeface="+mn-cs"/>
              </a:rPr>
              <a:t>Focus questions are always used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because they’re useful in engaging student interest, making their thinking visible, and eliciting initial ideas at the beginning of a lesson. When posed at the end of a lesson, focus questions challenge students to use new ideas developed during the lesson. </a:t>
            </a:r>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1/6/2020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4628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38333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9425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3825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CGHtjFx8X7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0ILOXyk4Zf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9.jpe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embed/8-KjbSvgGz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youtube.com/embed/pHLd3AhECiI" TargetMode="External"/><Relationship Id="rId5" Type="http://schemas.openxmlformats.org/officeDocument/2006/relationships/hyperlink" Target="https://www.youtube.com/embed/lXNYh7TxSV4" TargetMode="External"/><Relationship Id="rId4" Type="http://schemas.openxmlformats.org/officeDocument/2006/relationships/hyperlink" Target="https://www.youtube.com/embed/W_viwR6ydaQ"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cs typeface="Arial"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a:xfrm>
            <a:off x="457200" y="1524000"/>
            <a:ext cx="8229600" cy="4876800"/>
          </a:xfrm>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two video clips from the beginning and end of a lesson on plants and animals.</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52578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at the top of the video transcript (handout 6.2).</a:t>
            </a:r>
          </a:p>
          <a:p>
            <a:pPr marL="365760" indent="-365760" eaLnBrk="1" hangingPunct="1">
              <a:spcBef>
                <a:spcPts val="800"/>
              </a:spcBef>
              <a:buAutoNum type="arabicPeriod" startAt="2"/>
            </a:pPr>
            <a:r>
              <a:rPr lang="en-US" sz="2800" dirty="0"/>
              <a:t>Watch the first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5" name="TextBox 4"/>
          <p:cNvSpPr txBox="1"/>
          <p:nvPr/>
        </p:nvSpPr>
        <p:spPr>
          <a:xfrm>
            <a:off x="2667000" y="6248400"/>
            <a:ext cx="6172200"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3"/>
              </a:rPr>
              <a:t>6.1_mspcp_kinder.pa.tanguma_L5_c1</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51816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Review the lesson context at the top of the video transcript (handout 6.3). </a:t>
            </a:r>
          </a:p>
          <a:p>
            <a:pPr marL="365760" indent="-365760" eaLnBrk="1" hangingPunct="1">
              <a:spcBef>
                <a:spcPts val="600"/>
              </a:spcBef>
              <a:buAutoNum type="arabicPeriod"/>
            </a:pPr>
            <a:r>
              <a:rPr lang="en-US" sz="2800" dirty="0"/>
              <a:t>Watch the second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5" name="TextBox 4"/>
          <p:cNvSpPr txBox="1"/>
          <p:nvPr/>
        </p:nvSpPr>
        <p:spPr>
          <a:xfrm>
            <a:off x="2590800" y="6096000"/>
            <a:ext cx="6172200"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3"/>
              </a:rPr>
              <a:t>6.2_mspcp_kinder.pa.tanguma_L5_c2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marL="365760" indent="-365760">
              <a:buFont typeface="+mj-lt"/>
              <a:buAutoNum type="arabicPeriod"/>
            </a:pPr>
            <a:r>
              <a:rPr lang="en-US" sz="3200" dirty="0"/>
              <a:t>Examine the main learning goal, the lesson focus question, and the lesson summary for your assigned P&amp;A lesson plan.</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1200"/>
              </a:spcBef>
              <a:spcAft>
                <a:spcPts val="600"/>
              </a:spcAft>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
        <p:nvSpPr>
          <p:cNvPr id="4" name="Title 1"/>
          <p:cNvSpPr txBox="1">
            <a:spLocks/>
          </p:cNvSpPr>
          <p:nvPr/>
        </p:nvSpPr>
        <p:spPr>
          <a:xfrm>
            <a:off x="457200" y="457200"/>
            <a:ext cx="83820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P&amp;A Lesson Plans: Reading and Analysis</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3723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Kindergarten</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2400"/>
              </a:spcAft>
              <a:buClrTx/>
              <a:buNone/>
            </a:pPr>
            <a:r>
              <a:rPr lang="en-US" sz="3200" dirty="0"/>
              <a:t>What do plants need from their environment to live and grow? Why do they need these things?</a:t>
            </a:r>
          </a:p>
        </p:txBody>
      </p:sp>
    </p:spTree>
    <p:extLst>
      <p:ext uri="{BB962C8B-B14F-4D97-AF65-F5344CB8AC3E}">
        <p14:creationId xmlns:p14="http://schemas.microsoft.com/office/powerpoint/2010/main" val="360162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533400" y="609600"/>
            <a:ext cx="8153400" cy="9144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What Do Plants Need to Live and Grow?</a:t>
            </a:r>
          </a:p>
        </p:txBody>
      </p:sp>
      <p:sp>
        <p:nvSpPr>
          <p:cNvPr id="37" name="Rectangle 36">
            <a:extLst>
              <a:ext uri="{FF2B5EF4-FFF2-40B4-BE49-F238E27FC236}">
                <a16:creationId xmlns:a16="http://schemas.microsoft.com/office/drawing/2014/main" id="{D239E28B-6C4C-471F-A607-AD0D43B632E2}"/>
              </a:ext>
            </a:extLst>
          </p:cNvPr>
          <p:cNvSpPr/>
          <p:nvPr/>
        </p:nvSpPr>
        <p:spPr>
          <a:xfrm>
            <a:off x="6886438" y="2014584"/>
            <a:ext cx="2056588" cy="1899136"/>
          </a:xfrm>
          <a:prstGeom prst="rect">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9" name="Picture 10">
            <a:extLst>
              <a:ext uri="{FF2B5EF4-FFF2-40B4-BE49-F238E27FC236}">
                <a16:creationId xmlns:a16="http://schemas.microsoft.com/office/drawing/2014/main" id="{F8B1B543-BCFC-4F20-B526-7A6DFA9203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6" r="1531"/>
          <a:stretch/>
        </p:blipFill>
        <p:spPr bwMode="auto">
          <a:xfrm>
            <a:off x="7141437" y="4250821"/>
            <a:ext cx="1822392" cy="167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a:extLst>
              <a:ext uri="{FF2B5EF4-FFF2-40B4-BE49-F238E27FC236}">
                <a16:creationId xmlns:a16="http://schemas.microsoft.com/office/drawing/2014/main" id="{B93B4843-BB88-477E-A286-0951F086B2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0" r="8544"/>
          <a:stretch/>
        </p:blipFill>
        <p:spPr>
          <a:xfrm>
            <a:off x="242560" y="2014584"/>
            <a:ext cx="2235008" cy="1883525"/>
          </a:xfrm>
          <a:prstGeom prst="rect">
            <a:avLst/>
          </a:prstGeom>
        </p:spPr>
      </p:pic>
      <p:pic>
        <p:nvPicPr>
          <p:cNvPr id="41" name="Picture 40">
            <a:extLst>
              <a:ext uri="{FF2B5EF4-FFF2-40B4-BE49-F238E27FC236}">
                <a16:creationId xmlns:a16="http://schemas.microsoft.com/office/drawing/2014/main" id="{4784FE8B-CEBF-4C8B-B057-4E9E0C83A6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648"/>
          <a:stretch/>
        </p:blipFill>
        <p:spPr>
          <a:xfrm>
            <a:off x="2600153" y="2020688"/>
            <a:ext cx="2266372" cy="1877421"/>
          </a:xfrm>
          <a:prstGeom prst="rect">
            <a:avLst/>
          </a:prstGeom>
        </p:spPr>
      </p:pic>
      <p:pic>
        <p:nvPicPr>
          <p:cNvPr id="42" name="Picture 41">
            <a:extLst>
              <a:ext uri="{FF2B5EF4-FFF2-40B4-BE49-F238E27FC236}">
                <a16:creationId xmlns:a16="http://schemas.microsoft.com/office/drawing/2014/main" id="{2BFB4FAA-7A4B-44B2-B3E0-18EFFCBFD3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49" r="34475"/>
          <a:stretch/>
        </p:blipFill>
        <p:spPr>
          <a:xfrm>
            <a:off x="5010903" y="2013303"/>
            <a:ext cx="1740699" cy="1886085"/>
          </a:xfrm>
          <a:prstGeom prst="rect">
            <a:avLst/>
          </a:prstGeom>
        </p:spPr>
      </p:pic>
      <p:pic>
        <p:nvPicPr>
          <p:cNvPr id="43" name="Picture 42">
            <a:extLst>
              <a:ext uri="{FF2B5EF4-FFF2-40B4-BE49-F238E27FC236}">
                <a16:creationId xmlns:a16="http://schemas.microsoft.com/office/drawing/2014/main" id="{B67FBE41-AE94-4579-B36A-11121309DF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085" r="1347"/>
          <a:stretch/>
        </p:blipFill>
        <p:spPr>
          <a:xfrm>
            <a:off x="1700684" y="4244483"/>
            <a:ext cx="1934790" cy="1678878"/>
          </a:xfrm>
          <a:prstGeom prst="rect">
            <a:avLst/>
          </a:prstGeom>
        </p:spPr>
      </p:pic>
      <p:sp>
        <p:nvSpPr>
          <p:cNvPr id="44" name="TextBox 43">
            <a:extLst>
              <a:ext uri="{FF2B5EF4-FFF2-40B4-BE49-F238E27FC236}">
                <a16:creationId xmlns:a16="http://schemas.microsoft.com/office/drawing/2014/main" id="{A14EBBA6-30A4-4866-833C-BA8A17B92FC4}"/>
              </a:ext>
            </a:extLst>
          </p:cNvPr>
          <p:cNvSpPr txBox="1"/>
          <p:nvPr/>
        </p:nvSpPr>
        <p:spPr>
          <a:xfrm>
            <a:off x="1647512" y="5899773"/>
            <a:ext cx="1996057"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Peter Woodard/ </a:t>
            </a:r>
          </a:p>
          <a:p>
            <a:pPr algn="r"/>
            <a:r>
              <a:rPr lang="en-US" sz="800" dirty="0">
                <a:solidFill>
                  <a:srgbClr val="000000"/>
                </a:solidFill>
                <a:latin typeface="Calibri" panose="020F0502020204030204" pitchFamily="34" charset="0"/>
                <a:cs typeface="Calibri" panose="020F0502020204030204" pitchFamily="34" charset="0"/>
              </a:rPr>
              <a:t>Wikimedia Commons</a:t>
            </a:r>
          </a:p>
        </p:txBody>
      </p:sp>
      <p:pic>
        <p:nvPicPr>
          <p:cNvPr id="45" name="Picture 44">
            <a:extLst>
              <a:ext uri="{FF2B5EF4-FFF2-40B4-BE49-F238E27FC236}">
                <a16:creationId xmlns:a16="http://schemas.microsoft.com/office/drawing/2014/main" id="{9714060B-9DCA-4EC1-929C-B2A13D0544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4686"/>
          <a:stretch/>
        </p:blipFill>
        <p:spPr>
          <a:xfrm>
            <a:off x="3733308" y="4244483"/>
            <a:ext cx="1924483" cy="1691820"/>
          </a:xfrm>
          <a:prstGeom prst="rect">
            <a:avLst/>
          </a:prstGeom>
        </p:spPr>
      </p:pic>
      <p:sp>
        <p:nvSpPr>
          <p:cNvPr id="46" name="TextBox 45">
            <a:extLst>
              <a:ext uri="{FF2B5EF4-FFF2-40B4-BE49-F238E27FC236}">
                <a16:creationId xmlns:a16="http://schemas.microsoft.com/office/drawing/2014/main" id="{A30CD582-C4F8-4079-9BF6-3AA9A9C0B0E4}"/>
              </a:ext>
            </a:extLst>
          </p:cNvPr>
          <p:cNvSpPr txBox="1"/>
          <p:nvPr/>
        </p:nvSpPr>
        <p:spPr>
          <a:xfrm>
            <a:off x="4203547" y="5938068"/>
            <a:ext cx="1454244"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Lairich Rig/</a:t>
            </a:r>
          </a:p>
          <a:p>
            <a:pPr algn="r"/>
            <a:r>
              <a:rPr lang="en-US" sz="800" dirty="0">
                <a:solidFill>
                  <a:srgbClr val="000000"/>
                </a:solidFill>
                <a:latin typeface="Calibri" panose="020F0502020204030204" pitchFamily="34" charset="0"/>
                <a:cs typeface="Calibri" panose="020F0502020204030204" pitchFamily="34" charset="0"/>
              </a:rPr>
              <a:t> Wikimedia Commons</a:t>
            </a:r>
          </a:p>
        </p:txBody>
      </p:sp>
      <p:pic>
        <p:nvPicPr>
          <p:cNvPr id="47" name="Picture 46">
            <a:extLst>
              <a:ext uri="{FF2B5EF4-FFF2-40B4-BE49-F238E27FC236}">
                <a16:creationId xmlns:a16="http://schemas.microsoft.com/office/drawing/2014/main" id="{C0D928BC-3F53-4B5A-8826-88EA3FC1CD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9641" y="4250822"/>
            <a:ext cx="1259946" cy="1678878"/>
          </a:xfrm>
          <a:prstGeom prst="rect">
            <a:avLst/>
          </a:prstGeom>
        </p:spPr>
      </p:pic>
      <p:sp>
        <p:nvSpPr>
          <p:cNvPr id="48" name="TextBox 47">
            <a:extLst>
              <a:ext uri="{FF2B5EF4-FFF2-40B4-BE49-F238E27FC236}">
                <a16:creationId xmlns:a16="http://schemas.microsoft.com/office/drawing/2014/main" id="{EB57DCA2-D955-400E-B569-AFA7A16BCB13}"/>
              </a:ext>
            </a:extLst>
          </p:cNvPr>
          <p:cNvSpPr txBox="1"/>
          <p:nvPr/>
        </p:nvSpPr>
        <p:spPr>
          <a:xfrm>
            <a:off x="5621712" y="5922776"/>
            <a:ext cx="1555803"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Eric Guinther/ Wikimedia Commons</a:t>
            </a:r>
          </a:p>
        </p:txBody>
      </p:sp>
      <p:sp>
        <p:nvSpPr>
          <p:cNvPr id="49" name="TextBox 48">
            <a:extLst>
              <a:ext uri="{FF2B5EF4-FFF2-40B4-BE49-F238E27FC236}">
                <a16:creationId xmlns:a16="http://schemas.microsoft.com/office/drawing/2014/main" id="{20A2EEE2-D880-4B9F-90F3-C315701DE1CE}"/>
              </a:ext>
            </a:extLst>
          </p:cNvPr>
          <p:cNvSpPr txBox="1"/>
          <p:nvPr/>
        </p:nvSpPr>
        <p:spPr>
          <a:xfrm>
            <a:off x="7177515" y="5918011"/>
            <a:ext cx="1820645"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Kristian Peters/ Wikimedia Commons</a:t>
            </a:r>
          </a:p>
        </p:txBody>
      </p:sp>
      <p:pic>
        <p:nvPicPr>
          <p:cNvPr id="50" name="Picture 49">
            <a:extLst>
              <a:ext uri="{FF2B5EF4-FFF2-40B4-BE49-F238E27FC236}">
                <a16:creationId xmlns:a16="http://schemas.microsoft.com/office/drawing/2014/main" id="{0C7AC9F4-FA77-4297-A9C3-B33276BD760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716" r="10536"/>
          <a:stretch/>
        </p:blipFill>
        <p:spPr bwMode="auto">
          <a:xfrm>
            <a:off x="175535" y="4248718"/>
            <a:ext cx="1441225" cy="168441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F40A229-4279-4F19-8C07-2F53ECCFFDE3}"/>
              </a:ext>
            </a:extLst>
          </p:cNvPr>
          <p:cNvSpPr txBox="1"/>
          <p:nvPr/>
        </p:nvSpPr>
        <p:spPr>
          <a:xfrm>
            <a:off x="-73476" y="5936303"/>
            <a:ext cx="1731308"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Photograph by Derek Ramsey/ Wikimedia Commons</a:t>
            </a:r>
          </a:p>
        </p:txBody>
      </p:sp>
      <p:sp>
        <p:nvSpPr>
          <p:cNvPr id="52" name="TextBox 51">
            <a:extLst>
              <a:ext uri="{FF2B5EF4-FFF2-40B4-BE49-F238E27FC236}">
                <a16:creationId xmlns:a16="http://schemas.microsoft.com/office/drawing/2014/main" id="{1D4DCA7F-7D9A-4308-8C10-6CC6ABE5BBD6}"/>
              </a:ext>
            </a:extLst>
          </p:cNvPr>
          <p:cNvSpPr txBox="1"/>
          <p:nvPr/>
        </p:nvSpPr>
        <p:spPr>
          <a:xfrm>
            <a:off x="7038186" y="3870067"/>
            <a:ext cx="1749922" cy="461665"/>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Photograph by Muhammad Mahdi Karim / Wikimedia Commons</a:t>
            </a:r>
          </a:p>
          <a:p>
            <a:pPr algn="r"/>
            <a:endParaRPr lang="en-US" sz="800" dirty="0">
              <a:solidFill>
                <a:srgbClr val="000000"/>
              </a:solidFill>
              <a:latin typeface="Calibri" panose="020F0502020204030204" pitchFamily="34" charset="0"/>
              <a:cs typeface="Calibri" panose="020F0502020204030204" pitchFamily="34" charset="0"/>
            </a:endParaRPr>
          </a:p>
        </p:txBody>
      </p:sp>
      <p:pic>
        <p:nvPicPr>
          <p:cNvPr id="53" name="Picture 4">
            <a:extLst>
              <a:ext uri="{FF2B5EF4-FFF2-40B4-BE49-F238E27FC236}">
                <a16:creationId xmlns:a16="http://schemas.microsoft.com/office/drawing/2014/main" id="{1E695C7E-A1E1-47A3-A741-201DCFC2AF4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9838"/>
          <a:stretch/>
        </p:blipFill>
        <p:spPr bwMode="auto">
          <a:xfrm>
            <a:off x="7456665" y="2018384"/>
            <a:ext cx="946635" cy="18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a:extLst>
              <a:ext uri="{FF2B5EF4-FFF2-40B4-BE49-F238E27FC236}">
                <a16:creationId xmlns:a16="http://schemas.microsoft.com/office/drawing/2014/main" id="{0D666B06-F316-4A57-A311-3D5EA1729D1E}"/>
              </a:ext>
            </a:extLst>
          </p:cNvPr>
          <p:cNvSpPr txBox="1"/>
          <p:nvPr/>
        </p:nvSpPr>
        <p:spPr>
          <a:xfrm>
            <a:off x="189388" y="3856926"/>
            <a:ext cx="2357593"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IvoShandor/ Wikimedia Commons</a:t>
            </a:r>
          </a:p>
        </p:txBody>
      </p:sp>
      <p:sp>
        <p:nvSpPr>
          <p:cNvPr id="55" name="TextBox 54">
            <a:extLst>
              <a:ext uri="{FF2B5EF4-FFF2-40B4-BE49-F238E27FC236}">
                <a16:creationId xmlns:a16="http://schemas.microsoft.com/office/drawing/2014/main" id="{E14DD1B4-DC41-4224-92EB-511CE6248FF7}"/>
              </a:ext>
            </a:extLst>
          </p:cNvPr>
          <p:cNvSpPr txBox="1"/>
          <p:nvPr/>
        </p:nvSpPr>
        <p:spPr>
          <a:xfrm>
            <a:off x="2565737" y="3843902"/>
            <a:ext cx="2357593"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Wikimedia Commons</a:t>
            </a:r>
          </a:p>
        </p:txBody>
      </p:sp>
      <p:sp>
        <p:nvSpPr>
          <p:cNvPr id="56" name="TextBox 55">
            <a:extLst>
              <a:ext uri="{FF2B5EF4-FFF2-40B4-BE49-F238E27FC236}">
                <a16:creationId xmlns:a16="http://schemas.microsoft.com/office/drawing/2014/main" id="{96044E0A-58CC-49FE-A552-D71CF48020CE}"/>
              </a:ext>
            </a:extLst>
          </p:cNvPr>
          <p:cNvSpPr txBox="1"/>
          <p:nvPr/>
        </p:nvSpPr>
        <p:spPr>
          <a:xfrm>
            <a:off x="4384467" y="3850399"/>
            <a:ext cx="2357593"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Sanjay ach/ </a:t>
            </a:r>
          </a:p>
          <a:p>
            <a:pPr algn="r"/>
            <a:r>
              <a:rPr lang="en-US" sz="800" dirty="0">
                <a:solidFill>
                  <a:srgbClr val="000000"/>
                </a:solidFill>
                <a:latin typeface="Calibri" panose="020F0502020204030204" pitchFamily="34" charset="0"/>
                <a:cs typeface="Calibri" panose="020F0502020204030204" pitchFamily="34" charset="0"/>
              </a:rPr>
              <a:t>Wikimedia Commons</a:t>
            </a:r>
          </a:p>
        </p:txBody>
      </p:sp>
      <p:sp>
        <p:nvSpPr>
          <p:cNvPr id="57" name="TextBox 56">
            <a:extLst>
              <a:ext uri="{FF2B5EF4-FFF2-40B4-BE49-F238E27FC236}">
                <a16:creationId xmlns:a16="http://schemas.microsoft.com/office/drawing/2014/main" id="{F5A97821-A32E-4296-9152-999BBDD065AA}"/>
              </a:ext>
            </a:extLst>
          </p:cNvPr>
          <p:cNvSpPr txBox="1"/>
          <p:nvPr/>
        </p:nvSpPr>
        <p:spPr>
          <a:xfrm>
            <a:off x="817921" y="3506317"/>
            <a:ext cx="979755" cy="369332"/>
          </a:xfrm>
          <a:prstGeom prst="rect">
            <a:avLst/>
          </a:prstGeom>
          <a:noFill/>
        </p:spPr>
        <p:txBody>
          <a:bodyPr wrap="none" rtlCol="0">
            <a:spAutoFit/>
          </a:bodyPr>
          <a:lstStyle/>
          <a:p>
            <a:r>
              <a:rPr lang="en-US" dirty="0">
                <a:solidFill>
                  <a:srgbClr val="FFFF00"/>
                </a:solidFill>
              </a:rPr>
              <a:t>Mosses</a:t>
            </a:r>
          </a:p>
        </p:txBody>
      </p:sp>
      <p:sp>
        <p:nvSpPr>
          <p:cNvPr id="58" name="TextBox 57">
            <a:extLst>
              <a:ext uri="{FF2B5EF4-FFF2-40B4-BE49-F238E27FC236}">
                <a16:creationId xmlns:a16="http://schemas.microsoft.com/office/drawing/2014/main" id="{E93C6EA5-3779-4FCE-B3C2-923974E1D546}"/>
              </a:ext>
            </a:extLst>
          </p:cNvPr>
          <p:cNvSpPr txBox="1"/>
          <p:nvPr/>
        </p:nvSpPr>
        <p:spPr>
          <a:xfrm>
            <a:off x="3269146" y="3506317"/>
            <a:ext cx="1043876" cy="369332"/>
          </a:xfrm>
          <a:prstGeom prst="rect">
            <a:avLst/>
          </a:prstGeom>
          <a:noFill/>
        </p:spPr>
        <p:txBody>
          <a:bodyPr wrap="none" rtlCol="0">
            <a:spAutoFit/>
          </a:bodyPr>
          <a:lstStyle/>
          <a:p>
            <a:r>
              <a:rPr lang="en-US" dirty="0">
                <a:solidFill>
                  <a:srgbClr val="FFFF00"/>
                </a:solidFill>
              </a:rPr>
              <a:t>Conifers</a:t>
            </a:r>
          </a:p>
        </p:txBody>
      </p:sp>
      <p:sp>
        <p:nvSpPr>
          <p:cNvPr id="59" name="TextBox 58">
            <a:extLst>
              <a:ext uri="{FF2B5EF4-FFF2-40B4-BE49-F238E27FC236}">
                <a16:creationId xmlns:a16="http://schemas.microsoft.com/office/drawing/2014/main" id="{36351ACC-D23A-4F96-9924-796F770B1F7B}"/>
              </a:ext>
            </a:extLst>
          </p:cNvPr>
          <p:cNvSpPr txBox="1"/>
          <p:nvPr/>
        </p:nvSpPr>
        <p:spPr>
          <a:xfrm>
            <a:off x="5496278" y="3508766"/>
            <a:ext cx="774571" cy="369332"/>
          </a:xfrm>
          <a:prstGeom prst="rect">
            <a:avLst/>
          </a:prstGeom>
          <a:noFill/>
        </p:spPr>
        <p:txBody>
          <a:bodyPr wrap="none" rtlCol="0">
            <a:spAutoFit/>
          </a:bodyPr>
          <a:lstStyle/>
          <a:p>
            <a:r>
              <a:rPr lang="en-US" dirty="0">
                <a:solidFill>
                  <a:srgbClr val="FFFF00"/>
                </a:solidFill>
              </a:rPr>
              <a:t>Ferns</a:t>
            </a:r>
          </a:p>
        </p:txBody>
      </p:sp>
      <p:sp>
        <p:nvSpPr>
          <p:cNvPr id="60" name="TextBox 59">
            <a:extLst>
              <a:ext uri="{FF2B5EF4-FFF2-40B4-BE49-F238E27FC236}">
                <a16:creationId xmlns:a16="http://schemas.microsoft.com/office/drawing/2014/main" id="{5F41C0DD-8150-4DBB-95EE-F3918431F33C}"/>
              </a:ext>
            </a:extLst>
          </p:cNvPr>
          <p:cNvSpPr txBox="1"/>
          <p:nvPr/>
        </p:nvSpPr>
        <p:spPr>
          <a:xfrm>
            <a:off x="2092190" y="5530441"/>
            <a:ext cx="1236236" cy="369332"/>
          </a:xfrm>
          <a:prstGeom prst="rect">
            <a:avLst/>
          </a:prstGeom>
          <a:noFill/>
        </p:spPr>
        <p:txBody>
          <a:bodyPr wrap="none" rtlCol="0">
            <a:spAutoFit/>
          </a:bodyPr>
          <a:lstStyle/>
          <a:p>
            <a:r>
              <a:rPr lang="en-US" dirty="0">
                <a:solidFill>
                  <a:srgbClr val="FFFF00"/>
                </a:solidFill>
              </a:rPr>
              <a:t>Hornworts</a:t>
            </a:r>
          </a:p>
        </p:txBody>
      </p:sp>
      <p:sp>
        <p:nvSpPr>
          <p:cNvPr id="61" name="TextBox 60">
            <a:extLst>
              <a:ext uri="{FF2B5EF4-FFF2-40B4-BE49-F238E27FC236}">
                <a16:creationId xmlns:a16="http://schemas.microsoft.com/office/drawing/2014/main" id="{3C6725B7-0B03-4580-BEA1-77602A5B0550}"/>
              </a:ext>
            </a:extLst>
          </p:cNvPr>
          <p:cNvSpPr txBox="1"/>
          <p:nvPr/>
        </p:nvSpPr>
        <p:spPr>
          <a:xfrm>
            <a:off x="4162205" y="5536779"/>
            <a:ext cx="1236236" cy="369332"/>
          </a:xfrm>
          <a:prstGeom prst="rect">
            <a:avLst/>
          </a:prstGeom>
          <a:noFill/>
        </p:spPr>
        <p:txBody>
          <a:bodyPr wrap="none" rtlCol="0">
            <a:spAutoFit/>
          </a:bodyPr>
          <a:lstStyle/>
          <a:p>
            <a:r>
              <a:rPr lang="en-US" dirty="0">
                <a:solidFill>
                  <a:srgbClr val="FFFF00"/>
                </a:solidFill>
              </a:rPr>
              <a:t>Liverworts</a:t>
            </a:r>
          </a:p>
        </p:txBody>
      </p:sp>
      <p:sp>
        <p:nvSpPr>
          <p:cNvPr id="62" name="TextBox 61">
            <a:extLst>
              <a:ext uri="{FF2B5EF4-FFF2-40B4-BE49-F238E27FC236}">
                <a16:creationId xmlns:a16="http://schemas.microsoft.com/office/drawing/2014/main" id="{3DF2F147-27B3-45D4-B39D-7610C7B1E6A6}"/>
              </a:ext>
            </a:extLst>
          </p:cNvPr>
          <p:cNvSpPr txBox="1"/>
          <p:nvPr/>
        </p:nvSpPr>
        <p:spPr>
          <a:xfrm>
            <a:off x="5657791" y="5547603"/>
            <a:ext cx="1454244" cy="369332"/>
          </a:xfrm>
          <a:prstGeom prst="rect">
            <a:avLst/>
          </a:prstGeom>
          <a:noFill/>
        </p:spPr>
        <p:txBody>
          <a:bodyPr wrap="none" rtlCol="0">
            <a:spAutoFit/>
          </a:bodyPr>
          <a:lstStyle/>
          <a:p>
            <a:r>
              <a:rPr lang="en-US" dirty="0" err="1">
                <a:solidFill>
                  <a:srgbClr val="FFFF00"/>
                </a:solidFill>
              </a:rPr>
              <a:t>Clubmosses</a:t>
            </a:r>
            <a:endParaRPr lang="en-US" dirty="0">
              <a:solidFill>
                <a:srgbClr val="FFFF00"/>
              </a:solidFill>
            </a:endParaRPr>
          </a:p>
        </p:txBody>
      </p:sp>
      <p:sp>
        <p:nvSpPr>
          <p:cNvPr id="63" name="TextBox 62">
            <a:extLst>
              <a:ext uri="{FF2B5EF4-FFF2-40B4-BE49-F238E27FC236}">
                <a16:creationId xmlns:a16="http://schemas.microsoft.com/office/drawing/2014/main" id="{3687D885-C6A8-4474-AE0F-30386E92606F}"/>
              </a:ext>
            </a:extLst>
          </p:cNvPr>
          <p:cNvSpPr txBox="1"/>
          <p:nvPr/>
        </p:nvSpPr>
        <p:spPr>
          <a:xfrm>
            <a:off x="7339300" y="5544331"/>
            <a:ext cx="1467133" cy="369332"/>
          </a:xfrm>
          <a:prstGeom prst="rect">
            <a:avLst/>
          </a:prstGeom>
          <a:noFill/>
        </p:spPr>
        <p:txBody>
          <a:bodyPr wrap="none" rtlCol="0">
            <a:spAutoFit/>
          </a:bodyPr>
          <a:lstStyle/>
          <a:p>
            <a:r>
              <a:rPr lang="en-US" dirty="0">
                <a:solidFill>
                  <a:srgbClr val="FFFF00"/>
                </a:solidFill>
              </a:rPr>
              <a:t>Green Algae</a:t>
            </a:r>
          </a:p>
        </p:txBody>
      </p:sp>
      <p:sp>
        <p:nvSpPr>
          <p:cNvPr id="64" name="TextBox 63">
            <a:extLst>
              <a:ext uri="{FF2B5EF4-FFF2-40B4-BE49-F238E27FC236}">
                <a16:creationId xmlns:a16="http://schemas.microsoft.com/office/drawing/2014/main" id="{5548E9E4-4E12-4B56-B3ED-A416423D113D}"/>
              </a:ext>
            </a:extLst>
          </p:cNvPr>
          <p:cNvSpPr txBox="1"/>
          <p:nvPr/>
        </p:nvSpPr>
        <p:spPr>
          <a:xfrm>
            <a:off x="289511" y="5282634"/>
            <a:ext cx="1249060" cy="646331"/>
          </a:xfrm>
          <a:prstGeom prst="rect">
            <a:avLst/>
          </a:prstGeom>
          <a:noFill/>
        </p:spPr>
        <p:txBody>
          <a:bodyPr wrap="none" rtlCol="0">
            <a:spAutoFit/>
          </a:bodyPr>
          <a:lstStyle/>
          <a:p>
            <a:pPr algn="ctr"/>
            <a:r>
              <a:rPr lang="en-US" dirty="0">
                <a:solidFill>
                  <a:srgbClr val="FFFF00"/>
                </a:solidFill>
              </a:rPr>
              <a:t>Flowering </a:t>
            </a:r>
          </a:p>
          <a:p>
            <a:pPr algn="ctr"/>
            <a:r>
              <a:rPr lang="en-US" dirty="0">
                <a:solidFill>
                  <a:srgbClr val="FFFF00"/>
                </a:solidFill>
              </a:rPr>
              <a:t>plants</a:t>
            </a:r>
          </a:p>
        </p:txBody>
      </p:sp>
      <p:sp>
        <p:nvSpPr>
          <p:cNvPr id="65" name="TextBox 64">
            <a:extLst>
              <a:ext uri="{FF2B5EF4-FFF2-40B4-BE49-F238E27FC236}">
                <a16:creationId xmlns:a16="http://schemas.microsoft.com/office/drawing/2014/main" id="{65B79376-5C2F-492D-8A32-C99E64FE7418}"/>
              </a:ext>
            </a:extLst>
          </p:cNvPr>
          <p:cNvSpPr txBox="1"/>
          <p:nvPr/>
        </p:nvSpPr>
        <p:spPr>
          <a:xfrm>
            <a:off x="7047728" y="3359500"/>
            <a:ext cx="1822392" cy="538609"/>
          </a:xfrm>
          <a:prstGeom prst="rect">
            <a:avLst/>
          </a:prstGeom>
          <a:noFill/>
        </p:spPr>
        <p:txBody>
          <a:bodyPr wrap="square" rtlCol="0">
            <a:spAutoFit/>
          </a:bodyPr>
          <a:lstStyle/>
          <a:p>
            <a:r>
              <a:rPr lang="en-US" b="1" dirty="0">
                <a:solidFill>
                  <a:srgbClr val="FFFF00"/>
                </a:solidFill>
              </a:rPr>
              <a:t>Gymnosperms </a:t>
            </a:r>
            <a:r>
              <a:rPr lang="en-US" sz="1100" b="1" dirty="0">
                <a:solidFill>
                  <a:srgbClr val="FFFF00"/>
                </a:solidFill>
              </a:rPr>
              <a:t>Seed producing plants</a:t>
            </a:r>
          </a:p>
        </p:txBody>
      </p:sp>
    </p:spTree>
    <p:extLst>
      <p:ext uri="{BB962C8B-B14F-4D97-AF65-F5344CB8AC3E}">
        <p14:creationId xmlns:p14="http://schemas.microsoft.com/office/powerpoint/2010/main" val="302949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What Do Plants Need to Live and Grow?</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Do plants need </a:t>
            </a:r>
            <a:r>
              <a:rPr lang="en-US" sz="3200" b="1" dirty="0">
                <a:solidFill>
                  <a:schemeClr val="tx2"/>
                </a:solidFill>
              </a:rPr>
              <a:t>food</a:t>
            </a:r>
            <a:r>
              <a:rPr lang="en-US" sz="3200" dirty="0"/>
              <a:t> to live and grow?</a:t>
            </a:r>
          </a:p>
          <a:p>
            <a:pPr marL="731520" indent="-365760">
              <a:spcBef>
                <a:spcPts val="1200"/>
              </a:spcBef>
            </a:pPr>
            <a:r>
              <a:rPr lang="en-US" sz="3200" dirty="0"/>
              <a:t>How would you define </a:t>
            </a:r>
            <a:r>
              <a:rPr lang="en-US" sz="3200" i="1" dirty="0"/>
              <a:t>food</a:t>
            </a:r>
            <a:r>
              <a:rPr lang="en-US" sz="3200" dirty="0"/>
              <a:t>?</a:t>
            </a:r>
          </a:p>
          <a:p>
            <a:pPr marL="731520" indent="-365760">
              <a:spcBef>
                <a:spcPts val="1200"/>
              </a:spcBef>
            </a:pPr>
            <a:r>
              <a:rPr lang="en-US" sz="3200" dirty="0"/>
              <a:t>How do you think your students would define </a:t>
            </a:r>
            <a:r>
              <a:rPr lang="en-US" sz="3200" i="1" dirty="0"/>
              <a:t>food</a:t>
            </a:r>
            <a:r>
              <a:rPr lang="en-US" sz="3200" dirty="0"/>
              <a:t>?</a:t>
            </a:r>
          </a:p>
          <a:p>
            <a:endParaRPr lang="en-US" dirty="0"/>
          </a:p>
          <a:p>
            <a:endParaRPr lang="en-US" dirty="0"/>
          </a:p>
        </p:txBody>
      </p:sp>
    </p:spTree>
    <p:extLst>
      <p:ext uri="{BB962C8B-B14F-4D97-AF65-F5344CB8AC3E}">
        <p14:creationId xmlns:p14="http://schemas.microsoft.com/office/powerpoint/2010/main" val="46747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normAutofit/>
          </a:bodyPr>
          <a:lstStyle/>
          <a:p>
            <a:r>
              <a:rPr lang="en-US" dirty="0"/>
              <a:t>A Scientific Definition of </a:t>
            </a:r>
            <a:r>
              <a:rPr lang="en-US" i="1" dirty="0"/>
              <a:t>Food</a:t>
            </a:r>
          </a:p>
        </p:txBody>
      </p:sp>
      <p:sp>
        <p:nvSpPr>
          <p:cNvPr id="4" name="Content Placeholder 3"/>
          <p:cNvSpPr>
            <a:spLocks noGrp="1"/>
          </p:cNvSpPr>
          <p:nvPr>
            <p:ph idx="1"/>
          </p:nvPr>
        </p:nvSpPr>
        <p:spPr>
          <a:xfrm>
            <a:off x="762000" y="1447800"/>
            <a:ext cx="7696200" cy="4876800"/>
          </a:xfrm>
        </p:spPr>
        <p:txBody>
          <a:bodyPr/>
          <a:lstStyle/>
          <a:p>
            <a:pPr marL="0" indent="0">
              <a:buNone/>
            </a:pPr>
            <a:r>
              <a:rPr lang="en-US" sz="3200" dirty="0"/>
              <a:t>Food is </a:t>
            </a:r>
            <a:r>
              <a:rPr lang="en-US" sz="3200" b="1" dirty="0">
                <a:solidFill>
                  <a:srgbClr val="0070C0"/>
                </a:solidFill>
              </a:rPr>
              <a:t>matter</a:t>
            </a:r>
            <a:r>
              <a:rPr lang="en-US" sz="3200" dirty="0"/>
              <a:t> (building materials) that contains</a:t>
            </a:r>
            <a:r>
              <a:rPr lang="en-US" sz="3200" dirty="0">
                <a:solidFill>
                  <a:srgbClr val="FF0000"/>
                </a:solidFill>
              </a:rPr>
              <a:t> </a:t>
            </a:r>
            <a:r>
              <a:rPr lang="en-US" sz="3200" b="1" dirty="0">
                <a:solidFill>
                  <a:srgbClr val="FF0000"/>
                </a:solidFill>
              </a:rPr>
              <a:t>energy</a:t>
            </a:r>
            <a:r>
              <a:rPr lang="en-US" sz="3200" dirty="0">
                <a:solidFill>
                  <a:srgbClr val="FF0000"/>
                </a:solidFill>
              </a:rPr>
              <a:t> </a:t>
            </a:r>
            <a:r>
              <a:rPr lang="en-US" sz="3200" dirty="0"/>
              <a:t>living things can use to live and grow, to heal wounds, and to keep all their parts working.</a:t>
            </a:r>
          </a:p>
          <a:p>
            <a:pPr marL="731520" indent="-365760">
              <a:spcBef>
                <a:spcPts val="2400"/>
              </a:spcBef>
            </a:pPr>
            <a:r>
              <a:rPr lang="en-US" sz="3200" b="1" dirty="0">
                <a:solidFill>
                  <a:srgbClr val="0070C0"/>
                </a:solidFill>
              </a:rPr>
              <a:t>Matter </a:t>
            </a:r>
            <a:r>
              <a:rPr lang="en-US" sz="3200" dirty="0"/>
              <a:t>is made up of atoms and molecules.</a:t>
            </a:r>
          </a:p>
          <a:p>
            <a:pPr marL="731520" indent="-365760">
              <a:spcBef>
                <a:spcPts val="1200"/>
              </a:spcBef>
            </a:pPr>
            <a:r>
              <a:rPr lang="en-US" sz="3200" dirty="0"/>
              <a:t>The </a:t>
            </a:r>
            <a:r>
              <a:rPr lang="en-US" sz="3200" b="1" dirty="0">
                <a:solidFill>
                  <a:srgbClr val="FF0000"/>
                </a:solidFill>
              </a:rPr>
              <a:t>energy </a:t>
            </a:r>
            <a:r>
              <a:rPr lang="en-US" sz="3200" dirty="0"/>
              <a:t>in food is stored (potential) energy or chemical energy in molecules.</a:t>
            </a:r>
            <a:endParaRPr lang="en-US" sz="3200" i="1" dirty="0"/>
          </a:p>
          <a:p>
            <a:pPr marL="0" indent="0">
              <a:buNone/>
            </a:pPr>
            <a:r>
              <a:rPr lang="en-US" sz="3600" dirty="0"/>
              <a:t>		</a:t>
            </a:r>
            <a:endParaRPr lang="en-US" dirty="0"/>
          </a:p>
        </p:txBody>
      </p:sp>
    </p:spTree>
    <p:extLst>
      <p:ext uri="{BB962C8B-B14F-4D97-AF65-F5344CB8AC3E}">
        <p14:creationId xmlns:p14="http://schemas.microsoft.com/office/powerpoint/2010/main" val="39843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Review: science content storyline</a:t>
            </a:r>
          </a:p>
          <a:p>
            <a:pPr marL="365760" indent="-365760">
              <a:spcBef>
                <a:spcPts val="300"/>
              </a:spcBef>
            </a:pPr>
            <a:r>
              <a:rPr lang="en-US" sz="3200" dirty="0"/>
              <a:t>Today’s focus questions</a:t>
            </a:r>
          </a:p>
          <a:p>
            <a:pPr marL="365760" indent="-365760">
              <a:spcBef>
                <a:spcPts val="300"/>
              </a:spcBef>
            </a:pPr>
            <a:r>
              <a:rPr lang="en-US" sz="3200" dirty="0"/>
              <a:t>Lesson analysis: </a:t>
            </a:r>
            <a:r>
              <a:rPr lang="en-US" sz="3200" dirty="0" err="1"/>
              <a:t>STeLLA</a:t>
            </a:r>
            <a:r>
              <a:rPr lang="en-US" sz="3200" dirty="0"/>
              <a:t> strategies B, I, and 7</a:t>
            </a:r>
          </a:p>
          <a:p>
            <a:pPr marL="365760" indent="-365760">
              <a:spcBef>
                <a:spcPts val="300"/>
              </a:spcBef>
            </a:pPr>
            <a:r>
              <a:rPr lang="en-US" sz="3200" dirty="0"/>
              <a:t>Content deepening: plants and animals</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sz="4200" dirty="0"/>
              <a:t>What Is Food for Plants?</a:t>
            </a:r>
          </a:p>
        </p:txBody>
      </p:sp>
      <p:sp>
        <p:nvSpPr>
          <p:cNvPr id="3" name="Text Placeholder 2"/>
          <p:cNvSpPr>
            <a:spLocks noGrp="1"/>
          </p:cNvSpPr>
          <p:nvPr>
            <p:ph type="body" idx="1"/>
          </p:nvPr>
        </p:nvSpPr>
        <p:spPr/>
        <p:txBody>
          <a:bodyPr>
            <a:noAutofit/>
          </a:bodyPr>
          <a:lstStyle/>
          <a:p>
            <a:pPr algn="ctr"/>
            <a:r>
              <a:rPr lang="en-US" sz="3600" dirty="0"/>
              <a:t>My Ideas</a:t>
            </a:r>
          </a:p>
        </p:txBody>
      </p:sp>
      <p:sp>
        <p:nvSpPr>
          <p:cNvPr id="5" name="Text Placeholder 4"/>
          <p:cNvSpPr>
            <a:spLocks noGrp="1"/>
          </p:cNvSpPr>
          <p:nvPr>
            <p:ph type="body" sz="quarter" idx="3"/>
          </p:nvPr>
        </p:nvSpPr>
        <p:spPr/>
        <p:txBody>
          <a:bodyPr>
            <a:normAutofit lnSpcReduction="10000"/>
          </a:bodyPr>
          <a:lstStyle/>
          <a:p>
            <a:pPr algn="ctr"/>
            <a:r>
              <a:rPr lang="en-US" sz="3600" dirty="0"/>
              <a:t>Evidence</a:t>
            </a:r>
          </a:p>
        </p:txBody>
      </p:sp>
    </p:spTree>
    <p:extLst>
      <p:ext uri="{BB962C8B-B14F-4D97-AF65-F5344CB8AC3E}">
        <p14:creationId xmlns:p14="http://schemas.microsoft.com/office/powerpoint/2010/main" val="84516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143000"/>
          </a:xfrm>
        </p:spPr>
        <p:txBody>
          <a:bodyPr>
            <a:normAutofit/>
          </a:bodyPr>
          <a:lstStyle/>
          <a:p>
            <a:r>
              <a:rPr lang="en-US" dirty="0"/>
              <a:t>Is Soil Food for Plants?</a:t>
            </a:r>
          </a:p>
        </p:txBody>
      </p:sp>
      <p:pic>
        <p:nvPicPr>
          <p:cNvPr id="2051" name="Picture 3" descr="Tree in bucket 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124200"/>
            <a:ext cx="27813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6858000" y="5486400"/>
            <a:ext cx="205740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rPr>
              <a:t>Soil: 200 pounds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11" name="Straight Arrow Connector 10"/>
          <p:cNvCxnSpPr/>
          <p:nvPr/>
        </p:nvCxnSpPr>
        <p:spPr>
          <a:xfrm flipH="1">
            <a:off x="6248400" y="5715000"/>
            <a:ext cx="609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1447800"/>
            <a:ext cx="7924800" cy="5139869"/>
          </a:xfrm>
          <a:prstGeom prst="rect">
            <a:avLst/>
          </a:prstGeom>
          <a:noFill/>
        </p:spPr>
        <p:txBody>
          <a:bodyPr wrap="square" rtlCol="0">
            <a:spAutoFit/>
          </a:bodyPr>
          <a:lstStyle/>
          <a:p>
            <a:r>
              <a:rPr lang="en-US" sz="2800" dirty="0">
                <a:latin typeface="Calibri" pitchFamily="34" charset="0"/>
              </a:rPr>
              <a:t>To find out whether soil is food for plants, Dutch scientist Jan van </a:t>
            </a:r>
            <a:r>
              <a:rPr lang="en-US" sz="2800" dirty="0" err="1">
                <a:latin typeface="Calibri" pitchFamily="34" charset="0"/>
              </a:rPr>
              <a:t>Helmont</a:t>
            </a:r>
            <a:r>
              <a:rPr lang="en-US" sz="2800" dirty="0">
                <a:latin typeface="Calibri" pitchFamily="34" charset="0"/>
              </a:rPr>
              <a:t> grew a willow tree in a bucket of soil for five years. He weighed the tree and soil at the beginning and the end of the experiment. </a:t>
            </a:r>
          </a:p>
          <a:p>
            <a:pPr marL="731520" indent="-365760">
              <a:spcBef>
                <a:spcPts val="2400"/>
              </a:spcBef>
              <a:buFont typeface="Arial" pitchFamily="34" charset="0"/>
              <a:buChar char="•"/>
            </a:pPr>
            <a:r>
              <a:rPr lang="en-US" sz="2800" dirty="0">
                <a:latin typeface="Calibri" pitchFamily="34" charset="0"/>
              </a:rPr>
              <a:t>What do you predict </a:t>
            </a:r>
            <a:br>
              <a:rPr lang="en-US" sz="2800" dirty="0">
                <a:latin typeface="Calibri" pitchFamily="34" charset="0"/>
              </a:rPr>
            </a:br>
            <a:r>
              <a:rPr lang="en-US" sz="2800" dirty="0">
                <a:latin typeface="Calibri" pitchFamily="34" charset="0"/>
              </a:rPr>
              <a:t>happened to the mass </a:t>
            </a:r>
            <a:br>
              <a:rPr lang="en-US" sz="2800" dirty="0">
                <a:latin typeface="Calibri" pitchFamily="34" charset="0"/>
              </a:rPr>
            </a:br>
            <a:r>
              <a:rPr lang="en-US" sz="2800" dirty="0">
                <a:latin typeface="Calibri" pitchFamily="34" charset="0"/>
              </a:rPr>
              <a:t>of the tree and the </a:t>
            </a:r>
            <a:br>
              <a:rPr lang="en-US" sz="2800" dirty="0">
                <a:latin typeface="Calibri" pitchFamily="34" charset="0"/>
              </a:rPr>
            </a:br>
            <a:r>
              <a:rPr lang="en-US" sz="2800" dirty="0">
                <a:latin typeface="Calibri" pitchFamily="34" charset="0"/>
              </a:rPr>
              <a:t>soil by the end of</a:t>
            </a:r>
            <a:br>
              <a:rPr lang="en-US" sz="2800" dirty="0">
                <a:latin typeface="Calibri" pitchFamily="34" charset="0"/>
              </a:rPr>
            </a:br>
            <a:r>
              <a:rPr lang="en-US" sz="2800" dirty="0">
                <a:latin typeface="Calibri" pitchFamily="34" charset="0"/>
              </a:rPr>
              <a:t>the experiment? </a:t>
            </a:r>
            <a:br>
              <a:rPr lang="en-US" sz="2800" dirty="0">
                <a:latin typeface="Calibri" pitchFamily="34" charset="0"/>
              </a:rPr>
            </a:br>
            <a:r>
              <a:rPr lang="en-US" sz="2800" dirty="0">
                <a:latin typeface="Calibri" pitchFamily="34" charset="0"/>
              </a:rPr>
              <a:t>Why?</a:t>
            </a:r>
          </a:p>
          <a:p>
            <a:endParaRPr lang="en-US" sz="2800" dirty="0"/>
          </a:p>
        </p:txBody>
      </p:sp>
      <p:sp>
        <p:nvSpPr>
          <p:cNvPr id="10" name="Text Box 5"/>
          <p:cNvSpPr txBox="1">
            <a:spLocks noChangeArrowheads="1"/>
          </p:cNvSpPr>
          <p:nvPr/>
        </p:nvSpPr>
        <p:spPr bwMode="auto">
          <a:xfrm>
            <a:off x="7086600" y="4191000"/>
            <a:ext cx="173831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rPr>
              <a:t>Tree: 5 pounds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13" name="Straight Arrow Connector 12"/>
          <p:cNvCxnSpPr/>
          <p:nvPr/>
        </p:nvCxnSpPr>
        <p:spPr>
          <a:xfrm flipH="1">
            <a:off x="6477000" y="4419600"/>
            <a:ext cx="609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3429000"/>
            <a:ext cx="1524000" cy="646331"/>
          </a:xfrm>
          <a:prstGeom prst="rect">
            <a:avLst/>
          </a:prstGeom>
          <a:noFill/>
        </p:spPr>
        <p:txBody>
          <a:bodyPr wrap="square" rtlCol="0">
            <a:spAutoFit/>
          </a:bodyPr>
          <a:lstStyle/>
          <a:p>
            <a:r>
              <a:rPr lang="en-US" b="1" dirty="0"/>
              <a:t>Mass at the Beginning</a:t>
            </a:r>
          </a:p>
        </p:txBody>
      </p:sp>
      <p:sp>
        <p:nvSpPr>
          <p:cNvPr id="15" name="TextBox 14">
            <a:extLst>
              <a:ext uri="{FF2B5EF4-FFF2-40B4-BE49-F238E27FC236}">
                <a16:creationId xmlns:a16="http://schemas.microsoft.com/office/drawing/2014/main" id="{0CD69AD9-AB8A-4B06-90BD-D4680B76F874}"/>
              </a:ext>
            </a:extLst>
          </p:cNvPr>
          <p:cNvSpPr txBox="1"/>
          <p:nvPr/>
        </p:nvSpPr>
        <p:spPr>
          <a:xfrm>
            <a:off x="5215260" y="6479947"/>
            <a:ext cx="885179" cy="215444"/>
          </a:xfrm>
          <a:prstGeom prst="rect">
            <a:avLst/>
          </a:prstGeom>
          <a:noFill/>
        </p:spPr>
        <p:txBody>
          <a:bodyPr wrap="none" rtlCol="0">
            <a:spAutoFit/>
          </a:bodyPr>
          <a:lstStyle/>
          <a:p>
            <a:pPr defTabSz="457200" eaLnBrk="1" fontAlgn="auto" hangingPunct="1">
              <a:spcBef>
                <a:spcPts val="0"/>
              </a:spcBef>
              <a:spcAft>
                <a:spcPts val="0"/>
              </a:spcAft>
            </a:pPr>
            <a:r>
              <a:rPr lang="en-US" sz="800" dirty="0">
                <a:solidFill>
                  <a:srgbClr val="292934"/>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43046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58C33A-82AB-445C-8A93-E0128D6E08A2}"/>
              </a:ext>
            </a:extLst>
          </p:cNvPr>
          <p:cNvGrpSpPr/>
          <p:nvPr/>
        </p:nvGrpSpPr>
        <p:grpSpPr>
          <a:xfrm>
            <a:off x="866775" y="3293181"/>
            <a:ext cx="1990725" cy="1704975"/>
            <a:chOff x="866775" y="3293181"/>
            <a:chExt cx="1990725" cy="1704975"/>
          </a:xfrm>
        </p:grpSpPr>
        <p:pic>
          <p:nvPicPr>
            <p:cNvPr id="3" name="Picture 2">
              <a:extLst>
                <a:ext uri="{FF2B5EF4-FFF2-40B4-BE49-F238E27FC236}">
                  <a16:creationId xmlns:a16="http://schemas.microsoft.com/office/drawing/2014/main" id="{C8056468-9A47-4276-AAC8-D0AFD66C56BB}"/>
                </a:ext>
              </a:extLst>
            </p:cNvPr>
            <p:cNvPicPr>
              <a:picLocks noChangeAspect="1"/>
            </p:cNvPicPr>
            <p:nvPr/>
          </p:nvPicPr>
          <p:blipFill>
            <a:blip r:embed="rId3" cstate="print"/>
            <a:stretch>
              <a:fillRect/>
            </a:stretch>
          </p:blipFill>
          <p:spPr>
            <a:xfrm>
              <a:off x="866775" y="3293181"/>
              <a:ext cx="1990725" cy="1704975"/>
            </a:xfrm>
            <a:prstGeom prst="rect">
              <a:avLst/>
            </a:prstGeom>
          </p:spPr>
        </p:pic>
        <p:sp>
          <p:nvSpPr>
            <p:cNvPr id="4" name="Rectangle 3">
              <a:extLst>
                <a:ext uri="{FF2B5EF4-FFF2-40B4-BE49-F238E27FC236}">
                  <a16:creationId xmlns:a16="http://schemas.microsoft.com/office/drawing/2014/main" id="{056E4E38-C7D9-499D-BDF4-66F485D16F4B}"/>
                </a:ext>
              </a:extLst>
            </p:cNvPr>
            <p:cNvSpPr/>
            <p:nvPr/>
          </p:nvSpPr>
          <p:spPr>
            <a:xfrm>
              <a:off x="1981200" y="3634447"/>
              <a:ext cx="571500" cy="28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18657C-1229-4FCA-8C04-D8B05528F1E6}"/>
                </a:ext>
              </a:extLst>
            </p:cNvPr>
            <p:cNvSpPr/>
            <p:nvPr/>
          </p:nvSpPr>
          <p:spPr>
            <a:xfrm>
              <a:off x="1500716" y="4501291"/>
              <a:ext cx="709083" cy="28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85800" y="457200"/>
            <a:ext cx="8001000" cy="838200"/>
          </a:xfrm>
        </p:spPr>
        <p:txBody>
          <a:bodyPr>
            <a:normAutofit/>
          </a:bodyPr>
          <a:lstStyle/>
          <a:p>
            <a:r>
              <a:rPr lang="en-US" dirty="0"/>
              <a:t>Is Soil Food for Plants?</a:t>
            </a:r>
          </a:p>
        </p:txBody>
      </p:sp>
      <p:sp>
        <p:nvSpPr>
          <p:cNvPr id="10" name="Text Box 5"/>
          <p:cNvSpPr txBox="1">
            <a:spLocks noChangeArrowheads="1"/>
          </p:cNvSpPr>
          <p:nvPr/>
        </p:nvSpPr>
        <p:spPr bwMode="auto">
          <a:xfrm>
            <a:off x="2514600" y="3276600"/>
            <a:ext cx="1981200" cy="14260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rPr>
              <a:t>Tree: 5 pounds (2.3 kg)</a:t>
            </a: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2000" b="1" dirty="0">
                <a:latin typeface="Calibri" panose="020F0502020204030204" pitchFamily="34" charset="0"/>
              </a:rPr>
              <a:t>Soil: 200.4 pounds (90.9 kg)</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4" name="TextBox 13"/>
          <p:cNvSpPr txBox="1"/>
          <p:nvPr/>
        </p:nvSpPr>
        <p:spPr>
          <a:xfrm>
            <a:off x="685800" y="5029200"/>
            <a:ext cx="2514600" cy="707886"/>
          </a:xfrm>
          <a:prstGeom prst="rect">
            <a:avLst/>
          </a:prstGeom>
          <a:noFill/>
        </p:spPr>
        <p:txBody>
          <a:bodyPr wrap="square" rtlCol="0">
            <a:spAutoFit/>
          </a:bodyPr>
          <a:lstStyle/>
          <a:p>
            <a:pPr algn="ctr"/>
            <a:r>
              <a:rPr lang="en-US" sz="2000" b="1" dirty="0">
                <a:latin typeface="Calibri" pitchFamily="34" charset="0"/>
              </a:rPr>
              <a:t>Mass at the Beginning</a:t>
            </a:r>
          </a:p>
        </p:txBody>
      </p:sp>
      <p:sp>
        <p:nvSpPr>
          <p:cNvPr id="15" name="TextBox 14"/>
          <p:cNvSpPr txBox="1"/>
          <p:nvPr/>
        </p:nvSpPr>
        <p:spPr>
          <a:xfrm>
            <a:off x="685800" y="1295400"/>
            <a:ext cx="7924800" cy="954107"/>
          </a:xfrm>
          <a:prstGeom prst="rect">
            <a:avLst/>
          </a:prstGeom>
          <a:noFill/>
        </p:spPr>
        <p:txBody>
          <a:bodyPr wrap="square" rtlCol="0">
            <a:spAutoFit/>
          </a:bodyPr>
          <a:lstStyle/>
          <a:p>
            <a:r>
              <a:rPr lang="en-US" sz="2800" dirty="0">
                <a:latin typeface="Calibri" pitchFamily="34" charset="0"/>
              </a:rPr>
              <a:t>This diagram shows the results of Van </a:t>
            </a:r>
            <a:r>
              <a:rPr lang="en-US" sz="2800" dirty="0" err="1">
                <a:latin typeface="Calibri" pitchFamily="34" charset="0"/>
              </a:rPr>
              <a:t>Helmont’s</a:t>
            </a:r>
            <a:r>
              <a:rPr lang="en-US" sz="2800" dirty="0">
                <a:latin typeface="Calibri" pitchFamily="34" charset="0"/>
              </a:rPr>
              <a:t> experiment. </a:t>
            </a:r>
          </a:p>
        </p:txBody>
      </p:sp>
      <p:sp>
        <p:nvSpPr>
          <p:cNvPr id="16" name="TextBox 15"/>
          <p:cNvSpPr txBox="1"/>
          <p:nvPr/>
        </p:nvSpPr>
        <p:spPr>
          <a:xfrm>
            <a:off x="4800600" y="5029200"/>
            <a:ext cx="1981200" cy="707886"/>
          </a:xfrm>
          <a:prstGeom prst="rect">
            <a:avLst/>
          </a:prstGeom>
          <a:noFill/>
        </p:spPr>
        <p:txBody>
          <a:bodyPr wrap="square" rtlCol="0">
            <a:spAutoFit/>
          </a:bodyPr>
          <a:lstStyle/>
          <a:p>
            <a:pPr algn="ctr"/>
            <a:r>
              <a:rPr lang="en-US" sz="2000" b="1" dirty="0">
                <a:latin typeface="Calibri" pitchFamily="34" charset="0"/>
              </a:rPr>
              <a:t>Mass at the End (5 years later)</a:t>
            </a:r>
          </a:p>
        </p:txBody>
      </p:sp>
      <p:pic>
        <p:nvPicPr>
          <p:cNvPr id="17" name="Picture 3" descr="Tree in bucket p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752600"/>
            <a:ext cx="2781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a:off x="6781800" y="2286000"/>
            <a:ext cx="2133600" cy="2785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2000" b="1" i="0" u="none" strike="noStrike" cap="none" normalizeH="0" baseline="0" dirty="0">
                <a:ln>
                  <a:noFill/>
                </a:ln>
                <a:effectLst/>
                <a:latin typeface="Calibri" panose="020F0502020204030204" pitchFamily="34" charset="0"/>
              </a:rPr>
              <a:t>Tree: </a:t>
            </a:r>
            <a:r>
              <a:rPr kumimoji="0" lang="en-US" altLang="en-US" sz="2000" b="1" i="0" u="none" strike="noStrike" cap="none" normalizeH="0" baseline="0" dirty="0">
                <a:ln>
                  <a:noFill/>
                </a:ln>
                <a:solidFill>
                  <a:schemeClr val="tx1"/>
                </a:solidFill>
                <a:effectLst/>
                <a:latin typeface="Calibri" panose="020F0502020204030204" pitchFamily="34" charset="0"/>
              </a:rPr>
              <a:t>169 pounds (77 kg)</a:t>
            </a:r>
            <a:r>
              <a:rPr kumimoji="0" lang="en-US" altLang="en-US" sz="2000" b="1" i="0" u="none" strike="noStrike" cap="none" normalizeH="0" dirty="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2000" b="1" i="0" u="none" strike="noStrike" cap="none" normalizeH="0" dirty="0">
                <a:ln>
                  <a:noFill/>
                </a:ln>
                <a:solidFill>
                  <a:srgbClr val="FF0000"/>
                </a:solidFill>
                <a:effectLst/>
                <a:latin typeface="Calibri" panose="020F0502020204030204" pitchFamily="34" charset="0"/>
              </a:rPr>
              <a:t>The tree gained 164 pounds.</a:t>
            </a:r>
            <a:endParaRPr kumimoji="0" lang="en-US" altLang="en-US" sz="2000" b="1" i="0" u="none" strike="noStrike" cap="none" normalizeH="0" baseline="0" dirty="0">
              <a:ln>
                <a:noFill/>
              </a:ln>
              <a:solidFill>
                <a:srgbClr val="FF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lang="en-US" altLang="en-US" sz="2000" b="1" dirty="0">
                <a:latin typeface="Calibri" panose="020F0502020204030204" pitchFamily="34" charset="0"/>
              </a:rPr>
              <a:t>Soil: 200.18 pounds (90.8 kg)</a:t>
            </a: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2000" b="1" dirty="0">
                <a:solidFill>
                  <a:srgbClr val="FF0000"/>
                </a:solidFill>
                <a:latin typeface="Calibri" panose="020F0502020204030204" pitchFamily="34" charset="0"/>
              </a:rPr>
              <a:t>The soil lost about</a:t>
            </a:r>
            <a:br>
              <a:rPr lang="en-US" altLang="en-US" sz="2000" b="1" dirty="0">
                <a:solidFill>
                  <a:srgbClr val="FF0000"/>
                </a:solidFill>
                <a:latin typeface="Calibri" panose="020F0502020204030204" pitchFamily="34" charset="0"/>
              </a:rPr>
            </a:br>
            <a:r>
              <a:rPr kumimoji="0" lang="en-US" altLang="en-US" sz="2000" b="1" i="0" u="none" strike="noStrike" cap="none" normalizeH="0" baseline="0" dirty="0">
                <a:ln>
                  <a:noFill/>
                </a:ln>
                <a:solidFill>
                  <a:srgbClr val="FF0000"/>
                </a:solidFill>
                <a:effectLst/>
                <a:latin typeface="Calibri" panose="020F0502020204030204" pitchFamily="34" charset="0"/>
              </a:rPr>
              <a:t>2 ounces.</a:t>
            </a:r>
            <a:endParaRPr kumimoji="0" lang="en-US" altLang="en-US" sz="2000" b="0" i="0" u="none" strike="noStrike" cap="none" normalizeH="0" baseline="0" dirty="0">
              <a:ln>
                <a:noFill/>
              </a:ln>
              <a:solidFill>
                <a:srgbClr val="FF0000"/>
              </a:solidFill>
              <a:effectLst/>
              <a:latin typeface="Arial" panose="020B0604020202020204" pitchFamily="34" charset="0"/>
            </a:endParaRPr>
          </a:p>
        </p:txBody>
      </p:sp>
      <p:sp>
        <p:nvSpPr>
          <p:cNvPr id="19" name="Rectangle 18"/>
          <p:cNvSpPr/>
          <p:nvPr/>
        </p:nvSpPr>
        <p:spPr>
          <a:xfrm>
            <a:off x="685800" y="5943600"/>
            <a:ext cx="7772400" cy="523220"/>
          </a:xfrm>
          <a:prstGeom prst="rect">
            <a:avLst/>
          </a:prstGeom>
        </p:spPr>
        <p:txBody>
          <a:bodyPr wrap="square">
            <a:spAutoFit/>
          </a:bodyPr>
          <a:lstStyle/>
          <a:p>
            <a:r>
              <a:rPr lang="en-US" sz="2800" dirty="0">
                <a:solidFill>
                  <a:srgbClr val="FF0000"/>
                </a:solidFill>
                <a:latin typeface="Calibri" pitchFamily="34" charset="0"/>
              </a:rPr>
              <a:t>What can you conclude from these results? </a:t>
            </a:r>
          </a:p>
        </p:txBody>
      </p:sp>
      <p:sp>
        <p:nvSpPr>
          <p:cNvPr id="20" name="TextBox 19">
            <a:extLst>
              <a:ext uri="{FF2B5EF4-FFF2-40B4-BE49-F238E27FC236}">
                <a16:creationId xmlns:a16="http://schemas.microsoft.com/office/drawing/2014/main" id="{A4A57285-28C2-44A8-ACAE-10EAAE42DDD5}"/>
              </a:ext>
            </a:extLst>
          </p:cNvPr>
          <p:cNvSpPr txBox="1"/>
          <p:nvPr/>
        </p:nvSpPr>
        <p:spPr>
          <a:xfrm>
            <a:off x="1412667" y="4921478"/>
            <a:ext cx="885179" cy="215444"/>
          </a:xfrm>
          <a:prstGeom prst="rect">
            <a:avLst/>
          </a:prstGeom>
          <a:noFill/>
        </p:spPr>
        <p:txBody>
          <a:bodyPr wrap="none" rtlCol="0">
            <a:spAutoFit/>
          </a:bodyPr>
          <a:lstStyle/>
          <a:p>
            <a:pPr defTabSz="457200" eaLnBrk="1" fontAlgn="auto" hangingPunct="1">
              <a:spcBef>
                <a:spcPts val="0"/>
              </a:spcBef>
              <a:spcAft>
                <a:spcPts val="0"/>
              </a:spcAft>
            </a:pPr>
            <a:r>
              <a:rPr lang="en-US" sz="800" dirty="0">
                <a:solidFill>
                  <a:srgbClr val="292934"/>
                </a:solidFill>
                <a:latin typeface="Calibri" panose="020F0502020204030204" pitchFamily="34" charset="0"/>
                <a:cs typeface="Calibri" panose="020F0502020204030204" pitchFamily="34" charset="0"/>
              </a:rPr>
              <a:t>Source unknown</a:t>
            </a:r>
          </a:p>
        </p:txBody>
      </p:sp>
      <p:sp>
        <p:nvSpPr>
          <p:cNvPr id="21" name="TextBox 20">
            <a:extLst>
              <a:ext uri="{FF2B5EF4-FFF2-40B4-BE49-F238E27FC236}">
                <a16:creationId xmlns:a16="http://schemas.microsoft.com/office/drawing/2014/main" id="{22310C2E-7061-4E81-9949-E85615760DD7}"/>
              </a:ext>
            </a:extLst>
          </p:cNvPr>
          <p:cNvSpPr txBox="1"/>
          <p:nvPr/>
        </p:nvSpPr>
        <p:spPr>
          <a:xfrm>
            <a:off x="5326943" y="4904541"/>
            <a:ext cx="885179" cy="215444"/>
          </a:xfrm>
          <a:prstGeom prst="rect">
            <a:avLst/>
          </a:prstGeom>
          <a:noFill/>
        </p:spPr>
        <p:txBody>
          <a:bodyPr wrap="none" rtlCol="0">
            <a:spAutoFit/>
          </a:bodyPr>
          <a:lstStyle/>
          <a:p>
            <a:pPr defTabSz="457200" eaLnBrk="1" fontAlgn="auto" hangingPunct="1">
              <a:spcBef>
                <a:spcPts val="0"/>
              </a:spcBef>
              <a:spcAft>
                <a:spcPts val="0"/>
              </a:spcAft>
            </a:pPr>
            <a:r>
              <a:rPr lang="en-US" sz="800" dirty="0">
                <a:solidFill>
                  <a:srgbClr val="292934"/>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43046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9965" t="25304" r="6902"/>
          <a:stretch/>
        </p:blipFill>
        <p:spPr>
          <a:xfrm>
            <a:off x="5334000" y="2895600"/>
            <a:ext cx="2640073" cy="3429000"/>
          </a:xfrm>
          <a:prstGeom prst="rect">
            <a:avLst/>
          </a:prstGeom>
        </p:spPr>
      </p:pic>
      <p:sp>
        <p:nvSpPr>
          <p:cNvPr id="6" name="TextBox 5"/>
          <p:cNvSpPr txBox="1"/>
          <p:nvPr/>
        </p:nvSpPr>
        <p:spPr>
          <a:xfrm>
            <a:off x="6553200" y="6324600"/>
            <a:ext cx="1393330" cy="215444"/>
          </a:xfrm>
          <a:prstGeom prst="rect">
            <a:avLst/>
          </a:prstGeom>
          <a:noFill/>
        </p:spPr>
        <p:txBody>
          <a:bodyPr wrap="none" rtlCol="0">
            <a:spAutoFit/>
          </a:bodyPr>
          <a:lstStyle/>
          <a:p>
            <a:pPr defTabSz="457200" eaLnBrk="1" fontAlgn="auto" hangingPunct="1">
              <a:spcBef>
                <a:spcPts val="0"/>
              </a:spcBef>
              <a:spcAft>
                <a:spcPts val="0"/>
              </a:spcAft>
            </a:pPr>
            <a:r>
              <a:rPr lang="en-US" sz="800" dirty="0">
                <a:solidFill>
                  <a:srgbClr val="292934"/>
                </a:solidFill>
                <a:latin typeface="Calibri" panose="020F0502020204030204" pitchFamily="34" charset="0"/>
                <a:cs typeface="Calibri" panose="020F0502020204030204" pitchFamily="34" charset="0"/>
              </a:rPr>
              <a:t>Photograph by Kirsty Lawson</a:t>
            </a:r>
          </a:p>
        </p:txBody>
      </p:sp>
      <p:sp>
        <p:nvSpPr>
          <p:cNvPr id="4" name="TextBox 3"/>
          <p:cNvSpPr txBox="1"/>
          <p:nvPr/>
        </p:nvSpPr>
        <p:spPr>
          <a:xfrm>
            <a:off x="685800" y="1524000"/>
            <a:ext cx="7620000" cy="3277820"/>
          </a:xfrm>
          <a:prstGeom prst="rect">
            <a:avLst/>
          </a:prstGeom>
          <a:noFill/>
        </p:spPr>
        <p:txBody>
          <a:bodyPr wrap="square" rtlCol="0">
            <a:spAutoFit/>
          </a:bodyPr>
          <a:lstStyle/>
          <a:p>
            <a:pPr marL="365760" indent="-365760">
              <a:spcBef>
                <a:spcPts val="1800"/>
              </a:spcBef>
              <a:buClr>
                <a:schemeClr val="bg1">
                  <a:lumMod val="65000"/>
                </a:schemeClr>
              </a:buClr>
              <a:buFont typeface="Arial" pitchFamily="34" charset="0"/>
              <a:buChar char="•"/>
            </a:pPr>
            <a:r>
              <a:rPr lang="en-US" sz="3200" dirty="0">
                <a:latin typeface="Calibri" pitchFamily="34" charset="0"/>
              </a:rPr>
              <a:t>Does this photo provide any evidence to support or challenge the idea that soil is food for plants? </a:t>
            </a:r>
          </a:p>
          <a:p>
            <a:pPr marL="365760" indent="-365760">
              <a:spcBef>
                <a:spcPts val="1800"/>
              </a:spcBef>
              <a:buClr>
                <a:schemeClr val="bg1">
                  <a:lumMod val="65000"/>
                </a:schemeClr>
              </a:buClr>
              <a:buFont typeface="Arial" pitchFamily="34" charset="0"/>
              <a:buChar char="•"/>
            </a:pPr>
            <a:r>
              <a:rPr lang="en-US" sz="3200" dirty="0">
                <a:latin typeface="Calibri" pitchFamily="34" charset="0"/>
              </a:rPr>
              <a:t>What claim can you </a:t>
            </a:r>
            <a:br>
              <a:rPr lang="en-US" sz="3200" dirty="0">
                <a:latin typeface="Calibri" pitchFamily="34" charset="0"/>
              </a:rPr>
            </a:br>
            <a:r>
              <a:rPr lang="en-US" sz="3200" dirty="0">
                <a:latin typeface="Calibri" pitchFamily="34" charset="0"/>
              </a:rPr>
              <a:t>make based on this </a:t>
            </a:r>
            <a:br>
              <a:rPr lang="en-US" sz="3200" dirty="0">
                <a:latin typeface="Calibri" pitchFamily="34" charset="0"/>
              </a:rPr>
            </a:br>
            <a:r>
              <a:rPr lang="en-US" sz="3200" dirty="0">
                <a:latin typeface="Calibri" pitchFamily="34" charset="0"/>
              </a:rPr>
              <a:t>evidence?</a:t>
            </a:r>
          </a:p>
        </p:txBody>
      </p:sp>
      <p:sp>
        <p:nvSpPr>
          <p:cNvPr id="7" name="Title 1"/>
          <p:cNvSpPr>
            <a:spLocks noGrp="1"/>
          </p:cNvSpPr>
          <p:nvPr>
            <p:ph type="title"/>
          </p:nvPr>
        </p:nvSpPr>
        <p:spPr>
          <a:xfrm>
            <a:off x="685800" y="457200"/>
            <a:ext cx="8001000" cy="838200"/>
          </a:xfrm>
        </p:spPr>
        <p:txBody>
          <a:bodyPr>
            <a:normAutofit/>
          </a:bodyPr>
          <a:lstStyle/>
          <a:p>
            <a:r>
              <a:rPr lang="en-US" dirty="0"/>
              <a:t>Is Soil Food for Plants?</a:t>
            </a:r>
          </a:p>
        </p:txBody>
      </p:sp>
    </p:spTree>
    <p:extLst>
      <p:ext uri="{BB962C8B-B14F-4D97-AF65-F5344CB8AC3E}">
        <p14:creationId xmlns:p14="http://schemas.microsoft.com/office/powerpoint/2010/main" val="173730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What Is Food for Plants?</a:t>
            </a:r>
          </a:p>
        </p:txBody>
      </p:sp>
      <p:sp>
        <p:nvSpPr>
          <p:cNvPr id="3" name="Content Placeholder 2"/>
          <p:cNvSpPr>
            <a:spLocks noGrp="1"/>
          </p:cNvSpPr>
          <p:nvPr>
            <p:ph idx="1"/>
          </p:nvPr>
        </p:nvSpPr>
        <p:spPr>
          <a:xfrm>
            <a:off x="685800" y="1600200"/>
            <a:ext cx="8001000" cy="4724400"/>
          </a:xfrm>
        </p:spPr>
        <p:txBody>
          <a:bodyPr/>
          <a:lstStyle/>
          <a:p>
            <a:pPr marL="365760" indent="-365760">
              <a:spcBef>
                <a:spcPts val="1200"/>
              </a:spcBef>
            </a:pPr>
            <a:r>
              <a:rPr lang="en-US" sz="3000" dirty="0"/>
              <a:t>Is water food for plants?</a:t>
            </a:r>
          </a:p>
          <a:p>
            <a:pPr marL="365760" indent="-365760">
              <a:spcBef>
                <a:spcPts val="300"/>
              </a:spcBef>
            </a:pPr>
            <a:r>
              <a:rPr lang="en-US" sz="3000" dirty="0"/>
              <a:t>Is carbon dioxide food for plants?</a:t>
            </a:r>
          </a:p>
          <a:p>
            <a:pPr marL="365760" indent="-365760">
              <a:spcBef>
                <a:spcPts val="300"/>
              </a:spcBef>
            </a:pPr>
            <a:r>
              <a:rPr lang="en-US" sz="3000" dirty="0"/>
              <a:t>Is “plant food” or fertilizer food for plants?</a:t>
            </a:r>
          </a:p>
          <a:p>
            <a:pPr marL="0" indent="0">
              <a:spcBef>
                <a:spcPts val="1200"/>
              </a:spcBef>
              <a:buNone/>
            </a:pPr>
            <a:r>
              <a:rPr lang="en-US" sz="3000" dirty="0"/>
              <a:t>Let’s find out!</a:t>
            </a:r>
          </a:p>
          <a:p>
            <a:pPr marL="0" indent="0">
              <a:spcBef>
                <a:spcPts val="2400"/>
              </a:spcBef>
              <a:buNone/>
            </a:pPr>
            <a:r>
              <a:rPr lang="en-US" sz="3000" b="1" dirty="0"/>
              <a:t>Remember:</a:t>
            </a:r>
            <a:r>
              <a:rPr lang="en-US" sz="3000" dirty="0"/>
              <a:t> Food is </a:t>
            </a:r>
            <a:r>
              <a:rPr lang="en-US" sz="3000" b="1" dirty="0">
                <a:solidFill>
                  <a:srgbClr val="0070C0"/>
                </a:solidFill>
              </a:rPr>
              <a:t>matter</a:t>
            </a:r>
            <a:r>
              <a:rPr lang="en-US" sz="3000" dirty="0"/>
              <a:t> (building materials) that contains </a:t>
            </a:r>
            <a:r>
              <a:rPr lang="en-US" sz="3000" b="1" dirty="0">
                <a:solidFill>
                  <a:srgbClr val="FF0000"/>
                </a:solidFill>
              </a:rPr>
              <a:t>energy</a:t>
            </a:r>
            <a:r>
              <a:rPr lang="en-US" sz="3000" dirty="0"/>
              <a:t> living things can use to live and grow, to heal wounds, and to keep all their parts working.  </a:t>
            </a:r>
          </a:p>
          <a:p>
            <a:endParaRPr lang="en-US" sz="3200" dirty="0"/>
          </a:p>
        </p:txBody>
      </p:sp>
    </p:spTree>
    <p:extLst>
      <p:ext uri="{BB962C8B-B14F-4D97-AF65-F5344CB8AC3E}">
        <p14:creationId xmlns:p14="http://schemas.microsoft.com/office/powerpoint/2010/main" val="236892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534400" cy="990600"/>
          </a:xfrm>
        </p:spPr>
        <p:txBody>
          <a:bodyPr>
            <a:normAutofit/>
          </a:bodyPr>
          <a:lstStyle/>
          <a:p>
            <a:r>
              <a:rPr lang="en-US" dirty="0"/>
              <a:t>Investigation: Food versus Not Food</a:t>
            </a:r>
          </a:p>
        </p:txBody>
      </p:sp>
      <p:graphicFrame>
        <p:nvGraphicFramePr>
          <p:cNvPr id="4" name="Table 3"/>
          <p:cNvGraphicFramePr>
            <a:graphicFrameLocks noGrp="1"/>
          </p:cNvGraphicFramePr>
          <p:nvPr/>
        </p:nvGraphicFramePr>
        <p:xfrm>
          <a:off x="2057399" y="2514601"/>
          <a:ext cx="5181602" cy="3809997"/>
        </p:xfrm>
        <a:graphic>
          <a:graphicData uri="http://schemas.openxmlformats.org/drawingml/2006/table">
            <a:tbl>
              <a:tblPr/>
              <a:tblGrid>
                <a:gridCol w="2244860">
                  <a:extLst>
                    <a:ext uri="{9D8B030D-6E8A-4147-A177-3AD203B41FA5}">
                      <a16:colId xmlns:a16="http://schemas.microsoft.com/office/drawing/2014/main" val="20000"/>
                    </a:ext>
                  </a:extLst>
                </a:gridCol>
                <a:gridCol w="1468371">
                  <a:extLst>
                    <a:ext uri="{9D8B030D-6E8A-4147-A177-3AD203B41FA5}">
                      <a16:colId xmlns:a16="http://schemas.microsoft.com/office/drawing/2014/main" val="20001"/>
                    </a:ext>
                  </a:extLst>
                </a:gridCol>
                <a:gridCol w="1468371">
                  <a:extLst>
                    <a:ext uri="{9D8B030D-6E8A-4147-A177-3AD203B41FA5}">
                      <a16:colId xmlns:a16="http://schemas.microsoft.com/office/drawing/2014/main" val="20002"/>
                    </a:ext>
                  </a:extLst>
                </a:gridCol>
              </a:tblGrid>
              <a:tr h="427786">
                <a:tc>
                  <a:txBody>
                    <a:bodyPr/>
                    <a:lstStyle/>
                    <a:p>
                      <a:pPr marL="0" marR="0" algn="ctr">
                        <a:spcBef>
                          <a:spcPts val="0"/>
                        </a:spcBef>
                        <a:spcAft>
                          <a:spcPts val="0"/>
                        </a:spcAft>
                      </a:pPr>
                      <a:r>
                        <a:rPr lang="en-US" sz="1000" b="1" dirty="0">
                          <a:latin typeface="Arial"/>
                          <a:ea typeface="Times New Roman"/>
                          <a:cs typeface="Times New Roman"/>
                        </a:rPr>
                        <a:t>Material</a:t>
                      </a:r>
                      <a:endParaRPr lang="en-US" sz="1000" dirty="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a:ea typeface="Times New Roman"/>
                          <a:cs typeface="Times New Roman"/>
                        </a:rPr>
                        <a:t>Food</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a:ea typeface="Times New Roman"/>
                          <a:cs typeface="Times New Roman"/>
                        </a:rPr>
                        <a:t>Not Food</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9762">
                <a:tc>
                  <a:txBody>
                    <a:bodyPr/>
                    <a:lstStyle/>
                    <a:p>
                      <a:pPr marL="0" marR="0">
                        <a:spcBef>
                          <a:spcPts val="0"/>
                        </a:spcBef>
                        <a:spcAft>
                          <a:spcPts val="0"/>
                        </a:spcAft>
                      </a:pPr>
                      <a:r>
                        <a:rPr lang="en-US" sz="1000">
                          <a:latin typeface="Arial"/>
                          <a:ea typeface="Times New Roman"/>
                          <a:cs typeface="Times New Roman"/>
                        </a:rPr>
                        <a:t>Apple Juice</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762">
                <a:tc>
                  <a:txBody>
                    <a:bodyPr/>
                    <a:lstStyle/>
                    <a:p>
                      <a:pPr marL="0" marR="0">
                        <a:spcBef>
                          <a:spcPts val="0"/>
                        </a:spcBef>
                        <a:spcAft>
                          <a:spcPts val="0"/>
                        </a:spcAft>
                      </a:pPr>
                      <a:r>
                        <a:rPr lang="en-US" sz="1000">
                          <a:latin typeface="Arial"/>
                          <a:ea typeface="Times New Roman"/>
                          <a:cs typeface="Times New Roman"/>
                        </a:rPr>
                        <a:t>Cheez-It Crackers</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762">
                <a:tc>
                  <a:txBody>
                    <a:bodyPr/>
                    <a:lstStyle/>
                    <a:p>
                      <a:pPr marL="0" marR="0">
                        <a:spcBef>
                          <a:spcPts val="0"/>
                        </a:spcBef>
                        <a:spcAft>
                          <a:spcPts val="0"/>
                        </a:spcAft>
                      </a:pPr>
                      <a:r>
                        <a:rPr lang="en-US" sz="1000" dirty="0">
                          <a:latin typeface="Arial"/>
                          <a:ea typeface="Times New Roman"/>
                          <a:cs typeface="Times New Roman"/>
                        </a:rPr>
                        <a:t>Orange Juice</a:t>
                      </a:r>
                      <a:endParaRPr lang="en-US" sz="1000" dirty="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762">
                <a:tc>
                  <a:txBody>
                    <a:bodyPr/>
                    <a:lstStyle/>
                    <a:p>
                      <a:pPr marL="0" marR="0">
                        <a:spcBef>
                          <a:spcPts val="0"/>
                        </a:spcBef>
                        <a:spcAft>
                          <a:spcPts val="0"/>
                        </a:spcAft>
                      </a:pPr>
                      <a:r>
                        <a:rPr lang="en-US" sz="1000">
                          <a:latin typeface="Arial"/>
                          <a:ea typeface="Times New Roman"/>
                          <a:cs typeface="Times New Roman"/>
                        </a:rPr>
                        <a:t>Bottled Water</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762">
                <a:tc>
                  <a:txBody>
                    <a:bodyPr/>
                    <a:lstStyle/>
                    <a:p>
                      <a:pPr marL="0" marR="0">
                        <a:spcBef>
                          <a:spcPts val="0"/>
                        </a:spcBef>
                        <a:spcAft>
                          <a:spcPts val="0"/>
                        </a:spcAft>
                      </a:pPr>
                      <a:r>
                        <a:rPr lang="en-US" sz="1000">
                          <a:latin typeface="Arial"/>
                          <a:ea typeface="Times New Roman"/>
                          <a:cs typeface="Times New Roman"/>
                        </a:rPr>
                        <a:t>Mints</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591">
                <a:tc>
                  <a:txBody>
                    <a:bodyPr/>
                    <a:lstStyle/>
                    <a:p>
                      <a:pPr marL="0" marR="0">
                        <a:spcBef>
                          <a:spcPts val="300"/>
                        </a:spcBef>
                        <a:spcAft>
                          <a:spcPts val="300"/>
                        </a:spcAft>
                      </a:pPr>
                      <a:r>
                        <a:rPr lang="en-US" sz="1000">
                          <a:latin typeface="Arial"/>
                          <a:ea typeface="Times New Roman"/>
                          <a:cs typeface="Times New Roman"/>
                        </a:rPr>
                        <a:t>Seltzer Water (Carbon-Dioxide Bubbles in Water)</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9762">
                <a:tc>
                  <a:txBody>
                    <a:bodyPr/>
                    <a:lstStyle/>
                    <a:p>
                      <a:pPr marL="0" marR="0">
                        <a:spcBef>
                          <a:spcPts val="0"/>
                        </a:spcBef>
                        <a:spcAft>
                          <a:spcPts val="0"/>
                        </a:spcAft>
                      </a:pPr>
                      <a:r>
                        <a:rPr lang="en-US" sz="1000">
                          <a:latin typeface="Arial"/>
                          <a:ea typeface="Times New Roman"/>
                          <a:cs typeface="Times New Roman"/>
                        </a:rPr>
                        <a:t>Multivitamin</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9762">
                <a:tc>
                  <a:txBody>
                    <a:bodyPr/>
                    <a:lstStyle/>
                    <a:p>
                      <a:pPr marL="0" marR="0">
                        <a:spcBef>
                          <a:spcPts val="0"/>
                        </a:spcBef>
                        <a:spcAft>
                          <a:spcPts val="0"/>
                        </a:spcAft>
                      </a:pPr>
                      <a:r>
                        <a:rPr lang="en-US" sz="1000">
                          <a:latin typeface="Arial"/>
                          <a:ea typeface="Times New Roman"/>
                          <a:cs typeface="Times New Roman"/>
                        </a:rPr>
                        <a:t>Plant Food (Fertilizer)</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9762">
                <a:tc>
                  <a:txBody>
                    <a:bodyPr/>
                    <a:lstStyle/>
                    <a:p>
                      <a:pPr marL="0" marR="0">
                        <a:spcBef>
                          <a:spcPts val="0"/>
                        </a:spcBef>
                        <a:spcAft>
                          <a:spcPts val="0"/>
                        </a:spcAft>
                      </a:pPr>
                      <a:r>
                        <a:rPr lang="en-US" sz="1000">
                          <a:latin typeface="Arial"/>
                          <a:ea typeface="Times New Roman"/>
                          <a:cs typeface="Times New Roman"/>
                        </a:rPr>
                        <a:t>Sugar</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9762">
                <a:tc>
                  <a:txBody>
                    <a:bodyPr/>
                    <a:lstStyle/>
                    <a:p>
                      <a:pPr marL="0" marR="0">
                        <a:spcBef>
                          <a:spcPts val="0"/>
                        </a:spcBef>
                        <a:spcAft>
                          <a:spcPts val="0"/>
                        </a:spcAft>
                      </a:pPr>
                      <a:r>
                        <a:rPr lang="en-US" sz="1000">
                          <a:latin typeface="Arial"/>
                          <a:ea typeface="Times New Roman"/>
                          <a:cs typeface="Times New Roman"/>
                        </a:rPr>
                        <a:t>Salt</a:t>
                      </a:r>
                      <a:endParaRPr lang="en-US" sz="1000">
                        <a:latin typeface="Times New Roman"/>
                        <a:ea typeface="Times New Roman"/>
                        <a:cs typeface="Times New Roman"/>
                      </a:endParaRPr>
                    </a:p>
                  </a:txBody>
                  <a:tcPr marL="59952" marR="5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9762">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Arial"/>
                        <a:ea typeface="Times New Roman"/>
                        <a:cs typeface="Times New Roman"/>
                      </a:endParaRPr>
                    </a:p>
                  </a:txBody>
                  <a:tcPr marL="59952" marR="59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TextBox 4"/>
          <p:cNvSpPr txBox="1"/>
          <p:nvPr/>
        </p:nvSpPr>
        <p:spPr>
          <a:xfrm>
            <a:off x="685800" y="1295400"/>
            <a:ext cx="7848600" cy="954107"/>
          </a:xfrm>
          <a:prstGeom prst="rect">
            <a:avLst/>
          </a:prstGeom>
          <a:noFill/>
        </p:spPr>
        <p:txBody>
          <a:bodyPr wrap="square" rtlCol="0">
            <a:spAutoFit/>
          </a:bodyPr>
          <a:lstStyle/>
          <a:p>
            <a:r>
              <a:rPr lang="en-US" sz="2800" dirty="0">
                <a:latin typeface="Calibri" pitchFamily="34" charset="0"/>
              </a:rPr>
              <a:t>Predict which items on the handout are food and which are not.</a:t>
            </a:r>
          </a:p>
        </p:txBody>
      </p:sp>
    </p:spTree>
    <p:extLst>
      <p:ext uri="{BB962C8B-B14F-4D97-AF65-F5344CB8AC3E}">
        <p14:creationId xmlns:p14="http://schemas.microsoft.com/office/powerpoint/2010/main" val="423107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Make a Claim!</a:t>
            </a:r>
          </a:p>
        </p:txBody>
      </p:sp>
      <p:sp>
        <p:nvSpPr>
          <p:cNvPr id="3" name="TextBox 2"/>
          <p:cNvSpPr txBox="1"/>
          <p:nvPr/>
        </p:nvSpPr>
        <p:spPr>
          <a:xfrm>
            <a:off x="609600" y="1600200"/>
            <a:ext cx="8001000" cy="4170372"/>
          </a:xfrm>
          <a:prstGeom prst="rect">
            <a:avLst/>
          </a:prstGeom>
          <a:noFill/>
        </p:spPr>
        <p:txBody>
          <a:bodyPr wrap="square" rtlCol="0">
            <a:spAutoFit/>
          </a:bodyPr>
          <a:lstStyle/>
          <a:p>
            <a:r>
              <a:rPr lang="en-US" sz="3200" dirty="0">
                <a:latin typeface="Calibri" pitchFamily="34" charset="0"/>
              </a:rPr>
              <a:t>Are water, carbon dioxide, and “plant food” or fertilizer food for plants?</a:t>
            </a:r>
          </a:p>
          <a:p>
            <a:pPr marL="731520" indent="-365760">
              <a:spcBef>
                <a:spcPts val="1800"/>
              </a:spcBef>
              <a:buClr>
                <a:schemeClr val="bg1">
                  <a:lumMod val="65000"/>
                </a:schemeClr>
              </a:buClr>
              <a:buFont typeface="Arial" pitchFamily="34" charset="0"/>
              <a:buChar char="•"/>
            </a:pPr>
            <a:r>
              <a:rPr lang="en-US" sz="3200" dirty="0">
                <a:latin typeface="Calibri" pitchFamily="34" charset="0"/>
              </a:rPr>
              <a:t>Make a claim based on the evidence you’ve collected.</a:t>
            </a:r>
          </a:p>
          <a:p>
            <a:endParaRPr lang="en-US" sz="3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9279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Where Do Plants Get Energy?</a:t>
            </a:r>
          </a:p>
        </p:txBody>
      </p:sp>
      <p:sp>
        <p:nvSpPr>
          <p:cNvPr id="3" name="Content Placeholder 2"/>
          <p:cNvSpPr>
            <a:spLocks noGrp="1"/>
          </p:cNvSpPr>
          <p:nvPr>
            <p:ph idx="1"/>
          </p:nvPr>
        </p:nvSpPr>
        <p:spPr>
          <a:xfrm>
            <a:off x="609600" y="1524000"/>
            <a:ext cx="8153400" cy="4572000"/>
          </a:xfrm>
        </p:spPr>
        <p:txBody>
          <a:bodyPr/>
          <a:lstStyle/>
          <a:p>
            <a:pPr marL="0" indent="0">
              <a:buNone/>
            </a:pPr>
            <a:r>
              <a:rPr lang="en-US" sz="3200" dirty="0"/>
              <a:t>Where do you think plants get the energy they need to live and grow?</a:t>
            </a:r>
          </a:p>
          <a:p>
            <a:pPr marL="365760" indent="-365760">
              <a:spcBef>
                <a:spcPts val="2800"/>
              </a:spcBef>
            </a:pPr>
            <a:r>
              <a:rPr lang="en-US" sz="3200" dirty="0"/>
              <a:t>Do you think that </a:t>
            </a:r>
            <a:br>
              <a:rPr lang="en-US" sz="3200" dirty="0"/>
            </a:br>
            <a:r>
              <a:rPr lang="en-US" sz="3200" dirty="0"/>
              <a:t>sunlight is food for </a:t>
            </a:r>
            <a:br>
              <a:rPr lang="en-US" sz="3200" dirty="0"/>
            </a:br>
            <a:r>
              <a:rPr lang="en-US" sz="3200" dirty="0"/>
              <a:t>plants? Why or why </a:t>
            </a:r>
            <a:br>
              <a:rPr lang="en-US" sz="3200" dirty="0"/>
            </a:br>
            <a:r>
              <a:rPr lang="en-US" sz="3200" dirty="0"/>
              <a:t>not?</a:t>
            </a:r>
          </a:p>
          <a:p>
            <a:pPr marL="365760" indent="-365760">
              <a:spcBef>
                <a:spcPts val="1200"/>
              </a:spcBef>
            </a:pPr>
            <a:r>
              <a:rPr lang="en-US" sz="3200" dirty="0"/>
              <a:t>What arguments</a:t>
            </a:r>
            <a:br>
              <a:rPr lang="en-US" sz="3200" dirty="0"/>
            </a:br>
            <a:r>
              <a:rPr lang="en-US" sz="3200" dirty="0"/>
              <a:t>support or challenge</a:t>
            </a:r>
            <a:br>
              <a:rPr lang="en-US" sz="3200" dirty="0"/>
            </a:br>
            <a:r>
              <a:rPr lang="en-US" sz="3200" dirty="0"/>
              <a:t>this idea?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048000"/>
            <a:ext cx="3810000" cy="3124200"/>
          </a:xfrm>
          <a:prstGeom prst="rect">
            <a:avLst/>
          </a:prstGeom>
        </p:spPr>
      </p:pic>
      <p:sp>
        <p:nvSpPr>
          <p:cNvPr id="6" name="TextBox 5"/>
          <p:cNvSpPr txBox="1"/>
          <p:nvPr/>
        </p:nvSpPr>
        <p:spPr>
          <a:xfrm>
            <a:off x="7162800" y="6172200"/>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34354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6419"/>
            <a:ext cx="7890164" cy="990600"/>
          </a:xfrm>
        </p:spPr>
        <p:txBody>
          <a:bodyPr/>
          <a:lstStyle/>
          <a:p>
            <a:r>
              <a:rPr lang="en-US" dirty="0"/>
              <a:t>More about Sunlight</a:t>
            </a:r>
          </a:p>
        </p:txBody>
      </p:sp>
      <p:sp>
        <p:nvSpPr>
          <p:cNvPr id="3" name="Content Placeholder 2"/>
          <p:cNvSpPr>
            <a:spLocks noGrp="1"/>
          </p:cNvSpPr>
          <p:nvPr>
            <p:ph idx="1"/>
          </p:nvPr>
        </p:nvSpPr>
        <p:spPr>
          <a:xfrm>
            <a:off x="685800" y="1524000"/>
            <a:ext cx="8001000" cy="5029200"/>
          </a:xfrm>
        </p:spPr>
        <p:txBody>
          <a:bodyPr/>
          <a:lstStyle/>
          <a:p>
            <a:pPr marL="365760" indent="-365760">
              <a:spcBef>
                <a:spcPts val="1200"/>
              </a:spcBef>
            </a:pPr>
            <a:r>
              <a:rPr lang="en-US" sz="3000" dirty="0"/>
              <a:t>The Sun gives off energy that </a:t>
            </a:r>
            <a:br>
              <a:rPr lang="en-US" sz="3000" dirty="0"/>
            </a:br>
            <a:r>
              <a:rPr lang="en-US" sz="3000" dirty="0"/>
              <a:t>we can detect as either heat </a:t>
            </a:r>
            <a:br>
              <a:rPr lang="en-US" sz="3000" dirty="0"/>
            </a:br>
            <a:r>
              <a:rPr lang="en-US" sz="3000" dirty="0"/>
              <a:t>or light. </a:t>
            </a:r>
          </a:p>
          <a:p>
            <a:pPr marL="365760" indent="-365760">
              <a:spcBef>
                <a:spcPts val="1200"/>
              </a:spcBef>
            </a:pPr>
            <a:r>
              <a:rPr lang="en-US" sz="3000" dirty="0"/>
              <a:t>Energy has no mass, so we </a:t>
            </a:r>
            <a:br>
              <a:rPr lang="en-US" sz="3000" dirty="0"/>
            </a:br>
            <a:r>
              <a:rPr lang="en-US" sz="3000" dirty="0"/>
              <a:t>can’t weigh it. </a:t>
            </a:r>
          </a:p>
          <a:p>
            <a:pPr marL="365760" indent="-365760">
              <a:spcBef>
                <a:spcPts val="1200"/>
              </a:spcBef>
            </a:pPr>
            <a:r>
              <a:rPr lang="en-US" sz="3000" dirty="0"/>
              <a:t>Energy doesn’t take up any space, so we can’t measure it in terms of width, length, </a:t>
            </a:r>
            <a:br>
              <a:rPr lang="en-US" sz="3000" dirty="0"/>
            </a:br>
            <a:r>
              <a:rPr lang="en-US" sz="3000" dirty="0"/>
              <a:t>or diameter.</a:t>
            </a:r>
          </a:p>
          <a:p>
            <a:pPr marL="365760" indent="-365760">
              <a:spcBef>
                <a:spcPts val="1200"/>
              </a:spcBef>
            </a:pPr>
            <a:r>
              <a:rPr lang="en-US" sz="3000" dirty="0"/>
              <a:t>Since energy has no mass and doesn’t take up any space, it is </a:t>
            </a:r>
            <a:r>
              <a:rPr lang="en-US" sz="3000" b="1" dirty="0"/>
              <a:t>not</a:t>
            </a:r>
            <a:r>
              <a:rPr lang="en-US" sz="3000" dirty="0"/>
              <a:t> matter.</a:t>
            </a:r>
          </a:p>
          <a:p>
            <a:endParaRPr lang="en-US" dirty="0"/>
          </a:p>
        </p:txBody>
      </p:sp>
      <p:pic>
        <p:nvPicPr>
          <p:cNvPr id="4" name="Picture 3"/>
          <p:cNvPicPr>
            <a:picLocks noChangeAspect="1"/>
          </p:cNvPicPr>
          <p:nvPr/>
        </p:nvPicPr>
        <p:blipFill>
          <a:blip r:embed="rId3" cstate="print"/>
          <a:stretch>
            <a:fillRect/>
          </a:stretch>
        </p:blipFill>
        <p:spPr>
          <a:xfrm>
            <a:off x="6324600" y="1371600"/>
            <a:ext cx="2286000" cy="2286000"/>
          </a:xfrm>
          <a:prstGeom prst="rect">
            <a:avLst/>
          </a:prstGeom>
        </p:spPr>
      </p:pic>
    </p:spTree>
    <p:extLst>
      <p:ext uri="{BB962C8B-B14F-4D97-AF65-F5344CB8AC3E}">
        <p14:creationId xmlns:p14="http://schemas.microsoft.com/office/powerpoint/2010/main" val="255786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685800"/>
          </a:xfrm>
        </p:spPr>
        <p:txBody>
          <a:bodyPr>
            <a:normAutofit fontScale="90000"/>
          </a:bodyPr>
          <a:lstStyle/>
          <a:p>
            <a:r>
              <a:rPr lang="en-US" sz="4400" dirty="0"/>
              <a:t>What Do Plants Need to Live and Grow?</a:t>
            </a:r>
            <a:endParaRPr lang="en-US" dirty="0"/>
          </a:p>
        </p:txBody>
      </p:sp>
      <p:sp>
        <p:nvSpPr>
          <p:cNvPr id="3" name="Content Placeholder 2"/>
          <p:cNvSpPr>
            <a:spLocks noGrp="1"/>
          </p:cNvSpPr>
          <p:nvPr>
            <p:ph idx="1"/>
          </p:nvPr>
        </p:nvSpPr>
        <p:spPr>
          <a:xfrm>
            <a:off x="685800" y="1371600"/>
            <a:ext cx="8077200" cy="5257800"/>
          </a:xfrm>
        </p:spPr>
        <p:txBody>
          <a:bodyPr/>
          <a:lstStyle/>
          <a:p>
            <a:pPr marL="0" indent="0">
              <a:buNone/>
            </a:pPr>
            <a:r>
              <a:rPr lang="en-US" b="1" dirty="0"/>
              <a:t>Today’s focus questions: </a:t>
            </a:r>
            <a:r>
              <a:rPr lang="en-US" i="1" dirty="0"/>
              <a:t>What do plants need from their environment to live and grow? Why do they need these things?</a:t>
            </a:r>
          </a:p>
          <a:p>
            <a:pPr marL="731520" indent="-365760">
              <a:spcBef>
                <a:spcPts val="2400"/>
              </a:spcBef>
            </a:pPr>
            <a:r>
              <a:rPr lang="en-US" dirty="0"/>
              <a:t>We know that plants need </a:t>
            </a:r>
            <a:r>
              <a:rPr lang="en-US" b="1" dirty="0">
                <a:solidFill>
                  <a:srgbClr val="0070C0"/>
                </a:solidFill>
              </a:rPr>
              <a:t>water</a:t>
            </a:r>
            <a:r>
              <a:rPr lang="en-US" dirty="0"/>
              <a:t>, </a:t>
            </a:r>
            <a:r>
              <a:rPr lang="en-US" b="1" dirty="0">
                <a:solidFill>
                  <a:srgbClr val="00B0F0"/>
                </a:solidFill>
              </a:rPr>
              <a:t>air (carbon dioxide)</a:t>
            </a:r>
            <a:r>
              <a:rPr lang="en-US" dirty="0"/>
              <a:t>, and </a:t>
            </a:r>
            <a:r>
              <a:rPr lang="en-US" b="1" dirty="0">
                <a:solidFill>
                  <a:srgbClr val="FF0000"/>
                </a:solidFill>
              </a:rPr>
              <a:t>sunlight</a:t>
            </a:r>
            <a:r>
              <a:rPr lang="en-US" dirty="0"/>
              <a:t> to live and grow.</a:t>
            </a:r>
            <a:endParaRPr lang="en-US" sz="2000" dirty="0"/>
          </a:p>
          <a:p>
            <a:pPr marL="731520" indent="-365760">
              <a:spcBef>
                <a:spcPts val="1200"/>
              </a:spcBef>
            </a:pPr>
            <a:r>
              <a:rPr lang="en-US" dirty="0"/>
              <a:t>We also know that plants need </a:t>
            </a:r>
            <a:r>
              <a:rPr lang="en-US" b="1" dirty="0">
                <a:solidFill>
                  <a:srgbClr val="00B050"/>
                </a:solidFill>
              </a:rPr>
              <a:t>food</a:t>
            </a:r>
            <a:r>
              <a:rPr lang="en-US" dirty="0"/>
              <a:t> to provide them with the matter and energy they need to live and grow. </a:t>
            </a:r>
            <a:r>
              <a:rPr lang="en-US" b="1" dirty="0"/>
              <a:t>But what is food for plants?</a:t>
            </a:r>
          </a:p>
          <a:p>
            <a:pPr marL="1371600" indent="-365760">
              <a:spcBef>
                <a:spcPts val="600"/>
              </a:spcBef>
            </a:pPr>
            <a:r>
              <a:rPr lang="en-US" dirty="0"/>
              <a:t>Is </a:t>
            </a:r>
            <a:r>
              <a:rPr lang="en-US" b="1" dirty="0"/>
              <a:t>carbon dioxide </a:t>
            </a:r>
            <a:r>
              <a:rPr lang="en-US" dirty="0"/>
              <a:t>food for plants?</a:t>
            </a:r>
          </a:p>
          <a:p>
            <a:pPr marL="1371600" indent="-365760">
              <a:spcBef>
                <a:spcPts val="600"/>
              </a:spcBef>
            </a:pPr>
            <a:r>
              <a:rPr lang="en-US" dirty="0"/>
              <a:t>Is </a:t>
            </a:r>
            <a:r>
              <a:rPr lang="en-US" b="1" dirty="0"/>
              <a:t>water</a:t>
            </a:r>
            <a:r>
              <a:rPr lang="en-US" dirty="0"/>
              <a:t> food for plants?</a:t>
            </a:r>
          </a:p>
          <a:p>
            <a:pPr marL="1371600" indent="-365760">
              <a:spcBef>
                <a:spcPts val="600"/>
              </a:spcBef>
            </a:pPr>
            <a:r>
              <a:rPr lang="en-US" dirty="0"/>
              <a:t>Is </a:t>
            </a:r>
            <a:r>
              <a:rPr lang="en-US" b="1" dirty="0"/>
              <a:t>soil or minerals in the soil (plant food or fertilizer) </a:t>
            </a:r>
            <a:r>
              <a:rPr lang="en-US" dirty="0"/>
              <a:t>food for plants?</a:t>
            </a:r>
          </a:p>
          <a:p>
            <a:pPr marL="1371600" lvl="0" indent="-365760">
              <a:spcBef>
                <a:spcPts val="600"/>
              </a:spcBef>
            </a:pPr>
            <a:r>
              <a:rPr lang="en-US" dirty="0">
                <a:solidFill>
                  <a:prstClr val="black"/>
                </a:solidFill>
              </a:rPr>
              <a:t>Is </a:t>
            </a:r>
            <a:r>
              <a:rPr lang="en-US" b="1" dirty="0">
                <a:solidFill>
                  <a:prstClr val="black"/>
                </a:solidFill>
              </a:rPr>
              <a:t>sunlight</a:t>
            </a:r>
            <a:r>
              <a:rPr lang="en-US" dirty="0">
                <a:solidFill>
                  <a:prstClr val="black"/>
                </a:solidFill>
              </a:rPr>
              <a:t> food for plants?</a:t>
            </a:r>
          </a:p>
          <a:p>
            <a:pPr marL="0" indent="0">
              <a:buNone/>
            </a:pPr>
            <a:endParaRPr lang="en-US" dirty="0"/>
          </a:p>
          <a:p>
            <a:endParaRPr lang="en-US" dirty="0"/>
          </a:p>
        </p:txBody>
      </p:sp>
    </p:spTree>
    <p:extLst>
      <p:ext uri="{BB962C8B-B14F-4D97-AF65-F5344CB8AC3E}">
        <p14:creationId xmlns:p14="http://schemas.microsoft.com/office/powerpoint/2010/main" val="7601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728"/>
            <a:ext cx="8420986" cy="990600"/>
          </a:xfrm>
        </p:spPr>
        <p:txBody>
          <a:bodyPr>
            <a:normAutofit/>
          </a:bodyPr>
          <a:lstStyle/>
          <a:p>
            <a:r>
              <a:rPr lang="en-US" dirty="0"/>
              <a:t>What Happens Inside a Plant? </a:t>
            </a:r>
          </a:p>
        </p:txBody>
      </p:sp>
      <p:pic>
        <p:nvPicPr>
          <p:cNvPr id="4" name="Picture 3">
            <a:extLst>
              <a:ext uri="{FF2B5EF4-FFF2-40B4-BE49-F238E27FC236}">
                <a16:creationId xmlns:a16="http://schemas.microsoft.com/office/drawing/2014/main" id="{7B11EE77-1C76-4540-875D-1428EA206D1A}"/>
              </a:ext>
            </a:extLst>
          </p:cNvPr>
          <p:cNvPicPr>
            <a:picLocks noChangeAspect="1"/>
          </p:cNvPicPr>
          <p:nvPr/>
        </p:nvPicPr>
        <p:blipFill>
          <a:blip r:embed="rId3" cstate="print"/>
          <a:stretch>
            <a:fillRect/>
          </a:stretch>
        </p:blipFill>
        <p:spPr>
          <a:xfrm>
            <a:off x="732181" y="1927058"/>
            <a:ext cx="1990753" cy="1977481"/>
          </a:xfrm>
          <a:prstGeom prst="rect">
            <a:avLst/>
          </a:prstGeom>
        </p:spPr>
      </p:pic>
      <p:pic>
        <p:nvPicPr>
          <p:cNvPr id="5" name="Picture 4">
            <a:extLst>
              <a:ext uri="{FF2B5EF4-FFF2-40B4-BE49-F238E27FC236}">
                <a16:creationId xmlns:a16="http://schemas.microsoft.com/office/drawing/2014/main" id="{834E7652-B75A-428C-9372-92FA623157B2}"/>
              </a:ext>
            </a:extLst>
          </p:cNvPr>
          <p:cNvPicPr>
            <a:picLocks noChangeAspect="1"/>
          </p:cNvPicPr>
          <p:nvPr/>
        </p:nvPicPr>
        <p:blipFill>
          <a:blip r:embed="rId4" cstate="print"/>
          <a:stretch>
            <a:fillRect/>
          </a:stretch>
        </p:blipFill>
        <p:spPr>
          <a:xfrm>
            <a:off x="5475142" y="1465602"/>
            <a:ext cx="2771775" cy="2590800"/>
          </a:xfrm>
          <a:prstGeom prst="rect">
            <a:avLst/>
          </a:prstGeom>
        </p:spPr>
      </p:pic>
      <p:pic>
        <p:nvPicPr>
          <p:cNvPr id="6" name="Picture 5">
            <a:extLst>
              <a:ext uri="{FF2B5EF4-FFF2-40B4-BE49-F238E27FC236}">
                <a16:creationId xmlns:a16="http://schemas.microsoft.com/office/drawing/2014/main" id="{BD5DFF70-63D2-4A0B-91E6-E70887F80DFA}"/>
              </a:ext>
            </a:extLst>
          </p:cNvPr>
          <p:cNvPicPr>
            <a:picLocks noChangeAspect="1"/>
          </p:cNvPicPr>
          <p:nvPr/>
        </p:nvPicPr>
        <p:blipFill>
          <a:blip r:embed="rId5" cstate="print"/>
          <a:stretch>
            <a:fillRect/>
          </a:stretch>
        </p:blipFill>
        <p:spPr>
          <a:xfrm>
            <a:off x="3790773" y="1698302"/>
            <a:ext cx="863305" cy="2358100"/>
          </a:xfrm>
          <a:prstGeom prst="rect">
            <a:avLst/>
          </a:prstGeom>
        </p:spPr>
      </p:pic>
      <p:pic>
        <p:nvPicPr>
          <p:cNvPr id="7" name="Picture 6">
            <a:extLst>
              <a:ext uri="{FF2B5EF4-FFF2-40B4-BE49-F238E27FC236}">
                <a16:creationId xmlns:a16="http://schemas.microsoft.com/office/drawing/2014/main" id="{AEB38483-3279-46C5-9D2B-2E593D9A4974}"/>
              </a:ext>
            </a:extLst>
          </p:cNvPr>
          <p:cNvPicPr>
            <a:picLocks noChangeAspect="1"/>
          </p:cNvPicPr>
          <p:nvPr/>
        </p:nvPicPr>
        <p:blipFill>
          <a:blip r:embed="rId6" cstate="print"/>
          <a:stretch>
            <a:fillRect/>
          </a:stretch>
        </p:blipFill>
        <p:spPr>
          <a:xfrm>
            <a:off x="2924910" y="4576997"/>
            <a:ext cx="2595029" cy="1874670"/>
          </a:xfrm>
          <a:prstGeom prst="rect">
            <a:avLst/>
          </a:prstGeom>
        </p:spPr>
      </p:pic>
      <p:pic>
        <p:nvPicPr>
          <p:cNvPr id="8" name="Picture 7">
            <a:extLst>
              <a:ext uri="{FF2B5EF4-FFF2-40B4-BE49-F238E27FC236}">
                <a16:creationId xmlns:a16="http://schemas.microsoft.com/office/drawing/2014/main" id="{1C0CB253-BCE3-4053-AEA4-B8A60BAB3301}"/>
              </a:ext>
            </a:extLst>
          </p:cNvPr>
          <p:cNvPicPr>
            <a:picLocks noChangeAspect="1"/>
          </p:cNvPicPr>
          <p:nvPr/>
        </p:nvPicPr>
        <p:blipFill>
          <a:blip r:embed="rId7" cstate="print"/>
          <a:stretch>
            <a:fillRect/>
          </a:stretch>
        </p:blipFill>
        <p:spPr>
          <a:xfrm>
            <a:off x="544540" y="4456187"/>
            <a:ext cx="2366033" cy="1922896"/>
          </a:xfrm>
          <a:prstGeom prst="rect">
            <a:avLst/>
          </a:prstGeom>
        </p:spPr>
      </p:pic>
      <p:pic>
        <p:nvPicPr>
          <p:cNvPr id="10" name="Picture 9">
            <a:extLst>
              <a:ext uri="{FF2B5EF4-FFF2-40B4-BE49-F238E27FC236}">
                <a16:creationId xmlns:a16="http://schemas.microsoft.com/office/drawing/2014/main" id="{F2AC4A3C-236B-4289-BEF5-A8E6545C4852}"/>
              </a:ext>
            </a:extLst>
          </p:cNvPr>
          <p:cNvPicPr>
            <a:picLocks noChangeAspect="1"/>
          </p:cNvPicPr>
          <p:nvPr/>
        </p:nvPicPr>
        <p:blipFill>
          <a:blip r:embed="rId8" cstate="print"/>
          <a:stretch>
            <a:fillRect/>
          </a:stretch>
        </p:blipFill>
        <p:spPr>
          <a:xfrm>
            <a:off x="5913983" y="4098422"/>
            <a:ext cx="2881556" cy="2638425"/>
          </a:xfrm>
          <a:prstGeom prst="rect">
            <a:avLst/>
          </a:prstGeom>
        </p:spPr>
      </p:pic>
    </p:spTree>
    <p:extLst>
      <p:ext uri="{BB962C8B-B14F-4D97-AF65-F5344CB8AC3E}">
        <p14:creationId xmlns:p14="http://schemas.microsoft.com/office/powerpoint/2010/main" val="4049541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What Is Food for Plants?</a:t>
            </a:r>
          </a:p>
        </p:txBody>
      </p:sp>
      <p:sp>
        <p:nvSpPr>
          <p:cNvPr id="3" name="Content Placeholder 2"/>
          <p:cNvSpPr>
            <a:spLocks noGrp="1"/>
          </p:cNvSpPr>
          <p:nvPr>
            <p:ph idx="1"/>
          </p:nvPr>
        </p:nvSpPr>
        <p:spPr>
          <a:xfrm>
            <a:off x="685800" y="1371600"/>
            <a:ext cx="8077200" cy="4876800"/>
          </a:xfrm>
        </p:spPr>
        <p:txBody>
          <a:bodyPr/>
          <a:lstStyle/>
          <a:p>
            <a:pPr marL="365760" indent="-365760">
              <a:spcBef>
                <a:spcPts val="1200"/>
              </a:spcBef>
            </a:pPr>
            <a:r>
              <a:rPr lang="en-US" sz="3200" dirty="0"/>
              <a:t>Plants use water, carbon dioxide, and sunlight from their environment to produce sugar molecules (glucose) in their leaves.</a:t>
            </a:r>
          </a:p>
          <a:p>
            <a:pPr marL="365760" indent="-365760">
              <a:spcBef>
                <a:spcPts val="1200"/>
              </a:spcBef>
            </a:pPr>
            <a:r>
              <a:rPr lang="en-US" sz="3200" dirty="0"/>
              <a:t>These sugar molecules meet the scientific definition of </a:t>
            </a:r>
            <a:r>
              <a:rPr lang="en-US" sz="3200" i="1" dirty="0"/>
              <a:t>food</a:t>
            </a:r>
            <a:r>
              <a:rPr lang="en-US" sz="3200" dirty="0"/>
              <a:t>: </a:t>
            </a:r>
          </a:p>
          <a:p>
            <a:pPr marL="731520" indent="0">
              <a:spcBef>
                <a:spcPts val="1200"/>
              </a:spcBef>
              <a:buNone/>
            </a:pPr>
            <a:r>
              <a:rPr lang="en-US" sz="3200" dirty="0"/>
              <a:t>Food is </a:t>
            </a:r>
            <a:r>
              <a:rPr lang="en-US" sz="3200" b="1" dirty="0"/>
              <a:t>matter</a:t>
            </a:r>
            <a:r>
              <a:rPr lang="en-US" sz="3200" dirty="0"/>
              <a:t> (building materials) that contains </a:t>
            </a:r>
            <a:r>
              <a:rPr lang="en-US" sz="3200" b="1" dirty="0"/>
              <a:t>energy</a:t>
            </a:r>
            <a:r>
              <a:rPr lang="en-US" sz="3200" dirty="0"/>
              <a:t> living things can use to live and grow, to heal wounds, and to keep all their parts working. </a:t>
            </a:r>
          </a:p>
          <a:p>
            <a:endParaRPr lang="en-US" sz="3200" dirty="0">
              <a:latin typeface="+mj-lt"/>
            </a:endParaRPr>
          </a:p>
        </p:txBody>
      </p:sp>
    </p:spTree>
    <p:extLst>
      <p:ext uri="{BB962C8B-B14F-4D97-AF65-F5344CB8AC3E}">
        <p14:creationId xmlns:p14="http://schemas.microsoft.com/office/powerpoint/2010/main" val="1976724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val="0"/>
              </a:ext>
            </a:extLst>
          </a:blip>
          <a:srcRect/>
          <a:stretch>
            <a:fillRect/>
          </a:stretch>
        </p:blipFill>
        <p:spPr bwMode="auto">
          <a:xfrm>
            <a:off x="762000" y="392656"/>
            <a:ext cx="7685819" cy="646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533400"/>
            <a:ext cx="8077200" cy="990600"/>
          </a:xfrm>
        </p:spPr>
        <p:txBody>
          <a:bodyPr>
            <a:normAutofit/>
          </a:bodyPr>
          <a:lstStyle/>
          <a:p>
            <a:r>
              <a:rPr lang="en-US" dirty="0"/>
              <a:t>How Plants Make Food</a:t>
            </a:r>
          </a:p>
        </p:txBody>
      </p:sp>
      <p:sp>
        <p:nvSpPr>
          <p:cNvPr id="9" name="Right Arrow 8"/>
          <p:cNvSpPr/>
          <p:nvPr/>
        </p:nvSpPr>
        <p:spPr>
          <a:xfrm rot="475722">
            <a:off x="3578232" y="3084600"/>
            <a:ext cx="2038350" cy="120015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10" name="TextBox 9"/>
          <p:cNvSpPr txBox="1"/>
          <p:nvPr/>
        </p:nvSpPr>
        <p:spPr>
          <a:xfrm>
            <a:off x="2076449" y="3742492"/>
            <a:ext cx="1504951" cy="1200329"/>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srgbClr val="292934"/>
                </a:solidFill>
              </a:rPr>
              <a:t>CO</a:t>
            </a:r>
            <a:r>
              <a:rPr lang="en-US" sz="2400" b="1" baseline="-25000" dirty="0">
                <a:solidFill>
                  <a:srgbClr val="292934"/>
                </a:solidFill>
              </a:rPr>
              <a:t>2</a:t>
            </a:r>
            <a:r>
              <a:rPr lang="en-US" sz="2400" b="1" dirty="0">
                <a:solidFill>
                  <a:srgbClr val="292934"/>
                </a:solidFill>
              </a:rPr>
              <a:t> </a:t>
            </a:r>
          </a:p>
          <a:p>
            <a:pPr algn="ctr" defTabSz="457200" eaLnBrk="1" fontAlgn="auto" hangingPunct="1">
              <a:spcBef>
                <a:spcPts val="0"/>
              </a:spcBef>
              <a:spcAft>
                <a:spcPts val="0"/>
              </a:spcAft>
            </a:pPr>
            <a:r>
              <a:rPr lang="en-US" sz="2400" b="1" dirty="0">
                <a:solidFill>
                  <a:srgbClr val="292934"/>
                </a:solidFill>
              </a:rPr>
              <a:t>(Carbon Dioxide)</a:t>
            </a:r>
          </a:p>
        </p:txBody>
      </p:sp>
      <p:sp>
        <p:nvSpPr>
          <p:cNvPr id="12" name="TextBox 11"/>
          <p:cNvSpPr txBox="1"/>
          <p:nvPr/>
        </p:nvSpPr>
        <p:spPr>
          <a:xfrm>
            <a:off x="2273589" y="2472336"/>
            <a:ext cx="1231611" cy="830997"/>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srgbClr val="292934"/>
                </a:solidFill>
              </a:rPr>
              <a:t>H</a:t>
            </a:r>
            <a:r>
              <a:rPr lang="en-US" sz="2400" b="1" baseline="-25000" dirty="0">
                <a:solidFill>
                  <a:srgbClr val="292934"/>
                </a:solidFill>
              </a:rPr>
              <a:t>2</a:t>
            </a:r>
            <a:r>
              <a:rPr lang="en-US" sz="2400" b="1" dirty="0">
                <a:solidFill>
                  <a:srgbClr val="292934"/>
                </a:solidFill>
              </a:rPr>
              <a:t>O</a:t>
            </a:r>
          </a:p>
          <a:p>
            <a:pPr algn="ctr" defTabSz="457200" eaLnBrk="1" fontAlgn="auto" hangingPunct="1">
              <a:spcBef>
                <a:spcPts val="0"/>
              </a:spcBef>
              <a:spcAft>
                <a:spcPts val="0"/>
              </a:spcAft>
            </a:pPr>
            <a:r>
              <a:rPr lang="en-US" sz="2400" b="1" dirty="0">
                <a:solidFill>
                  <a:srgbClr val="292934"/>
                </a:solidFill>
              </a:rPr>
              <a:t>(Water)</a:t>
            </a:r>
          </a:p>
        </p:txBody>
      </p:sp>
      <p:sp>
        <p:nvSpPr>
          <p:cNvPr id="13" name="TextBox 12"/>
          <p:cNvSpPr txBox="1"/>
          <p:nvPr/>
        </p:nvSpPr>
        <p:spPr>
          <a:xfrm>
            <a:off x="5415507" y="3512403"/>
            <a:ext cx="1518693" cy="1569660"/>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srgbClr val="292934"/>
                </a:solidFill>
                <a:latin typeface="+mj-lt"/>
              </a:rPr>
              <a:t>Food </a:t>
            </a:r>
          </a:p>
          <a:p>
            <a:pPr algn="ctr" defTabSz="457200" eaLnBrk="1" fontAlgn="auto" hangingPunct="1">
              <a:spcBef>
                <a:spcPts val="0"/>
              </a:spcBef>
              <a:spcAft>
                <a:spcPts val="0"/>
              </a:spcAft>
            </a:pPr>
            <a:r>
              <a:rPr lang="en-US" sz="2400" b="1" dirty="0">
                <a:solidFill>
                  <a:srgbClr val="292934"/>
                </a:solidFill>
                <a:latin typeface="+mj-lt"/>
              </a:rPr>
              <a:t>(Glucose or Sugar)</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0822" y="1830020"/>
            <a:ext cx="1376362"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43800" y="3657600"/>
            <a:ext cx="1371600" cy="461665"/>
          </a:xfrm>
          <a:prstGeom prst="rect">
            <a:avLst/>
          </a:prstGeom>
          <a:noFill/>
        </p:spPr>
        <p:txBody>
          <a:bodyPr wrap="square" rtlCol="0">
            <a:spAutoFit/>
          </a:bodyPr>
          <a:lstStyle/>
          <a:p>
            <a:pPr defTabSz="457200" eaLnBrk="1" fontAlgn="auto" hangingPunct="1">
              <a:spcBef>
                <a:spcPts val="0"/>
              </a:spcBef>
              <a:spcAft>
                <a:spcPts val="0"/>
              </a:spcAft>
            </a:pPr>
            <a:r>
              <a:rPr lang="en-US" sz="2400" b="1" dirty="0">
                <a:solidFill>
                  <a:srgbClr val="292934"/>
                </a:solidFill>
                <a:latin typeface="+mj-lt"/>
              </a:rPr>
              <a:t>Oxygen</a:t>
            </a:r>
          </a:p>
        </p:txBody>
      </p:sp>
      <p:sp>
        <p:nvSpPr>
          <p:cNvPr id="5" name="Plus 4"/>
          <p:cNvSpPr/>
          <p:nvPr/>
        </p:nvSpPr>
        <p:spPr>
          <a:xfrm>
            <a:off x="1783224" y="2418963"/>
            <a:ext cx="609600" cy="55137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16"/>
          <p:cNvSpPr/>
          <p:nvPr/>
        </p:nvSpPr>
        <p:spPr>
          <a:xfrm>
            <a:off x="6934200" y="3639627"/>
            <a:ext cx="609600" cy="55137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3"/>
          <p:cNvSpPr/>
          <p:nvPr/>
        </p:nvSpPr>
        <p:spPr>
          <a:xfrm>
            <a:off x="2681514" y="3285702"/>
            <a:ext cx="609600" cy="55137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90600" y="5791200"/>
            <a:ext cx="7467600" cy="584775"/>
          </a:xfrm>
          <a:prstGeom prst="rect">
            <a:avLst/>
          </a:prstGeom>
          <a:noFill/>
        </p:spPr>
        <p:txBody>
          <a:bodyPr wrap="square" rtlCol="0">
            <a:spAutoFit/>
          </a:bodyPr>
          <a:lstStyle/>
          <a:p>
            <a:pPr algn="ctr"/>
            <a:r>
              <a:rPr lang="en-US" sz="3200" b="1" dirty="0">
                <a:latin typeface="Calibri" pitchFamily="34" charset="0"/>
              </a:rPr>
              <a:t>Photosynthesis</a:t>
            </a:r>
          </a:p>
        </p:txBody>
      </p:sp>
    </p:spTree>
    <p:extLst>
      <p:ext uri="{BB962C8B-B14F-4D97-AF65-F5344CB8AC3E}">
        <p14:creationId xmlns:p14="http://schemas.microsoft.com/office/powerpoint/2010/main" val="1713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3"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Representations of Photosynthesis</a:t>
            </a:r>
          </a:p>
        </p:txBody>
      </p:sp>
      <p:pic>
        <p:nvPicPr>
          <p:cNvPr id="10"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56" t="10060" r="5332" b="6098"/>
          <a:stretch/>
        </p:blipFill>
        <p:spPr>
          <a:xfrm>
            <a:off x="1981200" y="4194365"/>
            <a:ext cx="5257800" cy="2527788"/>
          </a:xfrm>
          <a:prstGeom prst="rect">
            <a:avLst/>
          </a:prstGeom>
        </p:spPr>
      </p:pic>
      <p:pic>
        <p:nvPicPr>
          <p:cNvPr id="7" name="Picture 6">
            <a:extLst>
              <a:ext uri="{FF2B5EF4-FFF2-40B4-BE49-F238E27FC236}">
                <a16:creationId xmlns:a16="http://schemas.microsoft.com/office/drawing/2014/main" id="{AA6F9CEE-66A8-4CDF-BD63-EC970DF7F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045" y="1486575"/>
            <a:ext cx="3593965" cy="2696441"/>
          </a:xfrm>
          <a:prstGeom prst="rect">
            <a:avLst/>
          </a:prstGeom>
          <a:ln>
            <a:solidFill>
              <a:schemeClr val="accent1"/>
            </a:solidFill>
          </a:ln>
        </p:spPr>
      </p:pic>
      <p:pic>
        <p:nvPicPr>
          <p:cNvPr id="8" name="Picture 7">
            <a:extLst>
              <a:ext uri="{FF2B5EF4-FFF2-40B4-BE49-F238E27FC236}">
                <a16:creationId xmlns:a16="http://schemas.microsoft.com/office/drawing/2014/main" id="{B04384D8-1F33-414D-A0D5-612DE40C00FE}"/>
              </a:ext>
            </a:extLst>
          </p:cNvPr>
          <p:cNvPicPr/>
          <p:nvPr/>
        </p:nvPicPr>
        <p:blipFill>
          <a:blip r:embed="rId5" cstate="print"/>
          <a:stretch>
            <a:fillRect/>
          </a:stretch>
        </p:blipFill>
        <p:spPr>
          <a:xfrm>
            <a:off x="823703" y="1486575"/>
            <a:ext cx="3595253" cy="2696440"/>
          </a:xfrm>
          <a:prstGeom prst="rect">
            <a:avLst/>
          </a:prstGeom>
          <a:ln>
            <a:solidFill>
              <a:schemeClr val="accent1"/>
            </a:solidFill>
          </a:ln>
        </p:spPr>
      </p:pic>
    </p:spTree>
    <p:extLst>
      <p:ext uri="{BB962C8B-B14F-4D97-AF65-F5344CB8AC3E}">
        <p14:creationId xmlns:p14="http://schemas.microsoft.com/office/powerpoint/2010/main" val="22096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000000-0008-0000-0300-0000B000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886"/>
          <a:stretch/>
        </p:blipFill>
        <p:spPr>
          <a:xfrm>
            <a:off x="4876800" y="2057400"/>
            <a:ext cx="3581399" cy="4155084"/>
          </a:xfrm>
          <a:prstGeom prst="rect">
            <a:avLst/>
          </a:prstGeom>
        </p:spPr>
      </p:pic>
      <p:sp>
        <p:nvSpPr>
          <p:cNvPr id="2" name="Title 1"/>
          <p:cNvSpPr>
            <a:spLocks noGrp="1"/>
          </p:cNvSpPr>
          <p:nvPr>
            <p:ph type="title"/>
          </p:nvPr>
        </p:nvSpPr>
        <p:spPr>
          <a:xfrm>
            <a:off x="609600" y="457200"/>
            <a:ext cx="8077200" cy="990600"/>
          </a:xfrm>
        </p:spPr>
        <p:txBody>
          <a:bodyPr>
            <a:normAutofit/>
          </a:bodyPr>
          <a:lstStyle/>
          <a:p>
            <a:r>
              <a:rPr lang="en-US" dirty="0"/>
              <a:t>How Plants Take In Water</a:t>
            </a:r>
          </a:p>
        </p:txBody>
      </p:sp>
      <p:pic>
        <p:nvPicPr>
          <p:cNvPr id="2054" name="Picture 6" descr="Image result for image xylem in pla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495800"/>
            <a:ext cx="35814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4600" y="6172200"/>
            <a:ext cx="2129789" cy="215444"/>
          </a:xfrm>
          <a:prstGeom prst="rect">
            <a:avLst/>
          </a:prstGeom>
          <a:noFill/>
        </p:spPr>
        <p:txBody>
          <a:bodyPr wrap="square" rtlCol="0">
            <a:spAutoFit/>
          </a:bodyPr>
          <a:lstStyle/>
          <a:p>
            <a:pPr algn="r"/>
            <a:r>
              <a:rPr lang="en-US" sz="800" dirty="0">
                <a:latin typeface="Calibri" panose="020F0502020204030204" pitchFamily="34" charset="0"/>
              </a:rPr>
              <a:t>Courtesy of Stock.Adobe.com</a:t>
            </a:r>
          </a:p>
        </p:txBody>
      </p:sp>
      <p:sp>
        <p:nvSpPr>
          <p:cNvPr id="6" name="TextBox 5"/>
          <p:cNvSpPr txBox="1"/>
          <p:nvPr/>
        </p:nvSpPr>
        <p:spPr>
          <a:xfrm>
            <a:off x="3048000" y="4114800"/>
            <a:ext cx="1432869" cy="215444"/>
          </a:xfrm>
          <a:prstGeom prst="rect">
            <a:avLst/>
          </a:prstGeom>
          <a:noFill/>
        </p:spPr>
        <p:txBody>
          <a:bodyPr wrap="square" rtlCol="0">
            <a:spAutoFit/>
          </a:bodyPr>
          <a:lstStyle/>
          <a:p>
            <a:r>
              <a:rPr lang="en-US" sz="800" dirty="0">
                <a:latin typeface="Calibri" panose="020F0502020204030204" pitchFamily="34" charset="0"/>
              </a:rPr>
              <a:t>Courtesy of Cal Poly Pomona</a:t>
            </a:r>
          </a:p>
        </p:txBody>
      </p:sp>
      <p:sp>
        <p:nvSpPr>
          <p:cNvPr id="8" name="TextBox 7"/>
          <p:cNvSpPr txBox="1"/>
          <p:nvPr/>
        </p:nvSpPr>
        <p:spPr>
          <a:xfrm>
            <a:off x="2971800" y="6477000"/>
            <a:ext cx="1676400" cy="215444"/>
          </a:xfrm>
          <a:prstGeom prst="rect">
            <a:avLst/>
          </a:prstGeom>
          <a:noFill/>
        </p:spPr>
        <p:txBody>
          <a:bodyPr wrap="square" rtlCol="0">
            <a:spAutoFit/>
          </a:bodyPr>
          <a:lstStyle/>
          <a:p>
            <a:r>
              <a:rPr lang="en-US" sz="800" dirty="0">
                <a:latin typeface="Calibri" panose="020F0502020204030204" pitchFamily="34" charset="0"/>
              </a:rPr>
              <a:t>Photograph by Clinton </a:t>
            </a:r>
            <a:r>
              <a:rPr lang="en-US" sz="800" dirty="0" err="1">
                <a:latin typeface="Calibri" panose="020F0502020204030204" pitchFamily="34" charset="0"/>
              </a:rPr>
              <a:t>Chaloner</a:t>
            </a:r>
            <a:endParaRPr lang="en-US" sz="800" dirty="0">
              <a:latin typeface="Calibri" panose="020F0502020204030204" pitchFamily="34" charset="0"/>
            </a:endParaRPr>
          </a:p>
        </p:txBody>
      </p:sp>
      <p:grpSp>
        <p:nvGrpSpPr>
          <p:cNvPr id="4" name="Group 18">
            <a:extLst>
              <a:ext uri="{FF2B5EF4-FFF2-40B4-BE49-F238E27FC236}">
                <a16:creationId xmlns:a16="http://schemas.microsoft.com/office/drawing/2014/main" id="{38095E55-D8E0-4312-B61D-B2C3B4CAA78B}"/>
              </a:ext>
            </a:extLst>
          </p:cNvPr>
          <p:cNvGrpSpPr/>
          <p:nvPr/>
        </p:nvGrpSpPr>
        <p:grpSpPr>
          <a:xfrm>
            <a:off x="914400" y="1600200"/>
            <a:ext cx="3581400" cy="2514600"/>
            <a:chOff x="609600" y="4227496"/>
            <a:chExt cx="3283413" cy="2306461"/>
          </a:xfrm>
        </p:grpSpPr>
        <p:pic>
          <p:nvPicPr>
            <p:cNvPr id="14" name="Picture 13">
              <a:extLst>
                <a:ext uri="{FF2B5EF4-FFF2-40B4-BE49-F238E27FC236}">
                  <a16:creationId xmlns:a16="http://schemas.microsoft.com/office/drawing/2014/main" id="{00000000-0008-0000-0300-0000A9000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0590"/>
            <a:stretch/>
          </p:blipFill>
          <p:spPr>
            <a:xfrm>
              <a:off x="609600" y="4227496"/>
              <a:ext cx="3283413" cy="2306461"/>
            </a:xfrm>
            <a:prstGeom prst="rect">
              <a:avLst/>
            </a:prstGeom>
          </p:spPr>
        </p:pic>
        <p:sp>
          <p:nvSpPr>
            <p:cNvPr id="11" name="TextBox 10">
              <a:extLst>
                <a:ext uri="{FF2B5EF4-FFF2-40B4-BE49-F238E27FC236}">
                  <a16:creationId xmlns:a16="http://schemas.microsoft.com/office/drawing/2014/main" id="{51AD5D21-BB6C-41DA-8BA8-F80AB6D901E4}"/>
                </a:ext>
              </a:extLst>
            </p:cNvPr>
            <p:cNvSpPr txBox="1"/>
            <p:nvPr/>
          </p:nvSpPr>
          <p:spPr>
            <a:xfrm>
              <a:off x="2521567" y="5211449"/>
              <a:ext cx="693177" cy="338554"/>
            </a:xfrm>
            <a:prstGeom prst="rect">
              <a:avLst/>
            </a:prstGeom>
            <a:solidFill>
              <a:srgbClr val="9AD9EA"/>
            </a:solidFill>
          </p:spPr>
          <p:txBody>
            <a:bodyPr wrap="square" rtlCol="0">
              <a:spAutoFit/>
            </a:bodyPr>
            <a:lstStyle/>
            <a:p>
              <a:r>
                <a:rPr lang="en-US" sz="1600" b="1" dirty="0">
                  <a:solidFill>
                    <a:srgbClr val="FF0000"/>
                  </a:solidFill>
                  <a:latin typeface="Calibri" panose="020F0502020204030204" pitchFamily="34" charset="0"/>
                </a:rPr>
                <a:t>Food</a:t>
              </a:r>
            </a:p>
          </p:txBody>
        </p:sp>
        <p:sp>
          <p:nvSpPr>
            <p:cNvPr id="12" name="TextBox 11">
              <a:extLst>
                <a:ext uri="{FF2B5EF4-FFF2-40B4-BE49-F238E27FC236}">
                  <a16:creationId xmlns:a16="http://schemas.microsoft.com/office/drawing/2014/main" id="{76E81AD8-A386-41ED-AF72-8CE17F998976}"/>
                </a:ext>
              </a:extLst>
            </p:cNvPr>
            <p:cNvSpPr txBox="1"/>
            <p:nvPr/>
          </p:nvSpPr>
          <p:spPr>
            <a:xfrm>
              <a:off x="1081299" y="5211449"/>
              <a:ext cx="762000" cy="338554"/>
            </a:xfrm>
            <a:prstGeom prst="rect">
              <a:avLst/>
            </a:prstGeom>
            <a:noFill/>
          </p:spPr>
          <p:txBody>
            <a:bodyPr wrap="square" rtlCol="0">
              <a:spAutoFit/>
            </a:bodyPr>
            <a:lstStyle/>
            <a:p>
              <a:r>
                <a:rPr lang="en-US" sz="1600" b="1" dirty="0">
                  <a:solidFill>
                    <a:srgbClr val="0070C0"/>
                  </a:solidFill>
                  <a:latin typeface="Calibri" panose="020F0502020204030204" pitchFamily="34" charset="0"/>
                </a:rPr>
                <a:t>Water</a:t>
              </a:r>
            </a:p>
          </p:txBody>
        </p:sp>
        <p:sp>
          <p:nvSpPr>
            <p:cNvPr id="15" name="TextBox 14">
              <a:extLst>
                <a:ext uri="{FF2B5EF4-FFF2-40B4-BE49-F238E27FC236}">
                  <a16:creationId xmlns:a16="http://schemas.microsoft.com/office/drawing/2014/main" id="{2A773F07-919A-4042-89FB-16E022DF665C}"/>
                </a:ext>
              </a:extLst>
            </p:cNvPr>
            <p:cNvSpPr txBox="1"/>
            <p:nvPr/>
          </p:nvSpPr>
          <p:spPr>
            <a:xfrm>
              <a:off x="839946" y="4359314"/>
              <a:ext cx="762000" cy="338554"/>
            </a:xfrm>
            <a:prstGeom prst="rect">
              <a:avLst/>
            </a:prstGeom>
            <a:solidFill>
              <a:srgbClr val="9AD9EA"/>
            </a:solidFill>
            <a:ln>
              <a:noFill/>
            </a:ln>
          </p:spPr>
          <p:txBody>
            <a:bodyPr wrap="square" rtlCol="0">
              <a:spAutoFit/>
            </a:bodyPr>
            <a:lstStyle/>
            <a:p>
              <a:r>
                <a:rPr lang="en-US" sz="1600" b="1" dirty="0">
                  <a:solidFill>
                    <a:srgbClr val="0070C0"/>
                  </a:solidFill>
                  <a:latin typeface="Calibri" panose="020F0502020204030204" pitchFamily="34" charset="0"/>
                </a:rPr>
                <a:t>Xylem</a:t>
              </a:r>
            </a:p>
          </p:txBody>
        </p:sp>
        <p:sp>
          <p:nvSpPr>
            <p:cNvPr id="17" name="TextBox 16">
              <a:extLst>
                <a:ext uri="{FF2B5EF4-FFF2-40B4-BE49-F238E27FC236}">
                  <a16:creationId xmlns:a16="http://schemas.microsoft.com/office/drawing/2014/main" id="{67FC2E4A-CAB7-4323-ADC1-63ABF08D3CC4}"/>
                </a:ext>
              </a:extLst>
            </p:cNvPr>
            <p:cNvSpPr txBox="1"/>
            <p:nvPr/>
          </p:nvSpPr>
          <p:spPr>
            <a:xfrm>
              <a:off x="2958536" y="4341824"/>
              <a:ext cx="921777"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rPr>
                <a:t>Phloem</a:t>
              </a:r>
            </a:p>
          </p:txBody>
        </p:sp>
        <p:cxnSp>
          <p:nvCxnSpPr>
            <p:cNvPr id="5" name="Straight Arrow Connector 4">
              <a:extLst>
                <a:ext uri="{FF2B5EF4-FFF2-40B4-BE49-F238E27FC236}">
                  <a16:creationId xmlns:a16="http://schemas.microsoft.com/office/drawing/2014/main" id="{77EC2DEC-13CF-4400-816B-82603F606CAA}"/>
                </a:ext>
              </a:extLst>
            </p:cNvPr>
            <p:cNvCxnSpPr/>
            <p:nvPr/>
          </p:nvCxnSpPr>
          <p:spPr>
            <a:xfrm>
              <a:off x="2514600" y="5105400"/>
              <a:ext cx="0"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A4952B-C6A2-4389-8888-D05E5630E18C}"/>
                </a:ext>
              </a:extLst>
            </p:cNvPr>
            <p:cNvCxnSpPr>
              <a:cxnSpLocks/>
            </p:cNvCxnSpPr>
            <p:nvPr/>
          </p:nvCxnSpPr>
          <p:spPr>
            <a:xfrm flipV="1">
              <a:off x="1906799" y="5054600"/>
              <a:ext cx="0" cy="53340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168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How Plants Take In Carbon Dioxide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959" y="2362201"/>
            <a:ext cx="5140987" cy="3428999"/>
          </a:xfrm>
          <a:prstGeom prst="rect">
            <a:avLst/>
          </a:prstGeom>
        </p:spPr>
      </p:pic>
      <p:sp>
        <p:nvSpPr>
          <p:cNvPr id="5" name="TextBox 4"/>
          <p:cNvSpPr txBox="1"/>
          <p:nvPr/>
        </p:nvSpPr>
        <p:spPr>
          <a:xfrm>
            <a:off x="6400800" y="5791200"/>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a:t>
            </a:r>
            <a:r>
              <a:rPr lang="en-US" sz="800" dirty="0" err="1">
                <a:latin typeface="Calibri" panose="020F0502020204030204" pitchFamily="34" charset="0"/>
                <a:cs typeface="Calibri" panose="020F0502020204030204" pitchFamily="34" charset="0"/>
              </a:rPr>
              <a:t>Zephyris</a:t>
            </a:r>
            <a:r>
              <a:rPr lang="en-US" sz="800" dirty="0">
                <a:latin typeface="Calibri" panose="020F0502020204030204" pitchFamily="34" charset="0"/>
                <a:cs typeface="Calibri" panose="020F0502020204030204" pitchFamily="34" charset="0"/>
              </a:rPr>
              <a:t>/Wikimedia Commons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1600200"/>
            <a:ext cx="2971800" cy="3043123"/>
          </a:xfrm>
          <a:prstGeom prst="rect">
            <a:avLst/>
          </a:prstGeom>
        </p:spPr>
      </p:pic>
      <p:sp>
        <p:nvSpPr>
          <p:cNvPr id="8" name="TextBox 7"/>
          <p:cNvSpPr txBox="1"/>
          <p:nvPr/>
        </p:nvSpPr>
        <p:spPr>
          <a:xfrm>
            <a:off x="1524000" y="4572000"/>
            <a:ext cx="2209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a:t>
            </a:r>
            <a:r>
              <a:rPr lang="en-US" sz="800" dirty="0" err="1">
                <a:latin typeface="Calibri" panose="020F0502020204030204" pitchFamily="34" charset="0"/>
                <a:cs typeface="Calibri" panose="020F0502020204030204" pitchFamily="34" charset="0"/>
              </a:rPr>
              <a:t>Photohound</a:t>
            </a:r>
            <a:r>
              <a:rPr lang="en-US" sz="8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1710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Plants Take In Sunlight?</a:t>
            </a:r>
          </a:p>
        </p:txBody>
      </p:sp>
      <p:sp>
        <p:nvSpPr>
          <p:cNvPr id="7" name="TextBox 6"/>
          <p:cNvSpPr txBox="1"/>
          <p:nvPr/>
        </p:nvSpPr>
        <p:spPr>
          <a:xfrm>
            <a:off x="5715000" y="6248400"/>
            <a:ext cx="2819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Hana</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Kirana</a:t>
            </a:r>
            <a:r>
              <a:rPr lang="en-US" sz="800" dirty="0">
                <a:latin typeface="Calibri" panose="020F0502020204030204" pitchFamily="34" charset="0"/>
                <a:cs typeface="Calibri" panose="020F0502020204030204" pitchFamily="34" charset="0"/>
              </a:rPr>
              <a:t>/Wikimedia Commons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76400"/>
            <a:ext cx="4800600" cy="3387329"/>
          </a:xfrm>
          <a:prstGeom prst="rect">
            <a:avLst/>
          </a:prstGeom>
        </p:spPr>
      </p:pic>
      <p:sp>
        <p:nvSpPr>
          <p:cNvPr id="10" name="TextBox 9"/>
          <p:cNvSpPr txBox="1"/>
          <p:nvPr/>
        </p:nvSpPr>
        <p:spPr>
          <a:xfrm>
            <a:off x="2819400" y="5029200"/>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352800"/>
            <a:ext cx="4038600" cy="2895600"/>
          </a:xfrm>
          <a:prstGeom prst="rect">
            <a:avLst/>
          </a:prstGeom>
        </p:spPr>
      </p:pic>
    </p:spTree>
    <p:extLst>
      <p:ext uri="{BB962C8B-B14F-4D97-AF65-F5344CB8AC3E}">
        <p14:creationId xmlns:p14="http://schemas.microsoft.com/office/powerpoint/2010/main" val="1328589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F6306F57-7F59-40EB-AE6D-06FBC85F99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01"/>
          <a:stretch/>
        </p:blipFill>
        <p:spPr bwMode="auto">
          <a:xfrm>
            <a:off x="1811828" y="1219200"/>
            <a:ext cx="616590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0D3C1DFF-ED83-496D-AB12-C73DBBC6BA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45428" y="3484985"/>
            <a:ext cx="4647794" cy="330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5CB3D79A-457F-495D-BAC7-71D8FF271B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05206" y="2195280"/>
            <a:ext cx="1362245" cy="17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a:extLst>
              <a:ext uri="{FF2B5EF4-FFF2-40B4-BE49-F238E27FC236}">
                <a16:creationId xmlns:a16="http://schemas.microsoft.com/office/drawing/2014/main" id="{01DD3646-CA5E-44AE-B49F-2749A21BE3F8}"/>
              </a:ext>
            </a:extLst>
          </p:cNvPr>
          <p:cNvSpPr>
            <a:spLocks noGrp="1"/>
          </p:cNvSpPr>
          <p:nvPr>
            <p:ph type="title"/>
          </p:nvPr>
        </p:nvSpPr>
        <p:spPr>
          <a:xfrm>
            <a:off x="533400" y="457200"/>
            <a:ext cx="8153400" cy="990600"/>
          </a:xfrm>
        </p:spPr>
        <p:txBody>
          <a:bodyPr>
            <a:normAutofit/>
          </a:bodyPr>
          <a:lstStyle/>
          <a:p>
            <a:r>
              <a:rPr lang="en-US" dirty="0"/>
              <a:t>Photosynthesis on a Microscopic Level</a:t>
            </a:r>
          </a:p>
        </p:txBody>
      </p:sp>
      <p:cxnSp>
        <p:nvCxnSpPr>
          <p:cNvPr id="18" name="Straight Connector 17">
            <a:extLst>
              <a:ext uri="{FF2B5EF4-FFF2-40B4-BE49-F238E27FC236}">
                <a16:creationId xmlns:a16="http://schemas.microsoft.com/office/drawing/2014/main" id="{27E3B69E-6832-4262-8AFF-9EC5A2CB9755}"/>
              </a:ext>
            </a:extLst>
          </p:cNvPr>
          <p:cNvCxnSpPr>
            <a:cxnSpLocks/>
          </p:cNvCxnSpPr>
          <p:nvPr/>
        </p:nvCxnSpPr>
        <p:spPr>
          <a:xfrm flipV="1">
            <a:off x="1676400" y="2107287"/>
            <a:ext cx="533400" cy="1093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521EDB-6B0E-442E-B0D9-AAE5028D56AA}"/>
              </a:ext>
            </a:extLst>
          </p:cNvPr>
          <p:cNvCxnSpPr/>
          <p:nvPr/>
        </p:nvCxnSpPr>
        <p:spPr>
          <a:xfrm>
            <a:off x="1676400" y="3200400"/>
            <a:ext cx="990600" cy="106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12BC95-3299-402C-8330-B25880F6BB8F}"/>
              </a:ext>
            </a:extLst>
          </p:cNvPr>
          <p:cNvCxnSpPr>
            <a:cxnSpLocks/>
          </p:cNvCxnSpPr>
          <p:nvPr/>
        </p:nvCxnSpPr>
        <p:spPr>
          <a:xfrm flipH="1">
            <a:off x="3068066" y="2971800"/>
            <a:ext cx="1732534" cy="2189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AC3D576-C94E-47EA-A62F-726BB9C31C31}"/>
              </a:ext>
            </a:extLst>
          </p:cNvPr>
          <p:cNvSpPr txBox="1"/>
          <p:nvPr/>
        </p:nvSpPr>
        <p:spPr>
          <a:xfrm>
            <a:off x="2053167" y="5476332"/>
            <a:ext cx="2029798" cy="430887"/>
          </a:xfrm>
          <a:prstGeom prst="rect">
            <a:avLst/>
          </a:prstGeom>
          <a:noFill/>
          <a:ln>
            <a:solidFill>
              <a:schemeClr val="tx1"/>
            </a:solidFill>
          </a:ln>
        </p:spPr>
        <p:txBody>
          <a:bodyPr wrap="square" rtlCol="0">
            <a:spAutoFit/>
          </a:bodyPr>
          <a:lstStyle/>
          <a:p>
            <a:r>
              <a:rPr lang="en-US" sz="2200" b="1" dirty="0"/>
              <a:t>Chloroplasts</a:t>
            </a:r>
          </a:p>
        </p:txBody>
      </p:sp>
      <p:sp>
        <p:nvSpPr>
          <p:cNvPr id="23" name="TextBox 22">
            <a:extLst>
              <a:ext uri="{FF2B5EF4-FFF2-40B4-BE49-F238E27FC236}">
                <a16:creationId xmlns:a16="http://schemas.microsoft.com/office/drawing/2014/main" id="{34AC0A91-F265-46E0-8E5F-61A2D122A1BD}"/>
              </a:ext>
            </a:extLst>
          </p:cNvPr>
          <p:cNvSpPr txBox="1"/>
          <p:nvPr/>
        </p:nvSpPr>
        <p:spPr>
          <a:xfrm>
            <a:off x="7909797" y="1877732"/>
            <a:ext cx="944406" cy="769441"/>
          </a:xfrm>
          <a:prstGeom prst="rect">
            <a:avLst/>
          </a:prstGeom>
          <a:noFill/>
          <a:ln>
            <a:solidFill>
              <a:schemeClr val="tx1"/>
            </a:solidFill>
          </a:ln>
        </p:spPr>
        <p:txBody>
          <a:bodyPr wrap="square" rtlCol="0">
            <a:spAutoFit/>
          </a:bodyPr>
          <a:lstStyle/>
          <a:p>
            <a:pPr algn="ctr"/>
            <a:r>
              <a:rPr lang="en-US" sz="2200" b="1" dirty="0"/>
              <a:t>Plant Cell</a:t>
            </a:r>
          </a:p>
        </p:txBody>
      </p:sp>
      <p:sp>
        <p:nvSpPr>
          <p:cNvPr id="24" name="TextBox 23">
            <a:extLst>
              <a:ext uri="{FF2B5EF4-FFF2-40B4-BE49-F238E27FC236}">
                <a16:creationId xmlns:a16="http://schemas.microsoft.com/office/drawing/2014/main" id="{A07F4AD7-08EE-4794-A405-7FBDCB3349B1}"/>
              </a:ext>
            </a:extLst>
          </p:cNvPr>
          <p:cNvSpPr txBox="1"/>
          <p:nvPr/>
        </p:nvSpPr>
        <p:spPr>
          <a:xfrm>
            <a:off x="533400" y="1676400"/>
            <a:ext cx="865775" cy="430887"/>
          </a:xfrm>
          <a:prstGeom prst="rect">
            <a:avLst/>
          </a:prstGeom>
          <a:noFill/>
          <a:ln>
            <a:solidFill>
              <a:schemeClr val="tx1"/>
            </a:solidFill>
          </a:ln>
        </p:spPr>
        <p:txBody>
          <a:bodyPr wrap="square" rtlCol="0">
            <a:spAutoFit/>
          </a:bodyPr>
          <a:lstStyle/>
          <a:p>
            <a:r>
              <a:rPr lang="en-US" sz="2200" b="1" dirty="0"/>
              <a:t>Leaf</a:t>
            </a:r>
          </a:p>
        </p:txBody>
      </p:sp>
      <p:sp>
        <p:nvSpPr>
          <p:cNvPr id="6" name="TextBox 5"/>
          <p:cNvSpPr txBox="1"/>
          <p:nvPr/>
        </p:nvSpPr>
        <p:spPr>
          <a:xfrm>
            <a:off x="381000" y="3886200"/>
            <a:ext cx="1561415" cy="215444"/>
          </a:xfrm>
          <a:prstGeom prst="rect">
            <a:avLst/>
          </a:prstGeom>
          <a:noFill/>
        </p:spPr>
        <p:txBody>
          <a:bodyPr wrap="square" rtlCol="0">
            <a:spAutoFit/>
          </a:bodyPr>
          <a:lstStyle/>
          <a:p>
            <a:r>
              <a:rPr lang="en-US" sz="800" dirty="0">
                <a:latin typeface="Calibri" panose="020F0502020204030204" pitchFamily="34" charset="0"/>
              </a:rPr>
              <a:t>Photo courtesy of Jaknouse</a:t>
            </a:r>
          </a:p>
        </p:txBody>
      </p:sp>
      <p:cxnSp>
        <p:nvCxnSpPr>
          <p:cNvPr id="33" name="Straight Connector 32">
            <a:extLst>
              <a:ext uri="{FF2B5EF4-FFF2-40B4-BE49-F238E27FC236}">
                <a16:creationId xmlns:a16="http://schemas.microsoft.com/office/drawing/2014/main" id="{8112BC95-3299-402C-8330-B25880F6BB8F}"/>
              </a:ext>
            </a:extLst>
          </p:cNvPr>
          <p:cNvCxnSpPr>
            <a:cxnSpLocks/>
          </p:cNvCxnSpPr>
          <p:nvPr/>
        </p:nvCxnSpPr>
        <p:spPr>
          <a:xfrm>
            <a:off x="4794542" y="2971800"/>
            <a:ext cx="2327289" cy="12556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1DAA39-247F-478B-8BFA-23A9A92FAD2F}"/>
              </a:ext>
            </a:extLst>
          </p:cNvPr>
          <p:cNvSpPr txBox="1"/>
          <p:nvPr/>
        </p:nvSpPr>
        <p:spPr>
          <a:xfrm>
            <a:off x="7627056" y="6475137"/>
            <a:ext cx="1485900" cy="215444"/>
          </a:xfrm>
          <a:prstGeom prst="rect">
            <a:avLst/>
          </a:prstGeom>
          <a:noFill/>
        </p:spPr>
        <p:txBody>
          <a:bodyPr wrap="square" rtlCol="0">
            <a:spAutoFit/>
          </a:bodyPr>
          <a:lstStyle/>
          <a:p>
            <a:r>
              <a:rPr lang="en-US" sz="800" dirty="0">
                <a:latin typeface="Calibri" panose="020F0502020204030204" pitchFamily="34" charset="0"/>
              </a:rPr>
              <a:t>Courtesy of Stock.Adobe.com</a:t>
            </a:r>
          </a:p>
        </p:txBody>
      </p:sp>
    </p:spTree>
    <p:extLst>
      <p:ext uri="{BB962C8B-B14F-4D97-AF65-F5344CB8AC3E}">
        <p14:creationId xmlns:p14="http://schemas.microsoft.com/office/powerpoint/2010/main" val="197244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56" r="3879" b="5546"/>
          <a:stretch/>
        </p:blipFill>
        <p:spPr>
          <a:xfrm>
            <a:off x="152400" y="1066800"/>
            <a:ext cx="8985262" cy="5410200"/>
          </a:xfrm>
          <a:prstGeom prst="rect">
            <a:avLst/>
          </a:prstGeom>
        </p:spPr>
      </p:pic>
      <p:sp>
        <p:nvSpPr>
          <p:cNvPr id="4" name="TextBox 3"/>
          <p:cNvSpPr txBox="1"/>
          <p:nvPr/>
        </p:nvSpPr>
        <p:spPr>
          <a:xfrm>
            <a:off x="7162800" y="6642556"/>
            <a:ext cx="2209800" cy="215444"/>
          </a:xfrm>
          <a:prstGeom prst="rect">
            <a:avLst/>
          </a:prstGeom>
          <a:noFill/>
        </p:spPr>
        <p:txBody>
          <a:bodyPr wrap="square" rtlCol="0">
            <a:spAutoFit/>
          </a:bodyPr>
          <a:lstStyle/>
          <a:p>
            <a:r>
              <a:rPr lang="en-US" sz="800" dirty="0">
                <a:latin typeface="Calibri" panose="020F0502020204030204" pitchFamily="34" charset="0"/>
                <a:cs typeface="Arial" panose="020B0604020202020204" pitchFamily="34" charset="0"/>
              </a:rPr>
              <a:t>Courtesy of pixabay.com and wikimedia.org</a:t>
            </a:r>
          </a:p>
        </p:txBody>
      </p:sp>
      <p:sp>
        <p:nvSpPr>
          <p:cNvPr id="5" name="Title 1">
            <a:extLst>
              <a:ext uri="{FF2B5EF4-FFF2-40B4-BE49-F238E27FC236}">
                <a16:creationId xmlns:a16="http://schemas.microsoft.com/office/drawing/2014/main" id="{01DD3646-CA5E-44AE-B49F-2749A21BE3F8}"/>
              </a:ext>
            </a:extLst>
          </p:cNvPr>
          <p:cNvSpPr>
            <a:spLocks noGrp="1"/>
          </p:cNvSpPr>
          <p:nvPr>
            <p:ph type="title"/>
          </p:nvPr>
        </p:nvSpPr>
        <p:spPr>
          <a:xfrm>
            <a:off x="533400" y="457200"/>
            <a:ext cx="8153400" cy="990600"/>
          </a:xfrm>
        </p:spPr>
        <p:txBody>
          <a:bodyPr>
            <a:normAutofit/>
          </a:bodyPr>
          <a:lstStyle/>
          <a:p>
            <a:r>
              <a:rPr lang="en-US" dirty="0"/>
              <a:t>Digging Even Deeper</a:t>
            </a:r>
          </a:p>
        </p:txBody>
      </p:sp>
    </p:spTree>
    <p:extLst>
      <p:ext uri="{BB962C8B-B14F-4D97-AF65-F5344CB8AC3E}">
        <p14:creationId xmlns:p14="http://schemas.microsoft.com/office/powerpoint/2010/main" val="222359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fontScale="90000"/>
          </a:bodyPr>
          <a:lstStyle/>
          <a:p>
            <a:r>
              <a:rPr lang="en-US" dirty="0"/>
              <a:t>Reflect: Content Deepening Focus Questions</a:t>
            </a:r>
          </a:p>
        </p:txBody>
      </p:sp>
      <p:sp>
        <p:nvSpPr>
          <p:cNvPr id="3" name="Content Placeholder 2"/>
          <p:cNvSpPr>
            <a:spLocks noGrp="1"/>
          </p:cNvSpPr>
          <p:nvPr>
            <p:ph idx="1"/>
          </p:nvPr>
        </p:nvSpPr>
        <p:spPr>
          <a:xfrm>
            <a:off x="685800" y="1371600"/>
            <a:ext cx="7848600" cy="5105400"/>
          </a:xfrm>
        </p:spPr>
        <p:txBody>
          <a:bodyPr/>
          <a:lstStyle/>
          <a:p>
            <a:pPr marL="0" indent="0">
              <a:buNone/>
            </a:pPr>
            <a:r>
              <a:rPr lang="en-US" sz="3000" dirty="0"/>
              <a:t>What do plants need from their environment to live and grow? Why do they need these things? </a:t>
            </a:r>
          </a:p>
          <a:p>
            <a:pPr marL="731520" indent="-365760">
              <a:spcBef>
                <a:spcPts val="2400"/>
              </a:spcBef>
            </a:pPr>
            <a:r>
              <a:rPr lang="en-US" sz="3000" dirty="0"/>
              <a:t>Write/diagram your ideas for answering the focus question. Include as many details as you can using all of the following terms:</a:t>
            </a:r>
          </a:p>
          <a:p>
            <a:pPr marL="1371600" marR="0" indent="-365760">
              <a:spcBef>
                <a:spcPts val="1200"/>
              </a:spcBef>
              <a:spcAft>
                <a:spcPts val="0"/>
              </a:spcAft>
            </a:pPr>
            <a:r>
              <a:rPr lang="en-US" sz="3000" dirty="0">
                <a:ea typeface="Times New Roman"/>
              </a:rPr>
              <a:t>Carbon dioxide</a:t>
            </a:r>
          </a:p>
          <a:p>
            <a:pPr marL="1371600" marR="0" indent="-365760">
              <a:spcBef>
                <a:spcPts val="0"/>
              </a:spcBef>
              <a:spcAft>
                <a:spcPts val="0"/>
              </a:spcAft>
            </a:pPr>
            <a:r>
              <a:rPr lang="en-US" sz="3000" dirty="0">
                <a:ea typeface="Times New Roman"/>
              </a:rPr>
              <a:t>Light/sunlight</a:t>
            </a:r>
          </a:p>
          <a:p>
            <a:pPr marL="1371600" marR="0" indent="-365760">
              <a:spcBef>
                <a:spcPts val="0"/>
              </a:spcBef>
              <a:spcAft>
                <a:spcPts val="0"/>
              </a:spcAft>
            </a:pPr>
            <a:r>
              <a:rPr lang="en-US" sz="3000" dirty="0">
                <a:ea typeface="Times New Roman"/>
              </a:rPr>
              <a:t>Food (matter, energy)</a:t>
            </a:r>
          </a:p>
          <a:p>
            <a:pPr marL="1371600" marR="0" indent="-365760">
              <a:spcBef>
                <a:spcPts val="0"/>
              </a:spcBef>
              <a:spcAft>
                <a:spcPts val="0"/>
              </a:spcAft>
            </a:pPr>
            <a:r>
              <a:rPr lang="en-US" sz="3000" dirty="0"/>
              <a:t>Water</a:t>
            </a:r>
          </a:p>
          <a:p>
            <a:pPr>
              <a:buNone/>
            </a:pPr>
            <a:endParaRPr lang="en-US" sz="3200" dirty="0"/>
          </a:p>
          <a:p>
            <a:endParaRPr lang="en-US" dirty="0"/>
          </a:p>
          <a:p>
            <a:endParaRPr lang="en-US" dirty="0"/>
          </a:p>
          <a:p>
            <a:endParaRPr lang="en-US" dirty="0"/>
          </a:p>
        </p:txBody>
      </p:sp>
      <p:sp>
        <p:nvSpPr>
          <p:cNvPr id="4" name="TextBox 3"/>
          <p:cNvSpPr txBox="1"/>
          <p:nvPr/>
        </p:nvSpPr>
        <p:spPr>
          <a:xfrm>
            <a:off x="5715000" y="4114800"/>
            <a:ext cx="2743200" cy="1754326"/>
          </a:xfrm>
          <a:prstGeom prst="rect">
            <a:avLst/>
          </a:prstGeom>
          <a:noFill/>
        </p:spPr>
        <p:txBody>
          <a:bodyPr wrap="square" rtlCol="0">
            <a:spAutoFit/>
          </a:bodyPr>
          <a:lstStyle/>
          <a:p>
            <a:pPr marL="365760" indent="-365760">
              <a:buClr>
                <a:schemeClr val="bg1">
                  <a:lumMod val="65000"/>
                </a:schemeClr>
              </a:buClr>
              <a:buFont typeface="Arial" pitchFamily="34" charset="0"/>
              <a:buChar char="•"/>
            </a:pPr>
            <a:r>
              <a:rPr lang="en-US" sz="3000" dirty="0">
                <a:latin typeface="Calibri" pitchFamily="34" charset="0"/>
              </a:rPr>
              <a:t>Sugar/glucose</a:t>
            </a:r>
            <a:endParaRPr lang="en-US" sz="3000" dirty="0">
              <a:latin typeface="Calibri" pitchFamily="34" charset="0"/>
              <a:ea typeface="Times New Roman"/>
            </a:endParaRPr>
          </a:p>
          <a:p>
            <a:pPr marL="365760" indent="-365760">
              <a:buClr>
                <a:schemeClr val="bg1">
                  <a:lumMod val="65000"/>
                </a:schemeClr>
              </a:buClr>
              <a:buFont typeface="Arial" pitchFamily="34" charset="0"/>
              <a:buChar char="•"/>
            </a:pPr>
            <a:r>
              <a:rPr lang="en-US" sz="3000" dirty="0">
                <a:latin typeface="Calibri" pitchFamily="34" charset="0"/>
              </a:rPr>
              <a:t>Oxygen</a:t>
            </a:r>
          </a:p>
          <a:p>
            <a:pPr marL="365760" indent="-365760">
              <a:buClr>
                <a:schemeClr val="bg1">
                  <a:lumMod val="65000"/>
                </a:schemeClr>
              </a:buClr>
              <a:buFont typeface="Arial" pitchFamily="34" charset="0"/>
              <a:buChar char="•"/>
            </a:pPr>
            <a:r>
              <a:rPr lang="en-US" sz="3000" dirty="0">
                <a:latin typeface="Calibri" pitchFamily="34" charset="0"/>
              </a:rPr>
              <a:t>Chloroplast</a:t>
            </a:r>
          </a:p>
          <a:p>
            <a:endParaRPr lang="en-US" dirty="0"/>
          </a:p>
        </p:txBody>
      </p:sp>
    </p:spTree>
    <p:extLst>
      <p:ext uri="{BB962C8B-B14F-4D97-AF65-F5344CB8AC3E}">
        <p14:creationId xmlns:p14="http://schemas.microsoft.com/office/powerpoint/2010/main" val="134513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524000"/>
            <a:ext cx="8382000" cy="5181600"/>
          </a:xfrm>
        </p:spPr>
        <p:txBody>
          <a:bodyPr/>
          <a:lstStyle/>
          <a:p>
            <a:pPr algn="just"/>
            <a:endParaRPr lang="en-US" dirty="0">
              <a:solidFill>
                <a:srgbClr val="000000"/>
              </a:solidFill>
              <a:latin typeface="Calibri"/>
              <a:cs typeface="Calibri"/>
            </a:endParaRP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
            <a:ext cx="685800" cy="685800"/>
          </a:xfrm>
          <a:prstGeom prst="rect">
            <a:avLst/>
          </a:prstGeom>
        </p:spPr>
      </p:pic>
      <p:sp>
        <p:nvSpPr>
          <p:cNvPr id="5" name="TextBox 4"/>
          <p:cNvSpPr txBox="1"/>
          <p:nvPr/>
        </p:nvSpPr>
        <p:spPr>
          <a:xfrm>
            <a:off x="685800" y="1287244"/>
            <a:ext cx="8001000" cy="5416868"/>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2800" dirty="0">
                <a:latin typeface="Calibri" pitchFamily="34" charset="0"/>
              </a:rPr>
              <a:t>Plants take in carbon dioxide and water from their environment and combine them with sunlight to make energy-supplying food they can use to live and grow. This process is called </a:t>
            </a:r>
            <a:r>
              <a:rPr lang="en-US" sz="2800" i="1" dirty="0">
                <a:latin typeface="Calibri" pitchFamily="34" charset="0"/>
              </a:rPr>
              <a:t>photosynthesis</a:t>
            </a:r>
            <a:r>
              <a:rPr lang="en-US" sz="2800" dirty="0">
                <a:latin typeface="Calibri" pitchFamily="34" charset="0"/>
              </a:rPr>
              <a:t>.</a:t>
            </a:r>
          </a:p>
          <a:p>
            <a:pPr marL="365760" indent="-365760">
              <a:spcBef>
                <a:spcPts val="600"/>
              </a:spcBef>
              <a:buClr>
                <a:schemeClr val="bg1">
                  <a:lumMod val="65000"/>
                </a:schemeClr>
              </a:buClr>
              <a:buFont typeface="Arial" pitchFamily="34" charset="0"/>
              <a:buChar char="•"/>
            </a:pPr>
            <a:r>
              <a:rPr lang="en-US" sz="2800" dirty="0">
                <a:latin typeface="Calibri" pitchFamily="34" charset="0"/>
              </a:rPr>
              <a:t>Photosynthesis involves a </a:t>
            </a:r>
            <a:r>
              <a:rPr lang="en-US" sz="2800" i="1" dirty="0">
                <a:latin typeface="Calibri" pitchFamily="34" charset="0"/>
              </a:rPr>
              <a:t>biochemical reaction </a:t>
            </a:r>
            <a:r>
              <a:rPr lang="en-US" sz="2800" dirty="0">
                <a:latin typeface="Calibri" pitchFamily="34" charset="0"/>
              </a:rPr>
              <a:t>in which water and carbon-dioxide molecules are broken down and rearranged into sugar (glucose) molecules (and oxygen) in the presence of sunlight.</a:t>
            </a:r>
          </a:p>
          <a:p>
            <a:pPr marL="365760" indent="-365760">
              <a:spcBef>
                <a:spcPts val="600"/>
              </a:spcBef>
              <a:buClr>
                <a:schemeClr val="bg1">
                  <a:lumMod val="65000"/>
                </a:schemeClr>
              </a:buClr>
              <a:buFont typeface="Arial" pitchFamily="34" charset="0"/>
              <a:buChar char="•"/>
            </a:pPr>
            <a:r>
              <a:rPr lang="en-US" sz="2800" dirty="0">
                <a:latin typeface="Calibri" pitchFamily="34" charset="0"/>
              </a:rPr>
              <a:t>Photosynthesis takes place within highly structured, membrane-rich organelles called </a:t>
            </a:r>
            <a:r>
              <a:rPr lang="en-US" sz="2800" i="1" dirty="0">
                <a:latin typeface="Calibri" pitchFamily="34" charset="0"/>
              </a:rPr>
              <a:t>chloroplasts</a:t>
            </a:r>
            <a:r>
              <a:rPr lang="en-US" sz="2800" dirty="0">
                <a:latin typeface="Calibri" pitchFamily="34" charset="0"/>
              </a:rPr>
              <a:t>. Each leaf contains millions of chloroplasts.</a:t>
            </a:r>
          </a:p>
        </p:txBody>
      </p:sp>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Content Deepening Homework</a:t>
            </a:r>
          </a:p>
        </p:txBody>
      </p:sp>
      <p:sp>
        <p:nvSpPr>
          <p:cNvPr id="3" name="Content Placeholder 2"/>
          <p:cNvSpPr>
            <a:spLocks noGrp="1"/>
          </p:cNvSpPr>
          <p:nvPr>
            <p:ph idx="1"/>
          </p:nvPr>
        </p:nvSpPr>
        <p:spPr>
          <a:xfrm>
            <a:off x="762000" y="1371600"/>
            <a:ext cx="8001000" cy="4953000"/>
          </a:xfrm>
        </p:spPr>
        <p:txBody>
          <a:bodyPr/>
          <a:lstStyle/>
          <a:p>
            <a:pPr marL="0" indent="0">
              <a:buNone/>
            </a:pPr>
            <a:r>
              <a:rPr lang="en-US" sz="3000" dirty="0"/>
              <a:t>Read sections 4.5 (How Plants Get Their Food), 5.1 (Photosynthesis), and 5.2 (Chemosynthesis) in the Plants and Animals Content Background Document. </a:t>
            </a:r>
          </a:p>
          <a:p>
            <a:pPr marL="0" indent="0">
              <a:spcBef>
                <a:spcPts val="1200"/>
              </a:spcBef>
              <a:buNone/>
            </a:pPr>
            <a:r>
              <a:rPr lang="en-US" sz="3000" b="1" dirty="0"/>
              <a:t>Questions to think about: </a:t>
            </a:r>
          </a:p>
          <a:p>
            <a:pPr marL="731520" indent="-365760">
              <a:spcBef>
                <a:spcPts val="600"/>
              </a:spcBef>
            </a:pPr>
            <a:r>
              <a:rPr lang="en-US" sz="3000" dirty="0"/>
              <a:t>What new ideas does the reading contribute to your understanding of photosynthesis? </a:t>
            </a:r>
          </a:p>
          <a:p>
            <a:pPr marL="731520" indent="-365760">
              <a:spcBef>
                <a:spcPts val="600"/>
              </a:spcBef>
            </a:pPr>
            <a:r>
              <a:rPr lang="en-US" sz="3000" dirty="0"/>
              <a:t>Does it clarify anything we talked about today? </a:t>
            </a:r>
          </a:p>
          <a:p>
            <a:pPr marL="731520" indent="-365760">
              <a:spcBef>
                <a:spcPts val="600"/>
              </a:spcBef>
            </a:pPr>
            <a:r>
              <a:rPr lang="en-US" sz="3000" dirty="0"/>
              <a:t>Does it raise any new questions?</a:t>
            </a:r>
          </a:p>
        </p:txBody>
      </p:sp>
    </p:spTree>
    <p:extLst>
      <p:ext uri="{BB962C8B-B14F-4D97-AF65-F5344CB8AC3E}">
        <p14:creationId xmlns:p14="http://schemas.microsoft.com/office/powerpoint/2010/main" val="3775960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4478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457200" y="1295400"/>
            <a:ext cx="8534400" cy="5334000"/>
          </a:xfrm>
        </p:spPr>
        <p:txBody>
          <a:bodyPr/>
          <a:lstStyle/>
          <a:p>
            <a:pPr marL="0" indent="0" eaLnBrk="1" hangingPunct="1">
              <a:buNone/>
              <a:defRPr/>
            </a:pPr>
            <a:r>
              <a:rPr lang="en-US" sz="3200" b="1" dirty="0"/>
              <a:t>Main learning goal</a:t>
            </a:r>
            <a:r>
              <a:rPr lang="en-US" sz="3200" dirty="0"/>
              <a:t>: Plants use sunlight, water, and air from their environment to </a:t>
            </a:r>
            <a:r>
              <a:rPr lang="en-US" sz="3200"/>
              <a:t>make their own food. </a:t>
            </a:r>
            <a:r>
              <a:rPr lang="en-US" sz="3200" dirty="0"/>
              <a:t>Animals can’t do this.</a:t>
            </a:r>
          </a:p>
          <a:p>
            <a:pPr marL="0" indent="0" eaLnBrk="1" hangingPunct="1">
              <a:buNone/>
              <a:defRPr/>
            </a:pPr>
            <a:r>
              <a:rPr lang="en-US" sz="3200" b="1" dirty="0"/>
              <a:t>Focus question: </a:t>
            </a:r>
            <a:r>
              <a:rPr lang="en-US" sz="3200" dirty="0"/>
              <a:t>Do plants need food? Explain your thinking.</a:t>
            </a:r>
          </a:p>
          <a:p>
            <a:pPr marL="0" indent="0" eaLnBrk="1" hangingPunct="1">
              <a:buNone/>
              <a:defRPr/>
            </a:pPr>
            <a:r>
              <a:rPr lang="en-US" sz="3200" b="1" dirty="0"/>
              <a:t>Activity: </a:t>
            </a:r>
            <a:r>
              <a:rPr lang="en-US" sz="3200" dirty="0"/>
              <a:t>Students work in small groups to examine pictures of plants and read information to find out what plants use as food. </a:t>
            </a:r>
          </a:p>
          <a:p>
            <a:pPr marL="0" indent="0" eaLnBrk="1" hangingPunct="1">
              <a:buNone/>
              <a:defRPr/>
            </a:pPr>
            <a:r>
              <a:rPr lang="en-US" sz="3200" b="1" dirty="0">
                <a:solidFill>
                  <a:srgbClr val="FF0000"/>
                </a:solidFill>
              </a:rPr>
              <a:t>Analysis question:</a:t>
            </a:r>
            <a:r>
              <a:rPr lang="en-US" sz="3200" i="1" dirty="0">
                <a:solidFill>
                  <a:srgbClr val="FF0000"/>
                </a:solidFill>
              </a:rPr>
              <a:t> </a:t>
            </a:r>
            <a:r>
              <a:rPr lang="en-US" sz="3200" dirty="0"/>
              <a:t>Is the activity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219200"/>
            <a:ext cx="8382000" cy="5420958"/>
          </a:xfrm>
        </p:spPr>
        <p:txBody>
          <a:bodyPr/>
          <a:lstStyle/>
          <a:p>
            <a:pPr marL="365760" indent="-365760" eaLnBrk="1" hangingPunct="1">
              <a:lnSpc>
                <a:spcPct val="80000"/>
              </a:lnSpc>
              <a:spcBef>
                <a:spcPts val="0"/>
              </a:spcBef>
              <a:buFont typeface="+mj-lt"/>
              <a:buAutoNum type="arabicPeriod"/>
              <a:defRPr/>
            </a:pPr>
            <a:r>
              <a:rPr lang="en-US" sz="2800" dirty="0"/>
              <a:t>Write this main learning goal at the top of Analysis Guide C (handout 6.5): </a:t>
            </a:r>
          </a:p>
          <a:p>
            <a:pPr marL="731520" indent="0" eaLnBrk="1" hangingPunct="1">
              <a:lnSpc>
                <a:spcPct val="80000"/>
              </a:lnSpc>
              <a:spcBef>
                <a:spcPts val="1200"/>
              </a:spcBef>
              <a:buNone/>
              <a:defRPr/>
            </a:pPr>
            <a:r>
              <a:rPr lang="en-US" sz="2800" i="1" dirty="0"/>
              <a:t>Plants use sunlight, water, and air from their environment to make their own food. Animals can’t do this.</a:t>
            </a:r>
          </a:p>
          <a:p>
            <a:pPr marL="365760" indent="-365760" eaLnBrk="1" hangingPunct="1">
              <a:lnSpc>
                <a:spcPct val="80000"/>
              </a:lnSpc>
              <a:spcBef>
                <a:spcPts val="1200"/>
              </a:spcBef>
              <a:buFont typeface="+mj-lt"/>
              <a:buAutoNum type="arabicPeriod" startAt="2"/>
              <a:defRPr/>
            </a:pPr>
            <a:r>
              <a:rPr lang="en-US" sz="2800" dirty="0"/>
              <a:t>For this analysis, we’ll watch four video clips from the same P&amp;A lesson.</a:t>
            </a:r>
          </a:p>
          <a:p>
            <a:pPr marL="365760" lvl="1" indent="-365760" eaLnBrk="1" hangingPunct="1">
              <a:lnSpc>
                <a:spcPct val="80000"/>
              </a:lnSpc>
              <a:spcBef>
                <a:spcPts val="1200"/>
              </a:spcBef>
              <a:buFont typeface="+mj-lt"/>
              <a:buAutoNum type="arabicPeriod" startAt="3"/>
              <a:defRPr/>
            </a:pPr>
            <a:r>
              <a:rPr lang="en-US" sz="2800" b="1" dirty="0"/>
              <a:t>Before each clip: </a:t>
            </a:r>
            <a:r>
              <a:rPr lang="en-US" sz="2800" dirty="0"/>
              <a:t>Read the lesson context at the top of the corresponding video transcript.</a:t>
            </a:r>
          </a:p>
          <a:p>
            <a:pPr marL="365760" lvl="1" indent="-365760" eaLnBrk="1" hangingPunct="1">
              <a:lnSpc>
                <a:spcPct val="80000"/>
              </a:lnSpc>
              <a:spcBef>
                <a:spcPts val="1200"/>
              </a:spcBef>
              <a:buFont typeface="+mj-lt"/>
              <a:buAutoNum type="arabicPeriod" startAt="4"/>
              <a:defRPr/>
            </a:pPr>
            <a:r>
              <a:rPr lang="en-US" sz="2800" b="1" dirty="0"/>
              <a:t>After each clip: </a:t>
            </a:r>
            <a:r>
              <a:rPr lang="en-US" sz="2800" dirty="0"/>
              <a:t>Complete part 1 of the analysis guide.</a:t>
            </a:r>
          </a:p>
        </p:txBody>
      </p:sp>
      <p:sp>
        <p:nvSpPr>
          <p:cNvPr id="5" name="Rectangle 2"/>
          <p:cNvSpPr>
            <a:spLocks noGrp="1" noChangeArrowheads="1"/>
          </p:cNvSpPr>
          <p:nvPr>
            <p:ph type="title"/>
          </p:nvPr>
        </p:nvSpPr>
        <p:spPr>
          <a:xfrm>
            <a:off x="457200" y="304800"/>
            <a:ext cx="8229600" cy="914400"/>
          </a:xfrm>
        </p:spPr>
        <p:txBody>
          <a:bodyPr>
            <a:noAutofit/>
          </a:bodyPr>
          <a:lstStyle/>
          <a:p>
            <a:pPr eaLnBrk="1" hangingPunct="1"/>
            <a:r>
              <a:rPr lang="en-US" dirty="0"/>
              <a:t>Lesson Analysis: Strategy C</a:t>
            </a:r>
          </a:p>
        </p:txBody>
      </p:sp>
      <p:sp>
        <p:nvSpPr>
          <p:cNvPr id="7" name="TextBox 6"/>
          <p:cNvSpPr txBox="1"/>
          <p:nvPr/>
        </p:nvSpPr>
        <p:spPr>
          <a:xfrm>
            <a:off x="2590800" y="5410200"/>
            <a:ext cx="6019800" cy="1200329"/>
          </a:xfrm>
          <a:prstGeom prst="rect">
            <a:avLst/>
          </a:prstGeom>
          <a:noFill/>
        </p:spPr>
        <p:txBody>
          <a:bodyPr wrap="square" rtlCol="0">
            <a:spAutoFit/>
          </a:bodyPr>
          <a:lstStyle/>
          <a:p>
            <a:r>
              <a:rPr lang="en-US" dirty="0">
                <a:solidFill>
                  <a:srgbClr val="0070C0"/>
                </a:solidFill>
                <a:latin typeface="Calibri" pitchFamily="34" charset="0"/>
              </a:rPr>
              <a:t>Links to video clips: </a:t>
            </a:r>
            <a:r>
              <a:rPr lang="en-US" dirty="0">
                <a:solidFill>
                  <a:srgbClr val="0070C0"/>
                </a:solidFill>
                <a:latin typeface="Calibri" pitchFamily="34" charset="0"/>
                <a:hlinkClick r:id="rId3"/>
              </a:rPr>
              <a:t>6.3_mspcp_kinder.pa.tanguma_L5_c3-4</a:t>
            </a:r>
            <a:r>
              <a:rPr lang="en-US" dirty="0">
                <a:solidFill>
                  <a:srgbClr val="0070C0"/>
                </a:solidFill>
                <a:latin typeface="Calibri" pitchFamily="34" charset="0"/>
              </a:rPr>
              <a:t>; </a:t>
            </a:r>
            <a:br>
              <a:rPr lang="en-US" dirty="0">
                <a:solidFill>
                  <a:srgbClr val="0070C0"/>
                </a:solidFill>
                <a:latin typeface="Calibri" pitchFamily="34" charset="0"/>
              </a:rPr>
            </a:br>
            <a:r>
              <a:rPr lang="en-US" dirty="0">
                <a:solidFill>
                  <a:srgbClr val="0070C0"/>
                </a:solidFill>
                <a:latin typeface="Calibri" pitchFamily="34" charset="0"/>
              </a:rPr>
              <a:t>                  	</a:t>
            </a:r>
            <a:r>
              <a:rPr lang="en-US" dirty="0">
                <a:solidFill>
                  <a:srgbClr val="0070C0"/>
                </a:solidFill>
                <a:latin typeface="Calibri" pitchFamily="34" charset="0"/>
                <a:hlinkClick r:id="rId4"/>
              </a:rPr>
              <a:t>6.4_mspcp_kinder.pa.tanguma_L5_c5-6</a:t>
            </a:r>
            <a:r>
              <a:rPr lang="en-US" dirty="0">
                <a:solidFill>
                  <a:srgbClr val="0070C0"/>
                </a:solidFill>
                <a:latin typeface="Calibri" pitchFamily="34" charset="0"/>
              </a:rPr>
              <a:t>; 		</a:t>
            </a:r>
            <a:r>
              <a:rPr lang="en-US" dirty="0">
                <a:solidFill>
                  <a:srgbClr val="0070C0"/>
                </a:solidFill>
                <a:latin typeface="Calibri" pitchFamily="34" charset="0"/>
                <a:hlinkClick r:id="rId5"/>
              </a:rPr>
              <a:t>6.5_mspcp_kinder.pa.tanguma_L5_c7</a:t>
            </a:r>
            <a:r>
              <a:rPr lang="en-US" dirty="0">
                <a:solidFill>
                  <a:srgbClr val="0070C0"/>
                </a:solidFill>
                <a:latin typeface="Calibri" pitchFamily="34" charset="0"/>
              </a:rPr>
              <a:t>; 		                 </a:t>
            </a:r>
            <a:r>
              <a:rPr lang="en-US" dirty="0">
                <a:solidFill>
                  <a:srgbClr val="0070C0"/>
                </a:solidFill>
                <a:latin typeface="Calibri" pitchFamily="34" charset="0"/>
                <a:hlinkClick r:id="rId6"/>
              </a:rPr>
              <a:t>6.6_mspcp_kinder.pa.tanguma_L5_c8-9</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Analysis: Strategy C</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38200"/>
          </a:xfrm>
        </p:spPr>
        <p:txBody>
          <a:bodyPr>
            <a:normAutofit/>
          </a:bodyPr>
          <a:lstStyle/>
          <a:p>
            <a:r>
              <a:rPr lang="en-US" dirty="0"/>
              <a:t>Lesson Analysis: Strategy C</a:t>
            </a:r>
          </a:p>
        </p:txBody>
      </p:sp>
      <p:sp>
        <p:nvSpPr>
          <p:cNvPr id="3" name="Content Placeholder 2"/>
          <p:cNvSpPr>
            <a:spLocks noGrp="1"/>
          </p:cNvSpPr>
          <p:nvPr>
            <p:ph idx="1"/>
          </p:nvPr>
        </p:nvSpPr>
        <p:spPr>
          <a:xfrm>
            <a:off x="609600" y="1447800"/>
            <a:ext cx="8305800" cy="5181600"/>
          </a:xfrm>
        </p:spPr>
        <p:txBody>
          <a:bodyPr/>
          <a:lstStyle/>
          <a:p>
            <a:pPr marL="0" indent="0">
              <a:spcBef>
                <a:spcPts val="1200"/>
              </a:spcBef>
              <a:buNone/>
            </a:pPr>
            <a:r>
              <a:rPr lang="en-US" sz="3200" dirty="0"/>
              <a:t>Study the video transcripts again and gather evidence to answer these questions: </a:t>
            </a:r>
          </a:p>
          <a:p>
            <a:pPr marL="731520" indent="-365760">
              <a:spcBef>
                <a:spcPts val="1200"/>
              </a:spcBef>
            </a:pPr>
            <a:r>
              <a:rPr lang="en-US" sz="3200" dirty="0"/>
              <a:t>What kept students focused on the main learning goal?</a:t>
            </a:r>
          </a:p>
          <a:p>
            <a:pPr marL="731520" indent="-365760">
              <a:spcBef>
                <a:spcPts val="300"/>
              </a:spcBef>
            </a:pPr>
            <a:r>
              <a:rPr lang="en-US" sz="3200" dirty="0"/>
              <a:t>What distracted students from the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457200"/>
            <a:ext cx="80772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685800" y="1447800"/>
            <a:ext cx="8001000" cy="51816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1200"/>
              </a:spcBef>
              <a:buFont typeface="Arial" pitchFamily="34" charset="0"/>
              <a:buChar char="•"/>
            </a:pPr>
            <a:r>
              <a:rPr lang="en-US" sz="3200" dirty="0"/>
              <a:t>How can selecting appropriate science activities help students develop a coherent science content storyline?</a:t>
            </a:r>
          </a:p>
          <a:p>
            <a:pPr marL="365760" indent="-365760" eaLnBrk="1" hangingPunct="1">
              <a:spcBef>
                <a:spcPts val="1200"/>
              </a:spcBef>
              <a:buFont typeface="Arial" pitchFamily="34" charset="0"/>
              <a:buChar char="•"/>
            </a:pPr>
            <a:r>
              <a:rPr lang="en-US" sz="3200" dirty="0"/>
              <a:t>What do plants need from their environment to live and grow? Why do they need these things?</a:t>
            </a:r>
          </a:p>
        </p:txBody>
      </p:sp>
    </p:spTree>
    <p:extLst>
      <p:ext uri="{BB962C8B-B14F-4D97-AF65-F5344CB8AC3E}">
        <p14:creationId xmlns:p14="http://schemas.microsoft.com/office/powerpoint/2010/main" val="176518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4582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plants and animals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457200"/>
            <a:ext cx="80772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685800" y="1447800"/>
            <a:ext cx="8001000" cy="51816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1200"/>
              </a:spcBef>
              <a:buFont typeface="Arial" pitchFamily="34" charset="0"/>
              <a:buChar char="•"/>
            </a:pPr>
            <a:r>
              <a:rPr lang="en-US" sz="3200" dirty="0"/>
              <a:t>How can selecting appropriate science activities help students develop a coherent science content storyline?</a:t>
            </a:r>
          </a:p>
          <a:p>
            <a:pPr marL="365760" indent="-365760" eaLnBrk="1" hangingPunct="1">
              <a:spcBef>
                <a:spcPts val="1200"/>
              </a:spcBef>
              <a:buFont typeface="Arial" pitchFamily="34" charset="0"/>
              <a:buChar char="•"/>
            </a:pPr>
            <a:r>
              <a:rPr lang="en-US" sz="3200" dirty="0"/>
              <a:t>What do plants need from their environment to live and grow? Why do they need these things?</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a:t>
            </a:r>
            <a:r>
              <a:rPr lang="en-US" sz="3200" dirty="0" err="1"/>
              <a:t>STeLLA</a:t>
            </a:r>
            <a:r>
              <a:rPr lang="en-US" sz="3200" dirty="0"/>
              <a:t> strategies booklet, read about SCSL strategy D: </a:t>
            </a:r>
          </a:p>
          <a:p>
            <a:pPr marL="685800" indent="0">
              <a:spcBef>
                <a:spcPts val="6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SCSL </a:t>
            </a:r>
            <a:br>
              <a:rPr lang="en-US" sz="3200" dirty="0"/>
            </a:br>
            <a:r>
              <a:rPr lang="en-US" sz="3200" dirty="0"/>
              <a:t>Z-fold summary chart.</a:t>
            </a:r>
          </a:p>
        </p:txBody>
      </p:sp>
    </p:spTree>
    <p:extLst>
      <p:ext uri="{BB962C8B-B14F-4D97-AF65-F5344CB8AC3E}">
        <p14:creationId xmlns:p14="http://schemas.microsoft.com/office/powerpoint/2010/main" val="2023901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305800" cy="1143000"/>
          </a:xfrm>
        </p:spPr>
        <p:txBody>
          <a:bodyPr>
            <a:norm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609600" y="1371600"/>
            <a:ext cx="8077200" cy="5105400"/>
          </a:xfrm>
        </p:spPr>
        <p:txBody>
          <a:bodyPr/>
          <a:lstStyle/>
          <a:p>
            <a:pPr marL="365760" indent="-365760" eaLnBrk="1" hangingPunct="1">
              <a:spcBef>
                <a:spcPts val="600"/>
              </a:spcBef>
            </a:pPr>
            <a:r>
              <a:rPr lang="en-US" sz="3200" dirty="0"/>
              <a:t>How are </a:t>
            </a:r>
            <a:r>
              <a:rPr lang="en-US" sz="3200" dirty="0" err="1"/>
              <a:t>STeLLA</a:t>
            </a:r>
            <a:r>
              <a:rPr lang="en-US" sz="3200" dirty="0"/>
              <a:t> strategies B, I, 7, and C related to one another?</a:t>
            </a:r>
          </a:p>
          <a:p>
            <a:pPr marL="365760" indent="-365760" eaLnBrk="1" hangingPunct="1">
              <a:spcBef>
                <a:spcPts val="1200"/>
              </a:spcBef>
            </a:pPr>
            <a:r>
              <a:rPr lang="en-US" sz="3200" dirty="0"/>
              <a:t>What new insights or questions have emerged about plants and animals? </a:t>
            </a:r>
          </a:p>
          <a:p>
            <a:pPr marL="365760" indent="-365760" eaLnBrk="1" hangingPunct="1">
              <a:spcBef>
                <a:spcPts val="12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344A1-B021-4ACA-8D2A-C5A46EE98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581" y="429233"/>
            <a:ext cx="5868219" cy="6420746"/>
          </a:xfrm>
          <a:prstGeom prst="rect">
            <a:avLst/>
          </a:prstGeom>
        </p:spPr>
      </p:pic>
      <p:sp>
        <p:nvSpPr>
          <p:cNvPr id="5" name="Rectangle 6"/>
          <p:cNvSpPr>
            <a:spLocks noChangeArrowheads="1"/>
          </p:cNvSpPr>
          <p:nvPr/>
        </p:nvSpPr>
        <p:spPr bwMode="auto">
          <a:xfrm>
            <a:off x="4633753" y="3017522"/>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633753" y="6248400"/>
            <a:ext cx="2757647"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1828799" y="5524500"/>
            <a:ext cx="2772869" cy="5715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633753" y="3468156"/>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a:t>Lesson Analysis: Focus </a:t>
            </a:r>
            <a:r>
              <a:rPr lang="en-US" dirty="0"/>
              <a:t>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981200"/>
            <a:ext cx="8382000" cy="45720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a:t>
            </a:r>
            <a:r>
              <a:rPr lang="en-US" sz="2500" dirty="0" err="1"/>
              <a:t>STeLLA</a:t>
            </a:r>
            <a:r>
              <a:rPr lang="en-US" sz="2500" dirty="0"/>
              <a:t>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3058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a:xfrm>
            <a:off x="609600" y="1600200"/>
            <a:ext cx="8077200" cy="4876800"/>
          </a:xfrm>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10325</TotalTime>
  <Words>8526</Words>
  <Application>Microsoft Office PowerPoint</Application>
  <PresentationFormat>On-screen Show (4:3)</PresentationFormat>
  <Paragraphs>889</Paragraphs>
  <Slides>51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Lucida Sans Unicode</vt:lpstr>
      <vt:lpstr>Times New Roman</vt:lpstr>
      <vt:lpstr>Clarity</vt:lpstr>
      <vt:lpstr>RESPeCT Template</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PowerPoint Presentation</vt:lpstr>
      <vt:lpstr>Plants and Animals</vt:lpstr>
      <vt:lpstr> Content Deepening Focus Question </vt:lpstr>
      <vt:lpstr>PowerPoint Presentation</vt:lpstr>
      <vt:lpstr>What Do Plants Need to Live and Grow?</vt:lpstr>
      <vt:lpstr>A Scientific Definition of Food</vt:lpstr>
      <vt:lpstr>What Is Food for Plants?</vt:lpstr>
      <vt:lpstr>Is Soil Food for Plants?</vt:lpstr>
      <vt:lpstr>Is Soil Food for Plants?</vt:lpstr>
      <vt:lpstr>Is Soil Food for Plants?</vt:lpstr>
      <vt:lpstr>What Is Food for Plants?</vt:lpstr>
      <vt:lpstr>Investigation: Food versus Not Food</vt:lpstr>
      <vt:lpstr>Make a Claim!</vt:lpstr>
      <vt:lpstr>Where Do Plants Get Energy?</vt:lpstr>
      <vt:lpstr>More about Sunlight</vt:lpstr>
      <vt:lpstr>What Do Plants Need to Live and Grow?</vt:lpstr>
      <vt:lpstr>What Happens Inside a Plant? </vt:lpstr>
      <vt:lpstr>What Is Food for Plants?</vt:lpstr>
      <vt:lpstr>How Plants Make Food</vt:lpstr>
      <vt:lpstr>Three Representations of Photosynthesis</vt:lpstr>
      <vt:lpstr>How Plants Take In Water</vt:lpstr>
      <vt:lpstr>How Plants Take In Carbon Dioxide</vt:lpstr>
      <vt:lpstr>How Do Plants Take In Sunlight?</vt:lpstr>
      <vt:lpstr>Photosynthesis on a Microscopic Level</vt:lpstr>
      <vt:lpstr>Digging Even Deeper</vt:lpstr>
      <vt:lpstr>Reflect: Content Deepening Focus Questions</vt:lpstr>
      <vt:lpstr>Key Science Ideas</vt:lpstr>
      <vt:lpstr>Content Deepening Homework</vt:lpstr>
      <vt:lpstr>Lesson Analysis: Focus Question 2 </vt:lpstr>
      <vt:lpstr>Strategy C: Purpose and Key Features</vt:lpstr>
      <vt:lpstr>Lesson Analysis Question</vt:lpstr>
      <vt:lpstr>Lesson Analysis: Strategy C</vt:lpstr>
      <vt:lpstr>Lesson Analysis: Strategy C</vt:lpstr>
      <vt:lpstr>Lesson Analysis: Strategy C</vt:lpstr>
      <vt:lpstr>Today’s Focus Questions</vt:lpstr>
      <vt:lpstr>Summarize Today’s Work</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778</cp:revision>
  <cp:lastPrinted>2014-06-24T03:35:53Z</cp:lastPrinted>
  <dcterms:created xsi:type="dcterms:W3CDTF">2014-06-10T18:20:14Z</dcterms:created>
  <dcterms:modified xsi:type="dcterms:W3CDTF">2020-01-06T17:54:54Z</dcterms:modified>
</cp:coreProperties>
</file>