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78"/>
  </p:notesMasterIdLst>
  <p:handoutMasterIdLst>
    <p:handoutMasterId r:id="rId79"/>
  </p:handoutMasterIdLst>
  <p:sldIdLst>
    <p:sldId id="299" r:id="rId4"/>
    <p:sldId id="330" r:id="rId5"/>
    <p:sldId id="334" r:id="rId6"/>
    <p:sldId id="436" r:id="rId7"/>
    <p:sldId id="437" r:id="rId8"/>
    <p:sldId id="324" r:id="rId9"/>
    <p:sldId id="303" r:id="rId10"/>
    <p:sldId id="326" r:id="rId11"/>
    <p:sldId id="310" r:id="rId12"/>
    <p:sldId id="355" r:id="rId13"/>
    <p:sldId id="356" r:id="rId14"/>
    <p:sldId id="340" r:id="rId15"/>
    <p:sldId id="420" r:id="rId16"/>
    <p:sldId id="348" r:id="rId17"/>
    <p:sldId id="357" r:id="rId18"/>
    <p:sldId id="371" r:id="rId19"/>
    <p:sldId id="349" r:id="rId20"/>
    <p:sldId id="365" r:id="rId21"/>
    <p:sldId id="366" r:id="rId22"/>
    <p:sldId id="367" r:id="rId23"/>
    <p:sldId id="313" r:id="rId24"/>
    <p:sldId id="325" r:id="rId25"/>
    <p:sldId id="438" r:id="rId26"/>
    <p:sldId id="354" r:id="rId27"/>
    <p:sldId id="439" r:id="rId28"/>
    <p:sldId id="320" r:id="rId29"/>
    <p:sldId id="417" r:id="rId30"/>
    <p:sldId id="375" r:id="rId31"/>
    <p:sldId id="376" r:id="rId32"/>
    <p:sldId id="377" r:id="rId33"/>
    <p:sldId id="378" r:id="rId34"/>
    <p:sldId id="379" r:id="rId35"/>
    <p:sldId id="380" r:id="rId36"/>
    <p:sldId id="381" r:id="rId37"/>
    <p:sldId id="382" r:id="rId38"/>
    <p:sldId id="383" r:id="rId39"/>
    <p:sldId id="384" r:id="rId40"/>
    <p:sldId id="385" r:id="rId41"/>
    <p:sldId id="386" r:id="rId42"/>
    <p:sldId id="387" r:id="rId43"/>
    <p:sldId id="388" r:id="rId44"/>
    <p:sldId id="421" r:id="rId45"/>
    <p:sldId id="390" r:id="rId46"/>
    <p:sldId id="422" r:id="rId47"/>
    <p:sldId id="423" r:id="rId48"/>
    <p:sldId id="424" r:id="rId49"/>
    <p:sldId id="425" r:id="rId50"/>
    <p:sldId id="426" r:id="rId51"/>
    <p:sldId id="427" r:id="rId52"/>
    <p:sldId id="397" r:id="rId53"/>
    <p:sldId id="428" r:id="rId54"/>
    <p:sldId id="429" r:id="rId55"/>
    <p:sldId id="430" r:id="rId56"/>
    <p:sldId id="431" r:id="rId57"/>
    <p:sldId id="402" r:id="rId58"/>
    <p:sldId id="432" r:id="rId59"/>
    <p:sldId id="433" r:id="rId60"/>
    <p:sldId id="434" r:id="rId61"/>
    <p:sldId id="435" r:id="rId62"/>
    <p:sldId id="403" r:id="rId63"/>
    <p:sldId id="408" r:id="rId64"/>
    <p:sldId id="409" r:id="rId65"/>
    <p:sldId id="410" r:id="rId66"/>
    <p:sldId id="411" r:id="rId67"/>
    <p:sldId id="412" r:id="rId68"/>
    <p:sldId id="413" r:id="rId69"/>
    <p:sldId id="414" r:id="rId70"/>
    <p:sldId id="415" r:id="rId71"/>
    <p:sldId id="416" r:id="rId72"/>
    <p:sldId id="351" r:id="rId73"/>
    <p:sldId id="345" r:id="rId74"/>
    <p:sldId id="322" r:id="rId75"/>
    <p:sldId id="418" r:id="rId76"/>
    <p:sldId id="419" r:id="rId77"/>
  </p:sldIdLst>
  <p:sldSz cx="9144000" cy="6858000" type="screen4x3"/>
  <p:notesSz cx="7010400" cy="9296400"/>
  <p:custDataLst>
    <p:tags r:id="rId8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leen J. Roth" initials="KJR" lastIdx="6" clrIdx="0">
    <p:extLst>
      <p:ext uri="{19B8F6BF-5375-455C-9EA6-DF929625EA0E}">
        <p15:presenceInfo xmlns:p15="http://schemas.microsoft.com/office/powerpoint/2012/main" userId="S-1-5-21-117609710-706699826-1801674531-557821" providerId="AD"/>
      </p:ext>
    </p:extLst>
  </p:cmAuthor>
  <p:cmAuthor id="2" name="JLonas" initials="JL" lastIdx="7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8" autoAdjust="0"/>
    <p:restoredTop sz="78896" autoAdjust="0"/>
  </p:normalViewPr>
  <p:slideViewPr>
    <p:cSldViewPr>
      <p:cViewPr varScale="1">
        <p:scale>
          <a:sx n="89" d="100"/>
          <a:sy n="89" d="100"/>
        </p:scale>
        <p:origin x="510" y="90"/>
      </p:cViewPr>
      <p:guideLst>
        <p:guide orient="horz" pos="2160"/>
        <p:guide pos="2880"/>
      </p:guideLst>
    </p:cSldViewPr>
  </p:slideViewPr>
  <p:notesTextViewPr>
    <p:cViewPr>
      <p:scale>
        <a:sx n="1" d="1"/>
        <a:sy n="1" d="1"/>
      </p:scale>
      <p:origin x="0" y="0"/>
    </p:cViewPr>
  </p:notesTextViewPr>
  <p:sorterViewPr>
    <p:cViewPr>
      <p:scale>
        <a:sx n="100" d="100"/>
        <a:sy n="100" d="100"/>
      </p:scale>
      <p:origin x="0" y="-423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theme" Target="theme/theme1.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handoutMaster" Target="handoutMasters/handoutMaster1.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ags" Target="tags/tag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notesMaster" Target="notesMasters/notesMaster1.xml"/><Relationship Id="rId8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61" Type="http://schemas.openxmlformats.org/officeDocument/2006/relationships/slide" Target="slides/slide58.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E72D183-2211-4AA9-B613-018A9751F4DC}" type="datetimeFigureOut">
              <a:rPr lang="en-US" smtClean="0"/>
              <a:pPr/>
              <a:t>1/7/2020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8279A49-5D7E-40FC-8B29-ECCAFA958124}" type="slidenum">
              <a:rPr lang="en-US" smtClean="0"/>
              <a:pPr/>
              <a:t>‹#›</a:t>
            </a:fld>
            <a:endParaRPr lang="en-US"/>
          </a:p>
        </p:txBody>
      </p:sp>
    </p:spTree>
    <p:extLst>
      <p:ext uri="{BB962C8B-B14F-4D97-AF65-F5344CB8AC3E}">
        <p14:creationId xmlns:p14="http://schemas.microsoft.com/office/powerpoint/2010/main" val="847951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13E99A0-5A01-41BA-AC39-BB8F130969B5}" type="datetimeFigureOut">
              <a:rPr lang="en-US" smtClean="0"/>
              <a:pPr/>
              <a:t>1/7/2020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58BEC4D-D1F7-4625-B0BA-2126EAFE9E6D}" type="slidenum">
              <a:rPr lang="en-US" smtClean="0"/>
              <a:pPr/>
              <a:t>‹#›</a:t>
            </a:fld>
            <a:endParaRPr lang="en-US"/>
          </a:p>
        </p:txBody>
      </p:sp>
    </p:spTree>
    <p:extLst>
      <p:ext uri="{BB962C8B-B14F-4D97-AF65-F5344CB8AC3E}">
        <p14:creationId xmlns:p14="http://schemas.microsoft.com/office/powerpoint/2010/main" val="269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5 min</a:t>
            </a:r>
          </a:p>
          <a:p>
            <a:pPr eaLnBrk="1" hangingPunct="1"/>
            <a:endParaRPr lang="en-US" altLang="en-US" dirty="0"/>
          </a:p>
          <a:p>
            <a:r>
              <a:rPr lang="en-US" sz="1200" kern="1200" dirty="0">
                <a:solidFill>
                  <a:schemeClr val="tx1"/>
                </a:solidFill>
                <a:latin typeface="+mn-lt"/>
                <a:ea typeface="+mn-ea"/>
                <a:cs typeface="+mn-cs"/>
              </a:rPr>
              <a:t>a. Take care of any housekeeping issues. </a:t>
            </a:r>
          </a:p>
          <a:p>
            <a:pPr eaLnBrk="1" hangingPunct="1"/>
            <a:endParaRPr lang="en-US" altLang="en-US" dirty="0"/>
          </a:p>
        </p:txBody>
      </p:sp>
    </p:spTree>
    <p:extLst>
      <p:ext uri="{BB962C8B-B14F-4D97-AF65-F5344CB8AC3E}">
        <p14:creationId xmlns:p14="http://schemas.microsoft.com/office/powerpoint/2010/main" val="3870094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 </a:t>
            </a:r>
          </a:p>
          <a:p>
            <a:endParaRPr lang="en-US" dirty="0"/>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Discuss</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the questions on the slide.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Slide question 1:</a:t>
            </a:r>
            <a:r>
              <a:rPr lang="en-US" sz="1200" kern="1200" dirty="0">
                <a:solidFill>
                  <a:schemeClr val="tx1"/>
                </a:solidFill>
                <a:latin typeface="+mn-lt"/>
                <a:ea typeface="+mn-ea"/>
                <a:cs typeface="+mn-cs"/>
              </a:rPr>
              <a:t> Both strategy C and strategy D emphasize that all activities must be matched to the main learning goal. Strategy D, however, emphasizes a very important kind of activity: content representations. It also emphasizes that teachers should actively engage students in creating, modifying, and using content representations.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Slide question 2:</a:t>
            </a:r>
            <a:r>
              <a:rPr lang="en-US" sz="1200" kern="1200" dirty="0">
                <a:solidFill>
                  <a:schemeClr val="tx1"/>
                </a:solidFill>
                <a:latin typeface="+mn-lt"/>
                <a:ea typeface="+mn-ea"/>
                <a:cs typeface="+mn-cs"/>
              </a:rPr>
              <a:t> Good content representations can benefit all students, but they especially benefit ELL students because they present science ideas in pictures, images, and other visual formats in addition to words.</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10</a:t>
            </a:fld>
            <a:endParaRPr lang="en-US"/>
          </a:p>
        </p:txBody>
      </p:sp>
    </p:spTree>
    <p:extLst>
      <p:ext uri="{BB962C8B-B14F-4D97-AF65-F5344CB8AC3E}">
        <p14:creationId xmlns:p14="http://schemas.microsoft.com/office/powerpoint/2010/main" val="4259896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min</a:t>
            </a:r>
          </a:p>
          <a:p>
            <a:pPr marL="0" indent="0">
              <a:buFont typeface="Arial" pitchFamily="34" charset="0"/>
              <a:buNone/>
              <a:defRPr/>
            </a:pPr>
            <a:endParaRPr lang="en-US" dirty="0"/>
          </a:p>
          <a:p>
            <a:r>
              <a:rPr lang="en-US" sz="1200" kern="1200" dirty="0">
                <a:solidFill>
                  <a:schemeClr val="tx1"/>
                </a:solidFill>
                <a:latin typeface="+mn-lt"/>
                <a:ea typeface="+mn-ea"/>
                <a:cs typeface="+mn-cs"/>
              </a:rPr>
              <a:t>a. Have participants locate Analysis Guide D in their PD program binders (handout 7.1).</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b.</a:t>
            </a:r>
            <a:r>
              <a:rPr lang="en-US" sz="1200" b="0" u="none" strike="noStrike" kern="1200" baseline="0" dirty="0">
                <a:solidFill>
                  <a:schemeClr val="tx1"/>
                </a:solidFill>
                <a:effectLst/>
                <a:latin typeface="+mn-lt"/>
                <a:ea typeface="+mn-ea"/>
                <a:cs typeface="+mn-cs"/>
              </a:rPr>
              <a:t> </a:t>
            </a:r>
            <a:r>
              <a:rPr lang="en-US" sz="1200" b="1" u="none" strike="noStrike" kern="1200" dirty="0">
                <a:solidFill>
                  <a:schemeClr val="tx1"/>
                </a:solidFill>
                <a:effectLst/>
                <a:latin typeface="+mn-lt"/>
                <a:ea typeface="+mn-ea"/>
                <a:cs typeface="+mn-cs"/>
              </a:rPr>
              <a:t>Individuals</a:t>
            </a:r>
            <a:r>
              <a:rPr lang="en-US" sz="1200" u="none" strike="noStrike" kern="1200" dirty="0">
                <a:solidFill>
                  <a:schemeClr val="tx1"/>
                </a:solidFill>
                <a:effectLst/>
                <a:latin typeface="+mn-lt"/>
                <a:ea typeface="+mn-ea"/>
                <a:cs typeface="+mn-cs"/>
              </a:rPr>
              <a:t> </a:t>
            </a:r>
            <a:r>
              <a:rPr lang="en-US" sz="1200" b="1" u="none" strike="noStrike" kern="1200" dirty="0">
                <a:solidFill>
                  <a:schemeClr val="tx1"/>
                </a:solidFill>
                <a:effectLst/>
                <a:latin typeface="+mn-lt"/>
                <a:ea typeface="+mn-ea"/>
                <a:cs typeface="+mn-cs"/>
              </a:rPr>
              <a:t>:</a:t>
            </a:r>
            <a:r>
              <a:rPr lang="en-US" sz="1200" u="none" strike="noStrike" kern="1200" dirty="0">
                <a:solidFill>
                  <a:schemeClr val="tx1"/>
                </a:solidFill>
                <a:effectLst/>
                <a:latin typeface="+mn-lt"/>
                <a:ea typeface="+mn-ea"/>
                <a:cs typeface="+mn-cs"/>
              </a:rPr>
              <a:t> “As you read the analysis guide, keep in mind the discussion question on the slide.”</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c.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Discuss the question on the slide.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This analysis guide focuses on the main learning goal by having participants write that down first. </a:t>
            </a:r>
          </a:p>
          <a:p>
            <a:pPr marL="137160" indent="-137160">
              <a:buFont typeface="Arial" pitchFamily="34" charset="0"/>
              <a:buChar char="•"/>
            </a:pPr>
            <a:r>
              <a:rPr lang="en-US" sz="1200" kern="1200" dirty="0">
                <a:solidFill>
                  <a:schemeClr val="tx1"/>
                </a:solidFill>
                <a:latin typeface="+mn-lt"/>
                <a:ea typeface="+mn-ea"/>
                <a:cs typeface="+mn-cs"/>
              </a:rPr>
              <a:t>The guide is divided into three parts. Part 1 focuses on how well matched the content representation is to the main learning goal. Part 2 focuses on how well engaged students are in using the content representation. </a:t>
            </a:r>
          </a:p>
          <a:p>
            <a:pPr marL="137160" indent="-137160">
              <a:buFont typeface="Arial" pitchFamily="34" charset="0"/>
              <a:buChar char="•"/>
            </a:pPr>
            <a:r>
              <a:rPr lang="en-US" sz="1200" kern="1200" dirty="0">
                <a:solidFill>
                  <a:schemeClr val="tx1"/>
                </a:solidFill>
                <a:latin typeface="+mn-lt"/>
                <a:ea typeface="+mn-ea"/>
                <a:cs typeface="+mn-cs"/>
              </a:rPr>
              <a:t>The guide ends with identifying ways to improve the content representation and its use in a lesson (part 3).</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11</a:t>
            </a:fld>
            <a:endParaRPr lang="en-US"/>
          </a:p>
        </p:txBody>
      </p:sp>
    </p:spTree>
    <p:extLst>
      <p:ext uri="{BB962C8B-B14F-4D97-AF65-F5344CB8AC3E}">
        <p14:creationId xmlns:p14="http://schemas.microsoft.com/office/powerpoint/2010/main" val="3206104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a:t>2 min</a:t>
            </a:r>
            <a:r>
              <a:rPr lang="en-US" baseline="0" dirty="0"/>
              <a:t> </a:t>
            </a:r>
          </a:p>
          <a:p>
            <a:pPr eaLnBrk="1" hangingPunct="1">
              <a:defRPr/>
            </a:pPr>
            <a:endParaRPr lang="en-US" sz="1200" kern="1200" baseline="0" dirty="0">
              <a:solidFill>
                <a:schemeClr val="tx1"/>
              </a:solidFill>
              <a:effectLst/>
              <a:latin typeface="+mn-lt"/>
              <a:ea typeface="+mn-ea"/>
              <a:cs typeface="+mn-cs"/>
            </a:endParaRPr>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Set the context:</a:t>
            </a:r>
            <a:r>
              <a:rPr lang="en-US" sz="1200" kern="1200" dirty="0">
                <a:solidFill>
                  <a:schemeClr val="tx1"/>
                </a:solidFill>
                <a:latin typeface="+mn-lt"/>
                <a:ea typeface="+mn-ea"/>
                <a:cs typeface="+mn-cs"/>
              </a:rPr>
              <a:t> “Now we’re going to analyze a content representation to see how well it’s matched to the learning goal stated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read the main learning goal and the description of the content representation in </a:t>
            </a:r>
            <a:r>
              <a:rPr lang="en-US" sz="1200" b="1" kern="1200" dirty="0">
                <a:solidFill>
                  <a:schemeClr val="tx1"/>
                </a:solidFill>
                <a:latin typeface="+mn-lt"/>
                <a:ea typeface="+mn-ea"/>
                <a:cs typeface="+mn-cs"/>
              </a:rPr>
              <a:t>Analysis Guide D1 </a:t>
            </a:r>
            <a:r>
              <a:rPr lang="en-US" sz="1200" kern="1200" dirty="0">
                <a:solidFill>
                  <a:schemeClr val="tx1"/>
                </a:solidFill>
                <a:latin typeface="+mn-lt"/>
                <a:ea typeface="+mn-ea"/>
                <a:cs typeface="+mn-cs"/>
              </a:rPr>
              <a:t>(page 1 of handout 7.1).</a:t>
            </a:r>
            <a:endParaRPr lang="en-US" baseline="0" dirty="0"/>
          </a:p>
          <a:p>
            <a:pPr eaLnBrk="1" hangingPunct="1">
              <a:defRPr/>
            </a:pPr>
            <a:endParaRPr lang="en-US"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12</a:t>
            </a:fld>
            <a:endParaRPr lang="en-US"/>
          </a:p>
        </p:txBody>
      </p:sp>
    </p:spTree>
    <p:extLst>
      <p:ext uri="{BB962C8B-B14F-4D97-AF65-F5344CB8AC3E}">
        <p14:creationId xmlns:p14="http://schemas.microsoft.com/office/powerpoint/2010/main" val="1366596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min</a:t>
            </a:r>
          </a:p>
          <a:p>
            <a:endParaRPr lang="en-US" dirty="0"/>
          </a:p>
          <a:p>
            <a:r>
              <a:rPr lang="en-US" sz="1200" b="1" kern="1200" dirty="0">
                <a:solidFill>
                  <a:schemeClr val="tx1"/>
                </a:solidFill>
                <a:latin typeface="+mn-lt"/>
                <a:ea typeface="+mn-ea"/>
                <a:cs typeface="+mn-cs"/>
              </a:rPr>
              <a:t>Individuals: </a:t>
            </a:r>
            <a:r>
              <a:rPr lang="en-US" sz="1200" b="0" kern="1200" dirty="0">
                <a:solidFill>
                  <a:schemeClr val="tx1"/>
                </a:solidFill>
                <a:latin typeface="+mn-lt"/>
                <a:ea typeface="+mn-ea"/>
                <a:cs typeface="+mn-cs"/>
              </a:rPr>
              <a:t>H</a:t>
            </a:r>
            <a:r>
              <a:rPr lang="en-US" sz="1200" kern="1200" dirty="0">
                <a:solidFill>
                  <a:schemeClr val="tx1"/>
                </a:solidFill>
                <a:latin typeface="+mn-lt"/>
                <a:ea typeface="+mn-ea"/>
                <a:cs typeface="+mn-cs"/>
              </a:rPr>
              <a:t>ave participants work independently on part 1 of Analysis Guide D1.</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Pairs:</a:t>
            </a:r>
            <a:r>
              <a:rPr lang="en-US" sz="1200" b="1" kern="1200" baseline="0" dirty="0">
                <a:solidFill>
                  <a:schemeClr val="tx1"/>
                </a:solidFill>
                <a:latin typeface="+mn-lt"/>
                <a:ea typeface="+mn-ea"/>
                <a:cs typeface="+mn-cs"/>
              </a:rPr>
              <a:t> </a:t>
            </a:r>
            <a:r>
              <a:rPr lang="en-US" sz="1200" b="0" kern="1200" baseline="0" dirty="0">
                <a:solidFill>
                  <a:schemeClr val="tx1"/>
                </a:solidFill>
                <a:latin typeface="+mn-lt"/>
                <a:ea typeface="+mn-ea"/>
                <a:cs typeface="+mn-cs"/>
              </a:rPr>
              <a:t>“Now </a:t>
            </a:r>
            <a:r>
              <a:rPr lang="en-US" sz="1200" kern="1200" dirty="0">
                <a:solidFill>
                  <a:schemeClr val="tx1"/>
                </a:solidFill>
                <a:latin typeface="+mn-lt"/>
                <a:ea typeface="+mn-ea"/>
                <a:cs typeface="+mn-cs"/>
              </a:rPr>
              <a:t>pair up and discuss your answers to the analysis questions.”</a:t>
            </a:r>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3179645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0" dirty="0"/>
              <a:t> min</a:t>
            </a:r>
          </a:p>
          <a:p>
            <a:endParaRPr lang="en-US" baseline="0" dirty="0"/>
          </a:p>
          <a:p>
            <a:r>
              <a:rPr lang="en-US" sz="1200" b="0" kern="1200" dirty="0">
                <a:solidFill>
                  <a:schemeClr val="tx1"/>
                </a:solidFill>
                <a:latin typeface="+mn-lt"/>
                <a:ea typeface="+mn-ea"/>
                <a:cs typeface="+mn-cs"/>
              </a:rPr>
              <a:t>a.</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Discuss participants’ responses to the questions in part 1 of Analysis Guide D1. (See ideal responses below.)</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Ask: </a:t>
            </a:r>
            <a:r>
              <a:rPr lang="en-US" sz="1200" kern="1200" dirty="0">
                <a:solidFill>
                  <a:schemeClr val="tx1"/>
                </a:solidFill>
                <a:latin typeface="+mn-lt"/>
                <a:ea typeface="+mn-ea"/>
                <a:cs typeface="+mn-cs"/>
              </a:rPr>
              <a:t>“How might this photosynthesis content representation be improved? Would you use it with your students?”</a:t>
            </a:r>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 to Analysis</a:t>
            </a:r>
            <a:r>
              <a:rPr lang="en-US" sz="1200" b="1" kern="1200" baseline="0" dirty="0">
                <a:solidFill>
                  <a:schemeClr val="tx1"/>
                </a:solidFill>
                <a:latin typeface="+mn-lt"/>
                <a:ea typeface="+mn-ea"/>
                <a:cs typeface="+mn-cs"/>
              </a:rPr>
              <a:t> Guide D1 (part 1)</a:t>
            </a:r>
            <a:r>
              <a:rPr lang="en-US" sz="1200" b="1"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Question 1:</a:t>
            </a:r>
            <a:r>
              <a:rPr lang="en-US" sz="1200" kern="1200" dirty="0">
                <a:solidFill>
                  <a:schemeClr val="tx1"/>
                </a:solidFill>
                <a:latin typeface="+mn-lt"/>
                <a:ea typeface="+mn-ea"/>
                <a:cs typeface="+mn-cs"/>
              </a:rPr>
              <a:t> Although the photosynthesis diagram is scientifically accurate, it could be misleading because of its simplicity. The role of the Sun isn’t clear,</a:t>
            </a:r>
            <a:r>
              <a:rPr lang="en-US" sz="1200" kern="1200" baseline="0" dirty="0">
                <a:solidFill>
                  <a:schemeClr val="tx1"/>
                </a:solidFill>
                <a:latin typeface="+mn-lt"/>
                <a:ea typeface="+mn-ea"/>
                <a:cs typeface="+mn-cs"/>
              </a:rPr>
              <a:t> and t</a:t>
            </a:r>
            <a:r>
              <a:rPr lang="en-US" sz="1200" kern="1200" dirty="0">
                <a:solidFill>
                  <a:schemeClr val="tx1"/>
                </a:solidFill>
                <a:latin typeface="+mn-lt"/>
                <a:ea typeface="+mn-ea"/>
                <a:cs typeface="+mn-cs"/>
              </a:rPr>
              <a:t>he lack of labeling might lead some students to conclude that sunlight is like water and carbon dioxide—another kind of matter that doesn’t provide energy for living things.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Question 2:</a:t>
            </a:r>
            <a:r>
              <a:rPr lang="en-US" sz="1200" kern="1200" dirty="0">
                <a:solidFill>
                  <a:schemeClr val="tx1"/>
                </a:solidFill>
                <a:latin typeface="+mn-lt"/>
                <a:ea typeface="+mn-ea"/>
                <a:cs typeface="+mn-cs"/>
              </a:rPr>
              <a:t> The diagram closely matches all parts of the main learning goal. It does a nice job of contrasting water and carbon dioxide with food (only food provides energy living things can use). The idea that food production occurs in plants and that plants are producers is conveyed only in the title, not in the diagram itself.</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Question 3:</a:t>
            </a:r>
            <a:r>
              <a:rPr lang="en-US" sz="1200" kern="1200" dirty="0">
                <a:solidFill>
                  <a:schemeClr val="tx1"/>
                </a:solidFill>
                <a:latin typeface="+mn-lt"/>
                <a:ea typeface="+mn-ea"/>
                <a:cs typeface="+mn-cs"/>
              </a:rPr>
              <a:t> Students might have trouble interpreting some of the diagram. Teachers will likely have many ideas about the difficulties students may experience, as well as suggestions for how the diagram might be improved. For example, students might not understand the word </a:t>
            </a:r>
            <a:r>
              <a:rPr lang="en-US" sz="1200" i="1" kern="1200" dirty="0">
                <a:solidFill>
                  <a:schemeClr val="tx1"/>
                </a:solidFill>
                <a:latin typeface="+mn-lt"/>
                <a:ea typeface="+mn-ea"/>
                <a:cs typeface="+mn-cs"/>
              </a:rPr>
              <a:t>produces</a:t>
            </a:r>
            <a:r>
              <a:rPr lang="en-US" sz="1200" kern="1200" dirty="0">
                <a:solidFill>
                  <a:schemeClr val="tx1"/>
                </a:solidFill>
                <a:latin typeface="+mn-lt"/>
                <a:ea typeface="+mn-ea"/>
                <a:cs typeface="+mn-cs"/>
              </a:rPr>
              <a:t>. To clarify, the label on the arrow could be modified to read “is changed into.” Also, students might not understand that all of this production is taking place inside a plant leaf. And they might have trouble understanding the distinction between matter that provides energy for living things and matter that doesn’t. It’s also unclear what the Sun represents. It might appear to students that sunlight is matter that doesn’t provide energy for living things. It might help to add a label to the Sun that says “Light Energy.”</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Question 4:</a:t>
            </a:r>
            <a:r>
              <a:rPr lang="en-US" sz="1200" kern="1200" dirty="0">
                <a:solidFill>
                  <a:schemeClr val="tx1"/>
                </a:solidFill>
                <a:latin typeface="+mn-lt"/>
                <a:ea typeface="+mn-ea"/>
                <a:cs typeface="+mn-cs"/>
              </a:rPr>
              <a:t> The diagram isn’t likely to introduce, reinforce, or promote misconceptions.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Question 5:</a:t>
            </a:r>
            <a:r>
              <a:rPr lang="en-US" sz="1200" kern="1200" dirty="0">
                <a:solidFill>
                  <a:schemeClr val="tx1"/>
                </a:solidFill>
                <a:latin typeface="+mn-lt"/>
                <a:ea typeface="+mn-ea"/>
                <a:cs typeface="+mn-cs"/>
              </a:rPr>
              <a:t> The diagram is seeking to address the misconception that water and carbon dioxide are food for plants; however, it could be done more effectively. For example, the label on the left side underneath water and carbon dioxide could say “NOT FOOD.” And on the right side, the equation could say “Glucose Molecules,” and underneath it could say “FOOD.”</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Question 6:</a:t>
            </a:r>
            <a:r>
              <a:rPr lang="en-US" sz="1200" kern="1200" dirty="0">
                <a:solidFill>
                  <a:schemeClr val="tx1"/>
                </a:solidFill>
                <a:latin typeface="+mn-lt"/>
                <a:ea typeface="+mn-ea"/>
                <a:cs typeface="+mn-cs"/>
              </a:rPr>
              <a:t> Oxygen is included in this</a:t>
            </a:r>
            <a:r>
              <a:rPr lang="en-US" sz="1200" kern="1200" baseline="0" dirty="0">
                <a:solidFill>
                  <a:schemeClr val="tx1"/>
                </a:solidFill>
                <a:latin typeface="+mn-lt"/>
                <a:ea typeface="+mn-ea"/>
                <a:cs typeface="+mn-cs"/>
              </a:rPr>
              <a:t> representation to make it </a:t>
            </a:r>
            <a:r>
              <a:rPr lang="en-US" sz="1200" kern="1200" dirty="0">
                <a:solidFill>
                  <a:schemeClr val="tx1"/>
                </a:solidFill>
                <a:latin typeface="+mn-lt"/>
                <a:ea typeface="+mn-ea"/>
                <a:cs typeface="+mn-cs"/>
              </a:rPr>
              <a:t>scientifically accurate, but</a:t>
            </a:r>
            <a:r>
              <a:rPr lang="en-US" sz="1200" kern="1200" baseline="0" dirty="0">
                <a:solidFill>
                  <a:schemeClr val="tx1"/>
                </a:solidFill>
                <a:latin typeface="+mn-lt"/>
                <a:ea typeface="+mn-ea"/>
                <a:cs typeface="+mn-cs"/>
              </a:rPr>
              <a:t> this may distract students from the central idea that plants make food.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Take-home message:</a:t>
            </a:r>
            <a:r>
              <a:rPr lang="en-US" sz="1200" kern="1200" dirty="0">
                <a:solidFill>
                  <a:schemeClr val="tx1"/>
                </a:solidFill>
                <a:latin typeface="+mn-lt"/>
                <a:ea typeface="+mn-ea"/>
                <a:cs typeface="+mn-cs"/>
              </a:rPr>
              <a:t> Trying to address all six criteria in the analysis guide is a balancing act or trade-off. To make complex science ideas meaningful and comprehensible to students, the content representation needs to be simplified, but simplifications can sometimes be misleading in terms of scientific accuracy. The important thing is for teachers to be aware of such problems so they can be addressed.</a:t>
            </a:r>
            <a:endParaRPr lang="en-US" baseline="0"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ED105650-E64D-4711-A4D4-C93AFA0D3EA1}" type="slidenum">
              <a:rPr lang="en-US" smtClean="0"/>
              <a:pPr/>
              <a:t>14</a:t>
            </a:fld>
            <a:endParaRPr lang="en-US"/>
          </a:p>
        </p:txBody>
      </p:sp>
    </p:spTree>
    <p:extLst>
      <p:ext uri="{BB962C8B-B14F-4D97-AF65-F5344CB8AC3E}">
        <p14:creationId xmlns:p14="http://schemas.microsoft.com/office/powerpoint/2010/main" val="240437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a:t>5 min</a:t>
            </a:r>
          </a:p>
          <a:p>
            <a:pPr eaLnBrk="1" hangingPunct="1">
              <a:defRPr/>
            </a:pPr>
            <a:endParaRPr lang="en-US" dirty="0"/>
          </a:p>
          <a:p>
            <a:r>
              <a:rPr lang="en-US" sz="1200" kern="1200" dirty="0">
                <a:solidFill>
                  <a:schemeClr val="tx1"/>
                </a:solidFill>
                <a:latin typeface="+mn-lt"/>
                <a:ea typeface="+mn-ea"/>
                <a:cs typeface="+mn-cs"/>
              </a:rPr>
              <a:t>a. Set the context for analyzing another content representation.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turn to </a:t>
            </a:r>
            <a:r>
              <a:rPr lang="en-US" sz="1200" b="1" kern="1200" dirty="0">
                <a:solidFill>
                  <a:schemeClr val="tx1"/>
                </a:solidFill>
                <a:latin typeface="+mn-lt"/>
                <a:ea typeface="+mn-ea"/>
                <a:cs typeface="+mn-cs"/>
              </a:rPr>
              <a:t>Analysis Guide D2 </a:t>
            </a:r>
            <a:r>
              <a:rPr lang="en-US" sz="1200" kern="1200" dirty="0">
                <a:solidFill>
                  <a:schemeClr val="tx1"/>
                </a:solidFill>
                <a:latin typeface="+mn-lt"/>
                <a:ea typeface="+mn-ea"/>
                <a:cs typeface="+mn-cs"/>
              </a:rPr>
              <a:t>(page 2 of handout 7.1) and read the main learning goal and description of the content representation.</a:t>
            </a:r>
          </a:p>
          <a:p>
            <a:endParaRPr lang="en-US" sz="1200" u="sng"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baseline="0" dirty="0">
                <a:solidFill>
                  <a:schemeClr val="tx1"/>
                </a:solidFill>
                <a:latin typeface="+mn-lt"/>
                <a:ea typeface="+mn-ea"/>
                <a:cs typeface="+mn-cs"/>
              </a:rPr>
              <a:t>c. </a:t>
            </a:r>
            <a:r>
              <a:rPr lang="en-US" sz="1200" kern="1200" dirty="0">
                <a:solidFill>
                  <a:schemeClr val="tx1"/>
                </a:solidFill>
                <a:latin typeface="+mn-lt"/>
                <a:ea typeface="+mn-ea"/>
                <a:cs typeface="+mn-cs"/>
              </a:rPr>
              <a:t>Demonstrate the mixing-bowl model of photosynthesis from Food Webs lesson 2b. In this activity, students simulate how plants make their own food.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Distribute handout 7.4 (Mixing-Bowl Model to Illustrate Photosynthesis) for this demonstration.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15</a:t>
            </a:fld>
            <a:endParaRPr lang="en-US"/>
          </a:p>
        </p:txBody>
      </p:sp>
    </p:spTree>
    <p:extLst>
      <p:ext uri="{BB962C8B-B14F-4D97-AF65-F5344CB8AC3E}">
        <p14:creationId xmlns:p14="http://schemas.microsoft.com/office/powerpoint/2010/main" val="1042914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a:t>
            </a:r>
            <a:r>
              <a:rPr lang="en-US" baseline="0" dirty="0"/>
              <a:t> </a:t>
            </a:r>
            <a:r>
              <a:rPr lang="en-US" dirty="0"/>
              <a:t>min</a:t>
            </a:r>
          </a:p>
          <a:p>
            <a:endParaRPr lang="en-US" sz="1200" b="0" kern="1200" dirty="0">
              <a:solidFill>
                <a:schemeClr val="tx1"/>
              </a:solidFill>
              <a:latin typeface="+mn-lt"/>
              <a:ea typeface="+mn-ea"/>
              <a:cs typeface="+mn-cs"/>
            </a:endParaRPr>
          </a:p>
          <a:p>
            <a:r>
              <a:rPr lang="en-US" sz="1200" b="0" kern="1200" dirty="0">
                <a:solidFill>
                  <a:schemeClr val="tx1"/>
                </a:solidFill>
                <a:latin typeface="+mn-lt"/>
                <a:ea typeface="+mn-ea"/>
                <a:cs typeface="+mn-cs"/>
              </a:rPr>
              <a:t>a.</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work independently on part 1 of Analysis Guide D2.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time is short, just do partner work.</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 </a:t>
            </a:r>
            <a:r>
              <a:rPr lang="en-US" sz="1200" kern="1200" dirty="0">
                <a:solidFill>
                  <a:schemeClr val="tx1"/>
                </a:solidFill>
                <a:latin typeface="+mn-lt"/>
                <a:ea typeface="+mn-ea"/>
                <a:cs typeface="+mn-cs"/>
              </a:rPr>
              <a:t>“Now pair up and discuss your answers to the analysis questions.”</a:t>
            </a:r>
          </a:p>
          <a:p>
            <a:endParaRPr lang="en-US" sz="1200" kern="1200" dirty="0">
              <a:solidFill>
                <a:schemeClr val="tx1"/>
              </a:solidFill>
              <a:latin typeface="+mn-lt"/>
              <a:ea typeface="+mn-ea"/>
              <a:cs typeface="+mn-cs"/>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https://www.google.com/search?q=image+green+mixing+bowl&amp;tbm=isch&amp;imgil=NCou8aSRVi3pZM%253A%253Bc0gQhldDtHGB_M%253Bhttp%25253A%25252F%25252Fwww.amazon.co.uk%25252FQuality-Plastic-Extra-Large-Mixing%25252Fdp%25252FB008GTX2FC&amp;source=iu&amp;pf=m&amp;fir=NCou8aSRVi3pZM%253A%252Cc0gQhldDtHGB_M%252C_&amp;usg=__kBR4ZsQ-5SQ_Oq3c8hzD6j_9FpA%3D&amp;biw=1322&amp;bih=859&amp;ved=0ahUKEwifzIf3o_3KAhVDy2MKHfjHAegQyjcIJg&amp;ei=uJvDVp-QNsOWjwP4j4fADg#imgrc=_</a:t>
            </a:r>
          </a:p>
          <a:p>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16</a:t>
            </a:fld>
            <a:endParaRPr lang="en-US"/>
          </a:p>
        </p:txBody>
      </p:sp>
    </p:spTree>
    <p:extLst>
      <p:ext uri="{BB962C8B-B14F-4D97-AF65-F5344CB8AC3E}">
        <p14:creationId xmlns:p14="http://schemas.microsoft.com/office/powerpoint/2010/main" val="2920818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baseline="0" dirty="0"/>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Discuss participants’ responses to the questions in part 1 of Analysis Guide D2. (See ideal responses below.)</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“How might this mixing-bowl content representation be improved? Would you use it with your students?”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 to Analysis Guide D2</a:t>
            </a:r>
            <a:r>
              <a:rPr lang="en-US" sz="1200" b="1" kern="1200" baseline="0" dirty="0">
                <a:solidFill>
                  <a:schemeClr val="tx1"/>
                </a:solidFill>
                <a:latin typeface="+mn-lt"/>
                <a:ea typeface="+mn-ea"/>
                <a:cs typeface="+mn-cs"/>
              </a:rPr>
              <a:t> (part 1)</a:t>
            </a:r>
            <a:r>
              <a:rPr lang="en-US" sz="1200" b="1"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Question 1:</a:t>
            </a:r>
            <a:r>
              <a:rPr lang="en-US" sz="1200" kern="1200" dirty="0">
                <a:solidFill>
                  <a:schemeClr val="tx1"/>
                </a:solidFill>
                <a:latin typeface="+mn-lt"/>
                <a:ea typeface="+mn-ea"/>
                <a:cs typeface="+mn-cs"/>
              </a:rPr>
              <a:t> The mixing-bowl model of photosynthesis is accurate, but as a content representation, it can be misleading. It might suggest that the materials are simply mixed together, but photosynthesis is </a:t>
            </a:r>
            <a:r>
              <a:rPr lang="en-US" sz="1200" i="1" kern="1200" dirty="0">
                <a:solidFill>
                  <a:schemeClr val="tx1"/>
                </a:solidFill>
                <a:latin typeface="+mn-lt"/>
                <a:ea typeface="+mn-ea"/>
                <a:cs typeface="+mn-cs"/>
              </a:rPr>
              <a:t>not</a:t>
            </a:r>
            <a:r>
              <a:rPr lang="en-US" sz="1200" kern="1200" dirty="0">
                <a:solidFill>
                  <a:schemeClr val="tx1"/>
                </a:solidFill>
                <a:latin typeface="+mn-lt"/>
                <a:ea typeface="+mn-ea"/>
                <a:cs typeface="+mn-cs"/>
              </a:rPr>
              <a:t> a mixing process; it is a chemical change in which water and carbon dioxide (the inputs) are transformed into a completely new kind of material (sugar/food molecules). Showing the sugar at the end of the demonstration would emphasize that something new is created.</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Question 2:</a:t>
            </a:r>
            <a:r>
              <a:rPr lang="en-US" sz="1200" kern="1200" dirty="0">
                <a:solidFill>
                  <a:schemeClr val="tx1"/>
                </a:solidFill>
                <a:latin typeface="+mn-lt"/>
                <a:ea typeface="+mn-ea"/>
                <a:cs typeface="+mn-cs"/>
              </a:rPr>
              <a:t> The content representation is well matched to the main learning goal.</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Question 3:</a:t>
            </a:r>
            <a:r>
              <a:rPr lang="en-US" sz="1200" kern="1200" dirty="0">
                <a:solidFill>
                  <a:schemeClr val="tx1"/>
                </a:solidFill>
                <a:latin typeface="+mn-lt"/>
                <a:ea typeface="+mn-ea"/>
                <a:cs typeface="+mn-cs"/>
              </a:rPr>
              <a:t> The model is a simple representation that students are likely to comprehend. They might need help remembering that the bowl represents a plant leaf, and placing a real plant next to the bowl would emphasize this point.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Question 4:</a:t>
            </a:r>
            <a:r>
              <a:rPr lang="en-US" sz="1200" kern="1200" dirty="0">
                <a:solidFill>
                  <a:schemeClr val="tx1"/>
                </a:solidFill>
                <a:latin typeface="+mn-lt"/>
                <a:ea typeface="+mn-ea"/>
                <a:cs typeface="+mn-cs"/>
              </a:rPr>
              <a:t> By emphasizing that water, carbon dioxide, and sunlight are used to make something new (sugar/food molecules), the model could be helpful in challenging the misconception that these three elements are food for plants.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Question 5:</a:t>
            </a:r>
            <a:r>
              <a:rPr lang="en-US" sz="1200" kern="1200" dirty="0">
                <a:solidFill>
                  <a:schemeClr val="tx1"/>
                </a:solidFill>
                <a:latin typeface="+mn-lt"/>
                <a:ea typeface="+mn-ea"/>
                <a:cs typeface="+mn-cs"/>
              </a:rPr>
              <a:t> The model might introduce a misconception that photosynthesis is magic (i.e., the materials are mixed together, and sugar/food magically appears).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Question 6:</a:t>
            </a:r>
            <a:r>
              <a:rPr lang="en-US" sz="1200" kern="1200" dirty="0">
                <a:solidFill>
                  <a:schemeClr val="tx1"/>
                </a:solidFill>
                <a:latin typeface="+mn-lt"/>
                <a:ea typeface="+mn-ea"/>
                <a:cs typeface="+mn-cs"/>
              </a:rPr>
              <a:t> The model is simple, with no distracting details.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Take-home message:</a:t>
            </a:r>
            <a:r>
              <a:rPr lang="en-US" sz="1200" kern="1200" dirty="0">
                <a:solidFill>
                  <a:schemeClr val="tx1"/>
                </a:solidFill>
                <a:latin typeface="+mn-lt"/>
                <a:ea typeface="+mn-ea"/>
                <a:cs typeface="+mn-cs"/>
              </a:rPr>
              <a:t> Trying to address all six criteria in the analysis guide is a balancing act or trade-off. To make complex science ideas meaningful and comprehensible to students, the content representation needs to be simplified, but simplifications can sometimes be misleading in terms of scientific accuracy. The important thing is for teachers to be aware of such problems so they can be addressed.</a:t>
            </a:r>
            <a:r>
              <a:rPr lang="en-US" dirty="0"/>
              <a:t> </a:t>
            </a:r>
            <a:r>
              <a:rPr lang="en-US" sz="1200" kern="1200" dirty="0">
                <a:solidFill>
                  <a:schemeClr val="tx1"/>
                </a:solidFill>
                <a:latin typeface="+mn-lt"/>
                <a:ea typeface="+mn-ea"/>
                <a:cs typeface="+mn-cs"/>
              </a:rPr>
              <a:t> </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ED105650-E64D-4711-A4D4-C93AFA0D3EA1}" type="slidenum">
              <a:rPr lang="en-US" smtClean="0"/>
              <a:pPr/>
              <a:t>17</a:t>
            </a:fld>
            <a:endParaRPr lang="en-US"/>
          </a:p>
        </p:txBody>
      </p:sp>
    </p:spTree>
    <p:extLst>
      <p:ext uri="{BB962C8B-B14F-4D97-AF65-F5344CB8AC3E}">
        <p14:creationId xmlns:p14="http://schemas.microsoft.com/office/powerpoint/2010/main" val="3185286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a:ln/>
        </p:spPr>
      </p:sp>
      <p:sp>
        <p:nvSpPr>
          <p:cNvPr id="64514" name="Notes Placeholder 2"/>
          <p:cNvSpPr>
            <a:spLocks noGrp="1"/>
          </p:cNvSpPr>
          <p:nvPr>
            <p:ph type="body" idx="1"/>
          </p:nvPr>
        </p:nvSpPr>
        <p:spPr/>
        <p:txBody>
          <a:bodyPr/>
          <a:lstStyle/>
          <a:p>
            <a:pPr eaLnBrk="1" hangingPunct="1">
              <a:defRPr/>
            </a:pPr>
            <a:r>
              <a:rPr lang="en-US" baseline="0" dirty="0"/>
              <a:t>5 min</a:t>
            </a:r>
          </a:p>
          <a:p>
            <a:pPr eaLnBrk="1" hangingPunct="1">
              <a:defRPr/>
            </a:pPr>
            <a:endParaRPr lang="en-US" baseline="0" dirty="0"/>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If time is running short, this content representation can be skipped.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Have participants turn to </a:t>
            </a:r>
            <a:r>
              <a:rPr lang="en-US" sz="1200" b="1" kern="1200" dirty="0">
                <a:solidFill>
                  <a:schemeClr val="tx1"/>
                </a:solidFill>
                <a:latin typeface="+mn-lt"/>
                <a:ea typeface="+mn-ea"/>
                <a:cs typeface="+mn-cs"/>
              </a:rPr>
              <a:t>Analysis Guide D3 </a:t>
            </a:r>
            <a:r>
              <a:rPr lang="en-US" sz="1200" b="0" kern="1200" dirty="0">
                <a:solidFill>
                  <a:schemeClr val="tx1"/>
                </a:solidFill>
                <a:latin typeface="+mn-lt"/>
                <a:ea typeface="+mn-ea"/>
                <a:cs typeface="+mn-cs"/>
              </a:rPr>
              <a:t>(page 3 </a:t>
            </a:r>
            <a:r>
              <a:rPr lang="en-US" sz="1200" kern="1200" dirty="0">
                <a:solidFill>
                  <a:schemeClr val="tx1"/>
                </a:solidFill>
                <a:latin typeface="+mn-lt"/>
                <a:ea typeface="+mn-ea"/>
                <a:cs typeface="+mn-cs"/>
              </a:rPr>
              <a:t>of handout 7.1) and read the main learning goal and the description of the content representation.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Demonstrate the linking-cube activity from Food Webs lesson 3. In this activity, students break apart water and carbon-dioxide linking-cube molecules to create sugar/food linking-cube molecules. The sugar molecules are first used to make the tree grow bigger. Then they’re passed on to the squirrel and from the squirrel to the mountain lion, enabling each organism to grow bigger.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participants haven’t already done this as a content-deepening activity, have them do it interactively instead of watching a demonstration.</a:t>
            </a:r>
            <a:r>
              <a:rPr lang="en-US" dirty="0"/>
              <a:t> </a:t>
            </a:r>
            <a:r>
              <a:rPr lang="en-US" sz="1200" kern="1200" dirty="0">
                <a:solidFill>
                  <a:schemeClr val="tx1"/>
                </a:solidFill>
                <a:latin typeface="+mn-lt"/>
                <a:ea typeface="+mn-ea"/>
                <a:cs typeface="+mn-cs"/>
              </a:rPr>
              <a:t> </a:t>
            </a:r>
            <a:endParaRPr lang="en-US" b="1" baseline="0" dirty="0"/>
          </a:p>
        </p:txBody>
      </p:sp>
      <p:sp>
        <p:nvSpPr>
          <p:cNvPr id="64515" name="Slide Number Placeholder 3"/>
          <p:cNvSpPr>
            <a:spLocks noGrp="1"/>
          </p:cNvSpPr>
          <p:nvPr>
            <p:ph type="sldNum" sz="quarter" idx="5"/>
          </p:nvPr>
        </p:nvSpPr>
        <p:spPr>
          <a:noFill/>
        </p:spPr>
        <p:txBody>
          <a:bodyPr/>
          <a:lstStyle/>
          <a:p>
            <a:fld id="{E81E5B41-0586-476F-B14E-177B8C57F65B}" type="slidenum">
              <a:rPr lang="en-US">
                <a:solidFill>
                  <a:srgbClr val="000000"/>
                </a:solidFill>
              </a:rPr>
              <a:pPr/>
              <a:t>18</a:t>
            </a:fld>
            <a:endParaRPr lang="en-US">
              <a:solidFill>
                <a:srgbClr val="000000"/>
              </a:solidFill>
            </a:endParaRPr>
          </a:p>
        </p:txBody>
      </p:sp>
    </p:spTree>
    <p:extLst>
      <p:ext uri="{BB962C8B-B14F-4D97-AF65-F5344CB8AC3E}">
        <p14:creationId xmlns:p14="http://schemas.microsoft.com/office/powerpoint/2010/main" val="3806291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min</a:t>
            </a:r>
          </a:p>
          <a:p>
            <a:endParaRPr lang="en-US" dirty="0"/>
          </a:p>
          <a:p>
            <a:pPr marL="228600" indent="-228600">
              <a:buNone/>
            </a:pPr>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work independently on part 1 of Analysis Guide D3. </a:t>
            </a:r>
          </a:p>
          <a:p>
            <a:pPr marL="228600" indent="-228600">
              <a:buNone/>
            </a:pPr>
            <a:endParaRPr lang="en-US" sz="1200" kern="1200" dirty="0">
              <a:solidFill>
                <a:schemeClr val="tx1"/>
              </a:solidFill>
              <a:latin typeface="+mn-lt"/>
              <a:ea typeface="+mn-ea"/>
              <a:cs typeface="+mn-cs"/>
            </a:endParaRPr>
          </a:p>
          <a:p>
            <a:pPr marL="228600" indent="-228600">
              <a:buNone/>
            </a:pPr>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If time is short, just do partner work.</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“Now pair up and discuss your answers to the analysis questions.”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19</a:t>
            </a:fld>
            <a:endParaRPr lang="en-US"/>
          </a:p>
        </p:txBody>
      </p:sp>
    </p:spTree>
    <p:extLst>
      <p:ext uri="{BB962C8B-B14F-4D97-AF65-F5344CB8AC3E}">
        <p14:creationId xmlns:p14="http://schemas.microsoft.com/office/powerpoint/2010/main" val="3971385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Talk through the agenda for the day.</a:t>
            </a:r>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a:t>
            </a:fld>
            <a:endParaRPr lang="en-US"/>
          </a:p>
        </p:txBody>
      </p:sp>
    </p:spTree>
    <p:extLst>
      <p:ext uri="{BB962C8B-B14F-4D97-AF65-F5344CB8AC3E}">
        <p14:creationId xmlns:p14="http://schemas.microsoft.com/office/powerpoint/2010/main" val="1270243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0" dirty="0"/>
              <a:t> min</a:t>
            </a:r>
          </a:p>
          <a:p>
            <a:endParaRPr lang="en-US" baseline="0" dirty="0"/>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Discuss participants’ responses to the questions in part 1 of Analysis Guide D3. (See ideal responses below.)</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“How might this linking-cube content representation be improved? Would you use it with your students?”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 to Analysis Guide D3 (part</a:t>
            </a:r>
            <a:r>
              <a:rPr lang="en-US" sz="1200" b="1" kern="1200" baseline="0" dirty="0">
                <a:solidFill>
                  <a:schemeClr val="tx1"/>
                </a:solidFill>
                <a:latin typeface="+mn-lt"/>
                <a:ea typeface="+mn-ea"/>
                <a:cs typeface="+mn-cs"/>
              </a:rPr>
              <a:t> 1</a:t>
            </a:r>
            <a:r>
              <a:rPr lang="en-US" sz="1200" b="1"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Question 1:</a:t>
            </a:r>
            <a:r>
              <a:rPr lang="en-US" sz="1200" kern="1200" dirty="0">
                <a:solidFill>
                  <a:schemeClr val="tx1"/>
                </a:solidFill>
                <a:latin typeface="+mn-lt"/>
                <a:ea typeface="+mn-ea"/>
                <a:cs typeface="+mn-cs"/>
              </a:rPr>
              <a:t> The linking-cube content representation is highly simplified, so many details aren’t exactly accurate. However, the basic concept represented in this activity is accurate: Plants use water, carbon dioxide, and sunlight to create food they can use for growth, and other organisms eat and use this food to grow bigger. Following are some of the inaccuracies: </a:t>
            </a:r>
          </a:p>
          <a:p>
            <a:pPr marL="365760" indent="-182880">
              <a:buFont typeface="Arial" pitchFamily="34" charset="0"/>
              <a:buChar char="•"/>
            </a:pPr>
            <a:r>
              <a:rPr lang="en-US" sz="1200" kern="1200" dirty="0">
                <a:solidFill>
                  <a:schemeClr val="tx1"/>
                </a:solidFill>
                <a:latin typeface="+mn-lt"/>
                <a:ea typeface="+mn-ea"/>
                <a:cs typeface="+mn-cs"/>
              </a:rPr>
              <a:t>Obviously, molecules are much, much smaller than linking cubes!  </a:t>
            </a:r>
          </a:p>
          <a:p>
            <a:pPr marL="365760" indent="-182880">
              <a:buFont typeface="Arial" pitchFamily="34" charset="0"/>
              <a:buChar char="•"/>
            </a:pPr>
            <a:r>
              <a:rPr lang="en-US" sz="1200" kern="1200" dirty="0">
                <a:solidFill>
                  <a:schemeClr val="tx1"/>
                </a:solidFill>
                <a:latin typeface="+mn-lt"/>
                <a:ea typeface="+mn-ea"/>
                <a:cs typeface="+mn-cs"/>
              </a:rPr>
              <a:t>The chemical structure of glucose (sugar) molecules is actually C</a:t>
            </a:r>
            <a:r>
              <a:rPr lang="en-US" sz="1200" kern="1200" baseline="-25000" dirty="0">
                <a:solidFill>
                  <a:schemeClr val="tx1"/>
                </a:solidFill>
                <a:latin typeface="+mn-lt"/>
                <a:ea typeface="+mn-ea"/>
                <a:cs typeface="+mn-cs"/>
              </a:rPr>
              <a:t>6</a:t>
            </a:r>
            <a:r>
              <a:rPr lang="en-US" sz="1200" kern="1200" dirty="0">
                <a:solidFill>
                  <a:schemeClr val="tx1"/>
                </a:solidFill>
                <a:latin typeface="+mn-lt"/>
                <a:ea typeface="+mn-ea"/>
                <a:cs typeface="+mn-cs"/>
              </a:rPr>
              <a:t>H</a:t>
            </a:r>
            <a:r>
              <a:rPr lang="en-US" sz="1200" kern="1200" baseline="-25000" dirty="0">
                <a:solidFill>
                  <a:schemeClr val="tx1"/>
                </a:solidFill>
                <a:latin typeface="+mn-lt"/>
                <a:ea typeface="+mn-ea"/>
                <a:cs typeface="+mn-cs"/>
              </a:rPr>
              <a:t>12</a:t>
            </a:r>
            <a:r>
              <a:rPr lang="en-US" sz="1200" kern="1200" dirty="0">
                <a:solidFill>
                  <a:schemeClr val="tx1"/>
                </a:solidFill>
                <a:latin typeface="+mn-lt"/>
                <a:ea typeface="+mn-ea"/>
                <a:cs typeface="+mn-cs"/>
              </a:rPr>
              <a:t>O</a:t>
            </a:r>
            <a:r>
              <a:rPr lang="en-US" sz="1200" kern="1200" baseline="-25000" dirty="0">
                <a:solidFill>
                  <a:schemeClr val="tx1"/>
                </a:solidFill>
                <a:latin typeface="+mn-lt"/>
                <a:ea typeface="+mn-ea"/>
                <a:cs typeface="+mn-cs"/>
              </a:rPr>
              <a:t>6</a:t>
            </a:r>
            <a:r>
              <a:rPr lang="en-US" sz="1200" kern="1200" dirty="0">
                <a:solidFill>
                  <a:schemeClr val="tx1"/>
                </a:solidFill>
                <a:latin typeface="+mn-lt"/>
                <a:ea typeface="+mn-ea"/>
                <a:cs typeface="+mn-cs"/>
              </a:rPr>
              <a:t>, but glucose is represented in this activity with just one atom of carbon, one atom of hydrogen, and one atom of oxygen. </a:t>
            </a:r>
          </a:p>
          <a:p>
            <a:pPr marL="365760" indent="-182880">
              <a:buFont typeface="Arial" pitchFamily="34" charset="0"/>
              <a:buChar char="•"/>
            </a:pPr>
            <a:r>
              <a:rPr lang="en-US" sz="1200" kern="1200" dirty="0">
                <a:solidFill>
                  <a:schemeClr val="tx1"/>
                </a:solidFill>
                <a:latin typeface="+mn-lt"/>
                <a:ea typeface="+mn-ea"/>
                <a:cs typeface="+mn-cs"/>
              </a:rPr>
              <a:t>The process of photosynthesis is much more complicated than the simplified version represented here. </a:t>
            </a:r>
          </a:p>
          <a:p>
            <a:pPr marL="365760" indent="-182880">
              <a:buFont typeface="Arial" pitchFamily="34" charset="0"/>
              <a:buChar char="•"/>
            </a:pPr>
            <a:r>
              <a:rPr lang="en-US" sz="1200" kern="1200" dirty="0">
                <a:solidFill>
                  <a:schemeClr val="tx1"/>
                </a:solidFill>
                <a:latin typeface="+mn-lt"/>
                <a:ea typeface="+mn-ea"/>
                <a:cs typeface="+mn-cs"/>
              </a:rPr>
              <a:t>The growth of organisms is much more complicated than simply piling on more and more glucose molecules.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Question 2:</a:t>
            </a:r>
            <a:r>
              <a:rPr lang="en-US" sz="1200" kern="1200" dirty="0">
                <a:solidFill>
                  <a:schemeClr val="tx1"/>
                </a:solidFill>
                <a:latin typeface="+mn-lt"/>
                <a:ea typeface="+mn-ea"/>
                <a:cs typeface="+mn-cs"/>
              </a:rPr>
              <a:t> There is a close match to the main learning goal.</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Question 3:</a:t>
            </a:r>
            <a:r>
              <a:rPr lang="en-US" sz="1200" kern="1200" dirty="0">
                <a:solidFill>
                  <a:schemeClr val="tx1"/>
                </a:solidFill>
                <a:latin typeface="+mn-lt"/>
                <a:ea typeface="+mn-ea"/>
                <a:cs typeface="+mn-cs"/>
              </a:rPr>
              <a:t> Students are likely to find this representation comprehensible but would need to go through it more than once to understand it fully. They don’t always pick up on the idea that food molecules are becoming part of the organisms’ bodies, and that’s why the organisms are growing bigger.</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Question 4:</a:t>
            </a:r>
            <a:r>
              <a:rPr lang="en-US" sz="1200" kern="1200" dirty="0">
                <a:solidFill>
                  <a:schemeClr val="tx1"/>
                </a:solidFill>
                <a:latin typeface="+mn-lt"/>
                <a:ea typeface="+mn-ea"/>
                <a:cs typeface="+mn-cs"/>
              </a:rPr>
              <a:t> Without a discussion of ways this model has been simplified, it could introduce a misconception about the size of molecules. Participants may come up with other interesting ways this representation might introduce</a:t>
            </a:r>
            <a:r>
              <a:rPr lang="en-US" sz="1200" kern="1200" baseline="0" dirty="0">
                <a:solidFill>
                  <a:schemeClr val="tx1"/>
                </a:solidFill>
                <a:latin typeface="+mn-lt"/>
                <a:ea typeface="+mn-ea"/>
                <a:cs typeface="+mn-cs"/>
              </a:rPr>
              <a:t> or </a:t>
            </a:r>
            <a:r>
              <a:rPr lang="en-US" sz="1200" kern="1200" dirty="0">
                <a:solidFill>
                  <a:schemeClr val="tx1"/>
                </a:solidFill>
                <a:latin typeface="+mn-lt"/>
                <a:ea typeface="+mn-ea"/>
                <a:cs typeface="+mn-cs"/>
              </a:rPr>
              <a:t>reinforce misconceptions.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Question 5:</a:t>
            </a:r>
            <a:r>
              <a:rPr lang="en-US" sz="1200" kern="1200" dirty="0">
                <a:solidFill>
                  <a:schemeClr val="tx1"/>
                </a:solidFill>
                <a:latin typeface="+mn-lt"/>
                <a:ea typeface="+mn-ea"/>
                <a:cs typeface="+mn-cs"/>
              </a:rPr>
              <a:t> This representation is one way to challenge the misconception that water, carbon dioxide, and sunlight are food for plants. Breaking down the water and carbon-dioxide molecules and rearranging them to form food molecules should help students begin to understand the notion of a chemical change taking place to produce food. The representation is also designed to challenge the misconception that plants and animals “have” some molecules (like red blood cells in your body) and to physically emphasize the point that plants and animals are completely </a:t>
            </a:r>
            <a:r>
              <a:rPr lang="en-US" sz="1200" i="1" kern="1200" dirty="0">
                <a:solidFill>
                  <a:schemeClr val="tx1"/>
                </a:solidFill>
                <a:latin typeface="+mn-lt"/>
                <a:ea typeface="+mn-ea"/>
                <a:cs typeface="+mn-cs"/>
              </a:rPr>
              <a:t>made up of</a:t>
            </a:r>
            <a:r>
              <a:rPr lang="en-US" sz="1200" kern="1200" dirty="0">
                <a:solidFill>
                  <a:schemeClr val="tx1"/>
                </a:solidFill>
                <a:latin typeface="+mn-lt"/>
                <a:ea typeface="+mn-ea"/>
                <a:cs typeface="+mn-cs"/>
              </a:rPr>
              <a:t> molecules. Growth occurs because plants and animals are made up of more molecules.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Question 6:</a:t>
            </a:r>
            <a:r>
              <a:rPr lang="en-US" sz="1200" kern="1200" dirty="0">
                <a:solidFill>
                  <a:schemeClr val="tx1"/>
                </a:solidFill>
                <a:latin typeface="+mn-lt"/>
                <a:ea typeface="+mn-ea"/>
                <a:cs typeface="+mn-cs"/>
              </a:rPr>
              <a:t> Participants are likely to conclude that there are no distracting details in this content representation.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Take-home message:</a:t>
            </a:r>
            <a:r>
              <a:rPr lang="en-US" sz="1200" kern="1200" dirty="0">
                <a:solidFill>
                  <a:schemeClr val="tx1"/>
                </a:solidFill>
                <a:latin typeface="+mn-lt"/>
                <a:ea typeface="+mn-ea"/>
                <a:cs typeface="+mn-cs"/>
              </a:rPr>
              <a:t> Trying to address all six of these criteria is a balancing act or trade-off. To make complex science ideas meaningful and comprehensible to students, the content representation needs to be simplified, but simplifications can sometimes be misleading in terms of scientific accuracy. The important thing is for teachers to be aware of such problems so they can be addressed.</a:t>
            </a:r>
            <a:endParaRPr lang="en-US" dirty="0"/>
          </a:p>
        </p:txBody>
      </p:sp>
      <p:sp>
        <p:nvSpPr>
          <p:cNvPr id="4" name="Slide Number Placeholder 3"/>
          <p:cNvSpPr>
            <a:spLocks noGrp="1"/>
          </p:cNvSpPr>
          <p:nvPr>
            <p:ph type="sldNum" sz="quarter" idx="10"/>
          </p:nvPr>
        </p:nvSpPr>
        <p:spPr/>
        <p:txBody>
          <a:bodyPr/>
          <a:lstStyle/>
          <a:p>
            <a:fld id="{ED105650-E64D-4711-A4D4-C93AFA0D3EA1}" type="slidenum">
              <a:rPr lang="en-US" smtClean="0"/>
              <a:pPr/>
              <a:t>20</a:t>
            </a:fld>
            <a:endParaRPr lang="en-US"/>
          </a:p>
        </p:txBody>
      </p:sp>
    </p:spTree>
    <p:extLst>
      <p:ext uri="{BB962C8B-B14F-4D97-AF65-F5344CB8AC3E}">
        <p14:creationId xmlns:p14="http://schemas.microsoft.com/office/powerpoint/2010/main" val="41649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FB588A35-5230-41A8-9E11-6F4AE5A265B9}" type="slidenum">
              <a:rPr lang="en-US"/>
              <a:pPr/>
              <a:t>21</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pPr eaLnBrk="1" hangingPunct="1"/>
            <a:r>
              <a:rPr lang="en-US" dirty="0"/>
              <a:t>Less than 1 min</a:t>
            </a:r>
          </a:p>
          <a:p>
            <a:pPr eaLnBrk="1" hangingPunct="1"/>
            <a:endParaRPr lang="en-US" dirty="0"/>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Transition slide:</a:t>
            </a:r>
            <a:r>
              <a:rPr lang="en-US" sz="1200" kern="1200" dirty="0">
                <a:solidFill>
                  <a:schemeClr val="tx1"/>
                </a:solidFill>
                <a:latin typeface="+mn-lt"/>
                <a:ea typeface="+mn-ea"/>
                <a:cs typeface="+mn-cs"/>
              </a:rPr>
              <a:t> “Next</a:t>
            </a:r>
            <a:r>
              <a:rPr lang="en-US" sz="1200" kern="1200" baseline="0" dirty="0">
                <a:solidFill>
                  <a:schemeClr val="tx1"/>
                </a:solidFill>
                <a:latin typeface="+mn-lt"/>
                <a:ea typeface="+mn-ea"/>
                <a:cs typeface="+mn-cs"/>
              </a:rPr>
              <a:t> we’ll watch two video clips </a:t>
            </a:r>
            <a:r>
              <a:rPr lang="en-US" sz="1200" kern="1200" dirty="0">
                <a:solidFill>
                  <a:schemeClr val="tx1"/>
                </a:solidFill>
                <a:latin typeface="+mn-lt"/>
                <a:ea typeface="+mn-ea"/>
                <a:cs typeface="+mn-cs"/>
              </a:rPr>
              <a:t>of strategy D in use in a Food Webs</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lesson. In addition to completing part 1 of Analysis Guide D4, we’ll focus on parts 2 and 3: </a:t>
            </a:r>
            <a:r>
              <a:rPr lang="en-US" sz="1200" i="1" kern="1200" dirty="0">
                <a:solidFill>
                  <a:schemeClr val="tx1"/>
                </a:solidFill>
                <a:latin typeface="+mn-lt"/>
                <a:ea typeface="+mn-ea"/>
                <a:cs typeface="+mn-cs"/>
              </a:rPr>
              <a:t>How well engaged</a:t>
            </a:r>
            <a:r>
              <a:rPr lang="en-US" sz="1200" i="1" kern="1200" baseline="0" dirty="0">
                <a:solidFill>
                  <a:schemeClr val="tx1"/>
                </a:solidFill>
                <a:latin typeface="+mn-lt"/>
                <a:ea typeface="+mn-ea"/>
                <a:cs typeface="+mn-cs"/>
              </a:rPr>
              <a:t> </a:t>
            </a:r>
            <a:r>
              <a:rPr lang="en-US" sz="1200" i="1" kern="1200" dirty="0">
                <a:solidFill>
                  <a:schemeClr val="tx1"/>
                </a:solidFill>
                <a:latin typeface="+mn-lt"/>
                <a:ea typeface="+mn-ea"/>
                <a:cs typeface="+mn-cs"/>
              </a:rPr>
              <a:t>are students in using the content representation? And what suggestions do you have for improving the content representation and its use with students?”</a:t>
            </a:r>
            <a:endParaRPr lang="en-US" sz="1200" kern="1200" dirty="0">
              <a:solidFill>
                <a:schemeClr val="tx1"/>
              </a:solidFill>
              <a:latin typeface="+mn-lt"/>
              <a:ea typeface="+mn-ea"/>
              <a:cs typeface="+mn-cs"/>
            </a:endParaRPr>
          </a:p>
        </p:txBody>
      </p:sp>
    </p:spTree>
    <p:extLst>
      <p:ext uri="{BB962C8B-B14F-4D97-AF65-F5344CB8AC3E}">
        <p14:creationId xmlns:p14="http://schemas.microsoft.com/office/powerpoint/2010/main" val="3561219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min</a:t>
            </a:r>
          </a:p>
          <a:p>
            <a:endParaRPr lang="en-US" dirty="0"/>
          </a:p>
          <a:p>
            <a:r>
              <a:rPr lang="en-US" sz="1200" kern="1200" dirty="0">
                <a:solidFill>
                  <a:schemeClr val="tx1"/>
                </a:solidFill>
                <a:latin typeface="+mn-lt"/>
                <a:ea typeface="+mn-ea"/>
                <a:cs typeface="+mn-cs"/>
              </a:rPr>
              <a:t>a. Orient participants to </a:t>
            </a:r>
            <a:r>
              <a:rPr lang="en-US" sz="1200" b="1" kern="1200" dirty="0">
                <a:solidFill>
                  <a:schemeClr val="tx1"/>
                </a:solidFill>
                <a:latin typeface="+mn-lt"/>
                <a:ea typeface="+mn-ea"/>
                <a:cs typeface="+mn-cs"/>
              </a:rPr>
              <a:t>Analysis Guide D4</a:t>
            </a:r>
            <a:r>
              <a:rPr lang="en-US" sz="1200" kern="1200" dirty="0">
                <a:solidFill>
                  <a:schemeClr val="tx1"/>
                </a:solidFill>
                <a:latin typeface="+mn-lt"/>
                <a:ea typeface="+mn-ea"/>
                <a:cs typeface="+mn-cs"/>
              </a:rPr>
              <a:t> and the transcript for video clip 1 (handout 7.2 in PD binder).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read the main learning goal</a:t>
            </a:r>
            <a:r>
              <a:rPr lang="en-US" sz="1200" kern="1200" baseline="0" dirty="0">
                <a:solidFill>
                  <a:schemeClr val="tx1"/>
                </a:solidFill>
                <a:latin typeface="+mn-lt"/>
                <a:ea typeface="+mn-ea"/>
                <a:cs typeface="+mn-cs"/>
              </a:rPr>
              <a:t> and description of the content representation</a:t>
            </a:r>
            <a:r>
              <a:rPr lang="en-US" sz="1200" kern="1200" dirty="0">
                <a:solidFill>
                  <a:schemeClr val="tx1"/>
                </a:solidFill>
                <a:latin typeface="+mn-lt"/>
                <a:ea typeface="+mn-ea"/>
                <a:cs typeface="+mn-cs"/>
              </a:rPr>
              <a:t> at the top of the analysis guide. </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The teacher in this clip is reviewing the main learning goal from previous lessons.</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c. Show the video clip.</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d.</a:t>
            </a:r>
            <a:r>
              <a:rPr lang="en-US" sz="1200" b="0" u="none" strike="noStrike" kern="1200" baseline="0" dirty="0">
                <a:solidFill>
                  <a:schemeClr val="tx1"/>
                </a:solidFill>
                <a:effectLst/>
                <a:latin typeface="+mn-lt"/>
                <a:ea typeface="+mn-ea"/>
                <a:cs typeface="+mn-cs"/>
              </a:rPr>
              <a:t> </a:t>
            </a:r>
            <a:r>
              <a:rPr lang="en-US" sz="1200" b="1" u="none" strike="noStrike" kern="1200" dirty="0">
                <a:solidFill>
                  <a:schemeClr val="tx1"/>
                </a:solidFill>
                <a:effectLst/>
                <a:latin typeface="+mn-lt"/>
                <a:ea typeface="+mn-ea"/>
                <a:cs typeface="+mn-cs"/>
              </a:rPr>
              <a:t>Pairs:</a:t>
            </a:r>
            <a:r>
              <a:rPr lang="en-US" sz="1200" u="none" strike="noStrike" kern="1200" dirty="0">
                <a:solidFill>
                  <a:schemeClr val="tx1"/>
                </a:solidFill>
                <a:effectLst/>
                <a:latin typeface="+mn-lt"/>
                <a:ea typeface="+mn-ea"/>
                <a:cs typeface="+mn-cs"/>
              </a:rPr>
              <a:t> Have participants pair up and complete part 1 of the analysis guide. </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e.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Discuss participants’ responses to the questions in part 1 of the guide. (See ideal responses below.)</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 to Analysis Guide D4 (part 1):</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Question 1:</a:t>
            </a:r>
            <a:r>
              <a:rPr lang="en-US" sz="1200" kern="1200" dirty="0">
                <a:solidFill>
                  <a:schemeClr val="tx1"/>
                </a:solidFill>
                <a:latin typeface="+mn-lt"/>
                <a:ea typeface="+mn-ea"/>
                <a:cs typeface="+mn-cs"/>
              </a:rPr>
              <a:t> This role-play has some of the same problems as the mixing-bowl model. It’s accurate but so highly simplified that students might think of the process of plants making food as magic. The linking cubes do a better job of challenging the “magic” misconception by exploring what is happening at a molecular level.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Question 2:</a:t>
            </a:r>
            <a:r>
              <a:rPr lang="en-US" sz="1200" kern="1200" dirty="0">
                <a:solidFill>
                  <a:schemeClr val="tx1"/>
                </a:solidFill>
                <a:latin typeface="+mn-lt"/>
                <a:ea typeface="+mn-ea"/>
                <a:cs typeface="+mn-cs"/>
              </a:rPr>
              <a:t> There is a close match between this activity and the main learning goal.</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Question 3:</a:t>
            </a:r>
            <a:r>
              <a:rPr lang="en-US" sz="1200" kern="1200" dirty="0">
                <a:solidFill>
                  <a:schemeClr val="tx1"/>
                </a:solidFill>
                <a:latin typeface="+mn-lt"/>
                <a:ea typeface="+mn-ea"/>
                <a:cs typeface="+mn-cs"/>
              </a:rPr>
              <a:t> The role-play is highly comprehensible to students, which is the beauty of this representation.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Question 4:</a:t>
            </a:r>
            <a:r>
              <a:rPr lang="en-US" sz="1200" kern="1200" dirty="0">
                <a:solidFill>
                  <a:schemeClr val="tx1"/>
                </a:solidFill>
                <a:latin typeface="+mn-lt"/>
                <a:ea typeface="+mn-ea"/>
                <a:cs typeface="+mn-cs"/>
              </a:rPr>
              <a:t> Whether misconceptions are challenged or reinforced depends on how the teacher leads the role-play. There are opportunities to emphasize that water, carbon dioxide, and sunlight by themselves are </a:t>
            </a:r>
            <a:r>
              <a:rPr lang="en-US" sz="1200" i="1" kern="1200" dirty="0">
                <a:solidFill>
                  <a:schemeClr val="tx1"/>
                </a:solidFill>
                <a:latin typeface="+mn-lt"/>
                <a:ea typeface="+mn-ea"/>
                <a:cs typeface="+mn-cs"/>
              </a:rPr>
              <a:t>not</a:t>
            </a:r>
            <a:r>
              <a:rPr lang="en-US" sz="1200" kern="1200" dirty="0">
                <a:solidFill>
                  <a:schemeClr val="tx1"/>
                </a:solidFill>
                <a:latin typeface="+mn-lt"/>
                <a:ea typeface="+mn-ea"/>
                <a:cs typeface="+mn-cs"/>
              </a:rPr>
              <a:t> food for plants. In this clip, the idea of a chemical change is mentioned (01:59.3; 02:14.1) but not emphasized. Some students may still be thinking that plants get their food from water, carbon dioxide, and sunlight, and by making it. That is, like humans, plants have lots of different kinds of food.</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Question 5:</a:t>
            </a:r>
            <a:r>
              <a:rPr lang="en-US" sz="1200" kern="1200" dirty="0">
                <a:solidFill>
                  <a:schemeClr val="tx1"/>
                </a:solidFill>
                <a:latin typeface="+mn-lt"/>
                <a:ea typeface="+mn-ea"/>
                <a:cs typeface="+mn-cs"/>
              </a:rPr>
              <a:t> Same response as point 4.</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Question 6:</a:t>
            </a:r>
            <a:r>
              <a:rPr lang="en-US" sz="1200" kern="1200" dirty="0">
                <a:solidFill>
                  <a:schemeClr val="tx1"/>
                </a:solidFill>
                <a:latin typeface="+mn-lt"/>
                <a:ea typeface="+mn-ea"/>
                <a:cs typeface="+mn-cs"/>
              </a:rPr>
              <a:t> There are no distracting details in this content representation.</a:t>
            </a:r>
            <a:r>
              <a:rPr lang="en-US" dirty="0"/>
              <a:t> </a:t>
            </a:r>
            <a:endParaRPr lang="en-US" sz="1200" kern="1200" dirty="0">
              <a:solidFill>
                <a:schemeClr val="tx1"/>
              </a:solidFill>
              <a:latin typeface="+mn-lt"/>
              <a:ea typeface="+mn-ea"/>
              <a:cs typeface="+mn-cs"/>
            </a:endParaRPr>
          </a:p>
          <a:p>
            <a:pPr marL="228600" indent="-228600">
              <a:buNone/>
            </a:pPr>
            <a:endParaRPr lang="en-US" baseline="0" dirty="0"/>
          </a:p>
          <a:p>
            <a:pPr marL="228600" indent="-228600">
              <a:buAutoNum type="alphaLcPeriod"/>
            </a:pPr>
            <a:endParaRPr lang="en-US" u="sng" baseline="0" dirty="0"/>
          </a:p>
          <a:p>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22</a:t>
            </a:fld>
            <a:endParaRPr lang="en-US"/>
          </a:p>
        </p:txBody>
      </p:sp>
    </p:spTree>
    <p:extLst>
      <p:ext uri="{BB962C8B-B14F-4D97-AF65-F5344CB8AC3E}">
        <p14:creationId xmlns:p14="http://schemas.microsoft.com/office/powerpoint/2010/main" val="305754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a:ln/>
        </p:spPr>
      </p:sp>
      <p:sp>
        <p:nvSpPr>
          <p:cNvPr id="77826" name="Notes Placeholder 2"/>
          <p:cNvSpPr>
            <a:spLocks noGrp="1"/>
          </p:cNvSpPr>
          <p:nvPr>
            <p:ph type="body" idx="1"/>
          </p:nvPr>
        </p:nvSpPr>
        <p:spPr/>
        <p:txBody>
          <a:bodyPr/>
          <a:lstStyle/>
          <a:p>
            <a:r>
              <a:rPr lang="en-US" baseline="0" dirty="0"/>
              <a:t>25 min</a:t>
            </a:r>
          </a:p>
          <a:p>
            <a:endParaRPr lang="en-US" baseline="0" dirty="0"/>
          </a:p>
          <a:p>
            <a:r>
              <a:rPr lang="en-US" sz="1200" kern="1200" dirty="0">
                <a:solidFill>
                  <a:schemeClr val="tx1"/>
                </a:solidFill>
                <a:latin typeface="+mn-lt"/>
                <a:ea typeface="+mn-ea"/>
                <a:cs typeface="+mn-cs"/>
              </a:rPr>
              <a:t>a. “Now we’re going to turn our attention to part 2 of strategy D, which engages students in using content representations. We’ll also consider ways the content representation </a:t>
            </a:r>
            <a:r>
              <a:rPr lang="en-US" sz="1200" kern="1200" baseline="0" dirty="0">
                <a:solidFill>
                  <a:schemeClr val="tx1"/>
                </a:solidFill>
                <a:latin typeface="+mn-lt"/>
                <a:ea typeface="+mn-ea"/>
                <a:cs typeface="+mn-cs"/>
              </a:rPr>
              <a:t>could be improved.</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“Study the video transcript again and think about parts 2 and 3 of </a:t>
            </a:r>
            <a:r>
              <a:rPr lang="en-US" sz="1200" b="1" kern="1200" dirty="0">
                <a:solidFill>
                  <a:schemeClr val="tx1"/>
                </a:solidFill>
                <a:latin typeface="+mn-lt"/>
                <a:ea typeface="+mn-ea"/>
                <a:cs typeface="+mn-cs"/>
              </a:rPr>
              <a:t>Analysis Guide D4</a:t>
            </a:r>
            <a:r>
              <a:rPr lang="en-US" sz="1200" kern="1200" dirty="0">
                <a:solidFill>
                  <a:schemeClr val="tx1"/>
                </a:solidFill>
                <a:latin typeface="+mn-lt"/>
                <a:ea typeface="+mn-ea"/>
                <a:cs typeface="+mn-cs"/>
              </a:rPr>
              <a:t>. Be ready to share evidence that supports your conclusions.”</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c. </a:t>
            </a:r>
            <a:r>
              <a:rPr lang="en-US" sz="1200" b="1" u="none" strike="noStrike" kern="1200" dirty="0">
                <a:solidFill>
                  <a:schemeClr val="tx1"/>
                </a:solidFill>
                <a:effectLst/>
                <a:latin typeface="+mn-lt"/>
                <a:ea typeface="+mn-ea"/>
                <a:cs typeface="+mn-cs"/>
              </a:rPr>
              <a:t>Pairs:</a:t>
            </a:r>
            <a:r>
              <a:rPr lang="en-US" sz="1200" u="none" strike="noStrike" kern="1200" dirty="0">
                <a:solidFill>
                  <a:schemeClr val="tx1"/>
                </a:solidFill>
                <a:effectLst/>
                <a:latin typeface="+mn-lt"/>
                <a:ea typeface="+mn-ea"/>
                <a:cs typeface="+mn-cs"/>
              </a:rPr>
              <a:t> “Compare your conclusions about student engagement with the </a:t>
            </a:r>
            <a:r>
              <a:rPr lang="en-US" sz="1200" u="none" strike="noStrike" kern="1200">
                <a:solidFill>
                  <a:schemeClr val="tx1"/>
                </a:solidFill>
                <a:effectLst/>
                <a:latin typeface="+mn-lt"/>
                <a:ea typeface="+mn-ea"/>
                <a:cs typeface="+mn-cs"/>
              </a:rPr>
              <a:t>role-play representation.”</a:t>
            </a:r>
            <a:endParaRPr lang="en-US" sz="1200" u="none" strike="noStrike" kern="1200" dirty="0">
              <a:solidFill>
                <a:schemeClr val="tx1"/>
              </a:solidFill>
              <a:effectLst/>
              <a:latin typeface="+mn-lt"/>
              <a:ea typeface="+mn-ea"/>
              <a:cs typeface="+mn-cs"/>
            </a:endParaRP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d.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Review participants’ responses to parts 2 and 3 of the analysis guide. Challenge</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participants to support their answers with evidence from the video transcript.</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e. If it didn’t already come up in the discussion, ask participants, “How might the teacher have engaged these students in analyzing or critiquing the representation?”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 for Analysis</a:t>
            </a:r>
            <a:r>
              <a:rPr lang="en-US" sz="1200" b="1" kern="1200" baseline="0" dirty="0">
                <a:solidFill>
                  <a:schemeClr val="tx1"/>
                </a:solidFill>
                <a:latin typeface="+mn-lt"/>
                <a:ea typeface="+mn-ea"/>
                <a:cs typeface="+mn-cs"/>
              </a:rPr>
              <a:t> Guide D4 (part 2)</a:t>
            </a:r>
            <a:r>
              <a:rPr lang="en-US" sz="1200" b="1"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Questions 1 and 2:</a:t>
            </a:r>
            <a:r>
              <a:rPr lang="en-US" sz="1200" kern="1200" dirty="0">
                <a:solidFill>
                  <a:schemeClr val="tx1"/>
                </a:solidFill>
                <a:latin typeface="+mn-lt"/>
                <a:ea typeface="+mn-ea"/>
                <a:cs typeface="+mn-cs"/>
              </a:rPr>
              <a:t> Students are modestly involved in helping create the role-play and analyze its meaning. The teacher asks questions during the role-play to engage students in helping create and make sense of the representation (see video segments 00:35.8; 00:45.9; 01:08.1; 01:50.0; 02:10.9; 02:45.4; 02:50.2). Not many students participate in this discussion, and most of their responses are quite brief. But there is significant student involvement in segments 02:14.1–02:31.6</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(Water and carbon dioxide are mixing together to make something different: food). Another significant instance of student involvement occurs during segments 02:49.4–03:06.3 (Plants also need sunlight to make the energy).</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Question 3:</a:t>
            </a:r>
            <a:r>
              <a:rPr lang="en-US" sz="1200" kern="1200" dirty="0">
                <a:solidFill>
                  <a:schemeClr val="tx1"/>
                </a:solidFill>
                <a:latin typeface="+mn-lt"/>
                <a:ea typeface="+mn-ea"/>
                <a:cs typeface="+mn-cs"/>
              </a:rPr>
              <a:t> In segment 05:31.8, a student notices a discrepancy between the role-play representation of plants and the video of plant growth that the teacher showed. The teacher takes this opportunity to point out the limitations of models (05:53.5–06:04.7).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 for Analysis Guide D3</a:t>
            </a:r>
            <a:r>
              <a:rPr lang="en-US" sz="1200" b="1" kern="1200" baseline="0" dirty="0">
                <a:solidFill>
                  <a:schemeClr val="tx1"/>
                </a:solidFill>
                <a:latin typeface="+mn-lt"/>
                <a:ea typeface="+mn-ea"/>
                <a:cs typeface="+mn-cs"/>
              </a:rPr>
              <a:t> </a:t>
            </a:r>
            <a:r>
              <a:rPr lang="en-US" sz="1200" b="1" kern="1200" dirty="0">
                <a:solidFill>
                  <a:schemeClr val="tx1"/>
                </a:solidFill>
                <a:latin typeface="+mn-lt"/>
                <a:ea typeface="+mn-ea"/>
                <a:cs typeface="+mn-cs"/>
              </a:rPr>
              <a:t>(part 3):</a:t>
            </a:r>
            <a:endParaRPr lang="en-US" sz="1200" kern="1200" dirty="0">
              <a:solidFill>
                <a:schemeClr val="tx1"/>
              </a:solidFill>
              <a:latin typeface="+mn-lt"/>
              <a:ea typeface="+mn-ea"/>
              <a:cs typeface="+mn-cs"/>
            </a:endParaRPr>
          </a:p>
          <a:p>
            <a:pPr marL="365760" indent="-182880">
              <a:buFont typeface="Arial" pitchFamily="34" charset="0"/>
              <a:buChar char="•"/>
            </a:pPr>
            <a:r>
              <a:rPr lang="en-US" sz="1200" kern="1200" dirty="0">
                <a:solidFill>
                  <a:schemeClr val="tx1"/>
                </a:solidFill>
                <a:latin typeface="+mn-lt"/>
                <a:ea typeface="+mn-ea"/>
                <a:cs typeface="+mn-cs"/>
              </a:rPr>
              <a:t>Participants should come up with ways to get students more actively involved in deriving meaning from this role-play. In addition, they might suggest ideas that could be emphasized in the role-play, such as the idea that the “mixing” process in the leaves is transforming matter with no energy for living things (water and carbon dioxide) into new matter that contains energy living things can use (food).</a:t>
            </a:r>
          </a:p>
        </p:txBody>
      </p:sp>
      <p:sp>
        <p:nvSpPr>
          <p:cNvPr id="77827" name="Slide Number Placeholder 3"/>
          <p:cNvSpPr>
            <a:spLocks noGrp="1"/>
          </p:cNvSpPr>
          <p:nvPr>
            <p:ph type="sldNum" sz="quarter" idx="5"/>
          </p:nvPr>
        </p:nvSpPr>
        <p:spPr>
          <a:noFill/>
        </p:spPr>
        <p:txBody>
          <a:bodyPr/>
          <a:lstStyle/>
          <a:p>
            <a:fld id="{13A0D520-B480-4978-A3A3-32FFA1B77F00}" type="slidenum">
              <a:rPr lang="en-US"/>
              <a:pPr/>
              <a:t>23</a:t>
            </a:fld>
            <a:endParaRPr lang="en-US"/>
          </a:p>
        </p:txBody>
      </p:sp>
    </p:spTree>
    <p:extLst>
      <p:ext uri="{BB962C8B-B14F-4D97-AF65-F5344CB8AC3E}">
        <p14:creationId xmlns:p14="http://schemas.microsoft.com/office/powerpoint/2010/main" val="41627314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min</a:t>
            </a:r>
          </a:p>
          <a:p>
            <a:endParaRPr lang="en-US" dirty="0"/>
          </a:p>
          <a:p>
            <a:r>
              <a:rPr lang="en-US" sz="1200" kern="1200" dirty="0">
                <a:solidFill>
                  <a:schemeClr val="tx1"/>
                </a:solidFill>
                <a:latin typeface="+mn-lt"/>
                <a:ea typeface="+mn-ea"/>
                <a:cs typeface="+mn-cs"/>
              </a:rPr>
              <a:t>a. “Next, we’ll return to the linking-cube activity from Food Webs lesson 3, but this time we’ll see it in action in a classroom. For this analysis, we’ll focus only on parts 2 and 3 of Analysis Guide D3: </a:t>
            </a:r>
            <a:r>
              <a:rPr lang="en-US" sz="1200" i="1" kern="1200" dirty="0">
                <a:solidFill>
                  <a:schemeClr val="tx1"/>
                </a:solidFill>
                <a:latin typeface="+mn-lt"/>
                <a:ea typeface="+mn-ea"/>
                <a:cs typeface="+mn-cs"/>
              </a:rPr>
              <a:t>How well engaged are students in using the content representation? And what suggestions do you have for improving the content representation and its use with students?”</a:t>
            </a:r>
            <a:r>
              <a:rPr lang="en-US" sz="1200" kern="1200" dirty="0">
                <a:solidFill>
                  <a:schemeClr val="tx1"/>
                </a:solidFill>
                <a:latin typeface="+mn-lt"/>
                <a:ea typeface="+mn-ea"/>
                <a:cs typeface="+mn-cs"/>
              </a:rPr>
              <a:t>  </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b. Orient participants to </a:t>
            </a:r>
            <a:r>
              <a:rPr lang="en-US" sz="1200" b="1" u="none" strike="noStrike" kern="1200" dirty="0">
                <a:solidFill>
                  <a:schemeClr val="tx1"/>
                </a:solidFill>
                <a:effectLst/>
                <a:latin typeface="+mn-lt"/>
                <a:ea typeface="+mn-ea"/>
                <a:cs typeface="+mn-cs"/>
              </a:rPr>
              <a:t>Analysis Guide D3 </a:t>
            </a:r>
            <a:r>
              <a:rPr lang="en-US" sz="1200" u="none" strike="noStrike" kern="1200" dirty="0">
                <a:solidFill>
                  <a:schemeClr val="tx1"/>
                </a:solidFill>
                <a:effectLst/>
                <a:latin typeface="+mn-lt"/>
                <a:ea typeface="+mn-ea"/>
                <a:cs typeface="+mn-cs"/>
              </a:rPr>
              <a:t>and the transcript for the second video clip (handout 7.3 in PD binder). </a:t>
            </a:r>
          </a:p>
          <a:p>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c. Have participants review the main learning goal and description of the content representation at the top of the analysis guide.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“For this analysis, we’re going to look at a new classroom clip and examine how students are (or are not) engaged in using the linking-cube content representation.”</a:t>
            </a:r>
            <a:r>
              <a:rPr lang="en-US" dirty="0"/>
              <a:t> </a:t>
            </a:r>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Show the video clip.</a:t>
            </a:r>
          </a:p>
          <a:p>
            <a:endParaRPr lang="en-US" baseline="0" dirty="0"/>
          </a:p>
          <a:p>
            <a:r>
              <a:rPr lang="en-US" dirty="0"/>
              <a:t>f. </a:t>
            </a:r>
            <a:r>
              <a:rPr lang="en-US" b="1" dirty="0"/>
              <a:t>Pairs: </a:t>
            </a:r>
            <a:r>
              <a:rPr lang="en-US" dirty="0"/>
              <a:t>Have participants pair up and complete parts 2 and 3 of the analysis guide.</a:t>
            </a:r>
          </a:p>
        </p:txBody>
      </p:sp>
      <p:sp>
        <p:nvSpPr>
          <p:cNvPr id="4" name="Slide Number Placeholder 3"/>
          <p:cNvSpPr>
            <a:spLocks noGrp="1"/>
          </p:cNvSpPr>
          <p:nvPr>
            <p:ph type="sldNum" sz="quarter" idx="10"/>
          </p:nvPr>
        </p:nvSpPr>
        <p:spPr/>
        <p:txBody>
          <a:bodyPr/>
          <a:lstStyle/>
          <a:p>
            <a:fld id="{458BEC4D-D1F7-4625-B0BA-2126EAFE9E6D}" type="slidenum">
              <a:rPr lang="en-US" smtClean="0"/>
              <a:pPr/>
              <a:t>24</a:t>
            </a:fld>
            <a:endParaRPr lang="en-US"/>
          </a:p>
        </p:txBody>
      </p:sp>
    </p:spTree>
    <p:extLst>
      <p:ext uri="{BB962C8B-B14F-4D97-AF65-F5344CB8AC3E}">
        <p14:creationId xmlns:p14="http://schemas.microsoft.com/office/powerpoint/2010/main" val="683962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a:ln/>
        </p:spPr>
      </p:sp>
      <p:sp>
        <p:nvSpPr>
          <p:cNvPr id="77826" name="Notes Placeholder 2"/>
          <p:cNvSpPr>
            <a:spLocks noGrp="1"/>
          </p:cNvSpPr>
          <p:nvPr>
            <p:ph type="body" idx="1"/>
          </p:nvPr>
        </p:nvSpPr>
        <p:spPr/>
        <p:txBody>
          <a:bodyPr/>
          <a:lstStyle/>
          <a:p>
            <a:r>
              <a:rPr lang="en-US" baseline="0" dirty="0"/>
              <a:t>15 min</a:t>
            </a:r>
          </a:p>
          <a:p>
            <a:endParaRPr lang="en-US" baseline="0" dirty="0"/>
          </a:p>
          <a:p>
            <a:pPr lvl="0" fontAlgn="base"/>
            <a:r>
              <a:rPr lang="en-US" sz="1200" b="0" u="none" strike="noStrike" kern="1200" dirty="0">
                <a:solidFill>
                  <a:schemeClr val="tx1"/>
                </a:solidFill>
                <a:latin typeface="+mn-lt"/>
                <a:ea typeface="+mn-ea"/>
                <a:cs typeface="+mn-cs"/>
              </a:rPr>
              <a:t>a. </a:t>
            </a:r>
            <a:r>
              <a:rPr lang="en-US" sz="1200" b="1" u="none" strike="noStrike" kern="1200" dirty="0">
                <a:solidFill>
                  <a:schemeClr val="tx1"/>
                </a:solidFill>
                <a:latin typeface="+mn-lt"/>
                <a:ea typeface="+mn-ea"/>
                <a:cs typeface="+mn-cs"/>
              </a:rPr>
              <a:t>Whole group:</a:t>
            </a:r>
            <a:r>
              <a:rPr lang="en-US" sz="1200" u="none" strike="noStrike" kern="1200" dirty="0">
                <a:solidFill>
                  <a:schemeClr val="tx1"/>
                </a:solidFill>
                <a:latin typeface="+mn-lt"/>
                <a:ea typeface="+mn-ea"/>
                <a:cs typeface="+mn-cs"/>
              </a:rPr>
              <a:t> Discuss participants’ responses to parts 2 and 3 of </a:t>
            </a:r>
            <a:r>
              <a:rPr lang="en-US" sz="1200" b="1" u="none" strike="noStrike" kern="1200" dirty="0">
                <a:solidFill>
                  <a:schemeClr val="tx1"/>
                </a:solidFill>
                <a:latin typeface="+mn-lt"/>
                <a:ea typeface="+mn-ea"/>
                <a:cs typeface="+mn-cs"/>
              </a:rPr>
              <a:t>Analysis Guide D3</a:t>
            </a:r>
            <a:r>
              <a:rPr lang="en-US" sz="1200" u="none" strike="noStrike" kern="1200" dirty="0">
                <a:solidFill>
                  <a:schemeClr val="tx1"/>
                </a:solidFill>
                <a:latin typeface="+mn-lt"/>
                <a:ea typeface="+mn-ea"/>
                <a:cs typeface="+mn-cs"/>
              </a:rPr>
              <a:t>. Challenge participants to support their answers with evidence from the video transcript.</a:t>
            </a:r>
          </a:p>
          <a:p>
            <a:pPr lvl="0" fontAlgn="base"/>
            <a:endParaRPr lang="en-US" sz="1200" u="none" strike="noStrike" kern="1200" dirty="0">
              <a:solidFill>
                <a:schemeClr val="tx1"/>
              </a:solidFill>
              <a:latin typeface="+mn-lt"/>
              <a:ea typeface="+mn-ea"/>
              <a:cs typeface="+mn-cs"/>
            </a:endParaRPr>
          </a:p>
          <a:p>
            <a:pPr lvl="0" fontAlgn="base"/>
            <a:r>
              <a:rPr lang="en-US" sz="1200" u="none" strike="noStrike" kern="1200" dirty="0">
                <a:solidFill>
                  <a:schemeClr val="tx1"/>
                </a:solidFill>
                <a:latin typeface="+mn-lt"/>
                <a:ea typeface="+mn-ea"/>
                <a:cs typeface="+mn-cs"/>
              </a:rPr>
              <a:t>b. If it didn’t already come up in the discussion, ask participants, “How might the teacher have engaged these students in analyzing or critiquing the representation?”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 for Analysis Guide D3 (part 2):</a:t>
            </a:r>
            <a:endParaRPr lang="en-US" sz="1200" kern="1200" dirty="0">
              <a:solidFill>
                <a:schemeClr val="tx1"/>
              </a:solidFill>
              <a:latin typeface="+mn-lt"/>
              <a:ea typeface="+mn-ea"/>
              <a:cs typeface="+mn-cs"/>
            </a:endParaRPr>
          </a:p>
          <a:p>
            <a:pPr lvl="0"/>
            <a:endParaRPr lang="en-US" sz="1200" b="1" kern="1200" dirty="0">
              <a:solidFill>
                <a:schemeClr val="tx1"/>
              </a:solidFill>
              <a:latin typeface="+mn-lt"/>
              <a:ea typeface="+mn-ea"/>
              <a:cs typeface="+mn-cs"/>
            </a:endParaRPr>
          </a:p>
          <a:p>
            <a:pPr lvl="0"/>
            <a:r>
              <a:rPr lang="en-US" sz="1200" b="1" kern="1200" dirty="0">
                <a:solidFill>
                  <a:schemeClr val="tx1"/>
                </a:solidFill>
                <a:latin typeface="+mn-lt"/>
                <a:ea typeface="+mn-ea"/>
                <a:cs typeface="+mn-cs"/>
              </a:rPr>
              <a:t>Question 1:</a:t>
            </a:r>
            <a:r>
              <a:rPr lang="en-US" sz="1200" kern="1200" dirty="0">
                <a:solidFill>
                  <a:schemeClr val="tx1"/>
                </a:solidFill>
                <a:latin typeface="+mn-lt"/>
                <a:ea typeface="+mn-ea"/>
                <a:cs typeface="+mn-cs"/>
              </a:rPr>
              <a:t> Students in this video clip are definitely engaged in manipulating the linking cubes, breaking down the water and carbon-dioxide “molecules” and rearranging the “atoms” to form sugar molecules. They’re arranging these food molecules to show the tree growing bigger and food moving to the squirrel and then to the mountain lion, enabling these organisms to grow bigger. However, although students are busy manipulating the linking cubes, they aren’t truly helping create the content representation; they’re simply following the teacher’s directions.</a:t>
            </a:r>
          </a:p>
          <a:p>
            <a:pPr lvl="0"/>
            <a:endParaRPr lang="en-US" sz="1200" b="1" kern="1200" dirty="0">
              <a:solidFill>
                <a:schemeClr val="tx1"/>
              </a:solidFill>
              <a:latin typeface="+mn-lt"/>
              <a:ea typeface="+mn-ea"/>
              <a:cs typeface="+mn-cs"/>
            </a:endParaRPr>
          </a:p>
          <a:p>
            <a:pPr lvl="0"/>
            <a:r>
              <a:rPr lang="en-US" sz="1200" b="1" kern="1200" dirty="0">
                <a:solidFill>
                  <a:schemeClr val="tx1"/>
                </a:solidFill>
                <a:latin typeface="+mn-lt"/>
                <a:ea typeface="+mn-ea"/>
                <a:cs typeface="+mn-cs"/>
              </a:rPr>
              <a:t>Question 2:</a:t>
            </a:r>
            <a:r>
              <a:rPr lang="en-US" sz="1200" kern="1200" dirty="0">
                <a:solidFill>
                  <a:schemeClr val="tx1"/>
                </a:solidFill>
                <a:latin typeface="+mn-lt"/>
                <a:ea typeface="+mn-ea"/>
                <a:cs typeface="+mn-cs"/>
              </a:rPr>
              <a:t> The teacher asks questions to get students thinking about the meaning of the content representation, but students are struggling. It’s challenging to get them thinking about the ideas when they’re so focused on manipulating the cubes. The teacher tries to get students thinking about the food molecules being used to build up the organisms—to match the learning goal about how living things grow bigger. She has some success with one student (segments 04:10.8–04:19.5) when she asks, “And where’s the food going to go?” A student replies that it’s going to “grow out the tree” (04:16.1), and “It’s going to blossom and grow like the apple trees do” (04:19.5). Right on target! But later the teacher asks a different student the same question, and this student replies that the food will go “into dirt” (05:07.6). The teacher follows up with this student, emphasizing that the food is going to make the tree grow “bigger and bigger” (05:17.1).</a:t>
            </a:r>
          </a:p>
          <a:p>
            <a:pPr lvl="0"/>
            <a:endParaRPr lang="en-US" sz="1200" b="1" kern="1200" dirty="0">
              <a:solidFill>
                <a:schemeClr val="tx1"/>
              </a:solidFill>
              <a:latin typeface="+mn-lt"/>
              <a:ea typeface="+mn-ea"/>
              <a:cs typeface="+mn-cs"/>
            </a:endParaRPr>
          </a:p>
          <a:p>
            <a:pPr lvl="0"/>
            <a:r>
              <a:rPr lang="en-US" sz="1200" b="1" kern="1200" dirty="0">
                <a:solidFill>
                  <a:schemeClr val="tx1"/>
                </a:solidFill>
                <a:latin typeface="+mn-lt"/>
                <a:ea typeface="+mn-ea"/>
                <a:cs typeface="+mn-cs"/>
              </a:rPr>
              <a:t>Question 3:</a:t>
            </a:r>
            <a:r>
              <a:rPr lang="en-US" sz="1200" kern="1200" dirty="0">
                <a:solidFill>
                  <a:schemeClr val="tx1"/>
                </a:solidFill>
                <a:latin typeface="+mn-lt"/>
                <a:ea typeface="+mn-ea"/>
                <a:cs typeface="+mn-cs"/>
              </a:rPr>
              <a:t> Students don’t critique the content representation in this video clip.</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 for Analysis Guide D3 (part 3):</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content representation itself seems strong in a variety of ways; the problem is getting students to engage in meaningful ways with it. Participants should come up with a variety of ways to improve student engagement with the content representation. For example, students could be asked to stop and do a thinking activity after the first step when they broke apart the water and carbon-dioxide molecules and made food molecules. They could draw and label what they did or answer part of the focus question: </a:t>
            </a:r>
            <a:r>
              <a:rPr lang="en-US" sz="1200" i="1" kern="1200" dirty="0">
                <a:solidFill>
                  <a:schemeClr val="tx1"/>
                </a:solidFill>
                <a:latin typeface="+mn-lt"/>
                <a:ea typeface="+mn-ea"/>
                <a:cs typeface="+mn-cs"/>
              </a:rPr>
              <a:t>What do we know about how plants grow bigger?</a:t>
            </a:r>
            <a:r>
              <a:rPr lang="en-US" sz="1200" kern="1200" dirty="0">
                <a:solidFill>
                  <a:schemeClr val="tx1"/>
                </a:solidFill>
                <a:latin typeface="+mn-lt"/>
                <a:ea typeface="+mn-ea"/>
                <a:cs typeface="+mn-cs"/>
              </a:rPr>
              <a:t> They could stop again and think after the squirrel step and then again after the mountain lion step.</a:t>
            </a:r>
          </a:p>
        </p:txBody>
      </p:sp>
      <p:sp>
        <p:nvSpPr>
          <p:cNvPr id="77827" name="Slide Number Placeholder 3"/>
          <p:cNvSpPr>
            <a:spLocks noGrp="1"/>
          </p:cNvSpPr>
          <p:nvPr>
            <p:ph type="sldNum" sz="quarter" idx="5"/>
          </p:nvPr>
        </p:nvSpPr>
        <p:spPr>
          <a:noFill/>
        </p:spPr>
        <p:txBody>
          <a:bodyPr/>
          <a:lstStyle/>
          <a:p>
            <a:fld id="{13A0D520-B480-4978-A3A3-32FFA1B77F00}" type="slidenum">
              <a:rPr lang="en-US"/>
              <a:pPr/>
              <a:t>25</a:t>
            </a:fld>
            <a:endParaRPr lang="en-US"/>
          </a:p>
        </p:txBody>
      </p:sp>
    </p:spTree>
    <p:extLst>
      <p:ext uri="{BB962C8B-B14F-4D97-AF65-F5344CB8AC3E}">
        <p14:creationId xmlns:p14="http://schemas.microsoft.com/office/powerpoint/2010/main" val="41627314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p>
            <a:fld id="{4A5491BF-9FED-417A-A2E8-A419B691E685}" type="slidenum">
              <a:rPr lang="en-US"/>
              <a:pPr/>
              <a:t>26</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pPr eaLnBrk="1" hangingPunct="1"/>
            <a:r>
              <a:rPr lang="en-US" dirty="0"/>
              <a:t>10 min</a:t>
            </a:r>
          </a:p>
          <a:p>
            <a:pPr eaLnBrk="1" hangingPunct="1"/>
            <a:endParaRPr lang="en-US" dirty="0"/>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 (5 min):</a:t>
            </a:r>
            <a:r>
              <a:rPr lang="en-US" sz="1200" kern="1200" dirty="0">
                <a:solidFill>
                  <a:schemeClr val="tx1"/>
                </a:solidFill>
                <a:latin typeface="+mn-lt"/>
                <a:ea typeface="+mn-ea"/>
                <a:cs typeface="+mn-cs"/>
              </a:rPr>
              <a:t> Have participants work on the slide questions. </a:t>
            </a:r>
            <a:r>
              <a:rPr lang="en-US" sz="1200" b="0" kern="1200" dirty="0">
                <a:solidFill>
                  <a:schemeClr val="tx1"/>
                </a:solidFill>
                <a:latin typeface="+mn-lt"/>
                <a:ea typeface="+mn-ea"/>
                <a:cs typeface="+mn-cs"/>
              </a:rPr>
              <a:t>Encourage them to use their resources </a:t>
            </a:r>
            <a:r>
              <a:rPr lang="en-US" sz="1200" kern="1200" dirty="0">
                <a:solidFill>
                  <a:schemeClr val="tx1"/>
                </a:solidFill>
                <a:latin typeface="+mn-lt"/>
                <a:ea typeface="+mn-ea"/>
                <a:cs typeface="+mn-cs"/>
              </a:rPr>
              <a:t>(e.g., the strategies booklet, their Z-fold summary charts, the content background</a:t>
            </a:r>
            <a:r>
              <a:rPr lang="en-US" sz="1200" kern="1200" baseline="0" dirty="0">
                <a:solidFill>
                  <a:schemeClr val="tx1"/>
                </a:solidFill>
                <a:latin typeface="+mn-lt"/>
                <a:ea typeface="+mn-ea"/>
                <a:cs typeface="+mn-cs"/>
              </a:rPr>
              <a:t> document, </a:t>
            </a:r>
            <a:r>
              <a:rPr lang="en-US" sz="1200" kern="1200" dirty="0">
                <a:solidFill>
                  <a:schemeClr val="tx1"/>
                </a:solidFill>
                <a:latin typeface="+mn-lt"/>
                <a:ea typeface="+mn-ea"/>
                <a:cs typeface="+mn-cs"/>
              </a:rPr>
              <a:t>notes they’ve taken).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 group (5 min):</a:t>
            </a:r>
            <a:r>
              <a:rPr lang="en-US" sz="1200" kern="1200" dirty="0">
                <a:solidFill>
                  <a:schemeClr val="tx1"/>
                </a:solidFill>
                <a:latin typeface="+mn-lt"/>
                <a:ea typeface="+mn-ea"/>
                <a:cs typeface="+mn-cs"/>
              </a:rPr>
              <a:t> Have participants share out their new ideas for each question in a round-robin format, if time allows. Otherwise, have a couple of volunteers share their ideas for each question. </a:t>
            </a:r>
            <a:endParaRPr lang="en-US" dirty="0"/>
          </a:p>
        </p:txBody>
      </p:sp>
    </p:spTree>
    <p:extLst>
      <p:ext uri="{BB962C8B-B14F-4D97-AF65-F5344CB8AC3E}">
        <p14:creationId xmlns:p14="http://schemas.microsoft.com/office/powerpoint/2010/main" val="26477256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4243" indent="-290093" eaLnBrk="0" hangingPunct="0">
              <a:spcBef>
                <a:spcPct val="30000"/>
              </a:spcBef>
              <a:defRPr sz="1200">
                <a:solidFill>
                  <a:schemeClr val="tx1"/>
                </a:solidFill>
                <a:latin typeface="Arial" charset="0"/>
              </a:defRPr>
            </a:lvl2pPr>
            <a:lvl3pPr marL="1160374" indent="-232075" eaLnBrk="0" hangingPunct="0">
              <a:spcBef>
                <a:spcPct val="30000"/>
              </a:spcBef>
              <a:defRPr sz="1200">
                <a:solidFill>
                  <a:schemeClr val="tx1"/>
                </a:solidFill>
                <a:latin typeface="Arial" charset="0"/>
              </a:defRPr>
            </a:lvl3pPr>
            <a:lvl4pPr marL="1624523" indent="-232075" eaLnBrk="0" hangingPunct="0">
              <a:spcBef>
                <a:spcPct val="30000"/>
              </a:spcBef>
              <a:defRPr sz="1200">
                <a:solidFill>
                  <a:schemeClr val="tx1"/>
                </a:solidFill>
                <a:latin typeface="Arial" charset="0"/>
              </a:defRPr>
            </a:lvl4pPr>
            <a:lvl5pPr marL="2088672" indent="-232075" eaLnBrk="0" hangingPunct="0">
              <a:spcBef>
                <a:spcPct val="30000"/>
              </a:spcBef>
              <a:defRPr sz="1200">
                <a:solidFill>
                  <a:schemeClr val="tx1"/>
                </a:solidFill>
                <a:latin typeface="Arial" charset="0"/>
              </a:defRPr>
            </a:lvl5pPr>
            <a:lvl6pPr marL="2552822" indent="-232075" eaLnBrk="0" fontAlgn="base" hangingPunct="0">
              <a:spcBef>
                <a:spcPct val="30000"/>
              </a:spcBef>
              <a:spcAft>
                <a:spcPct val="0"/>
              </a:spcAft>
              <a:defRPr sz="1200">
                <a:solidFill>
                  <a:schemeClr val="tx1"/>
                </a:solidFill>
                <a:latin typeface="Arial" charset="0"/>
              </a:defRPr>
            </a:lvl6pPr>
            <a:lvl7pPr marL="3016971" indent="-232075" eaLnBrk="0" fontAlgn="base" hangingPunct="0">
              <a:spcBef>
                <a:spcPct val="30000"/>
              </a:spcBef>
              <a:spcAft>
                <a:spcPct val="0"/>
              </a:spcAft>
              <a:defRPr sz="1200">
                <a:solidFill>
                  <a:schemeClr val="tx1"/>
                </a:solidFill>
                <a:latin typeface="Arial" charset="0"/>
              </a:defRPr>
            </a:lvl7pPr>
            <a:lvl8pPr marL="3481121" indent="-232075" eaLnBrk="0" fontAlgn="base" hangingPunct="0">
              <a:spcBef>
                <a:spcPct val="30000"/>
              </a:spcBef>
              <a:spcAft>
                <a:spcPct val="0"/>
              </a:spcAft>
              <a:defRPr sz="1200">
                <a:solidFill>
                  <a:schemeClr val="tx1"/>
                </a:solidFill>
                <a:latin typeface="Arial" charset="0"/>
              </a:defRPr>
            </a:lvl8pPr>
            <a:lvl9pPr marL="3945270" indent="-2320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27</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Throughout this content deepening phase, refer as needed to the Food Webs Content Background Document and Common Student Ideas about Food Chains and Food Webs.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 </a:t>
            </a:r>
            <a:r>
              <a:rPr lang="en-US" sz="1200" kern="1200" dirty="0">
                <a:solidFill>
                  <a:schemeClr val="tx1"/>
                </a:solidFill>
                <a:latin typeface="+mn-lt"/>
                <a:ea typeface="+mn-ea"/>
                <a:cs typeface="+mn-cs"/>
              </a:rPr>
              <a:t>“Now let’s begin our content deepening work on food webs.” </a:t>
            </a:r>
          </a:p>
          <a:p>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Timing note:</a:t>
            </a:r>
            <a:r>
              <a:rPr lang="en-US" sz="1200" kern="1200" dirty="0">
                <a:solidFill>
                  <a:schemeClr val="tx1"/>
                </a:solidFill>
                <a:latin typeface="+mn-lt"/>
                <a:ea typeface="+mn-ea"/>
                <a:cs typeface="+mn-cs"/>
              </a:rPr>
              <a:t> To keep things moving so you don’t run out of time during this phase, adhere as closely as possible to the time you’ve allotted for each slide. If you’re running short on time, you may need to abridge or skip some of the group discussion.</a:t>
            </a:r>
            <a:endParaRPr lang="en-US" dirty="0"/>
          </a:p>
          <a:p>
            <a:endParaRPr lang="en-US" sz="1200" kern="1200" dirty="0">
              <a:solidFill>
                <a:schemeClr val="tx1"/>
              </a:solidFill>
              <a:latin typeface="+mn-lt"/>
              <a:ea typeface="+mn-ea"/>
              <a:cs typeface="+mn-cs"/>
            </a:endParaRPr>
          </a:p>
        </p:txBody>
      </p:sp>
    </p:spTree>
    <p:extLst>
      <p:ext uri="{BB962C8B-B14F-4D97-AF65-F5344CB8AC3E}">
        <p14:creationId xmlns:p14="http://schemas.microsoft.com/office/powerpoint/2010/main" val="15985722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To remind participants of the science content storyline in previous sessions, ask them to complete one of the tasks on the slide.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“As you work on these tasks, be creative and demonstrate what you’ve learned in different ways. If you need ideas, you can look through your notebooks.”</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37917390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 </a:t>
            </a:r>
            <a:r>
              <a:rPr lang="en-US" sz="1200" kern="1200" dirty="0">
                <a:solidFill>
                  <a:schemeClr val="tx1"/>
                </a:solidFill>
                <a:latin typeface="+mn-lt"/>
                <a:ea typeface="+mn-ea"/>
                <a:cs typeface="+mn-cs"/>
              </a:rPr>
              <a:t>Read the focus question on the slide; then have participants copy it into their science notebooks and draw a box around it.</a:t>
            </a:r>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“In the previous session, we started thinking about what happens to matter in a food chain. Let’s review what we’ve learned so far.”</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Ask one or two participants to summarize what they’ve learned so far about how matter moves from organism to organism in a food chain.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Emphasize the following science ideas: </a:t>
            </a:r>
          </a:p>
          <a:p>
            <a:pPr marL="365760" indent="-182880">
              <a:buFont typeface="Arial" pitchFamily="34" charset="0"/>
              <a:buChar char="•"/>
            </a:pPr>
            <a:r>
              <a:rPr lang="en-US" sz="1200" kern="1200" dirty="0">
                <a:solidFill>
                  <a:schemeClr val="tx1"/>
                </a:solidFill>
                <a:latin typeface="+mn-lt"/>
                <a:ea typeface="+mn-ea"/>
                <a:cs typeface="+mn-cs"/>
              </a:rPr>
              <a:t>In producers (plants), water and carbon dioxide combine to form sugars.</a:t>
            </a:r>
          </a:p>
          <a:p>
            <a:pPr marL="365760" indent="-182880">
              <a:buFont typeface="Arial" pitchFamily="34" charset="0"/>
              <a:buChar char="•"/>
            </a:pPr>
            <a:r>
              <a:rPr lang="en-US" sz="1200" kern="1200" dirty="0">
                <a:solidFill>
                  <a:schemeClr val="tx1"/>
                </a:solidFill>
                <a:latin typeface="+mn-lt"/>
                <a:ea typeface="+mn-ea"/>
                <a:cs typeface="+mn-cs"/>
              </a:rPr>
              <a:t>Plants use these sugars to grow.</a:t>
            </a:r>
          </a:p>
          <a:p>
            <a:pPr marL="365760" indent="-182880">
              <a:buFont typeface="Arial" pitchFamily="34" charset="0"/>
              <a:buChar char="•"/>
            </a:pPr>
            <a:r>
              <a:rPr lang="en-US" sz="1200" kern="1200" dirty="0">
                <a:solidFill>
                  <a:schemeClr val="tx1"/>
                </a:solidFill>
                <a:latin typeface="+mn-lt"/>
                <a:ea typeface="+mn-ea"/>
                <a:cs typeface="+mn-cs"/>
              </a:rPr>
              <a:t>A squirrel eats the plant and uses its matter and energy to grow.</a:t>
            </a:r>
          </a:p>
          <a:p>
            <a:pPr marL="365760" indent="-182880">
              <a:buFont typeface="Arial" pitchFamily="34" charset="0"/>
              <a:buChar char="•"/>
            </a:pPr>
            <a:r>
              <a:rPr lang="en-US" sz="1200" kern="1200" dirty="0">
                <a:solidFill>
                  <a:schemeClr val="tx1"/>
                </a:solidFill>
                <a:latin typeface="+mn-lt"/>
                <a:ea typeface="+mn-ea"/>
                <a:cs typeface="+mn-cs"/>
              </a:rPr>
              <a:t>A mountain lion eats the squirrel and uses its matter and energy to grow.</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“The plants on this slide are radish seedlings grown under three different conditions. The plant at the top had light but no water. The plant on the bottom left had light and water, and the plant on the bottom right had water but no light.”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“We’ll use this experiment to help us consider in more detail what happens to matter in producers.”</a:t>
            </a:r>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1935998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a:t>
            </a:r>
            <a:r>
              <a:rPr lang="en-US" sz="1200" kern="1200" dirty="0">
                <a:solidFill>
                  <a:schemeClr val="tx1"/>
                </a:solidFill>
                <a:latin typeface="+mn-lt"/>
                <a:ea typeface="+mn-ea"/>
                <a:cs typeface="+mn-cs"/>
              </a:rPr>
              <a:t>Give participants time to review your feedback on their reflections from day 6 and offer reactions, comments, or follow-up questions.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a:t>
            </a:r>
          </a:p>
          <a:p>
            <a:endParaRPr lang="en-US" dirty="0"/>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dirty="0"/>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3</a:t>
            </a:fld>
            <a:endParaRPr lang="en-US"/>
          </a:p>
        </p:txBody>
      </p:sp>
    </p:spTree>
    <p:extLst>
      <p:ext uri="{BB962C8B-B14F-4D97-AF65-F5344CB8AC3E}">
        <p14:creationId xmlns:p14="http://schemas.microsoft.com/office/powerpoint/2010/main" val="1493997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“At the beginning of this experiment, researchers measured the mass of the seeds and the paper towels holding the seeds before the seeds received different treatments.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Then after two weeks, the plants and paper towels were dried to remove all the water.”</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Ask participants to predict which treatment(s) will result in an increase of mass.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Have participants share their predictions with an elbow partner.</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30744949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“As you can see from the slide, the plant grown with both light and water </a:t>
            </a:r>
            <a:r>
              <a:rPr lang="en-US" sz="1200" i="1" kern="1200" dirty="0">
                <a:solidFill>
                  <a:schemeClr val="tx1"/>
                </a:solidFill>
                <a:latin typeface="+mn-lt"/>
                <a:ea typeface="+mn-ea"/>
                <a:cs typeface="+mn-cs"/>
              </a:rPr>
              <a:t>gained</a:t>
            </a:r>
            <a:r>
              <a:rPr lang="en-US" sz="1200" kern="1200" dirty="0">
                <a:solidFill>
                  <a:schemeClr val="tx1"/>
                </a:solidFill>
                <a:latin typeface="+mn-lt"/>
                <a:ea typeface="+mn-ea"/>
                <a:cs typeface="+mn-cs"/>
              </a:rPr>
              <a:t> mass, but the plant grown in the dark actually </a:t>
            </a:r>
            <a:r>
              <a:rPr lang="en-US" sz="1200" i="1" kern="1200" dirty="0">
                <a:solidFill>
                  <a:schemeClr val="tx1"/>
                </a:solidFill>
                <a:latin typeface="+mn-lt"/>
                <a:ea typeface="+mn-ea"/>
                <a:cs typeface="+mn-cs"/>
              </a:rPr>
              <a:t>lost</a:t>
            </a:r>
            <a:r>
              <a:rPr lang="en-US" sz="1200" kern="1200" dirty="0">
                <a:solidFill>
                  <a:schemeClr val="tx1"/>
                </a:solidFill>
                <a:latin typeface="+mn-lt"/>
                <a:ea typeface="+mn-ea"/>
                <a:cs typeface="+mn-cs"/>
              </a:rPr>
              <a:t> mass.”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Ask participants to compare the results of the experiment with their original predictions.</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31</a:t>
            </a:fld>
            <a:endParaRPr lang="en-US">
              <a:solidFill>
                <a:prstClr val="black"/>
              </a:solidFill>
            </a:endParaRPr>
          </a:p>
        </p:txBody>
      </p:sp>
    </p:spTree>
    <p:extLst>
      <p:ext uri="{BB962C8B-B14F-4D97-AF65-F5344CB8AC3E}">
        <p14:creationId xmlns:p14="http://schemas.microsoft.com/office/powerpoint/2010/main" val="13043226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“In your notebooks, write your ideas for answering the two questions on the slide. We’ll review the responses as a group during the following activities.”</a:t>
            </a:r>
          </a:p>
        </p:txBody>
      </p:sp>
      <p:sp>
        <p:nvSpPr>
          <p:cNvPr id="4" name="Slide Number Placeholder 3"/>
          <p:cNvSpPr>
            <a:spLocks noGrp="1"/>
          </p:cNvSpPr>
          <p:nvPr>
            <p:ph type="sldNum" sz="quarter" idx="10"/>
          </p:nvPr>
        </p:nvSpPr>
        <p:spPr/>
        <p:txBody>
          <a:bodyPr/>
          <a:lstStyle/>
          <a:p>
            <a:fld id="{458BEC4D-D1F7-4625-B0BA-2126EAFE9E6D}" type="slidenum">
              <a:rPr lang="en-US" smtClean="0"/>
              <a:pPr/>
              <a:t>32</a:t>
            </a:fld>
            <a:endParaRPr lang="en-US"/>
          </a:p>
        </p:txBody>
      </p:sp>
    </p:spTree>
    <p:extLst>
      <p:ext uri="{BB962C8B-B14F-4D97-AF65-F5344CB8AC3E}">
        <p14:creationId xmlns:p14="http://schemas.microsoft.com/office/powerpoint/2010/main" val="39762758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Summarize what happened to the matter in the plant that had both light and water.</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33</a:t>
            </a:fld>
            <a:endParaRPr lang="en-US">
              <a:solidFill>
                <a:prstClr val="black"/>
              </a:solidFill>
            </a:endParaRPr>
          </a:p>
        </p:txBody>
      </p:sp>
    </p:spTree>
    <p:extLst>
      <p:ext uri="{BB962C8B-B14F-4D97-AF65-F5344CB8AC3E}">
        <p14:creationId xmlns:p14="http://schemas.microsoft.com/office/powerpoint/2010/main" val="981851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Next, summarize what happened to the matter in the plant that had water but no light. Point out that this process, called </a:t>
            </a:r>
            <a:r>
              <a:rPr lang="en-US" sz="1200" i="1" kern="1200" dirty="0">
                <a:solidFill>
                  <a:schemeClr val="tx1"/>
                </a:solidFill>
                <a:latin typeface="+mn-lt"/>
                <a:ea typeface="+mn-ea"/>
                <a:cs typeface="+mn-cs"/>
              </a:rPr>
              <a:t>cellular respiration</a:t>
            </a:r>
            <a:r>
              <a:rPr lang="en-US" sz="1200" kern="1200" dirty="0">
                <a:solidFill>
                  <a:schemeClr val="tx1"/>
                </a:solidFill>
                <a:latin typeface="+mn-lt"/>
                <a:ea typeface="+mn-ea"/>
                <a:cs typeface="+mn-cs"/>
              </a:rPr>
              <a:t>, occurs in all living plants and animals.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“The main point of this diagram is that an individual plant or animal can lose mass from its body by burning food and releasing carbon dioxide and water.”</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34</a:t>
            </a:fld>
            <a:endParaRPr lang="en-US">
              <a:solidFill>
                <a:prstClr val="black"/>
              </a:solidFill>
            </a:endParaRPr>
          </a:p>
        </p:txBody>
      </p:sp>
    </p:spTree>
    <p:extLst>
      <p:ext uri="{BB962C8B-B14F-4D97-AF65-F5344CB8AC3E}">
        <p14:creationId xmlns:p14="http://schemas.microsoft.com/office/powerpoint/2010/main" val="39340886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“To see how well you understand the science ideas we’ve been discussing, use what you’ve learned so far to answer the question on the slide.”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Ask participants to identify the common misconceptions for each incorrect answer. They should identify the following misconceptions:  </a:t>
            </a:r>
          </a:p>
          <a:p>
            <a:pPr marL="365760" indent="-228600">
              <a:buFont typeface="+mj-lt"/>
              <a:buAutoNum type="alphaLcPeriod"/>
            </a:pPr>
            <a:r>
              <a:rPr lang="en-US" sz="1200" kern="1200" dirty="0">
                <a:solidFill>
                  <a:schemeClr val="tx1"/>
                </a:solidFill>
                <a:latin typeface="+mn-lt"/>
                <a:ea typeface="+mn-ea"/>
                <a:cs typeface="+mn-cs"/>
              </a:rPr>
              <a:t>Matter is converted into energy.</a:t>
            </a:r>
          </a:p>
          <a:p>
            <a:pPr marL="365760" lvl="0" indent="-228600" fontAlgn="base">
              <a:buFont typeface="+mj-lt"/>
              <a:buAutoNum type="alphaLcPeriod"/>
            </a:pPr>
            <a:r>
              <a:rPr lang="en-US" sz="1200" u="none" strike="noStrike" kern="1200" dirty="0">
                <a:solidFill>
                  <a:schemeClr val="tx1"/>
                </a:solidFill>
                <a:effectLst/>
                <a:latin typeface="+mn-lt"/>
                <a:ea typeface="+mn-ea"/>
                <a:cs typeface="+mn-cs"/>
              </a:rPr>
              <a:t>All the lost mass is water.</a:t>
            </a:r>
          </a:p>
          <a:p>
            <a:pPr marL="365760" lvl="0" indent="-228600" fontAlgn="base">
              <a:buFont typeface="+mj-lt"/>
              <a:buAutoNum type="alphaLcPeriod"/>
            </a:pPr>
            <a:r>
              <a:rPr lang="en-US" sz="1200" u="none" strike="noStrike" kern="1200" dirty="0">
                <a:solidFill>
                  <a:schemeClr val="tx1"/>
                </a:solidFill>
                <a:effectLst/>
                <a:latin typeface="+mn-lt"/>
                <a:ea typeface="+mn-ea"/>
                <a:cs typeface="+mn-cs"/>
              </a:rPr>
              <a:t>Undigested food is how our bodies lose mass.</a:t>
            </a:r>
          </a:p>
          <a:p>
            <a:pPr marL="365760" lvl="0" indent="-228600" fontAlgn="base">
              <a:buFont typeface="+mj-lt"/>
              <a:buAutoNum type="alphaLcPeriod"/>
            </a:pPr>
            <a:r>
              <a:rPr lang="en-US" sz="1200" u="none" strike="noStrike" kern="1200" dirty="0">
                <a:solidFill>
                  <a:schemeClr val="tx1"/>
                </a:solidFill>
                <a:effectLst/>
                <a:latin typeface="+mn-lt"/>
                <a:ea typeface="+mn-ea"/>
                <a:cs typeface="+mn-cs"/>
              </a:rPr>
              <a:t>Correct answer</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Remind participants that matter is lost as CO</a:t>
            </a:r>
            <a:r>
              <a:rPr lang="en-US" sz="1200" kern="1200" baseline="-25000" dirty="0">
                <a:solidFill>
                  <a:schemeClr val="tx1"/>
                </a:solidFill>
                <a:latin typeface="+mn-lt"/>
                <a:ea typeface="+mn-ea"/>
                <a:cs typeface="+mn-cs"/>
              </a:rPr>
              <a:t>2 </a:t>
            </a:r>
            <a:r>
              <a:rPr lang="en-US" sz="1200" kern="1200" dirty="0">
                <a:solidFill>
                  <a:schemeClr val="tx1"/>
                </a:solidFill>
                <a:latin typeface="+mn-lt"/>
                <a:ea typeface="+mn-ea"/>
                <a:cs typeface="+mn-cs"/>
              </a:rPr>
              <a:t>through cellular respiration.</a:t>
            </a:r>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11165918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“So here’s a challenge question to consider: </a:t>
            </a:r>
            <a:r>
              <a:rPr lang="en-US" sz="1200" i="1" kern="1200" dirty="0">
                <a:solidFill>
                  <a:schemeClr val="tx1"/>
                </a:solidFill>
                <a:latin typeface="+mn-lt"/>
                <a:ea typeface="+mn-ea"/>
                <a:cs typeface="+mn-cs"/>
              </a:rPr>
              <a:t>Was the plant grown in the light also engaging in cellular respiration?</a:t>
            </a:r>
            <a:r>
              <a:rPr lang="en-US" sz="1200" kern="1200" dirty="0">
                <a:solidFill>
                  <a:schemeClr val="tx1"/>
                </a:solidFill>
                <a:latin typeface="+mn-lt"/>
                <a:ea typeface="+mn-ea"/>
                <a:cs typeface="+mn-cs"/>
              </a:rPr>
              <a: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Discuss this question as a group and elicit participants’ ideas. </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Point out that the plant in the light was performing </a:t>
            </a:r>
            <a:r>
              <a:rPr lang="en-US" sz="1200" i="1" kern="1200" dirty="0">
                <a:solidFill>
                  <a:schemeClr val="tx1"/>
                </a:solidFill>
                <a:latin typeface="+mn-lt"/>
                <a:ea typeface="+mn-ea"/>
                <a:cs typeface="+mn-cs"/>
              </a:rPr>
              <a:t>both</a:t>
            </a:r>
            <a:r>
              <a:rPr lang="en-US" sz="1200" kern="1200" dirty="0">
                <a:solidFill>
                  <a:schemeClr val="tx1"/>
                </a:solidFill>
                <a:latin typeface="+mn-lt"/>
                <a:ea typeface="+mn-ea"/>
                <a:cs typeface="+mn-cs"/>
              </a:rPr>
              <a:t> photosynthesis and cellular respiration, but it was performing photosynthesis at a</a:t>
            </a:r>
            <a:r>
              <a:rPr lang="en-US" sz="1200" kern="1200" baseline="0" dirty="0">
                <a:solidFill>
                  <a:schemeClr val="tx1"/>
                </a:solidFill>
                <a:latin typeface="+mn-lt"/>
                <a:ea typeface="+mn-ea"/>
                <a:cs typeface="+mn-cs"/>
              </a:rPr>
              <a:t> faster</a:t>
            </a:r>
            <a:r>
              <a:rPr lang="en-US" sz="1200" kern="1200" dirty="0">
                <a:solidFill>
                  <a:schemeClr val="tx1"/>
                </a:solidFill>
                <a:latin typeface="+mn-lt"/>
                <a:ea typeface="+mn-ea"/>
                <a:cs typeface="+mn-cs"/>
              </a:rPr>
              <a:t> rate.</a:t>
            </a:r>
          </a:p>
          <a:p>
            <a:pPr marL="228600" indent="-228600">
              <a:buFont typeface="+mj-lt"/>
              <a:buAutoNum type="alphaLcParenR"/>
            </a:pPr>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41397054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Timing note:</a:t>
            </a:r>
            <a:r>
              <a:rPr lang="en-US" sz="1200" kern="1200" dirty="0">
                <a:solidFill>
                  <a:schemeClr val="tx1"/>
                </a:solidFill>
                <a:latin typeface="+mn-lt"/>
                <a:ea typeface="+mn-ea"/>
                <a:cs typeface="+mn-cs"/>
              </a:rPr>
              <a:t> Allow 40 minutes for this activity (slides 38–60).</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Ask participants to pair up and collect the items they’ll need for this activity from Food</a:t>
            </a:r>
            <a:r>
              <a:rPr lang="en-US" sz="1200" kern="1200" baseline="0" dirty="0">
                <a:solidFill>
                  <a:schemeClr val="tx1"/>
                </a:solidFill>
                <a:latin typeface="+mn-lt"/>
                <a:ea typeface="+mn-ea"/>
                <a:cs typeface="+mn-cs"/>
              </a:rPr>
              <a:t> Webs lesson 3</a:t>
            </a:r>
            <a:r>
              <a:rPr lang="en-US" sz="1200" kern="1200" dirty="0">
                <a:solidFill>
                  <a:schemeClr val="tx1"/>
                </a:solidFill>
                <a:latin typeface="+mn-lt"/>
                <a:ea typeface="+mn-ea"/>
                <a:cs typeface="+mn-cs"/>
              </a:rPr>
              <a: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“Make sure to give yourselves plenty of space for the place mats, waste bowls, linking cubes, and your notebooks.”</a:t>
            </a:r>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37</a:t>
            </a:fld>
            <a:endParaRPr lang="en-US">
              <a:solidFill>
                <a:prstClr val="black"/>
              </a:solidFill>
            </a:endParaRPr>
          </a:p>
        </p:txBody>
      </p:sp>
    </p:spTree>
    <p:extLst>
      <p:ext uri="{BB962C8B-B14F-4D97-AF65-F5344CB8AC3E}">
        <p14:creationId xmlns:p14="http://schemas.microsoft.com/office/powerpoint/2010/main" val="17800839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Remind participants of the three different types of molecules that will be used at the beginning of the activity.</a:t>
            </a:r>
          </a:p>
          <a:p>
            <a:r>
              <a:rPr lang="en-US" sz="1200" kern="1200" dirty="0">
                <a:solidFill>
                  <a:schemeClr val="tx1"/>
                </a:solidFill>
                <a:latin typeface="+mn-lt"/>
                <a:ea typeface="+mn-ea"/>
                <a:cs typeface="+mn-cs"/>
              </a:rPr>
              <a:t> </a:t>
            </a: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“You may want to make a key for these molecules in your notebooks. Remember that the blue linking cubes are hydrogen, the white ones are oxygen, and the red ones are carbon.”</a:t>
            </a:r>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38</a:t>
            </a:fld>
            <a:endParaRPr lang="en-US">
              <a:solidFill>
                <a:prstClr val="black"/>
              </a:solidFill>
            </a:endParaRPr>
          </a:p>
        </p:txBody>
      </p:sp>
    </p:spTree>
    <p:extLst>
      <p:ext uri="{BB962C8B-B14F-4D97-AF65-F5344CB8AC3E}">
        <p14:creationId xmlns:p14="http://schemas.microsoft.com/office/powerpoint/2010/main" val="11606244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Give participants 1 or 2 minutes to read the science content storyline on the overview page for lesson 4.</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“Make sure to refer back to this science content storyline as we work through the activity.”</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39</a:t>
            </a:fld>
            <a:endParaRPr lang="en-US">
              <a:solidFill>
                <a:prstClr val="black"/>
              </a:solidFill>
            </a:endParaRPr>
          </a:p>
        </p:txBody>
      </p:sp>
    </p:spTree>
    <p:extLst>
      <p:ext uri="{BB962C8B-B14F-4D97-AF65-F5344CB8AC3E}">
        <p14:creationId xmlns:p14="http://schemas.microsoft.com/office/powerpoint/2010/main" val="826679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7020" indent="-291161" eaLnBrk="0" hangingPunct="0">
              <a:spcBef>
                <a:spcPct val="30000"/>
              </a:spcBef>
              <a:defRPr sz="1300">
                <a:solidFill>
                  <a:schemeClr val="tx1"/>
                </a:solidFill>
                <a:latin typeface="Arial" charset="0"/>
              </a:defRPr>
            </a:lvl2pPr>
            <a:lvl3pPr marL="1164647" indent="-232929" eaLnBrk="0" hangingPunct="0">
              <a:spcBef>
                <a:spcPct val="30000"/>
              </a:spcBef>
              <a:defRPr sz="1300">
                <a:solidFill>
                  <a:schemeClr val="tx1"/>
                </a:solidFill>
                <a:latin typeface="Arial" charset="0"/>
              </a:defRPr>
            </a:lvl3pPr>
            <a:lvl4pPr marL="1630505" indent="-232929" eaLnBrk="0" hangingPunct="0">
              <a:spcBef>
                <a:spcPct val="30000"/>
              </a:spcBef>
              <a:defRPr sz="1300">
                <a:solidFill>
                  <a:schemeClr val="tx1"/>
                </a:solidFill>
                <a:latin typeface="Arial" charset="0"/>
              </a:defRPr>
            </a:lvl4pPr>
            <a:lvl5pPr marL="2096365" indent="-232929" eaLnBrk="0" hangingPunct="0">
              <a:spcBef>
                <a:spcPct val="30000"/>
              </a:spcBef>
              <a:defRPr sz="1300">
                <a:solidFill>
                  <a:schemeClr val="tx1"/>
                </a:solidFill>
                <a:latin typeface="Arial" charset="0"/>
              </a:defRPr>
            </a:lvl5pPr>
            <a:lvl6pPr marL="2562224" indent="-232929" eaLnBrk="0" fontAlgn="base" hangingPunct="0">
              <a:spcBef>
                <a:spcPct val="30000"/>
              </a:spcBef>
              <a:spcAft>
                <a:spcPct val="0"/>
              </a:spcAft>
              <a:defRPr sz="1300">
                <a:solidFill>
                  <a:schemeClr val="tx1"/>
                </a:solidFill>
                <a:latin typeface="Arial" charset="0"/>
              </a:defRPr>
            </a:lvl6pPr>
            <a:lvl7pPr marL="3028082" indent="-232929" eaLnBrk="0" fontAlgn="base" hangingPunct="0">
              <a:spcBef>
                <a:spcPct val="30000"/>
              </a:spcBef>
              <a:spcAft>
                <a:spcPct val="0"/>
              </a:spcAft>
              <a:defRPr sz="1300">
                <a:solidFill>
                  <a:schemeClr val="tx1"/>
                </a:solidFill>
                <a:latin typeface="Arial" charset="0"/>
              </a:defRPr>
            </a:lvl7pPr>
            <a:lvl8pPr marL="3493941" indent="-232929" eaLnBrk="0" fontAlgn="base" hangingPunct="0">
              <a:spcBef>
                <a:spcPct val="30000"/>
              </a:spcBef>
              <a:spcAft>
                <a:spcPct val="0"/>
              </a:spcAft>
              <a:defRPr sz="1300">
                <a:solidFill>
                  <a:schemeClr val="tx1"/>
                </a:solidFill>
                <a:latin typeface="Arial" charset="0"/>
              </a:defRPr>
            </a:lvl8pPr>
            <a:lvl9pPr marL="3959800" indent="-23292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4</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dirty="0">
                <a:latin typeface="Arial" charset="0"/>
              </a:rPr>
              <a:t>2</a:t>
            </a:r>
            <a:r>
              <a:rPr lang="en-US" baseline="0" dirty="0">
                <a:latin typeface="Arial" charset="0"/>
              </a:rPr>
              <a:t> </a:t>
            </a:r>
            <a:r>
              <a:rPr lang="en-US" dirty="0">
                <a:latin typeface="Arial" charset="0"/>
              </a:rPr>
              <a:t>min </a:t>
            </a:r>
          </a:p>
          <a:p>
            <a:pPr eaLnBrk="1" hangingPunct="1"/>
            <a:endParaRPr lang="en-US" dirty="0">
              <a:latin typeface="Arial" charset="0"/>
            </a:endParaRPr>
          </a:p>
          <a:p>
            <a:pPr lvl="0" fontAlgn="base"/>
            <a:r>
              <a:rPr lang="en-US" sz="1200" u="none" strike="noStrike" kern="1200" dirty="0">
                <a:solidFill>
                  <a:schemeClr val="tx1"/>
                </a:solidFill>
                <a:latin typeface="+mn-lt"/>
                <a:ea typeface="+mn-ea"/>
                <a:cs typeface="+mn-cs"/>
              </a:rPr>
              <a:t>a. Review the norms and ask participants to think about areas where they could improve individually or as a group.</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“How do you think we’re doing individually and as a group applying these norms? Do you have any comments or suggestions about areas where</a:t>
            </a:r>
            <a:r>
              <a:rPr lang="en-US" sz="1200" kern="1200" baseline="0" dirty="0">
                <a:solidFill>
                  <a:schemeClr val="tx1"/>
                </a:solidFill>
                <a:latin typeface="+mn-lt"/>
                <a:ea typeface="+mn-ea"/>
                <a:cs typeface="+mn-cs"/>
              </a:rPr>
              <a:t> we could improve</a:t>
            </a:r>
            <a:r>
              <a:rPr lang="en-US" sz="1200" kern="1200" dirty="0">
                <a:solidFill>
                  <a:schemeClr val="tx1"/>
                </a:solidFill>
                <a:latin typeface="+mn-lt"/>
                <a:ea typeface="+mn-ea"/>
                <a:cs typeface="+mn-cs"/>
              </a:rPr>
              <a:t>?”</a:t>
            </a:r>
            <a:r>
              <a:rPr lang="en-US" sz="1200" strike="sngStrike" kern="1200" dirty="0">
                <a:solidFill>
                  <a:schemeClr val="tx1"/>
                </a:solidFill>
                <a:latin typeface="+mn-lt"/>
                <a:ea typeface="+mn-ea"/>
                <a:cs typeface="+mn-cs"/>
              </a:rPr>
              <a:t> </a:t>
            </a:r>
            <a:endParaRPr lang="en-US" dirty="0">
              <a:latin typeface="Arial" charset="0"/>
            </a:endParaRPr>
          </a:p>
          <a:p>
            <a:pPr lvl="0" fontAlgn="base"/>
            <a:endParaRPr lang="en-US" sz="120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6733722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“Your main task in this activity is to create a content representation in your notebooks showing how matter moves from organism to organism in a food chain and back into the environment.”</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40</a:t>
            </a:fld>
            <a:endParaRPr lang="en-US">
              <a:solidFill>
                <a:prstClr val="black"/>
              </a:solidFill>
            </a:endParaRPr>
          </a:p>
        </p:txBody>
      </p:sp>
    </p:spTree>
    <p:extLst>
      <p:ext uri="{BB962C8B-B14F-4D97-AF65-F5344CB8AC3E}">
        <p14:creationId xmlns:p14="http://schemas.microsoft.com/office/powerpoint/2010/main" val="9248741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The content on this slide comes from lesson 4.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To help orient participants to the activity, lead them through the information on the slide. Make sure participants have all</a:t>
            </a:r>
            <a:r>
              <a:rPr lang="en-US" sz="1200" kern="1200" baseline="0" dirty="0">
                <a:solidFill>
                  <a:schemeClr val="tx1"/>
                </a:solidFill>
                <a:latin typeface="+mn-lt"/>
                <a:ea typeface="+mn-ea"/>
                <a:cs typeface="+mn-cs"/>
              </a:rPr>
              <a:t> the necessary materials.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41</a:t>
            </a:fld>
            <a:endParaRPr lang="en-US">
              <a:solidFill>
                <a:prstClr val="black"/>
              </a:solidFill>
            </a:endParaRPr>
          </a:p>
        </p:txBody>
      </p:sp>
    </p:spTree>
    <p:extLst>
      <p:ext uri="{BB962C8B-B14F-4D97-AF65-F5344CB8AC3E}">
        <p14:creationId xmlns:p14="http://schemas.microsoft.com/office/powerpoint/2010/main" val="7911481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Ask participants to complete the task on the slide.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The first two boxes should say “Make food” and “Use food to grow.”</a:t>
            </a:r>
          </a:p>
        </p:txBody>
      </p:sp>
      <p:sp>
        <p:nvSpPr>
          <p:cNvPr id="4" name="Slide Number Placeholder 3"/>
          <p:cNvSpPr>
            <a:spLocks noGrp="1"/>
          </p:cNvSpPr>
          <p:nvPr>
            <p:ph type="sldNum" sz="quarter" idx="10"/>
          </p:nvPr>
        </p:nvSpPr>
        <p:spPr/>
        <p:txBody>
          <a:bodyPr/>
          <a:lstStyle/>
          <a:p>
            <a:fld id="{458BEC4D-D1F7-4625-B0BA-2126EAFE9E6D}" type="slidenum">
              <a:rPr lang="en-US" smtClean="0"/>
              <a:pPr/>
              <a:t>42</a:t>
            </a:fld>
            <a:endParaRPr lang="en-US"/>
          </a:p>
        </p:txBody>
      </p:sp>
    </p:spTree>
    <p:extLst>
      <p:ext uri="{BB962C8B-B14F-4D97-AF65-F5344CB8AC3E}">
        <p14:creationId xmlns:p14="http://schemas.microsoft.com/office/powerpoint/2010/main" val="28704207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“You’ll be working with a partner to carry out each step in this simulation.”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Use the PowerPoint slides to guide participants through each step (the way they’ll guide their students).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“Students won’t need to learn all the details about the chemical reactions represented in this simulation, but you should gain some familiarity with them. Here are the most important points to remember:</a:t>
            </a:r>
          </a:p>
          <a:p>
            <a:pPr marL="457200" lvl="0" indent="-137160">
              <a:buFont typeface="+mj-lt"/>
              <a:buNone/>
            </a:pPr>
            <a:r>
              <a:rPr lang="en-US" sz="1200" kern="1200" dirty="0">
                <a:solidFill>
                  <a:schemeClr val="tx1"/>
                </a:solidFill>
                <a:latin typeface="+mn-lt"/>
                <a:ea typeface="+mn-ea"/>
                <a:cs typeface="+mn-cs"/>
              </a:rPr>
              <a:t>1. Energy-supplying food matter is moving from one organism to another in this simulation.</a:t>
            </a:r>
          </a:p>
          <a:p>
            <a:pPr marL="457200" lvl="0" indent="-137160">
              <a:buFont typeface="+mj-lt"/>
              <a:buNone/>
            </a:pPr>
            <a:r>
              <a:rPr lang="en-US" sz="1200" kern="1200" dirty="0">
                <a:solidFill>
                  <a:schemeClr val="tx1"/>
                </a:solidFill>
                <a:latin typeface="+mn-lt"/>
                <a:ea typeface="+mn-ea"/>
                <a:cs typeface="+mn-cs"/>
              </a:rPr>
              <a:t>2. Each organism</a:t>
            </a:r>
          </a:p>
          <a:p>
            <a:pPr marL="685800" indent="-182880">
              <a:buFont typeface="Arial" pitchFamily="34" charset="0"/>
              <a:buChar char="•"/>
            </a:pPr>
            <a:r>
              <a:rPr lang="en-US" sz="1200" kern="1200" dirty="0">
                <a:solidFill>
                  <a:schemeClr val="tx1"/>
                </a:solidFill>
                <a:latin typeface="+mn-lt"/>
                <a:ea typeface="+mn-ea"/>
                <a:cs typeface="+mn-cs"/>
              </a:rPr>
              <a:t>uses food matter to </a:t>
            </a:r>
            <a:r>
              <a:rPr lang="en-US" sz="1200" i="0" kern="1200" dirty="0">
                <a:solidFill>
                  <a:schemeClr val="tx1"/>
                </a:solidFill>
                <a:latin typeface="+mn-lt"/>
                <a:ea typeface="+mn-ea"/>
                <a:cs typeface="+mn-cs"/>
              </a:rPr>
              <a:t>grow</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bigger;</a:t>
            </a:r>
          </a:p>
          <a:p>
            <a:pPr marL="685800" indent="-182880">
              <a:buFont typeface="Arial" pitchFamily="34" charset="0"/>
              <a:buChar char="•"/>
            </a:pPr>
            <a:r>
              <a:rPr lang="en-US" sz="1200" kern="1200" dirty="0">
                <a:solidFill>
                  <a:schemeClr val="tx1"/>
                </a:solidFill>
                <a:latin typeface="+mn-lt"/>
                <a:ea typeface="+mn-ea"/>
                <a:cs typeface="+mn-cs"/>
              </a:rPr>
              <a:t>breaks down some of its food molecules to </a:t>
            </a:r>
            <a:r>
              <a:rPr lang="en-US" sz="1200" i="0" kern="1200" dirty="0">
                <a:solidFill>
                  <a:schemeClr val="tx1"/>
                </a:solidFill>
                <a:latin typeface="+mn-lt"/>
                <a:ea typeface="+mn-ea"/>
                <a:cs typeface="+mn-cs"/>
              </a:rPr>
              <a:t>release the energy</a:t>
            </a:r>
            <a:r>
              <a:rPr lang="en-US" sz="1200" b="1" i="0" kern="1200" dirty="0">
                <a:solidFill>
                  <a:schemeClr val="tx1"/>
                </a:solidFill>
                <a:latin typeface="+mn-lt"/>
                <a:ea typeface="+mn-ea"/>
                <a:cs typeface="+mn-cs"/>
              </a:rPr>
              <a:t> </a:t>
            </a:r>
            <a:r>
              <a:rPr lang="en-US" sz="1200" kern="1200" dirty="0">
                <a:solidFill>
                  <a:schemeClr val="tx1"/>
                </a:solidFill>
                <a:latin typeface="+mn-lt"/>
                <a:ea typeface="+mn-ea"/>
                <a:cs typeface="+mn-cs"/>
              </a:rPr>
              <a:t>it needs to live and grow, creating carbon dioxide and water in the process;</a:t>
            </a:r>
          </a:p>
          <a:p>
            <a:pPr marL="685800" indent="-182880">
              <a:buFont typeface="Arial" pitchFamily="34" charset="0"/>
              <a:buChar char="•"/>
            </a:pPr>
            <a:r>
              <a:rPr lang="en-US" sz="1200" kern="1200" dirty="0">
                <a:solidFill>
                  <a:schemeClr val="tx1"/>
                </a:solidFill>
                <a:latin typeface="+mn-lt"/>
                <a:ea typeface="+mn-ea"/>
                <a:cs typeface="+mn-cs"/>
              </a:rPr>
              <a:t>leaves behind some food matter as wastes; and</a:t>
            </a:r>
          </a:p>
          <a:p>
            <a:pPr marL="685800" indent="-182880">
              <a:buFont typeface="Arial" pitchFamily="34" charset="0"/>
              <a:buChar char="•"/>
            </a:pPr>
            <a:r>
              <a:rPr lang="en-US" sz="1200" kern="1200" dirty="0">
                <a:solidFill>
                  <a:schemeClr val="tx1"/>
                </a:solidFill>
                <a:latin typeface="+mn-lt"/>
                <a:ea typeface="+mn-ea"/>
                <a:cs typeface="+mn-cs"/>
              </a:rPr>
              <a:t>can be consumed by another organism.</a:t>
            </a:r>
          </a:p>
          <a:p>
            <a:pPr marL="457200" indent="-137160">
              <a:buFont typeface="+mj-lt"/>
              <a:buNone/>
            </a:pPr>
            <a:r>
              <a:rPr lang="en-US" sz="1200" kern="1200" dirty="0">
                <a:solidFill>
                  <a:schemeClr val="tx1"/>
                </a:solidFill>
                <a:latin typeface="+mn-lt"/>
                <a:ea typeface="+mn-ea"/>
                <a:cs typeface="+mn-cs"/>
              </a:rPr>
              <a:t>3.</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Despite all these (chemical) changes and the movement of matter from one organism to another, no matter is ever lost or destroyed. Matter constantly moves around and is rearranged, but it never disappears.”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Encourage participants to jot down this information in their science notebooks.</a:t>
            </a:r>
            <a:endParaRPr lang="en-US" dirty="0"/>
          </a:p>
        </p:txBody>
      </p:sp>
      <p:sp>
        <p:nvSpPr>
          <p:cNvPr id="4" name="Slide Number Placeholder 3"/>
          <p:cNvSpPr>
            <a:spLocks noGrp="1"/>
          </p:cNvSpPr>
          <p:nvPr>
            <p:ph type="sldNum" sz="quarter" idx="10"/>
          </p:nvPr>
        </p:nvSpPr>
        <p:spPr/>
        <p:txBody>
          <a:bodyPr/>
          <a:lstStyle/>
          <a:p>
            <a:fld id="{485F3C47-26E5-4879-A102-751A33FDB2F5}"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8052295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Walk participants through the steps on the slide.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44</a:t>
            </a:fld>
            <a:endParaRPr lang="en-US"/>
          </a:p>
        </p:txBody>
      </p:sp>
    </p:spTree>
    <p:extLst>
      <p:ext uri="{BB962C8B-B14F-4D97-AF65-F5344CB8AC3E}">
        <p14:creationId xmlns:p14="http://schemas.microsoft.com/office/powerpoint/2010/main" val="22310260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Walk participants through the steps on the slide.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45</a:t>
            </a:fld>
            <a:endParaRPr lang="en-US"/>
          </a:p>
        </p:txBody>
      </p:sp>
    </p:spTree>
    <p:extLst>
      <p:ext uri="{BB962C8B-B14F-4D97-AF65-F5344CB8AC3E}">
        <p14:creationId xmlns:p14="http://schemas.microsoft.com/office/powerpoint/2010/main" val="3228187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Walk participants through the steps on the slide.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46</a:t>
            </a:fld>
            <a:endParaRPr lang="en-US"/>
          </a:p>
        </p:txBody>
      </p:sp>
    </p:spTree>
    <p:extLst>
      <p:ext uri="{BB962C8B-B14F-4D97-AF65-F5344CB8AC3E}">
        <p14:creationId xmlns:p14="http://schemas.microsoft.com/office/powerpoint/2010/main" val="33382921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Read through the bullet points on the slide.</a:t>
            </a:r>
          </a:p>
        </p:txBody>
      </p:sp>
      <p:sp>
        <p:nvSpPr>
          <p:cNvPr id="4" name="Slide Number Placeholder 3"/>
          <p:cNvSpPr>
            <a:spLocks noGrp="1"/>
          </p:cNvSpPr>
          <p:nvPr>
            <p:ph type="sldNum" sz="quarter" idx="10"/>
          </p:nvPr>
        </p:nvSpPr>
        <p:spPr/>
        <p:txBody>
          <a:bodyPr/>
          <a:lstStyle/>
          <a:p>
            <a:fld id="{458BEC4D-D1F7-4625-B0BA-2126EAFE9E6D}" type="slidenum">
              <a:rPr lang="en-US" smtClean="0"/>
              <a:pPr/>
              <a:t>47</a:t>
            </a:fld>
            <a:endParaRPr lang="en-US"/>
          </a:p>
        </p:txBody>
      </p:sp>
    </p:spTree>
    <p:extLst>
      <p:ext uri="{BB962C8B-B14F-4D97-AF65-F5344CB8AC3E}">
        <p14:creationId xmlns:p14="http://schemas.microsoft.com/office/powerpoint/2010/main" val="2407845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Walk participants through the steps on the slide.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48</a:t>
            </a:fld>
            <a:endParaRPr lang="en-US"/>
          </a:p>
        </p:txBody>
      </p:sp>
    </p:spTree>
    <p:extLst>
      <p:ext uri="{BB962C8B-B14F-4D97-AF65-F5344CB8AC3E}">
        <p14:creationId xmlns:p14="http://schemas.microsoft.com/office/powerpoint/2010/main" val="42665928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“So what are five things that can happen to the matter from the tree?”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 </a:t>
            </a:r>
            <a:r>
              <a:rPr lang="en-US" sz="1200" kern="1200" dirty="0">
                <a:solidFill>
                  <a:schemeClr val="tx1"/>
                </a:solidFill>
                <a:latin typeface="+mn-lt"/>
                <a:ea typeface="+mn-ea"/>
                <a:cs typeface="+mn-cs"/>
              </a:rPr>
              <a:t>Participants should come up with the following five things the tree does with matter:</a:t>
            </a:r>
          </a:p>
          <a:p>
            <a:pPr marL="457200" lvl="0" indent="-228600">
              <a:buFont typeface="+mj-lt"/>
              <a:buAutoNum type="arabicPeriod"/>
            </a:pPr>
            <a:r>
              <a:rPr lang="en-US" sz="1200" kern="1200" dirty="0">
                <a:solidFill>
                  <a:schemeClr val="tx1"/>
                </a:solidFill>
                <a:latin typeface="+mn-lt"/>
                <a:ea typeface="+mn-ea"/>
                <a:cs typeface="+mn-cs"/>
              </a:rPr>
              <a:t>Makes new food from carbon dioxide and water</a:t>
            </a:r>
          </a:p>
          <a:p>
            <a:pPr marL="457200" lvl="0" indent="-228600">
              <a:buFont typeface="+mj-lt"/>
              <a:buAutoNum type="arabicPeriod"/>
            </a:pPr>
            <a:r>
              <a:rPr lang="en-US" sz="1200" kern="1200" dirty="0">
                <a:solidFill>
                  <a:schemeClr val="tx1"/>
                </a:solidFill>
                <a:latin typeface="+mn-lt"/>
                <a:ea typeface="+mn-ea"/>
                <a:cs typeface="+mn-cs"/>
              </a:rPr>
              <a:t>Uses the matter for growth</a:t>
            </a:r>
          </a:p>
          <a:p>
            <a:pPr marL="457200" indent="-228600">
              <a:buFont typeface="+mj-lt"/>
              <a:buAutoNum type="arabicPeriod"/>
            </a:pPr>
            <a:r>
              <a:rPr lang="en-US" sz="1200" kern="1200" dirty="0">
                <a:solidFill>
                  <a:schemeClr val="tx1"/>
                </a:solidFill>
                <a:latin typeface="+mn-lt"/>
                <a:ea typeface="+mn-ea"/>
                <a:cs typeface="+mn-cs"/>
              </a:rPr>
              <a:t>Uses the matter for energy</a:t>
            </a:r>
          </a:p>
          <a:p>
            <a:pPr marL="457200" indent="-228600">
              <a:buFont typeface="+mj-lt"/>
              <a:buAutoNum type="arabicPeriod"/>
            </a:pPr>
            <a:r>
              <a:rPr lang="en-US" sz="1200" kern="1200" dirty="0">
                <a:solidFill>
                  <a:schemeClr val="tx1"/>
                </a:solidFill>
                <a:latin typeface="+mn-lt"/>
                <a:ea typeface="+mn-ea"/>
                <a:cs typeface="+mn-cs"/>
              </a:rPr>
              <a:t>Gives off matter as waste</a:t>
            </a:r>
          </a:p>
          <a:p>
            <a:pPr marL="457200" indent="-228600">
              <a:buFont typeface="+mj-lt"/>
              <a:buAutoNum type="arabicPeriod"/>
            </a:pPr>
            <a:r>
              <a:rPr lang="en-US" sz="1200" kern="1200" dirty="0">
                <a:solidFill>
                  <a:schemeClr val="tx1"/>
                </a:solidFill>
                <a:latin typeface="+mn-lt"/>
                <a:ea typeface="+mn-ea"/>
                <a:cs typeface="+mn-cs"/>
              </a:rPr>
              <a:t>Becomes a source of food for another organism</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49</a:t>
            </a:fld>
            <a:endParaRPr lang="en-US"/>
          </a:p>
        </p:txBody>
      </p:sp>
    </p:spTree>
    <p:extLst>
      <p:ext uri="{BB962C8B-B14F-4D97-AF65-F5344CB8AC3E}">
        <p14:creationId xmlns:p14="http://schemas.microsoft.com/office/powerpoint/2010/main" val="4111273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7020" indent="-291161" eaLnBrk="0" hangingPunct="0">
              <a:spcBef>
                <a:spcPct val="30000"/>
              </a:spcBef>
              <a:defRPr sz="1300">
                <a:solidFill>
                  <a:schemeClr val="tx1"/>
                </a:solidFill>
                <a:latin typeface="Arial" charset="0"/>
              </a:defRPr>
            </a:lvl2pPr>
            <a:lvl3pPr marL="1164647" indent="-232929" eaLnBrk="0" hangingPunct="0">
              <a:spcBef>
                <a:spcPct val="30000"/>
              </a:spcBef>
              <a:defRPr sz="1300">
                <a:solidFill>
                  <a:schemeClr val="tx1"/>
                </a:solidFill>
                <a:latin typeface="Arial" charset="0"/>
              </a:defRPr>
            </a:lvl3pPr>
            <a:lvl4pPr marL="1630505" indent="-232929" eaLnBrk="0" hangingPunct="0">
              <a:spcBef>
                <a:spcPct val="30000"/>
              </a:spcBef>
              <a:defRPr sz="1300">
                <a:solidFill>
                  <a:schemeClr val="tx1"/>
                </a:solidFill>
                <a:latin typeface="Arial" charset="0"/>
              </a:defRPr>
            </a:lvl4pPr>
            <a:lvl5pPr marL="2096365" indent="-232929" eaLnBrk="0" hangingPunct="0">
              <a:spcBef>
                <a:spcPct val="30000"/>
              </a:spcBef>
              <a:defRPr sz="1300">
                <a:solidFill>
                  <a:schemeClr val="tx1"/>
                </a:solidFill>
                <a:latin typeface="Arial" charset="0"/>
              </a:defRPr>
            </a:lvl5pPr>
            <a:lvl6pPr marL="2562224" indent="-232929" eaLnBrk="0" fontAlgn="base" hangingPunct="0">
              <a:spcBef>
                <a:spcPct val="30000"/>
              </a:spcBef>
              <a:spcAft>
                <a:spcPct val="0"/>
              </a:spcAft>
              <a:defRPr sz="1300">
                <a:solidFill>
                  <a:schemeClr val="tx1"/>
                </a:solidFill>
                <a:latin typeface="Arial" charset="0"/>
              </a:defRPr>
            </a:lvl6pPr>
            <a:lvl7pPr marL="3028082" indent="-232929" eaLnBrk="0" fontAlgn="base" hangingPunct="0">
              <a:spcBef>
                <a:spcPct val="30000"/>
              </a:spcBef>
              <a:spcAft>
                <a:spcPct val="0"/>
              </a:spcAft>
              <a:defRPr sz="1300">
                <a:solidFill>
                  <a:schemeClr val="tx1"/>
                </a:solidFill>
                <a:latin typeface="Arial" charset="0"/>
              </a:defRPr>
            </a:lvl7pPr>
            <a:lvl8pPr marL="3493941" indent="-232929" eaLnBrk="0" fontAlgn="base" hangingPunct="0">
              <a:spcBef>
                <a:spcPct val="30000"/>
              </a:spcBef>
              <a:spcAft>
                <a:spcPct val="0"/>
              </a:spcAft>
              <a:defRPr sz="1300">
                <a:solidFill>
                  <a:schemeClr val="tx1"/>
                </a:solidFill>
                <a:latin typeface="Arial" charset="0"/>
              </a:defRPr>
            </a:lvl8pPr>
            <a:lvl9pPr marL="3959800" indent="-23292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5</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baseline="0" dirty="0">
                <a:solidFill>
                  <a:srgbClr val="000000"/>
                </a:solidFill>
              </a:rPr>
              <a:t>5 min</a:t>
            </a:r>
            <a:endParaRPr lang="en-US" baseline="0" dirty="0"/>
          </a:p>
          <a:p>
            <a:endParaRPr lang="en-US" baseline="0" dirty="0"/>
          </a:p>
          <a:p>
            <a:pPr lvl="0" fontAlgn="base"/>
            <a:r>
              <a:rPr lang="en-US" sz="1200" u="none" strike="noStrike" kern="1200" dirty="0">
                <a:solidFill>
                  <a:schemeClr val="tx1"/>
                </a:solidFill>
                <a:latin typeface="+mn-lt"/>
                <a:ea typeface="+mn-ea"/>
                <a:cs typeface="+mn-cs"/>
              </a:rPr>
              <a:t>a. Review the norms that are at the heart of the </a:t>
            </a:r>
            <a:r>
              <a:rPr lang="en-US" sz="1200" u="none" strike="noStrike" kern="1200" dirty="0" err="1">
                <a:solidFill>
                  <a:schemeClr val="tx1"/>
                </a:solidFill>
                <a:latin typeface="+mn-lt"/>
                <a:ea typeface="+mn-ea"/>
                <a:cs typeface="+mn-cs"/>
              </a:rPr>
              <a:t>RESPeCT</a:t>
            </a:r>
            <a:r>
              <a:rPr lang="en-US" sz="1200" u="none" strike="noStrike" kern="1200" dirty="0">
                <a:solidFill>
                  <a:schemeClr val="tx1"/>
                </a:solidFill>
                <a:latin typeface="+mn-lt"/>
                <a:ea typeface="+mn-ea"/>
                <a:cs typeface="+mn-cs"/>
              </a:rPr>
              <a:t> program and ask participants to think about areas where they could improve individually or as a group.</a:t>
            </a:r>
          </a:p>
          <a:p>
            <a:pPr marL="228600" indent="-228600">
              <a:buNone/>
            </a:pPr>
            <a:endParaRPr lang="en-US" sz="1200" u="none" strike="noStrike" kern="1200" dirty="0">
              <a:solidFill>
                <a:schemeClr val="tx1"/>
              </a:solidFill>
              <a:effectLst/>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“We’re doing quite well with our norms, but as we approach the fall, I hope to see our interactions evolving so that you feel comfortable interacting less through your PD leaders as the ‘teachers’ and direct more of your questions and comments to one another, challenging each other, piggybacking on each other’s ideas, and listening carefully to one another so that everyone is contributing to the kind of productive analysis that will help us figure out ways to strengthen our students’ science learning.”</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Offer an opportunity for participants to comment on how the group is doing with these norms. Ask, “Are there any areas where we could improve? Any suggested changes?”</a:t>
            </a:r>
          </a:p>
          <a:p>
            <a:endParaRPr lang="en-US" altLang="en-US" baseline="0" dirty="0">
              <a:solidFill>
                <a:srgbClr val="000000"/>
              </a:solidFill>
            </a:endParaRPr>
          </a:p>
          <a:p>
            <a:endParaRPr lang="en-US" altLang="en-US" baseline="0" dirty="0">
              <a:solidFill>
                <a:srgbClr val="000000"/>
              </a:solidFill>
            </a:endParaRPr>
          </a:p>
          <a:p>
            <a:pPr lvl="0" fontAlgn="base"/>
            <a:endParaRPr lang="en-US" altLang="en-US" dirty="0">
              <a:solidFill>
                <a:srgbClr val="000000"/>
              </a:solidFill>
            </a:endParaRPr>
          </a:p>
        </p:txBody>
      </p:sp>
    </p:spTree>
    <p:extLst>
      <p:ext uri="{BB962C8B-B14F-4D97-AF65-F5344CB8AC3E}">
        <p14:creationId xmlns:p14="http://schemas.microsoft.com/office/powerpoint/2010/main" val="38871775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“Now I’d like you to create a content representation showing what happens to matter in the tree. Use two full blank pages in your science notebooks and make sure to leave space to add the other organisms to your food chain. Also use different colors to label wastes, respiration, and other items on your drawings.”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Examine participants’ drawings to assess whether the arrows and terms are in the correct locations and the arrows have been labeled.</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When participants have finished their diagrams, refer them back to the science content storyline in lesson 4. Ask them to think about the aspects that have been covered thus far.</a:t>
            </a:r>
            <a:r>
              <a:rPr lang="en-US" dirty="0"/>
              <a:t> </a:t>
            </a:r>
            <a:r>
              <a:rPr lang="en-US" sz="120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50</a:t>
            </a:fld>
            <a:endParaRPr lang="en-US">
              <a:solidFill>
                <a:prstClr val="black"/>
              </a:solidFill>
            </a:endParaRPr>
          </a:p>
        </p:txBody>
      </p:sp>
    </p:spTree>
    <p:extLst>
      <p:ext uri="{BB962C8B-B14F-4D97-AF65-F5344CB8AC3E}">
        <p14:creationId xmlns:p14="http://schemas.microsoft.com/office/powerpoint/2010/main" val="34359984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Ask participants to complete the tasks on the slide. </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51</a:t>
            </a:fld>
            <a:endParaRPr lang="en-US"/>
          </a:p>
        </p:txBody>
      </p:sp>
    </p:spTree>
    <p:extLst>
      <p:ext uri="{BB962C8B-B14F-4D97-AF65-F5344CB8AC3E}">
        <p14:creationId xmlns:p14="http://schemas.microsoft.com/office/powerpoint/2010/main" val="30492825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Walk participants through the steps on the slide.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52</a:t>
            </a:fld>
            <a:endParaRPr lang="en-US"/>
          </a:p>
        </p:txBody>
      </p:sp>
    </p:spTree>
    <p:extLst>
      <p:ext uri="{BB962C8B-B14F-4D97-AF65-F5344CB8AC3E}">
        <p14:creationId xmlns:p14="http://schemas.microsoft.com/office/powerpoint/2010/main" val="25995490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Walk participants through the steps on the slide.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53</a:t>
            </a:fld>
            <a:endParaRPr lang="en-US"/>
          </a:p>
        </p:txBody>
      </p:sp>
    </p:spTree>
    <p:extLst>
      <p:ext uri="{BB962C8B-B14F-4D97-AF65-F5344CB8AC3E}">
        <p14:creationId xmlns:p14="http://schemas.microsoft.com/office/powerpoint/2010/main" val="27737614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Walk participants through the steps on the slide.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54</a:t>
            </a:fld>
            <a:endParaRPr lang="en-US"/>
          </a:p>
        </p:txBody>
      </p:sp>
    </p:spTree>
    <p:extLst>
      <p:ext uri="{BB962C8B-B14F-4D97-AF65-F5344CB8AC3E}">
        <p14:creationId xmlns:p14="http://schemas.microsoft.com/office/powerpoint/2010/main" val="17513671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“Add to your diagrams using the same colors to label your arrows and drawings.”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When participants have finished their diagrams, have them add to their squirrel charts three more things that can happen to food matter in a squirrel. Then refer them back to the science content storyline in lesson 4. Ask them to think about the aspects that have been covered thus far.</a:t>
            </a:r>
            <a:r>
              <a:rPr lang="en-US" dirty="0"/>
              <a:t> </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55</a:t>
            </a:fld>
            <a:endParaRPr lang="en-US">
              <a:solidFill>
                <a:prstClr val="black"/>
              </a:solidFill>
            </a:endParaRPr>
          </a:p>
        </p:txBody>
      </p:sp>
    </p:spTree>
    <p:extLst>
      <p:ext uri="{BB962C8B-B14F-4D97-AF65-F5344CB8AC3E}">
        <p14:creationId xmlns:p14="http://schemas.microsoft.com/office/powerpoint/2010/main" val="18779531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Have participants complete the tasks on the slide.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56</a:t>
            </a:fld>
            <a:endParaRPr lang="en-US"/>
          </a:p>
        </p:txBody>
      </p:sp>
    </p:spTree>
    <p:extLst>
      <p:ext uri="{BB962C8B-B14F-4D97-AF65-F5344CB8AC3E}">
        <p14:creationId xmlns:p14="http://schemas.microsoft.com/office/powerpoint/2010/main" val="29595025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“Let’s create a new chart for the mountain lion and list one thing it can do with the food matter from the squirrel.”</a:t>
            </a:r>
          </a:p>
          <a:p>
            <a:r>
              <a:rPr lang="en-US" sz="1200" kern="120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57</a:t>
            </a:fld>
            <a:endParaRPr lang="en-US"/>
          </a:p>
        </p:txBody>
      </p:sp>
    </p:spTree>
    <p:extLst>
      <p:ext uri="{BB962C8B-B14F-4D97-AF65-F5344CB8AC3E}">
        <p14:creationId xmlns:p14="http://schemas.microsoft.com/office/powerpoint/2010/main" val="11772306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Walk participants through the steps on the slide.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58</a:t>
            </a:fld>
            <a:endParaRPr lang="en-US"/>
          </a:p>
        </p:txBody>
      </p:sp>
    </p:spTree>
    <p:extLst>
      <p:ext uri="{BB962C8B-B14F-4D97-AF65-F5344CB8AC3E}">
        <p14:creationId xmlns:p14="http://schemas.microsoft.com/office/powerpoint/2010/main" val="19921868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Walk participants through the steps on the slide.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59</a:t>
            </a:fld>
            <a:endParaRPr lang="en-US"/>
          </a:p>
        </p:txBody>
      </p:sp>
    </p:spTree>
    <p:extLst>
      <p:ext uri="{BB962C8B-B14F-4D97-AF65-F5344CB8AC3E}">
        <p14:creationId xmlns:p14="http://schemas.microsoft.com/office/powerpoint/2010/main" val="1122075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A6F58CE0-AA71-4AB3-B1FB-C9FFC4138233}" type="slidenum">
              <a:rPr lang="en-US"/>
              <a:pPr/>
              <a:t>6</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pPr eaLnBrk="1" hangingPunct="1"/>
            <a:r>
              <a:rPr lang="en-US" dirty="0"/>
              <a:t>1 min </a:t>
            </a:r>
          </a:p>
          <a:p>
            <a:pPr eaLnBrk="1" hangingPunct="1"/>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Introduce the focus questions on the slide. </a:t>
            </a:r>
            <a:endParaRPr lang="en-US" dirty="0"/>
          </a:p>
        </p:txBody>
      </p:sp>
    </p:spTree>
    <p:extLst>
      <p:ext uri="{BB962C8B-B14F-4D97-AF65-F5344CB8AC3E}">
        <p14:creationId xmlns:p14="http://schemas.microsoft.com/office/powerpoint/2010/main" val="13518182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“Now add to your diagrams again using the same colors to label your arrows and drawings.”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When participants have finished their diagrams, refer them back to the science content storyline in lesson 4. Ask them to think about the aspects that have been covered thus far.</a:t>
            </a:r>
            <a:r>
              <a:rPr lang="en-US" dirty="0"/>
              <a:t> </a:t>
            </a:r>
            <a:r>
              <a:rPr lang="en-US" sz="120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60</a:t>
            </a:fld>
            <a:endParaRPr lang="en-US">
              <a:solidFill>
                <a:prstClr val="black"/>
              </a:solidFill>
            </a:endParaRPr>
          </a:p>
        </p:txBody>
      </p:sp>
    </p:spTree>
    <p:extLst>
      <p:ext uri="{BB962C8B-B14F-4D97-AF65-F5344CB8AC3E}">
        <p14:creationId xmlns:p14="http://schemas.microsoft.com/office/powerpoint/2010/main" val="11058431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“Next, we’re going to talk about the wastes our organisms left behind! The focus question for this</a:t>
            </a:r>
            <a:r>
              <a:rPr lang="en-US" sz="1200" kern="1200" baseline="0" dirty="0">
                <a:solidFill>
                  <a:schemeClr val="tx1"/>
                </a:solidFill>
                <a:latin typeface="+mn-lt"/>
                <a:ea typeface="+mn-ea"/>
                <a:cs typeface="+mn-cs"/>
              </a:rPr>
              <a:t> F</a:t>
            </a:r>
            <a:r>
              <a:rPr lang="en-US" sz="1200" kern="1200" dirty="0">
                <a:solidFill>
                  <a:schemeClr val="tx1"/>
                </a:solidFill>
                <a:latin typeface="+mn-lt"/>
                <a:ea typeface="+mn-ea"/>
                <a:cs typeface="+mn-cs"/>
              </a:rPr>
              <a:t>ood Webs lesson is </a:t>
            </a:r>
            <a:r>
              <a:rPr lang="en-US" sz="1200" i="1" kern="1200" dirty="0">
                <a:solidFill>
                  <a:schemeClr val="tx1"/>
                </a:solidFill>
                <a:latin typeface="+mn-lt"/>
                <a:ea typeface="+mn-ea"/>
                <a:cs typeface="+mn-cs"/>
              </a:rPr>
              <a:t>What happens to the matter that makes up wastes and dead organisms?</a:t>
            </a:r>
            <a:r>
              <a:rPr lang="en-US" sz="1200" kern="1200" dirty="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61</a:t>
            </a:fld>
            <a:endParaRPr lang="en-US">
              <a:solidFill>
                <a:prstClr val="black"/>
              </a:solidFill>
            </a:endParaRPr>
          </a:p>
        </p:txBody>
      </p:sp>
    </p:spTree>
    <p:extLst>
      <p:ext uri="{BB962C8B-B14F-4D97-AF65-F5344CB8AC3E}">
        <p14:creationId xmlns:p14="http://schemas.microsoft.com/office/powerpoint/2010/main" val="1845064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Read the first point and the first question on the slide.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“What major principle are we using to answer this question?”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Confirm that the principle is </a:t>
            </a:r>
            <a:r>
              <a:rPr lang="en-US" sz="1200" b="0" i="1" kern="1200" dirty="0">
                <a:solidFill>
                  <a:schemeClr val="tx1"/>
                </a:solidFill>
                <a:latin typeface="+mn-lt"/>
                <a:ea typeface="+mn-ea"/>
                <a:cs typeface="+mn-cs"/>
              </a:rPr>
              <a:t>conservation of mass</a:t>
            </a:r>
            <a:r>
              <a:rPr lang="en-US" sz="1200" kern="1200" dirty="0">
                <a:solidFill>
                  <a:schemeClr val="tx1"/>
                </a:solidFill>
                <a:latin typeface="+mn-lt"/>
                <a:ea typeface="+mn-ea"/>
                <a:cs typeface="+mn-cs"/>
              </a:rPr>
              <a:t>. Then ask the group to rephrase it in kid-friendly language.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Ask the second question on the slide and have participants pair up to discuss it.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 </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Let’s hear your ideas about where the matter comes from that helps decomposers grow.”</a:t>
            </a:r>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62</a:t>
            </a:fld>
            <a:endParaRPr lang="en-US">
              <a:solidFill>
                <a:prstClr val="black"/>
              </a:solidFill>
            </a:endParaRPr>
          </a:p>
        </p:txBody>
      </p:sp>
    </p:spTree>
    <p:extLst>
      <p:ext uri="{BB962C8B-B14F-4D97-AF65-F5344CB8AC3E}">
        <p14:creationId xmlns:p14="http://schemas.microsoft.com/office/powerpoint/2010/main" val="17317986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Ask participants to add decomposers to their food-chain diagrams from earlier and include as many details as they can about what happens to the matter. Note that this is similar to the task students complete in lesson 5.</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63</a:t>
            </a:fld>
            <a:endParaRPr lang="en-US">
              <a:solidFill>
                <a:prstClr val="black"/>
              </a:solidFill>
            </a:endParaRPr>
          </a:p>
        </p:txBody>
      </p:sp>
    </p:spTree>
    <p:extLst>
      <p:ext uri="{BB962C8B-B14F-4D97-AF65-F5344CB8AC3E}">
        <p14:creationId xmlns:p14="http://schemas.microsoft.com/office/powerpoint/2010/main" val="2947273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Have participants locate Food Webs lesson handout 5.2 (Rotting Is a Good Thing!) in their lesson plans binders and read the essay individually, in pairs, or as a group.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“Now go back through the reading independently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and answer the Stop and Think questions in your notebooks.”</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64</a:t>
            </a:fld>
            <a:endParaRPr lang="en-US">
              <a:solidFill>
                <a:prstClr val="black"/>
              </a:solidFill>
            </a:endParaRPr>
          </a:p>
        </p:txBody>
      </p:sp>
    </p:spTree>
    <p:extLst>
      <p:ext uri="{BB962C8B-B14F-4D97-AF65-F5344CB8AC3E}">
        <p14:creationId xmlns:p14="http://schemas.microsoft.com/office/powerpoint/2010/main" val="186620210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Read through the slide and ask participants the questions. Then direct them to the relevant pages in lesson 5b to see if their answers align with the answers in the lesson materials (see follow-up activity).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“Now read the science content storyline for lesson 5 on the overview page of the lesson plan.”</a:t>
            </a:r>
          </a:p>
          <a:p>
            <a:r>
              <a:rPr lang="en-US" sz="1200" kern="1200" dirty="0">
                <a:solidFill>
                  <a:schemeClr val="tx1"/>
                </a:solidFill>
                <a:latin typeface="+mn-lt"/>
                <a:ea typeface="+mn-ea"/>
                <a:cs typeface="+mn-cs"/>
              </a:rPr>
              <a:t> </a:t>
            </a: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“Does anyone have any questions about the ideas in this storyline?”</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65</a:t>
            </a:fld>
            <a:endParaRPr lang="en-US">
              <a:solidFill>
                <a:prstClr val="black"/>
              </a:solidFill>
            </a:endParaRPr>
          </a:p>
        </p:txBody>
      </p:sp>
    </p:spTree>
    <p:extLst>
      <p:ext uri="{BB962C8B-B14F-4D97-AF65-F5344CB8AC3E}">
        <p14:creationId xmlns:p14="http://schemas.microsoft.com/office/powerpoint/2010/main" val="3470051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Distribute PD handout 7.5</a:t>
            </a:r>
            <a:r>
              <a:rPr lang="en-US" sz="1200" i="1" kern="1200" dirty="0">
                <a:solidFill>
                  <a:schemeClr val="tx1"/>
                </a:solidFill>
                <a:latin typeface="+mn-lt"/>
                <a:ea typeface="+mn-ea"/>
                <a:cs typeface="+mn-cs"/>
              </a:rPr>
              <a:t> </a:t>
            </a:r>
            <a:r>
              <a:rPr lang="en-US" sz="1200" kern="1200" dirty="0">
                <a:solidFill>
                  <a:schemeClr val="tx1"/>
                </a:solidFill>
                <a:latin typeface="+mn-lt"/>
                <a:ea typeface="+mn-ea"/>
                <a:cs typeface="+mn-cs"/>
              </a:rPr>
              <a:t>(Matter in a Simple Food Chain) </a:t>
            </a:r>
            <a:r>
              <a:rPr lang="en-US" sz="1200" kern="1200">
                <a:solidFill>
                  <a:schemeClr val="tx1"/>
                </a:solidFill>
                <a:latin typeface="+mn-lt"/>
                <a:ea typeface="+mn-ea"/>
                <a:cs typeface="+mn-cs"/>
              </a:rPr>
              <a:t>from Food Webs lesson</a:t>
            </a:r>
            <a:r>
              <a:rPr lang="en-US" sz="1200" kern="1200" baseline="0">
                <a:solidFill>
                  <a:schemeClr val="tx1"/>
                </a:solidFill>
                <a:latin typeface="+mn-lt"/>
                <a:ea typeface="+mn-ea"/>
                <a:cs typeface="+mn-cs"/>
              </a:rPr>
              <a:t> 5a</a:t>
            </a:r>
            <a:r>
              <a:rPr lang="en-US" sz="1200" kern="1200">
                <a:solidFill>
                  <a:schemeClr val="tx1"/>
                </a:solidFill>
                <a:latin typeface="+mn-lt"/>
                <a:ea typeface="+mn-ea"/>
                <a:cs typeface="+mn-cs"/>
              </a:rPr>
              <a:t>.</a:t>
            </a:r>
            <a:r>
              <a:rPr lang="en-US" sz="1200" kern="1200" dirty="0">
                <a:solidFill>
                  <a:schemeClr val="tx1"/>
                </a:solidFill>
                <a:latin typeface="+mn-lt"/>
                <a:ea typeface="+mn-ea"/>
                <a:cs typeface="+mn-cs"/>
              </a:rPr>
              <a: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“How do you think each organism in the food chain gets the matter it needs to live and grow? Answer this question by adding words and arrows to the diagram on the handout. Make sure to label your arrows.”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Have participants complete the other tasks on the slide.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“Your final task is to write a brief summary describing how this diagram can be used to answer the focus question.”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Collect participants’ responses to gain insight into any questions they still have about this focus question.</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66</a:t>
            </a:fld>
            <a:endParaRPr lang="en-US">
              <a:solidFill>
                <a:prstClr val="black"/>
              </a:solidFill>
            </a:endParaRPr>
          </a:p>
        </p:txBody>
      </p:sp>
    </p:spTree>
    <p:extLst>
      <p:ext uri="{BB962C8B-B14F-4D97-AF65-F5344CB8AC3E}">
        <p14:creationId xmlns:p14="http://schemas.microsoft.com/office/powerpoint/2010/main" val="31478170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time is running short, work as a group on part 1 of Analysis Guide D and skip the next slide.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“Locate the blank copy of Analysis Guide D on page 5 of handout 7.1. Then choose one of the main learning goals on the slide and record it at the top of your handout, and copy the description of the content representation shown at the bottom of the slide.” </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27762301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“Closely examine this content representation of an ecosystem and answer the questions in part 1 of the analysis guide.”</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68</a:t>
            </a:fld>
            <a:endParaRPr lang="en-US"/>
          </a:p>
        </p:txBody>
      </p:sp>
    </p:spTree>
    <p:extLst>
      <p:ext uri="{BB962C8B-B14F-4D97-AF65-F5344CB8AC3E}">
        <p14:creationId xmlns:p14="http://schemas.microsoft.com/office/powerpoint/2010/main" val="294076286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Go over participants’ responses to the questions in part 1 of the analysis guide.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Question 1:</a:t>
            </a:r>
            <a:r>
              <a:rPr lang="en-US" sz="1200" kern="1200" dirty="0">
                <a:solidFill>
                  <a:schemeClr val="tx1"/>
                </a:solidFill>
                <a:latin typeface="+mn-lt"/>
                <a:ea typeface="+mn-ea"/>
                <a:cs typeface="+mn-cs"/>
              </a:rPr>
              <a:t> This model is somewhat accurate. The problem is that it would be very easy for novices to conflate matter and energy.</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Question 2:</a:t>
            </a:r>
            <a:r>
              <a:rPr lang="en-US" sz="1200" kern="1200" dirty="0">
                <a:solidFill>
                  <a:schemeClr val="tx1"/>
                </a:solidFill>
                <a:latin typeface="+mn-lt"/>
                <a:ea typeface="+mn-ea"/>
                <a:cs typeface="+mn-cs"/>
              </a:rPr>
              <a:t> Yes, the representation closely matches the main learning goal.</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Question 3:</a:t>
            </a:r>
            <a:r>
              <a:rPr lang="en-US" sz="1200" kern="1200" dirty="0">
                <a:solidFill>
                  <a:schemeClr val="tx1"/>
                </a:solidFill>
                <a:latin typeface="+mn-lt"/>
                <a:ea typeface="+mn-ea"/>
                <a:cs typeface="+mn-cs"/>
              </a:rPr>
              <a:t> The model could cause comprehension problems.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Question 4:</a:t>
            </a:r>
            <a:r>
              <a:rPr lang="en-US" sz="1200" kern="1200" dirty="0">
                <a:solidFill>
                  <a:schemeClr val="tx1"/>
                </a:solidFill>
                <a:latin typeface="+mn-lt"/>
                <a:ea typeface="+mn-ea"/>
                <a:cs typeface="+mn-cs"/>
              </a:rPr>
              <a:t> Misconceptions could be reinforced if students conflate matter and energy.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Question 5:</a:t>
            </a:r>
            <a:r>
              <a:rPr lang="en-US" sz="1200" kern="1200" dirty="0">
                <a:solidFill>
                  <a:schemeClr val="tx1"/>
                </a:solidFill>
                <a:latin typeface="+mn-lt"/>
                <a:ea typeface="+mn-ea"/>
                <a:cs typeface="+mn-cs"/>
              </a:rPr>
              <a:t> The model doesn’t address possible misconceptions.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Question 6:</a:t>
            </a:r>
            <a:r>
              <a:rPr lang="en-US" sz="1200" kern="1200" dirty="0">
                <a:solidFill>
                  <a:schemeClr val="tx1"/>
                </a:solidFill>
                <a:latin typeface="+mn-lt"/>
                <a:ea typeface="+mn-ea"/>
                <a:cs typeface="+mn-cs"/>
              </a:rPr>
              <a:t> Colors representing matter and energy aren’t consistent (sometimes heat is black, and sometimes white), which could confuse or distract students.</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4208000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“We’ll be focusing on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strategy D today. Notice that this SCSL strategy has two parts. The first part—select content representations and models matched to the learning goal—sounds similar to strategy C—select activities that are matched to the learning goal. The second part focuses on </a:t>
            </a:r>
            <a:r>
              <a:rPr lang="en-US" sz="1200" i="1" kern="1200" dirty="0">
                <a:solidFill>
                  <a:schemeClr val="tx1"/>
                </a:solidFill>
                <a:latin typeface="+mn-lt"/>
                <a:ea typeface="+mn-ea"/>
                <a:cs typeface="+mn-cs"/>
              </a:rPr>
              <a:t>engaging</a:t>
            </a:r>
            <a:r>
              <a:rPr lang="en-US" sz="1200" kern="1200" dirty="0">
                <a:solidFill>
                  <a:schemeClr val="tx1"/>
                </a:solidFill>
                <a:latin typeface="+mn-lt"/>
                <a:ea typeface="+mn-ea"/>
                <a:cs typeface="+mn-cs"/>
              </a:rPr>
              <a:t> students in the use of content representations. This ensures that students aren’t just </a:t>
            </a:r>
            <a:r>
              <a:rPr lang="en-US" sz="1200" i="1" kern="1200" dirty="0">
                <a:solidFill>
                  <a:schemeClr val="tx1"/>
                </a:solidFill>
                <a:latin typeface="+mn-lt"/>
                <a:ea typeface="+mn-ea"/>
                <a:cs typeface="+mn-cs"/>
              </a:rPr>
              <a:t>looking</a:t>
            </a:r>
            <a:r>
              <a:rPr lang="en-US" sz="1200" kern="1200" dirty="0">
                <a:solidFill>
                  <a:schemeClr val="tx1"/>
                </a:solidFill>
                <a:latin typeface="+mn-lt"/>
                <a:ea typeface="+mn-ea"/>
                <a:cs typeface="+mn-cs"/>
              </a:rPr>
              <a:t> at diagrams or models but are </a:t>
            </a:r>
            <a:r>
              <a:rPr lang="en-US" sz="1200" i="1" kern="1200" dirty="0">
                <a:solidFill>
                  <a:schemeClr val="tx1"/>
                </a:solidFill>
                <a:latin typeface="+mn-lt"/>
                <a:ea typeface="+mn-ea"/>
                <a:cs typeface="+mn-cs"/>
              </a:rPr>
              <a:t>actively engaging </a:t>
            </a:r>
            <a:r>
              <a:rPr lang="en-US" sz="1200" kern="1200" dirty="0">
                <a:solidFill>
                  <a:schemeClr val="tx1"/>
                </a:solidFill>
                <a:latin typeface="+mn-lt"/>
                <a:ea typeface="+mn-ea"/>
                <a:cs typeface="+mn-cs"/>
              </a:rPr>
              <a:t>with them.”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7</a:t>
            </a:fld>
            <a:endParaRPr lang="en-US"/>
          </a:p>
        </p:txBody>
      </p:sp>
    </p:spTree>
    <p:extLst>
      <p:ext uri="{BB962C8B-B14F-4D97-AF65-F5344CB8AC3E}">
        <p14:creationId xmlns:p14="http://schemas.microsoft.com/office/powerpoint/2010/main" val="7869543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b="0" u="none" strike="noStrike" kern="1200" dirty="0">
                <a:solidFill>
                  <a:schemeClr val="tx1"/>
                </a:solidFill>
                <a:effectLst/>
                <a:latin typeface="+mn-lt"/>
                <a:ea typeface="+mn-ea"/>
                <a:cs typeface="+mn-cs"/>
              </a:rPr>
              <a:t>6 min</a:t>
            </a:r>
          </a:p>
          <a:p>
            <a:pPr lvl="0" fontAlgn="base"/>
            <a:endParaRPr lang="en-US" sz="1200" b="0"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Individuals (4 min):</a:t>
            </a:r>
            <a:r>
              <a:rPr lang="en-US" sz="1200" u="none" strike="noStrike" kern="1200" dirty="0">
                <a:solidFill>
                  <a:schemeClr val="tx1"/>
                </a:solidFill>
                <a:effectLst/>
                <a:latin typeface="+mn-lt"/>
                <a:ea typeface="+mn-ea"/>
                <a:cs typeface="+mn-cs"/>
              </a:rPr>
              <a:t> Ask participants to think about the first two tasks on the slide and respond to the reflection question in their notebooks.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 group (2 min):</a:t>
            </a:r>
            <a:r>
              <a:rPr lang="en-US" sz="1200" kern="1200" dirty="0">
                <a:solidFill>
                  <a:schemeClr val="tx1"/>
                </a:solidFill>
                <a:latin typeface="+mn-lt"/>
                <a:ea typeface="+mn-ea"/>
                <a:cs typeface="+mn-cs"/>
              </a:rPr>
              <a:t> Ask for volunteers to share an idea or question from their responses to the reflection question.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70</a:t>
            </a:fld>
            <a:endParaRPr lang="en-US"/>
          </a:p>
        </p:txBody>
      </p:sp>
    </p:spTree>
    <p:extLst>
      <p:ext uri="{BB962C8B-B14F-4D97-AF65-F5344CB8AC3E}">
        <p14:creationId xmlns:p14="http://schemas.microsoft.com/office/powerpoint/2010/main" val="125388897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a:ln/>
        </p:spPr>
      </p:sp>
      <p:sp>
        <p:nvSpPr>
          <p:cNvPr id="86018" name="Notes Placeholder 2"/>
          <p:cNvSpPr>
            <a:spLocks noGrp="1"/>
          </p:cNvSpPr>
          <p:nvPr>
            <p:ph type="body" idx="1"/>
          </p:nvPr>
        </p:nvSpPr>
        <p:spPr/>
        <p:txBody>
          <a:bodyPr/>
          <a:lstStyle/>
          <a:p>
            <a:r>
              <a:rPr lang="en-US" dirty="0"/>
              <a:t>3 min</a:t>
            </a:r>
          </a:p>
          <a:p>
            <a:endParaRPr lang="en-US" dirty="0"/>
          </a:p>
          <a:p>
            <a:pPr lvl="0" fontAlgn="base"/>
            <a:r>
              <a:rPr lang="en-US" sz="1200" u="none" strike="noStrike" kern="1200" dirty="0">
                <a:solidFill>
                  <a:schemeClr val="tx1"/>
                </a:solidFill>
                <a:effectLst/>
                <a:latin typeface="+mn-lt"/>
                <a:ea typeface="+mn-ea"/>
                <a:cs typeface="+mn-cs"/>
              </a:rPr>
              <a:t>a. Review the homework assignment and have participants write it in their notebooks.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Make sure participants understand the assignment.</a:t>
            </a:r>
          </a:p>
          <a:p>
            <a:endParaRPr lang="en-US" sz="1200" kern="1200" dirty="0">
              <a:solidFill>
                <a:schemeClr val="tx1"/>
              </a:solidFill>
              <a:latin typeface="+mn-lt"/>
              <a:ea typeface="+mn-ea"/>
              <a:cs typeface="+mn-cs"/>
            </a:endParaRPr>
          </a:p>
          <a:p>
            <a:pPr lvl="0" fontAlgn="base"/>
            <a:r>
              <a:rPr lang="en-US" sz="1200" u="none" strike="noStrike" kern="1200" dirty="0">
                <a:solidFill>
                  <a:schemeClr val="tx1"/>
                </a:solidFill>
                <a:effectLst/>
                <a:latin typeface="+mn-lt"/>
                <a:ea typeface="+mn-ea"/>
                <a:cs typeface="+mn-cs"/>
              </a:rPr>
              <a:t>c. “We won’t address strategy E about sequencing science ideas and activities until the school year, since you’ll learn a lot about sequencing from teaching the </a:t>
            </a:r>
            <a:r>
              <a:rPr lang="en-US" sz="1200" u="none" strike="noStrike" kern="1200" dirty="0" err="1">
                <a:solidFill>
                  <a:schemeClr val="tx1"/>
                </a:solidFill>
                <a:effectLst/>
                <a:latin typeface="+mn-lt"/>
                <a:ea typeface="+mn-ea"/>
                <a:cs typeface="+mn-cs"/>
              </a:rPr>
              <a:t>RESPeCT</a:t>
            </a:r>
            <a:r>
              <a:rPr lang="en-US" sz="1200" u="none" strike="noStrike" kern="1200" dirty="0">
                <a:solidFill>
                  <a:schemeClr val="tx1"/>
                </a:solidFill>
                <a:effectLst/>
                <a:latin typeface="+mn-lt"/>
                <a:ea typeface="+mn-ea"/>
                <a:cs typeface="+mn-cs"/>
              </a:rPr>
              <a:t> lesson plans.” </a:t>
            </a:r>
          </a:p>
          <a:p>
            <a:endParaRPr lang="en-US" sz="1200" kern="1200" dirty="0">
              <a:solidFill>
                <a:schemeClr val="tx1"/>
              </a:solidFill>
              <a:latin typeface="+mn-lt"/>
              <a:ea typeface="+mn-ea"/>
              <a:cs typeface="+mn-cs"/>
            </a:endParaRPr>
          </a:p>
        </p:txBody>
      </p:sp>
      <p:sp>
        <p:nvSpPr>
          <p:cNvPr id="86019" name="Slide Number Placeholder 3"/>
          <p:cNvSpPr>
            <a:spLocks noGrp="1"/>
          </p:cNvSpPr>
          <p:nvPr>
            <p:ph type="sldNum" sz="quarter" idx="5"/>
          </p:nvPr>
        </p:nvSpPr>
        <p:spPr>
          <a:noFill/>
        </p:spPr>
        <p:txBody>
          <a:bodyPr/>
          <a:lstStyle/>
          <a:p>
            <a:fld id="{A4189A7A-01B0-45B3-919C-79E073DF602F}" type="slidenum">
              <a:rPr lang="en-US"/>
              <a:pPr/>
              <a:t>71</a:t>
            </a:fld>
            <a:endParaRPr lang="en-US"/>
          </a:p>
        </p:txBody>
      </p:sp>
    </p:spTree>
    <p:extLst>
      <p:ext uri="{BB962C8B-B14F-4D97-AF65-F5344CB8AC3E}">
        <p14:creationId xmlns:p14="http://schemas.microsoft.com/office/powerpoint/2010/main" val="18211554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fld id="{0C12389D-D7F0-408F-9AEE-C299CD3C69A1}" type="slidenum">
              <a:rPr lang="en-US"/>
              <a:pPr/>
              <a:t>72</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pPr eaLnBrk="1" hangingPunct="1"/>
            <a:r>
              <a:rPr lang="en-US" dirty="0"/>
              <a:t>6 min</a:t>
            </a:r>
          </a:p>
          <a:p>
            <a:pPr eaLnBrk="1" hangingPunct="1"/>
            <a:endParaRPr lang="en-US" dirty="0"/>
          </a:p>
          <a:p>
            <a:pPr eaLnBrk="1" hangingPunct="1"/>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Allow </a:t>
            </a:r>
            <a:r>
              <a:rPr lang="en-US" sz="1200" b="1" kern="1200" dirty="0">
                <a:solidFill>
                  <a:schemeClr val="tx1"/>
                </a:solidFill>
                <a:latin typeface="+mn-lt"/>
                <a:ea typeface="+mn-ea"/>
                <a:cs typeface="+mn-cs"/>
              </a:rPr>
              <a:t>at least 5 minutes </a:t>
            </a:r>
            <a:r>
              <a:rPr lang="en-US" sz="1200" kern="1200" dirty="0">
                <a:solidFill>
                  <a:schemeClr val="tx1"/>
                </a:solidFill>
                <a:latin typeface="+mn-lt"/>
                <a:ea typeface="+mn-ea"/>
                <a:cs typeface="+mn-cs"/>
              </a:rPr>
              <a:t>for participants to think about today’s session and write their reflections and feedback on the Daily Reflections sheet (handout 7.5 in </a:t>
            </a:r>
            <a:r>
              <a:rPr lang="en-US" sz="1200" kern="1200">
                <a:solidFill>
                  <a:schemeClr val="tx1"/>
                </a:solidFill>
                <a:latin typeface="+mn-lt"/>
                <a:ea typeface="+mn-ea"/>
                <a:cs typeface="+mn-cs"/>
              </a:rPr>
              <a:t>PD program binder</a:t>
            </a:r>
            <a:r>
              <a:rPr lang="en-US" sz="1200" kern="1200" dirty="0">
                <a:solidFill>
                  <a:schemeClr val="tx1"/>
                </a:solidFill>
                <a:latin typeface="+mn-lt"/>
                <a:ea typeface="+mn-ea"/>
                <a:cs typeface="+mn-cs"/>
              </a:rPr>
              <a:t>). </a:t>
            </a:r>
            <a:endParaRPr lang="en-US" dirty="0"/>
          </a:p>
          <a:p>
            <a:pPr eaLnBrk="1" hangingPunct="1"/>
            <a:endParaRPr lang="en-US" dirty="0"/>
          </a:p>
        </p:txBody>
      </p:sp>
    </p:spTree>
    <p:extLst>
      <p:ext uri="{BB962C8B-B14F-4D97-AF65-F5344CB8AC3E}">
        <p14:creationId xmlns:p14="http://schemas.microsoft.com/office/powerpoint/2010/main" val="377314601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7020" indent="-291161" eaLnBrk="0" hangingPunct="0">
              <a:spcBef>
                <a:spcPct val="30000"/>
              </a:spcBef>
              <a:defRPr sz="1300">
                <a:solidFill>
                  <a:schemeClr val="tx1"/>
                </a:solidFill>
                <a:latin typeface="Arial" charset="0"/>
              </a:defRPr>
            </a:lvl2pPr>
            <a:lvl3pPr marL="1164647" indent="-232929" eaLnBrk="0" hangingPunct="0">
              <a:spcBef>
                <a:spcPct val="30000"/>
              </a:spcBef>
              <a:defRPr sz="1300">
                <a:solidFill>
                  <a:schemeClr val="tx1"/>
                </a:solidFill>
                <a:latin typeface="Arial" charset="0"/>
              </a:defRPr>
            </a:lvl3pPr>
            <a:lvl4pPr marL="1630505" indent="-232929" eaLnBrk="0" hangingPunct="0">
              <a:spcBef>
                <a:spcPct val="30000"/>
              </a:spcBef>
              <a:defRPr sz="1300">
                <a:solidFill>
                  <a:schemeClr val="tx1"/>
                </a:solidFill>
                <a:latin typeface="Arial" charset="0"/>
              </a:defRPr>
            </a:lvl4pPr>
            <a:lvl5pPr marL="2096365" indent="-232929" eaLnBrk="0" hangingPunct="0">
              <a:spcBef>
                <a:spcPct val="30000"/>
              </a:spcBef>
              <a:defRPr sz="1300">
                <a:solidFill>
                  <a:schemeClr val="tx1"/>
                </a:solidFill>
                <a:latin typeface="Arial" charset="0"/>
              </a:defRPr>
            </a:lvl5pPr>
            <a:lvl6pPr marL="2562224" indent="-232929" eaLnBrk="0" fontAlgn="base" hangingPunct="0">
              <a:spcBef>
                <a:spcPct val="30000"/>
              </a:spcBef>
              <a:spcAft>
                <a:spcPct val="0"/>
              </a:spcAft>
              <a:defRPr sz="1300">
                <a:solidFill>
                  <a:schemeClr val="tx1"/>
                </a:solidFill>
                <a:latin typeface="Arial" charset="0"/>
              </a:defRPr>
            </a:lvl6pPr>
            <a:lvl7pPr marL="3028082" indent="-232929" eaLnBrk="0" fontAlgn="base" hangingPunct="0">
              <a:spcBef>
                <a:spcPct val="30000"/>
              </a:spcBef>
              <a:spcAft>
                <a:spcPct val="0"/>
              </a:spcAft>
              <a:defRPr sz="1300">
                <a:solidFill>
                  <a:schemeClr val="tx1"/>
                </a:solidFill>
                <a:latin typeface="Arial" charset="0"/>
              </a:defRPr>
            </a:lvl7pPr>
            <a:lvl8pPr marL="3493941" indent="-232929" eaLnBrk="0" fontAlgn="base" hangingPunct="0">
              <a:spcBef>
                <a:spcPct val="30000"/>
              </a:spcBef>
              <a:spcAft>
                <a:spcPct val="0"/>
              </a:spcAft>
              <a:defRPr sz="1300">
                <a:solidFill>
                  <a:schemeClr val="tx1"/>
                </a:solidFill>
                <a:latin typeface="Arial" charset="0"/>
              </a:defRPr>
            </a:lvl8pPr>
            <a:lvl9pPr marL="3959800" indent="-23292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73</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dirty="0">
                <a:latin typeface="Arial" charset="0"/>
              </a:rPr>
              <a:t>Hidden slide</a:t>
            </a:r>
            <a:r>
              <a:rPr lang="en-US" sz="1200" kern="1200" dirty="0">
                <a:solidFill>
                  <a:schemeClr val="tx1"/>
                </a:solidFill>
                <a:latin typeface="+mn-lt"/>
                <a:ea typeface="+mn-ea"/>
                <a:cs typeface="+mn-cs"/>
              </a:rPr>
              <a:t>—available</a:t>
            </a:r>
            <a:r>
              <a:rPr lang="en-US" sz="1200" kern="1200" baseline="0" dirty="0">
                <a:solidFill>
                  <a:schemeClr val="tx1"/>
                </a:solidFill>
                <a:latin typeface="+mn-lt"/>
                <a:ea typeface="+mn-ea"/>
                <a:cs typeface="+mn-cs"/>
              </a:rPr>
              <a:t> for use as needed.</a:t>
            </a:r>
            <a:endParaRPr lang="en-US" sz="120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279290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7020" indent="-291161" eaLnBrk="0" hangingPunct="0">
              <a:spcBef>
                <a:spcPct val="30000"/>
              </a:spcBef>
              <a:defRPr sz="1300">
                <a:solidFill>
                  <a:schemeClr val="tx1"/>
                </a:solidFill>
                <a:latin typeface="Arial" charset="0"/>
              </a:defRPr>
            </a:lvl2pPr>
            <a:lvl3pPr marL="1164647" indent="-232929" eaLnBrk="0" hangingPunct="0">
              <a:spcBef>
                <a:spcPct val="30000"/>
              </a:spcBef>
              <a:defRPr sz="1300">
                <a:solidFill>
                  <a:schemeClr val="tx1"/>
                </a:solidFill>
                <a:latin typeface="Arial" charset="0"/>
              </a:defRPr>
            </a:lvl3pPr>
            <a:lvl4pPr marL="1630505" indent="-232929" eaLnBrk="0" hangingPunct="0">
              <a:spcBef>
                <a:spcPct val="30000"/>
              </a:spcBef>
              <a:defRPr sz="1300">
                <a:solidFill>
                  <a:schemeClr val="tx1"/>
                </a:solidFill>
                <a:latin typeface="Arial" charset="0"/>
              </a:defRPr>
            </a:lvl4pPr>
            <a:lvl5pPr marL="2096365" indent="-232929" eaLnBrk="0" hangingPunct="0">
              <a:spcBef>
                <a:spcPct val="30000"/>
              </a:spcBef>
              <a:defRPr sz="1300">
                <a:solidFill>
                  <a:schemeClr val="tx1"/>
                </a:solidFill>
                <a:latin typeface="Arial" charset="0"/>
              </a:defRPr>
            </a:lvl5pPr>
            <a:lvl6pPr marL="2562224" indent="-232929" eaLnBrk="0" fontAlgn="base" hangingPunct="0">
              <a:spcBef>
                <a:spcPct val="30000"/>
              </a:spcBef>
              <a:spcAft>
                <a:spcPct val="0"/>
              </a:spcAft>
              <a:defRPr sz="1300">
                <a:solidFill>
                  <a:schemeClr val="tx1"/>
                </a:solidFill>
                <a:latin typeface="Arial" charset="0"/>
              </a:defRPr>
            </a:lvl6pPr>
            <a:lvl7pPr marL="3028082" indent="-232929" eaLnBrk="0" fontAlgn="base" hangingPunct="0">
              <a:spcBef>
                <a:spcPct val="30000"/>
              </a:spcBef>
              <a:spcAft>
                <a:spcPct val="0"/>
              </a:spcAft>
              <a:defRPr sz="1300">
                <a:solidFill>
                  <a:schemeClr val="tx1"/>
                </a:solidFill>
                <a:latin typeface="Arial" charset="0"/>
              </a:defRPr>
            </a:lvl7pPr>
            <a:lvl8pPr marL="3493941" indent="-232929" eaLnBrk="0" fontAlgn="base" hangingPunct="0">
              <a:spcBef>
                <a:spcPct val="30000"/>
              </a:spcBef>
              <a:spcAft>
                <a:spcPct val="0"/>
              </a:spcAft>
              <a:defRPr sz="1300">
                <a:solidFill>
                  <a:schemeClr val="tx1"/>
                </a:solidFill>
                <a:latin typeface="Arial" charset="0"/>
              </a:defRPr>
            </a:lvl8pPr>
            <a:lvl9pPr marL="3959800" indent="-23292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74</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dirty="0">
                <a:latin typeface="Arial" charset="0"/>
              </a:rPr>
              <a:t>Hidden slide</a:t>
            </a:r>
            <a:r>
              <a:rPr lang="en-US" sz="1200" kern="1200" dirty="0">
                <a:solidFill>
                  <a:schemeClr val="tx1"/>
                </a:solidFill>
                <a:latin typeface="+mn-lt"/>
                <a:ea typeface="+mn-ea"/>
                <a:cs typeface="+mn-cs"/>
              </a:rPr>
              <a:t>—available</a:t>
            </a:r>
            <a:r>
              <a:rPr lang="en-US" sz="1200" kern="1200" baseline="0" dirty="0">
                <a:solidFill>
                  <a:schemeClr val="tx1"/>
                </a:solidFill>
                <a:latin typeface="+mn-lt"/>
                <a:ea typeface="+mn-ea"/>
                <a:cs typeface="+mn-cs"/>
              </a:rPr>
              <a:t> for use as needed.</a:t>
            </a:r>
            <a:endParaRPr lang="en-US" sz="120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746988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sz="1200" kern="1200" dirty="0">
                <a:solidFill>
                  <a:schemeClr val="tx1"/>
                </a:solidFill>
                <a:latin typeface="+mn-lt"/>
                <a:ea typeface="+mn-ea"/>
                <a:cs typeface="+mn-cs"/>
              </a:rPr>
              <a:t>a. “Now let’s explore the first part of strategy D and our first focus question.”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Read the focus question on the slide.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8</a:t>
            </a:fld>
            <a:endParaRPr lang="en-US"/>
          </a:p>
        </p:txBody>
      </p:sp>
    </p:spTree>
    <p:extLst>
      <p:ext uri="{BB962C8B-B14F-4D97-AF65-F5344CB8AC3E}">
        <p14:creationId xmlns:p14="http://schemas.microsoft.com/office/powerpoint/2010/main" val="3607766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p:txBody>
          <a:bodyPr/>
          <a:lstStyle/>
          <a:p>
            <a:r>
              <a:rPr lang="en-US" dirty="0">
                <a:latin typeface="Arial" charset="0"/>
              </a:rPr>
              <a:t>25 min</a:t>
            </a:r>
          </a:p>
          <a:p>
            <a:endParaRPr lang="en-US" dirty="0">
              <a:latin typeface="Arial" charset="0"/>
            </a:endParaRPr>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Small groups (12 min):</a:t>
            </a:r>
            <a:r>
              <a:rPr lang="en-US" sz="1200" kern="1200" dirty="0">
                <a:solidFill>
                  <a:schemeClr val="tx1"/>
                </a:solidFill>
                <a:latin typeface="+mn-lt"/>
                <a:ea typeface="+mn-ea"/>
                <a:cs typeface="+mn-cs"/>
              </a:rPr>
              <a:t> Divide participants into two groups and have each group make a chart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identifying the purpose and key features of strategy D described in their SCSL Z-fold summary charts and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 (8 min):</a:t>
            </a:r>
            <a:r>
              <a:rPr lang="en-US" sz="1200" kern="1200" dirty="0">
                <a:solidFill>
                  <a:schemeClr val="tx1"/>
                </a:solidFill>
                <a:latin typeface="+mn-lt"/>
                <a:ea typeface="+mn-ea"/>
                <a:cs typeface="+mn-cs"/>
              </a:rPr>
              <a:t> Have groups report out. Then ask, “What differences do you notice between the two charts?”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365760" indent="-182880">
              <a:buFont typeface="Arial" pitchFamily="34" charset="0"/>
              <a:buChar char="•"/>
            </a:pPr>
            <a:r>
              <a:rPr lang="en-US" sz="1200" kern="1200" dirty="0">
                <a:solidFill>
                  <a:schemeClr val="tx1"/>
                </a:solidFill>
                <a:latin typeface="+mn-lt"/>
                <a:ea typeface="+mn-ea"/>
                <a:cs typeface="+mn-cs"/>
              </a:rPr>
              <a:t>Content representations can help students envision things that are too big or too small for them to see firsthand in the classroom, or processes that take place too quickly or slowly for them to perceive. </a:t>
            </a:r>
          </a:p>
          <a:p>
            <a:pPr marL="365760" indent="-182880">
              <a:buFont typeface="Arial" pitchFamily="34" charset="0"/>
              <a:buChar char="•"/>
            </a:pPr>
            <a:r>
              <a:rPr lang="en-US" sz="1200" kern="1200" dirty="0">
                <a:solidFill>
                  <a:schemeClr val="tx1"/>
                </a:solidFill>
                <a:latin typeface="+mn-lt"/>
                <a:ea typeface="+mn-ea"/>
                <a:cs typeface="+mn-cs"/>
              </a:rPr>
              <a:t>Content representations give students access to different ways of making sense of key science ideas.</a:t>
            </a:r>
          </a:p>
          <a:p>
            <a:pPr marL="365760" indent="-182880">
              <a:buFont typeface="Arial" pitchFamily="34" charset="0"/>
              <a:buChar char="•"/>
            </a:pPr>
            <a:r>
              <a:rPr lang="en-US" sz="1200" kern="1200" dirty="0">
                <a:solidFill>
                  <a:schemeClr val="tx1"/>
                </a:solidFill>
                <a:latin typeface="+mn-lt"/>
                <a:ea typeface="+mn-ea"/>
                <a:cs typeface="+mn-cs"/>
              </a:rPr>
              <a:t>If content representations or models are closely matched to the main learning goal, they can be especially useful in helping students see how the science content storyline fits together.</a:t>
            </a:r>
          </a:p>
          <a:p>
            <a:pPr marL="365760" indent="-182880">
              <a:buFont typeface="Arial" pitchFamily="34" charset="0"/>
              <a:buChar char="•"/>
            </a:pPr>
            <a:r>
              <a:rPr lang="en-US" sz="1200" kern="1200" dirty="0">
                <a:solidFill>
                  <a:schemeClr val="tx1"/>
                </a:solidFill>
                <a:latin typeface="+mn-lt"/>
                <a:ea typeface="+mn-ea"/>
                <a:cs typeface="+mn-cs"/>
              </a:rPr>
              <a:t>There are many different types of content representations (analogies, metaphors, and visual representations, such as diagrams, charts, graphs, concept maps, models, and role-plays). </a:t>
            </a:r>
          </a:p>
          <a:p>
            <a:pPr marL="365760" indent="-182880">
              <a:buFont typeface="Arial" pitchFamily="34" charset="0"/>
              <a:buChar char="•"/>
            </a:pPr>
            <a:r>
              <a:rPr lang="en-US" sz="1200" kern="1200" dirty="0">
                <a:solidFill>
                  <a:schemeClr val="tx1"/>
                </a:solidFill>
                <a:latin typeface="+mn-lt"/>
                <a:ea typeface="+mn-ea"/>
                <a:cs typeface="+mn-cs"/>
              </a:rPr>
              <a:t>Content representations can reveal and challenge student thinking if students are involved in creating, modifying, and analyzing the representations (instead of just listening to the teacher explain them).</a:t>
            </a:r>
          </a:p>
          <a:p>
            <a:endParaRPr lang="en-US" dirty="0"/>
          </a:p>
        </p:txBody>
      </p:sp>
      <p:sp>
        <p:nvSpPr>
          <p:cNvPr id="62467" name="Slide Number Placeholder 3"/>
          <p:cNvSpPr>
            <a:spLocks noGrp="1"/>
          </p:cNvSpPr>
          <p:nvPr>
            <p:ph type="sldNum" sz="quarter" idx="5"/>
          </p:nvPr>
        </p:nvSpPr>
        <p:spPr>
          <a:noFill/>
        </p:spPr>
        <p:txBody>
          <a:bodyPr/>
          <a:lstStyle/>
          <a:p>
            <a:fld id="{AF2E6AA6-3108-4890-BD12-8F50E522C84E}" type="slidenum">
              <a:rPr lang="en-US"/>
              <a:pPr/>
              <a:t>9</a:t>
            </a:fld>
            <a:endParaRPr lang="en-US"/>
          </a:p>
        </p:txBody>
      </p:sp>
    </p:spTree>
    <p:extLst>
      <p:ext uri="{BB962C8B-B14F-4D97-AF65-F5344CB8AC3E}">
        <p14:creationId xmlns:p14="http://schemas.microsoft.com/office/powerpoint/2010/main" val="1754126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14660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a:p>
        </p:txBody>
      </p:sp>
    </p:spTree>
    <p:extLst>
      <p:ext uri="{BB962C8B-B14F-4D97-AF65-F5344CB8AC3E}">
        <p14:creationId xmlns:p14="http://schemas.microsoft.com/office/powerpoint/2010/main" val="291098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a:p>
        </p:txBody>
      </p:sp>
    </p:spTree>
    <p:extLst>
      <p:ext uri="{BB962C8B-B14F-4D97-AF65-F5344CB8AC3E}">
        <p14:creationId xmlns:p14="http://schemas.microsoft.com/office/powerpoint/2010/main" val="318630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849549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pic>
        <p:nvPicPr>
          <p:cNvPr id="7" name="Picture 6" descr="BSCS-Logo_Color_No_Ta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42924" y="6378588"/>
            <a:ext cx="1120094" cy="382938"/>
          </a:xfrm>
          <a:prstGeom prst="rect">
            <a:avLst/>
          </a:prstGeom>
        </p:spPr>
      </p:pic>
    </p:spTree>
    <p:extLst>
      <p:ext uri="{BB962C8B-B14F-4D97-AF65-F5344CB8AC3E}">
        <p14:creationId xmlns:p14="http://schemas.microsoft.com/office/powerpoint/2010/main" val="568996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42734666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pic>
        <p:nvPicPr>
          <p:cNvPr id="8" name="Picture 7" descr="BSCS-Logo_Color_No_Ta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42924" y="6378588"/>
            <a:ext cx="1120094" cy="382938"/>
          </a:xfrm>
          <a:prstGeom prst="rect">
            <a:avLst/>
          </a:prstGeom>
        </p:spPr>
      </p:pic>
    </p:spTree>
    <p:extLst>
      <p:ext uri="{BB962C8B-B14F-4D97-AF65-F5344CB8AC3E}">
        <p14:creationId xmlns:p14="http://schemas.microsoft.com/office/powerpoint/2010/main" val="2140174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9" name="Footer Placeholder 7"/>
          <p:cNvSpPr>
            <a:spLocks noGrp="1"/>
          </p:cNvSpPr>
          <p:nvPr>
            <p:ph type="ftr" sz="quarter" idx="11"/>
          </p:nvPr>
        </p:nvSpPr>
        <p:spPr/>
        <p:txBody>
          <a:bodyPr/>
          <a:lstStyle>
            <a:lvl1pPr>
              <a:defRPr/>
            </a:lvl1pPr>
          </a:lstStyle>
          <a:p>
            <a:endParaRPr lang="en-US"/>
          </a:p>
        </p:txBody>
      </p:sp>
      <p:sp>
        <p:nvSpPr>
          <p:cNvPr id="10" name="Slide Number Placeholder 8"/>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4271063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2061670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pic>
        <p:nvPicPr>
          <p:cNvPr id="5" name="Picture 4" descr="BSCS-Logo_Color_No_Ta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42924" y="6378588"/>
            <a:ext cx="1120094" cy="382938"/>
          </a:xfrm>
          <a:prstGeom prst="rect">
            <a:avLst/>
          </a:prstGeom>
        </p:spPr>
      </p:pic>
    </p:spTree>
    <p:extLst>
      <p:ext uri="{BB962C8B-B14F-4D97-AF65-F5344CB8AC3E}">
        <p14:creationId xmlns:p14="http://schemas.microsoft.com/office/powerpoint/2010/main" val="3435805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7" name="Footer Placeholder 5"/>
          <p:cNvSpPr>
            <a:spLocks noGrp="1"/>
          </p:cNvSpPr>
          <p:nvPr>
            <p:ph type="ftr" sz="quarter" idx="11"/>
          </p:nvPr>
        </p:nvSpPr>
        <p:spPr/>
        <p:txBody>
          <a:bodyPr/>
          <a:lstStyle>
            <a:lvl1pPr>
              <a:defRPr/>
            </a:lvl1pPr>
          </a:lstStyle>
          <a:p>
            <a:endParaRPr lang="en-US"/>
          </a:p>
        </p:txBody>
      </p:sp>
      <p:sp>
        <p:nvSpPr>
          <p:cNvPr id="8" name="Slide Number Placeholder 6"/>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654621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039450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3592610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26596098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27722374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2981693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42353066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4031679136"/>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17504726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9" name="Footer Placeholder 7"/>
          <p:cNvSpPr>
            <a:spLocks noGrp="1"/>
          </p:cNvSpPr>
          <p:nvPr>
            <p:ph type="ftr" sz="quarter" idx="11"/>
          </p:nvPr>
        </p:nvSpPr>
        <p:spPr/>
        <p:txBody>
          <a:bodyPr/>
          <a:lstStyle>
            <a:lvl1pPr>
              <a:defRPr/>
            </a:lvl1pPr>
          </a:lstStyle>
          <a:p>
            <a:endParaRPr lang="en-US"/>
          </a:p>
        </p:txBody>
      </p:sp>
      <p:sp>
        <p:nvSpPr>
          <p:cNvPr id="10" name="Slide Number Placeholder 8"/>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5924696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13666374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474344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7" name="Footer Placeholder 5"/>
          <p:cNvSpPr>
            <a:spLocks noGrp="1"/>
          </p:cNvSpPr>
          <p:nvPr>
            <p:ph type="ftr" sz="quarter" idx="11"/>
          </p:nvPr>
        </p:nvSpPr>
        <p:spPr/>
        <p:txBody>
          <a:bodyPr/>
          <a:lstStyle>
            <a:lvl1pPr>
              <a:defRPr/>
            </a:lvl1pPr>
          </a:lstStyle>
          <a:p>
            <a:endParaRPr lang="en-US"/>
          </a:p>
        </p:txBody>
      </p:sp>
      <p:sp>
        <p:nvSpPr>
          <p:cNvPr id="8" name="Slide Number Placeholder 6"/>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13085292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36763630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4620860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26178378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990600"/>
            <a:ext cx="8229600" cy="5135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1390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a:p>
        </p:txBody>
      </p:sp>
    </p:spTree>
    <p:extLst>
      <p:ext uri="{BB962C8B-B14F-4D97-AF65-F5344CB8AC3E}">
        <p14:creationId xmlns:p14="http://schemas.microsoft.com/office/powerpoint/2010/main" val="198160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a:p>
        </p:txBody>
      </p:sp>
    </p:spTree>
    <p:extLst>
      <p:ext uri="{BB962C8B-B14F-4D97-AF65-F5344CB8AC3E}">
        <p14:creationId xmlns:p14="http://schemas.microsoft.com/office/powerpoint/2010/main" val="13674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val="393811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3022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a:p>
        </p:txBody>
      </p:sp>
    </p:spTree>
    <p:extLst>
      <p:ext uri="{BB962C8B-B14F-4D97-AF65-F5344CB8AC3E}">
        <p14:creationId xmlns:p14="http://schemas.microsoft.com/office/powerpoint/2010/main" val="320282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a:p>
        </p:txBody>
      </p:sp>
    </p:spTree>
    <p:extLst>
      <p:ext uri="{BB962C8B-B14F-4D97-AF65-F5344CB8AC3E}">
        <p14:creationId xmlns:p14="http://schemas.microsoft.com/office/powerpoint/2010/main" val="33563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latin typeface="Aria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latin typeface="Aria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defTabSz="457200"/>
            <a:fld id="{4553C4AB-E34A-354F-8CDE-943FCEBEB1F2}" type="datetimeFigureOut">
              <a:rPr lang="en-US" smtClean="0">
                <a:latin typeface="Arial"/>
              </a:rPr>
              <a:pPr defTabSz="457200"/>
              <a:t>1/7/2020</a:t>
            </a:fld>
            <a:endParaRPr lang="en-US" dirty="0">
              <a:latin typeface="Arial"/>
            </a:endParaRPr>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defTabSz="457200"/>
            <a:endParaRPr lang="en-US">
              <a:latin typeface="Arial"/>
            </a:endParaRPr>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defTabSz="457200"/>
            <a:fld id="{ADC91B2B-8558-1E4B-8886-2054566C95DE}" type="slidenum">
              <a:rPr lang="en-US" smtClean="0">
                <a:latin typeface="Arial"/>
              </a:rPr>
              <a:pPr defTabSz="457200"/>
              <a:t>‹#›</a:t>
            </a:fld>
            <a:endParaRPr lang="en-US">
              <a:latin typeface="Arial"/>
            </a:endParaRPr>
          </a:p>
        </p:txBody>
      </p:sp>
    </p:spTree>
    <p:extLst>
      <p:ext uri="{BB962C8B-B14F-4D97-AF65-F5344CB8AC3E}">
        <p14:creationId xmlns:p14="http://schemas.microsoft.com/office/powerpoint/2010/main" val="40628082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latin typeface="Aria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latin typeface="Aria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defTabSz="457200"/>
            <a:fld id="{4553C4AB-E34A-354F-8CDE-943FCEBEB1F2}" type="datetimeFigureOut">
              <a:rPr lang="en-US" smtClean="0">
                <a:latin typeface="Arial"/>
              </a:rPr>
              <a:pPr defTabSz="457200"/>
              <a:t>1/7/2020</a:t>
            </a:fld>
            <a:endParaRPr lang="en-US" dirty="0">
              <a:latin typeface="Arial"/>
            </a:endParaRPr>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defTabSz="457200"/>
            <a:endParaRPr lang="en-US">
              <a:latin typeface="Arial"/>
            </a:endParaRPr>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defTabSz="457200"/>
            <a:fld id="{ADC91B2B-8558-1E4B-8886-2054566C95DE}" type="slidenum">
              <a:rPr lang="en-US" smtClean="0">
                <a:latin typeface="Arial"/>
              </a:rPr>
              <a:pPr defTabSz="457200"/>
              <a:t>‹#›</a:t>
            </a:fld>
            <a:endParaRPr lang="en-US">
              <a:latin typeface="Arial"/>
            </a:endParaRPr>
          </a:p>
        </p:txBody>
      </p:sp>
    </p:spTree>
    <p:extLst>
      <p:ext uri="{BB962C8B-B14F-4D97-AF65-F5344CB8AC3E}">
        <p14:creationId xmlns:p14="http://schemas.microsoft.com/office/powerpoint/2010/main" val="34408379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embed/QIxlEf1uY0U"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embed/1gLjZ5yq8f8"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5.gif"/><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4.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2.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8.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7848600" cy="936625"/>
          </a:xfrm>
        </p:spPr>
        <p:txBody>
          <a:bodyPr/>
          <a:lstStyle/>
          <a:p>
            <a:pPr eaLnBrk="1" fontAlgn="auto" hangingPunct="1">
              <a:spcAft>
                <a:spcPts val="0"/>
              </a:spcAft>
              <a:defRPr/>
            </a:pPr>
            <a:r>
              <a:rPr lang="en-US" altLang="en-US" dirty="0" err="1"/>
              <a:t>RESP</a:t>
            </a:r>
            <a:r>
              <a:rPr lang="en-US" altLang="en-US" cap="none" dirty="0" err="1"/>
              <a:t>e</a:t>
            </a:r>
            <a:r>
              <a:rPr lang="en-US" altLang="en-US" dirty="0" err="1"/>
              <a:t>CT</a:t>
            </a:r>
            <a:r>
              <a:rPr lang="en-US" altLang="en-US" dirty="0"/>
              <a:t> PD </a:t>
            </a:r>
            <a:r>
              <a:rPr lang="en-US" altLang="en-US" dirty="0" err="1"/>
              <a:t>pROGRAM</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838200" y="3721100"/>
            <a:ext cx="7162800" cy="313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r" eaLnBrk="1" fontAlgn="base" hangingPunct="1">
              <a:lnSpc>
                <a:spcPct val="80000"/>
              </a:lnSpc>
              <a:spcBef>
                <a:spcPts val="400"/>
              </a:spcBef>
              <a:spcAft>
                <a:spcPct val="0"/>
              </a:spcAft>
              <a:buClr>
                <a:srgbClr val="4F81BD"/>
              </a:buClr>
              <a:buSzPct val="68000"/>
              <a:buFontTx/>
              <a:buNone/>
            </a:pPr>
            <a:r>
              <a:rPr lang="en-US" altLang="en-US" sz="1800" dirty="0" err="1">
                <a:solidFill>
                  <a:srgbClr val="1F497D"/>
                </a:solidFill>
                <a:latin typeface="Lucida Sans Unicode" pitchFamily="34" charset="0"/>
              </a:rPr>
              <a:t>RESPeCT</a:t>
            </a:r>
            <a:r>
              <a:rPr lang="en-US" altLang="en-US" sz="1800" dirty="0">
                <a:solidFill>
                  <a:srgbClr val="1F497D"/>
                </a:solidFill>
                <a:latin typeface="Lucida Sans Unicode" pitchFamily="34" charset="0"/>
              </a:rPr>
              <a:t> Summer Institute </a:t>
            </a:r>
            <a:endParaRPr lang="en-US" altLang="en-US" sz="1600" dirty="0">
              <a:solidFill>
                <a:srgbClr val="1F497D"/>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8" name="Picture 7" descr="Macintosh HD:Users:ceemast:Desktop:BSCS.jpg"/>
          <p:cNvPicPr/>
          <p:nvPr/>
        </p:nvPicPr>
        <p:blipFill>
          <a:blip r:embed="rId6" cstate="print">
            <a:extLst>
              <a:ext uri="{BEBA8EAE-BF5A-486C-A8C5-ECC9F3942E4B}">
                <a14:imgProps xmlns:a14="http://schemas.microsoft.com/office/drawing/2010/main">
                  <a14:imgLayer r:embed="rId7">
                    <a14:imgEffect>
                      <a14:backgroundRemoval t="9091" b="88430" l="3401" r="94898">
                        <a14:foregroundMark x1="22449" y1="44628" x2="22449" y2="44628"/>
                        <a14:foregroundMark x1="3741" y1="54545" x2="3741" y2="54545"/>
                        <a14:foregroundMark x1="36395" y1="56198" x2="36395" y2="56198"/>
                        <a14:foregroundMark x1="75510" y1="18182" x2="75510" y2="18182"/>
                        <a14:foregroundMark x1="86395" y1="43802" x2="86395" y2="43802"/>
                        <a14:foregroundMark x1="80272" y1="60331" x2="80272" y2="60331"/>
                        <a14:foregroundMark x1="94898" y1="14050" x2="94898" y2="14050"/>
                        <a14:foregroundMark x1="62245" y1="56198" x2="62245" y2="56198"/>
                        <a14:backgroundMark x1="81633" y1="27273" x2="81633" y2="27273"/>
                      </a14:backgroundRemoval>
                    </a14:imgEffect>
                  </a14:imgLayer>
                </a14:imgProps>
              </a:ext>
              <a:ext uri="{28A0092B-C50C-407E-A947-70E740481C1C}">
                <a14:useLocalDpi xmlns:a14="http://schemas.microsoft.com/office/drawing/2010/main" val="0"/>
              </a:ext>
            </a:extLst>
          </a:blip>
          <a:srcRect/>
          <a:stretch>
            <a:fillRect/>
          </a:stretch>
        </p:blipFill>
        <p:spPr bwMode="auto">
          <a:xfrm>
            <a:off x="6858000" y="4883150"/>
            <a:ext cx="838200" cy="673100"/>
          </a:xfrm>
          <a:prstGeom prst="rect">
            <a:avLst/>
          </a:prstGeom>
          <a:noFill/>
          <a:ln>
            <a:noFill/>
          </a:ln>
        </p:spPr>
      </p:pic>
      <p:sp>
        <p:nvSpPr>
          <p:cNvPr id="2" name="TextBox 1"/>
          <p:cNvSpPr txBox="1"/>
          <p:nvPr/>
        </p:nvSpPr>
        <p:spPr>
          <a:xfrm>
            <a:off x="3733800" y="2514600"/>
            <a:ext cx="2209800" cy="646331"/>
          </a:xfrm>
          <a:prstGeom prst="rect">
            <a:avLst/>
          </a:prstGeom>
          <a:noFill/>
        </p:spPr>
        <p:txBody>
          <a:bodyPr wrap="square" rtlCol="0">
            <a:spAutoFit/>
          </a:bodyPr>
          <a:lstStyle/>
          <a:p>
            <a:r>
              <a:rPr lang="en-US" sz="3600" dirty="0">
                <a:solidFill>
                  <a:srgbClr val="1F497D"/>
                </a:solidFill>
                <a:latin typeface="Calibri" pitchFamily="34" charset="0"/>
              </a:rPr>
              <a:t>Day 7</a:t>
            </a:r>
          </a:p>
        </p:txBody>
      </p:sp>
    </p:spTree>
    <p:extLst>
      <p:ext uri="{BB962C8B-B14F-4D97-AF65-F5344CB8AC3E}">
        <p14:creationId xmlns:p14="http://schemas.microsoft.com/office/powerpoint/2010/main"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lstStyle/>
          <a:p>
            <a:r>
              <a:rPr lang="en-US" dirty="0"/>
              <a:t>Strategy D: Discussion Questions</a:t>
            </a:r>
          </a:p>
        </p:txBody>
      </p:sp>
      <p:sp>
        <p:nvSpPr>
          <p:cNvPr id="3" name="Content Placeholder 2"/>
          <p:cNvSpPr>
            <a:spLocks noGrp="1"/>
          </p:cNvSpPr>
          <p:nvPr>
            <p:ph idx="1"/>
          </p:nvPr>
        </p:nvSpPr>
        <p:spPr>
          <a:xfrm>
            <a:off x="533400" y="1600200"/>
            <a:ext cx="8153400" cy="4876800"/>
          </a:xfrm>
        </p:spPr>
        <p:txBody>
          <a:bodyPr/>
          <a:lstStyle/>
          <a:p>
            <a:pPr marL="365760" lvl="1" indent="-365760">
              <a:spcBef>
                <a:spcPts val="0"/>
              </a:spcBef>
              <a:buAutoNum type="arabicPeriod"/>
            </a:pPr>
            <a:r>
              <a:rPr lang="en-US" sz="3200" dirty="0"/>
              <a:t>How is this strategy similar to or different from selecting activities matched to the learning goal (strategy C)?</a:t>
            </a:r>
          </a:p>
          <a:p>
            <a:pPr marL="365760" lvl="1" indent="-365760">
              <a:spcBef>
                <a:spcPts val="1200"/>
              </a:spcBef>
              <a:buAutoNum type="arabicPeriod"/>
            </a:pPr>
            <a:r>
              <a:rPr lang="en-US" sz="3200" dirty="0"/>
              <a:t>How might good content representations be especially helpful for English language learners?</a:t>
            </a:r>
          </a:p>
          <a:p>
            <a:endParaRPr lang="en-US" dirty="0"/>
          </a:p>
        </p:txBody>
      </p:sp>
    </p:spTree>
    <p:extLst>
      <p:ext uri="{BB962C8B-B14F-4D97-AF65-F5344CB8AC3E}">
        <p14:creationId xmlns:p14="http://schemas.microsoft.com/office/powerpoint/2010/main" val="74292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Analysis Guide for Strategy D</a:t>
            </a:r>
          </a:p>
        </p:txBody>
      </p:sp>
      <p:sp>
        <p:nvSpPr>
          <p:cNvPr id="3" name="Content Placeholder 2"/>
          <p:cNvSpPr>
            <a:spLocks noGrp="1"/>
          </p:cNvSpPr>
          <p:nvPr>
            <p:ph idx="1"/>
          </p:nvPr>
        </p:nvSpPr>
        <p:spPr>
          <a:xfrm>
            <a:off x="609600" y="1600200"/>
            <a:ext cx="8077200" cy="4876800"/>
          </a:xfrm>
        </p:spPr>
        <p:txBody>
          <a:bodyPr/>
          <a:lstStyle/>
          <a:p>
            <a:pPr marL="365760" indent="-365760">
              <a:spcBef>
                <a:spcPts val="0"/>
              </a:spcBef>
              <a:spcAft>
                <a:spcPts val="1200"/>
              </a:spcAft>
              <a:buFont typeface="Arial" pitchFamily="34" charset="0"/>
              <a:buChar char="•"/>
            </a:pPr>
            <a:r>
              <a:rPr lang="en-US" sz="3200" dirty="0"/>
              <a:t>Read through Analysis Guide D (handout 7.1 in your PD program binder).</a:t>
            </a:r>
          </a:p>
          <a:p>
            <a:pPr marL="365760" indent="-365760">
              <a:buFont typeface="Arial" pitchFamily="34" charset="0"/>
              <a:buChar char="•"/>
            </a:pPr>
            <a:r>
              <a:rPr lang="en-US" sz="3200" b="1" dirty="0"/>
              <a:t>Keep this question in mind: </a:t>
            </a:r>
            <a:r>
              <a:rPr lang="en-US" sz="3200" dirty="0"/>
              <a:t>What do you notice about how this guide is organized? </a:t>
            </a:r>
          </a:p>
        </p:txBody>
      </p:sp>
    </p:spTree>
    <p:extLst>
      <p:ext uri="{BB962C8B-B14F-4D97-AF65-F5344CB8AC3E}">
        <p14:creationId xmlns:p14="http://schemas.microsoft.com/office/powerpoint/2010/main" val="4097750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153400" cy="990600"/>
          </a:xfrm>
        </p:spPr>
        <p:txBody>
          <a:bodyPr>
            <a:noAutofit/>
          </a:bodyPr>
          <a:lstStyle/>
          <a:p>
            <a:r>
              <a:rPr lang="en-US" sz="3800" dirty="0"/>
              <a:t>Content Representation 1: Photosynthesis Diagram</a:t>
            </a:r>
          </a:p>
        </p:txBody>
      </p:sp>
      <p:sp>
        <p:nvSpPr>
          <p:cNvPr id="3" name="Content Placeholder 2"/>
          <p:cNvSpPr>
            <a:spLocks noGrp="1"/>
          </p:cNvSpPr>
          <p:nvPr>
            <p:ph idx="1"/>
          </p:nvPr>
        </p:nvSpPr>
        <p:spPr>
          <a:xfrm>
            <a:off x="609600" y="1828800"/>
            <a:ext cx="8229600" cy="4876800"/>
          </a:xfrm>
        </p:spPr>
        <p:txBody>
          <a:bodyPr/>
          <a:lstStyle/>
          <a:p>
            <a:pPr marL="0" indent="0">
              <a:spcBef>
                <a:spcPts val="0"/>
              </a:spcBef>
              <a:spcAft>
                <a:spcPts val="1200"/>
              </a:spcAft>
              <a:buNone/>
            </a:pPr>
            <a:r>
              <a:rPr lang="en-US" sz="2800" dirty="0"/>
              <a:t>Read the main learning goal and the description of the content representation in </a:t>
            </a:r>
            <a:r>
              <a:rPr lang="en-US" sz="2800" b="1" dirty="0"/>
              <a:t>Analysis Guide D1 </a:t>
            </a:r>
            <a:r>
              <a:rPr lang="en-US" sz="2800" dirty="0"/>
              <a:t>(page 1 of handout 7.1).</a:t>
            </a:r>
            <a:endParaRPr lang="en-US" sz="2800" dirty="0">
              <a:solidFill>
                <a:srgbClr val="00B050"/>
              </a:solidFill>
            </a:endParaRPr>
          </a:p>
          <a:p>
            <a:pPr marL="274637" lvl="1" indent="0">
              <a:spcBef>
                <a:spcPts val="0"/>
              </a:spcBef>
              <a:spcAft>
                <a:spcPts val="1200"/>
              </a:spcAft>
              <a:buNone/>
            </a:pPr>
            <a:r>
              <a:rPr lang="en-US" sz="2800" b="1" dirty="0"/>
              <a:t>Main learning goal: </a:t>
            </a:r>
            <a:r>
              <a:rPr lang="en-US" sz="2800" dirty="0"/>
              <a:t>Plants are producers that make their own food by using energy from the Sun to transform matter from the air (carbon dioxide) and matter from the soil (water) into energy-supplying food.</a:t>
            </a:r>
            <a:endParaRPr lang="en-US" sz="2800" u="sng" dirty="0"/>
          </a:p>
          <a:p>
            <a:pPr marL="274637" lvl="1" indent="0">
              <a:spcBef>
                <a:spcPts val="0"/>
              </a:spcBef>
              <a:spcAft>
                <a:spcPts val="0"/>
              </a:spcAft>
              <a:buNone/>
            </a:pPr>
            <a:r>
              <a:rPr lang="en-US" sz="2800" b="1" dirty="0"/>
              <a:t>Description of content representation: </a:t>
            </a:r>
            <a:r>
              <a:rPr lang="en-US" sz="2800" dirty="0"/>
              <a:t>photosynthesis “equation” diagram</a:t>
            </a:r>
          </a:p>
          <a:p>
            <a:endParaRPr lang="en-US" dirty="0"/>
          </a:p>
        </p:txBody>
      </p:sp>
    </p:spTree>
    <p:extLst>
      <p:ext uri="{BB962C8B-B14F-4D97-AF65-F5344CB8AC3E}">
        <p14:creationId xmlns:p14="http://schemas.microsoft.com/office/powerpoint/2010/main" val="2088261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normAutofit/>
          </a:bodyPr>
          <a:lstStyle/>
          <a:p>
            <a:r>
              <a:rPr lang="en-US" dirty="0"/>
              <a:t>Plants Are Producers That Make Food!</a:t>
            </a:r>
          </a:p>
        </p:txBody>
      </p:sp>
      <p:sp>
        <p:nvSpPr>
          <p:cNvPr id="9" name="Right Arrow 8"/>
          <p:cNvSpPr/>
          <p:nvPr/>
        </p:nvSpPr>
        <p:spPr>
          <a:xfrm>
            <a:off x="3366524" y="3349199"/>
            <a:ext cx="2038350" cy="1200150"/>
          </a:xfrm>
          <a:prstGeom prst="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Arial"/>
            </a:endParaRPr>
          </a:p>
        </p:txBody>
      </p:sp>
      <p:sp>
        <p:nvSpPr>
          <p:cNvPr id="10" name="TextBox 9"/>
          <p:cNvSpPr txBox="1"/>
          <p:nvPr/>
        </p:nvSpPr>
        <p:spPr>
          <a:xfrm>
            <a:off x="152400" y="3533774"/>
            <a:ext cx="1400175" cy="830997"/>
          </a:xfrm>
          <a:prstGeom prst="rect">
            <a:avLst/>
          </a:prstGeom>
          <a:noFill/>
        </p:spPr>
        <p:txBody>
          <a:bodyPr wrap="square" rtlCol="0">
            <a:spAutoFit/>
          </a:bodyPr>
          <a:lstStyle/>
          <a:p>
            <a:pPr algn="ctr" defTabSz="457200"/>
            <a:r>
              <a:rPr lang="en-US" sz="2400" b="1" dirty="0">
                <a:solidFill>
                  <a:srgbClr val="292934"/>
                </a:solidFill>
                <a:latin typeface="Arial"/>
              </a:rPr>
              <a:t>Carbon Dioxide</a:t>
            </a:r>
          </a:p>
        </p:txBody>
      </p:sp>
      <p:sp>
        <p:nvSpPr>
          <p:cNvPr id="11" name="Cross 10"/>
          <p:cNvSpPr/>
          <p:nvPr/>
        </p:nvSpPr>
        <p:spPr>
          <a:xfrm>
            <a:off x="1657351" y="3724274"/>
            <a:ext cx="428624" cy="409575"/>
          </a:xfrm>
          <a:prstGeom prst="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Arial"/>
            </a:endParaRPr>
          </a:p>
        </p:txBody>
      </p:sp>
      <p:sp>
        <p:nvSpPr>
          <p:cNvPr id="12" name="TextBox 11"/>
          <p:cNvSpPr txBox="1"/>
          <p:nvPr/>
        </p:nvSpPr>
        <p:spPr>
          <a:xfrm>
            <a:off x="2250574" y="3653133"/>
            <a:ext cx="1110669" cy="461665"/>
          </a:xfrm>
          <a:prstGeom prst="rect">
            <a:avLst/>
          </a:prstGeom>
          <a:noFill/>
        </p:spPr>
        <p:txBody>
          <a:bodyPr wrap="square" rtlCol="0">
            <a:spAutoFit/>
          </a:bodyPr>
          <a:lstStyle/>
          <a:p>
            <a:pPr defTabSz="457200"/>
            <a:r>
              <a:rPr lang="en-US" sz="2400" b="1" dirty="0">
                <a:solidFill>
                  <a:srgbClr val="292934"/>
                </a:solidFill>
                <a:latin typeface="Arial"/>
              </a:rPr>
              <a:t>Water</a:t>
            </a:r>
          </a:p>
        </p:txBody>
      </p:sp>
      <p:sp>
        <p:nvSpPr>
          <p:cNvPr id="13" name="TextBox 12"/>
          <p:cNvSpPr txBox="1"/>
          <p:nvPr/>
        </p:nvSpPr>
        <p:spPr>
          <a:xfrm>
            <a:off x="5415507" y="3202541"/>
            <a:ext cx="1720817" cy="1200329"/>
          </a:xfrm>
          <a:prstGeom prst="rect">
            <a:avLst/>
          </a:prstGeom>
          <a:noFill/>
        </p:spPr>
        <p:txBody>
          <a:bodyPr wrap="square" rtlCol="0">
            <a:spAutoFit/>
          </a:bodyPr>
          <a:lstStyle/>
          <a:p>
            <a:pPr algn="ctr" defTabSz="457200"/>
            <a:r>
              <a:rPr lang="en-US" sz="2400" b="1" dirty="0">
                <a:solidFill>
                  <a:srgbClr val="292934"/>
                </a:solidFill>
                <a:latin typeface="Arial"/>
              </a:rPr>
              <a:t>Food Molecules (Sugar)</a:t>
            </a:r>
          </a:p>
        </p:txBody>
      </p:sp>
      <p:sp>
        <p:nvSpPr>
          <p:cNvPr id="14" name="TextBox 13"/>
          <p:cNvSpPr txBox="1"/>
          <p:nvPr/>
        </p:nvSpPr>
        <p:spPr>
          <a:xfrm>
            <a:off x="542925" y="5086350"/>
            <a:ext cx="2971799" cy="646331"/>
          </a:xfrm>
          <a:prstGeom prst="rect">
            <a:avLst/>
          </a:prstGeom>
          <a:noFill/>
        </p:spPr>
        <p:txBody>
          <a:bodyPr wrap="square" rtlCol="0">
            <a:spAutoFit/>
          </a:bodyPr>
          <a:lstStyle/>
          <a:p>
            <a:pPr algn="ctr" defTabSz="457200"/>
            <a:r>
              <a:rPr lang="en-US" b="1" dirty="0">
                <a:solidFill>
                  <a:srgbClr val="292934"/>
                </a:solidFill>
                <a:latin typeface="Arial"/>
              </a:rPr>
              <a:t>MATTER THAT DOES NOT PROVIDE ENERGY</a:t>
            </a:r>
          </a:p>
        </p:txBody>
      </p:sp>
      <p:sp>
        <p:nvSpPr>
          <p:cNvPr id="15" name="TextBox 14"/>
          <p:cNvSpPr txBox="1"/>
          <p:nvPr/>
        </p:nvSpPr>
        <p:spPr>
          <a:xfrm>
            <a:off x="5402988" y="4947850"/>
            <a:ext cx="1757364" cy="923330"/>
          </a:xfrm>
          <a:prstGeom prst="rect">
            <a:avLst/>
          </a:prstGeom>
          <a:noFill/>
        </p:spPr>
        <p:txBody>
          <a:bodyPr wrap="square" rtlCol="0">
            <a:spAutoFit/>
          </a:bodyPr>
          <a:lstStyle/>
          <a:p>
            <a:pPr algn="ctr" defTabSz="457200"/>
            <a:r>
              <a:rPr lang="en-US" b="1" dirty="0">
                <a:solidFill>
                  <a:srgbClr val="292934"/>
                </a:solidFill>
                <a:latin typeface="Arial"/>
              </a:rPr>
              <a:t>MATTER THAT CONTAINS STORED ENERGY</a:t>
            </a:r>
          </a:p>
        </p:txBody>
      </p:sp>
      <p:cxnSp>
        <p:nvCxnSpPr>
          <p:cNvPr id="17" name="Straight Arrow Connector 16"/>
          <p:cNvCxnSpPr/>
          <p:nvPr/>
        </p:nvCxnSpPr>
        <p:spPr>
          <a:xfrm flipH="1" flipV="1">
            <a:off x="1219200" y="4549348"/>
            <a:ext cx="200026" cy="3985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2314372" y="4549348"/>
            <a:ext cx="194459" cy="3985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6265000" y="4549348"/>
            <a:ext cx="0" cy="3985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85838" y="1577548"/>
            <a:ext cx="1771650" cy="1771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3455572" y="3745466"/>
            <a:ext cx="1541721" cy="369332"/>
          </a:xfrm>
          <a:prstGeom prst="rect">
            <a:avLst/>
          </a:prstGeom>
          <a:noFill/>
        </p:spPr>
        <p:txBody>
          <a:bodyPr wrap="square" rtlCol="0">
            <a:spAutoFit/>
          </a:bodyPr>
          <a:lstStyle/>
          <a:p>
            <a:pPr defTabSz="457200"/>
            <a:r>
              <a:rPr lang="en-US" b="1" dirty="0">
                <a:solidFill>
                  <a:srgbClr val="292934"/>
                </a:solidFill>
                <a:latin typeface="Arial"/>
              </a:rPr>
              <a:t>PRODUCES</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6957" y="3653133"/>
            <a:ext cx="523875" cy="512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670832" y="3653133"/>
            <a:ext cx="1336494" cy="461665"/>
          </a:xfrm>
          <a:prstGeom prst="rect">
            <a:avLst/>
          </a:prstGeom>
          <a:noFill/>
        </p:spPr>
        <p:txBody>
          <a:bodyPr wrap="square" rtlCol="0">
            <a:spAutoFit/>
          </a:bodyPr>
          <a:lstStyle/>
          <a:p>
            <a:pPr defTabSz="457200"/>
            <a:r>
              <a:rPr lang="en-US" sz="2400" b="1" dirty="0">
                <a:solidFill>
                  <a:srgbClr val="292934"/>
                </a:solidFill>
                <a:latin typeface="Arial"/>
              </a:rPr>
              <a:t>Oxygen</a:t>
            </a:r>
          </a:p>
        </p:txBody>
      </p:sp>
    </p:spTree>
    <p:extLst>
      <p:ext uri="{BB962C8B-B14F-4D97-AF65-F5344CB8AC3E}">
        <p14:creationId xmlns:p14="http://schemas.microsoft.com/office/powerpoint/2010/main" val="324483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p:bldP spid="11" grpId="0" animBg="1"/>
      <p:bldP spid="12" grpId="0"/>
      <p:bldP spid="13" grpId="0"/>
      <p:bldP spid="14" grpId="0"/>
      <p:bldP spid="15" grpId="0"/>
      <p:bldP spid="26"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305800" cy="1143000"/>
          </a:xfrm>
        </p:spPr>
        <p:txBody>
          <a:bodyPr>
            <a:noAutofit/>
          </a:bodyPr>
          <a:lstStyle/>
          <a:p>
            <a:r>
              <a:rPr lang="en-US" sz="3800" dirty="0"/>
              <a:t>Does Content Representation 1 Match the Main Learning Goal? </a:t>
            </a:r>
          </a:p>
        </p:txBody>
      </p:sp>
      <p:sp>
        <p:nvSpPr>
          <p:cNvPr id="3" name="Content Placeholder 2"/>
          <p:cNvSpPr>
            <a:spLocks noGrp="1"/>
          </p:cNvSpPr>
          <p:nvPr>
            <p:ph idx="1"/>
          </p:nvPr>
        </p:nvSpPr>
        <p:spPr>
          <a:xfrm>
            <a:off x="533400" y="1676400"/>
            <a:ext cx="8382000" cy="4876800"/>
          </a:xfrm>
        </p:spPr>
        <p:txBody>
          <a:bodyPr/>
          <a:lstStyle/>
          <a:p>
            <a:pPr marL="0" indent="0">
              <a:spcBef>
                <a:spcPts val="0"/>
              </a:spcBef>
              <a:spcAft>
                <a:spcPts val="600"/>
              </a:spcAft>
              <a:buNone/>
            </a:pPr>
            <a:r>
              <a:rPr lang="en-US" sz="3000" dirty="0"/>
              <a:t>How did you answer these questions from part 1 of </a:t>
            </a:r>
            <a:r>
              <a:rPr lang="en-US" sz="3000" b="1" dirty="0"/>
              <a:t>Analysis Guide D1</a:t>
            </a:r>
            <a:r>
              <a:rPr lang="en-US" sz="3000" dirty="0"/>
              <a:t>?</a:t>
            </a:r>
          </a:p>
          <a:p>
            <a:pPr marL="548640" indent="-320040">
              <a:spcBef>
                <a:spcPts val="0"/>
              </a:spcBef>
              <a:spcAft>
                <a:spcPts val="300"/>
              </a:spcAft>
              <a:buFont typeface="+mj-lt"/>
              <a:buAutoNum type="arabicPeriod"/>
            </a:pPr>
            <a:r>
              <a:rPr lang="en-US" sz="3000" dirty="0"/>
              <a:t>Is the content representation scientifically accurate?</a:t>
            </a:r>
          </a:p>
          <a:p>
            <a:pPr marL="548640" indent="-320040">
              <a:spcBef>
                <a:spcPts val="0"/>
              </a:spcBef>
              <a:spcAft>
                <a:spcPts val="300"/>
              </a:spcAft>
              <a:buFont typeface="+mj-lt"/>
              <a:buAutoNum type="arabicPeriod"/>
            </a:pPr>
            <a:r>
              <a:rPr lang="en-US" sz="3000" dirty="0"/>
              <a:t>Is it closely matched to the main learning goal?</a:t>
            </a:r>
          </a:p>
          <a:p>
            <a:pPr marL="548640" indent="-320040">
              <a:spcBef>
                <a:spcPts val="0"/>
              </a:spcBef>
              <a:spcAft>
                <a:spcPts val="300"/>
              </a:spcAft>
              <a:buFont typeface="+mj-lt"/>
              <a:buAutoNum type="arabicPeriod"/>
            </a:pPr>
            <a:r>
              <a:rPr lang="en-US" sz="3000" dirty="0"/>
              <a:t>Does it present science ideas to students in  comprehensible ways?</a:t>
            </a:r>
          </a:p>
          <a:p>
            <a:pPr marL="548640" indent="-320040">
              <a:spcBef>
                <a:spcPts val="0"/>
              </a:spcBef>
              <a:spcAft>
                <a:spcPts val="300"/>
              </a:spcAft>
              <a:buFont typeface="+mj-lt"/>
              <a:buAutoNum type="arabicPeriod"/>
            </a:pPr>
            <a:r>
              <a:rPr lang="en-US" sz="3000" dirty="0"/>
              <a:t>Does it reinforce/introduce any misconceptions?</a:t>
            </a:r>
          </a:p>
          <a:p>
            <a:pPr marL="548640" indent="-320040">
              <a:spcBef>
                <a:spcPts val="0"/>
              </a:spcBef>
              <a:spcAft>
                <a:spcPts val="300"/>
              </a:spcAft>
              <a:buFont typeface="+mj-lt"/>
              <a:buAutoNum type="arabicPeriod"/>
            </a:pPr>
            <a:r>
              <a:rPr lang="en-US" sz="3000" dirty="0"/>
              <a:t>Does it address common misconceptions?</a:t>
            </a:r>
          </a:p>
          <a:p>
            <a:pPr marL="548640" indent="-320040">
              <a:spcBef>
                <a:spcPts val="0"/>
              </a:spcBef>
              <a:spcAft>
                <a:spcPts val="300"/>
              </a:spcAft>
              <a:buFont typeface="+mj-lt"/>
              <a:buAutoNum type="arabicPeriod"/>
            </a:pPr>
            <a:r>
              <a:rPr lang="en-US" sz="3000" dirty="0"/>
              <a:t>Does it contain distracting details?</a:t>
            </a:r>
          </a:p>
        </p:txBody>
      </p:sp>
    </p:spTree>
    <p:extLst>
      <p:ext uri="{BB962C8B-B14F-4D97-AF65-F5344CB8AC3E}">
        <p14:creationId xmlns:p14="http://schemas.microsoft.com/office/powerpoint/2010/main" val="1755827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153400" cy="990600"/>
          </a:xfrm>
        </p:spPr>
        <p:txBody>
          <a:bodyPr>
            <a:noAutofit/>
          </a:bodyPr>
          <a:lstStyle/>
          <a:p>
            <a:r>
              <a:rPr lang="en-US" sz="3800" dirty="0"/>
              <a:t>Content Representation 2: Mixing-Bowl Model of Photosynthesis</a:t>
            </a:r>
          </a:p>
        </p:txBody>
      </p:sp>
      <p:sp>
        <p:nvSpPr>
          <p:cNvPr id="3" name="Content Placeholder 2"/>
          <p:cNvSpPr>
            <a:spLocks noGrp="1"/>
          </p:cNvSpPr>
          <p:nvPr>
            <p:ph idx="1"/>
          </p:nvPr>
        </p:nvSpPr>
        <p:spPr>
          <a:xfrm>
            <a:off x="609600" y="1828800"/>
            <a:ext cx="8077200" cy="4876800"/>
          </a:xfrm>
        </p:spPr>
        <p:txBody>
          <a:bodyPr/>
          <a:lstStyle/>
          <a:p>
            <a:pPr marL="0" indent="0">
              <a:spcBef>
                <a:spcPts val="0"/>
              </a:spcBef>
              <a:spcAft>
                <a:spcPts val="1200"/>
              </a:spcAft>
              <a:buNone/>
            </a:pPr>
            <a:r>
              <a:rPr lang="en-US" sz="2800" dirty="0"/>
              <a:t>Read the main learning goal and the description of the content representation in </a:t>
            </a:r>
            <a:r>
              <a:rPr lang="en-US" sz="2800" b="1" dirty="0"/>
              <a:t>Analysis Guide D2</a:t>
            </a:r>
            <a:r>
              <a:rPr lang="en-US" sz="2800" dirty="0"/>
              <a:t> (page 2 of handout 7.1).</a:t>
            </a:r>
            <a:endParaRPr lang="en-US" sz="2800" dirty="0">
              <a:solidFill>
                <a:srgbClr val="00B050"/>
              </a:solidFill>
            </a:endParaRPr>
          </a:p>
          <a:p>
            <a:pPr marL="274637" lvl="1" indent="0">
              <a:spcBef>
                <a:spcPts val="0"/>
              </a:spcBef>
              <a:spcAft>
                <a:spcPts val="1200"/>
              </a:spcAft>
              <a:buNone/>
            </a:pPr>
            <a:r>
              <a:rPr lang="en-US" sz="2800" b="1" dirty="0"/>
              <a:t>Main learning goal: </a:t>
            </a:r>
            <a:r>
              <a:rPr lang="en-US" sz="2800" dirty="0"/>
              <a:t>Plants are producers that make their own food by using energy from the Sun to transform matter from the air (carbon dioxide) and matter from the soil (water) into energy-supplying food.</a:t>
            </a:r>
            <a:endParaRPr lang="en-US" sz="2800" u="sng" dirty="0"/>
          </a:p>
          <a:p>
            <a:pPr marL="274637" lvl="1" indent="0">
              <a:spcBef>
                <a:spcPts val="0"/>
              </a:spcBef>
              <a:spcAft>
                <a:spcPts val="1200"/>
              </a:spcAft>
              <a:buNone/>
            </a:pPr>
            <a:r>
              <a:rPr lang="en-US" sz="2800" b="1" dirty="0"/>
              <a:t>Description of content representation: </a:t>
            </a:r>
            <a:r>
              <a:rPr lang="en-US" sz="2800" dirty="0"/>
              <a:t>mixing-bowl model of photosynthesis</a:t>
            </a:r>
            <a:endParaRPr lang="en-US" dirty="0"/>
          </a:p>
        </p:txBody>
      </p:sp>
    </p:spTree>
    <p:extLst>
      <p:ext uri="{BB962C8B-B14F-4D97-AF65-F5344CB8AC3E}">
        <p14:creationId xmlns:p14="http://schemas.microsoft.com/office/powerpoint/2010/main" val="3814003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9849"/>
            <a:ext cx="8229600" cy="990600"/>
          </a:xfrm>
        </p:spPr>
        <p:txBody>
          <a:bodyPr>
            <a:noAutofit/>
          </a:bodyPr>
          <a:lstStyle/>
          <a:p>
            <a:r>
              <a:rPr lang="en-US" dirty="0"/>
              <a:t>Content Representation 2: Mixing-Bowl Model of Photosynthesis</a:t>
            </a:r>
          </a:p>
        </p:txBody>
      </p:sp>
      <p:pic>
        <p:nvPicPr>
          <p:cNvPr id="11" name="Picture 10">
            <a:extLst>
              <a:ext uri="{FF2B5EF4-FFF2-40B4-BE49-F238E27FC236}">
                <a16:creationId xmlns:a16="http://schemas.microsoft.com/office/drawing/2014/main" id="{0AB5A17A-CC94-45BF-867B-909589CF39E7}"/>
              </a:ext>
            </a:extLst>
          </p:cNvPr>
          <p:cNvPicPr>
            <a:picLocks noChangeAspect="1"/>
          </p:cNvPicPr>
          <p:nvPr/>
        </p:nvPicPr>
        <p:blipFill>
          <a:blip r:embed="rId3" cstate="print"/>
          <a:stretch>
            <a:fillRect/>
          </a:stretch>
        </p:blipFill>
        <p:spPr>
          <a:xfrm>
            <a:off x="732181" y="1927058"/>
            <a:ext cx="1990753" cy="1977481"/>
          </a:xfrm>
          <a:prstGeom prst="rect">
            <a:avLst/>
          </a:prstGeom>
        </p:spPr>
      </p:pic>
      <p:pic>
        <p:nvPicPr>
          <p:cNvPr id="12" name="Picture 11">
            <a:extLst>
              <a:ext uri="{FF2B5EF4-FFF2-40B4-BE49-F238E27FC236}">
                <a16:creationId xmlns:a16="http://schemas.microsoft.com/office/drawing/2014/main" id="{D4FB54DC-7058-42C0-BF39-60DB88082008}"/>
              </a:ext>
            </a:extLst>
          </p:cNvPr>
          <p:cNvPicPr>
            <a:picLocks noChangeAspect="1"/>
          </p:cNvPicPr>
          <p:nvPr/>
        </p:nvPicPr>
        <p:blipFill>
          <a:blip r:embed="rId4" cstate="print"/>
          <a:stretch>
            <a:fillRect/>
          </a:stretch>
        </p:blipFill>
        <p:spPr>
          <a:xfrm>
            <a:off x="5475142" y="1465602"/>
            <a:ext cx="2771775" cy="2590800"/>
          </a:xfrm>
          <a:prstGeom prst="rect">
            <a:avLst/>
          </a:prstGeom>
        </p:spPr>
      </p:pic>
      <p:pic>
        <p:nvPicPr>
          <p:cNvPr id="13" name="Picture 12">
            <a:extLst>
              <a:ext uri="{FF2B5EF4-FFF2-40B4-BE49-F238E27FC236}">
                <a16:creationId xmlns:a16="http://schemas.microsoft.com/office/drawing/2014/main" id="{D2FFD02D-9180-4B34-8544-63FE74BFDCEC}"/>
              </a:ext>
            </a:extLst>
          </p:cNvPr>
          <p:cNvPicPr>
            <a:picLocks noChangeAspect="1"/>
          </p:cNvPicPr>
          <p:nvPr/>
        </p:nvPicPr>
        <p:blipFill>
          <a:blip r:embed="rId5" cstate="print"/>
          <a:stretch>
            <a:fillRect/>
          </a:stretch>
        </p:blipFill>
        <p:spPr>
          <a:xfrm>
            <a:off x="3790773" y="1698302"/>
            <a:ext cx="863305" cy="2358100"/>
          </a:xfrm>
          <a:prstGeom prst="rect">
            <a:avLst/>
          </a:prstGeom>
        </p:spPr>
      </p:pic>
      <p:pic>
        <p:nvPicPr>
          <p:cNvPr id="14" name="Picture 13">
            <a:extLst>
              <a:ext uri="{FF2B5EF4-FFF2-40B4-BE49-F238E27FC236}">
                <a16:creationId xmlns:a16="http://schemas.microsoft.com/office/drawing/2014/main" id="{9655536E-8183-46C2-BF10-EEAE90D6DD3C}"/>
              </a:ext>
            </a:extLst>
          </p:cNvPr>
          <p:cNvPicPr>
            <a:picLocks noChangeAspect="1"/>
          </p:cNvPicPr>
          <p:nvPr/>
        </p:nvPicPr>
        <p:blipFill>
          <a:blip r:embed="rId6" cstate="print"/>
          <a:stretch>
            <a:fillRect/>
          </a:stretch>
        </p:blipFill>
        <p:spPr>
          <a:xfrm>
            <a:off x="2924910" y="4576997"/>
            <a:ext cx="2595029" cy="1874670"/>
          </a:xfrm>
          <a:prstGeom prst="rect">
            <a:avLst/>
          </a:prstGeom>
        </p:spPr>
      </p:pic>
      <p:pic>
        <p:nvPicPr>
          <p:cNvPr id="15" name="Picture 14">
            <a:extLst>
              <a:ext uri="{FF2B5EF4-FFF2-40B4-BE49-F238E27FC236}">
                <a16:creationId xmlns:a16="http://schemas.microsoft.com/office/drawing/2014/main" id="{4997D7DC-E278-4FF4-81D0-778D7E347AF9}"/>
              </a:ext>
            </a:extLst>
          </p:cNvPr>
          <p:cNvPicPr>
            <a:picLocks noChangeAspect="1"/>
          </p:cNvPicPr>
          <p:nvPr/>
        </p:nvPicPr>
        <p:blipFill>
          <a:blip r:embed="rId7" cstate="print"/>
          <a:stretch>
            <a:fillRect/>
          </a:stretch>
        </p:blipFill>
        <p:spPr>
          <a:xfrm>
            <a:off x="544540" y="4456187"/>
            <a:ext cx="2366033" cy="1922896"/>
          </a:xfrm>
          <a:prstGeom prst="rect">
            <a:avLst/>
          </a:prstGeom>
        </p:spPr>
      </p:pic>
      <p:pic>
        <p:nvPicPr>
          <p:cNvPr id="16" name="Picture 15">
            <a:extLst>
              <a:ext uri="{FF2B5EF4-FFF2-40B4-BE49-F238E27FC236}">
                <a16:creationId xmlns:a16="http://schemas.microsoft.com/office/drawing/2014/main" id="{D476D019-FE4F-4E3C-B140-D1AA98A9AB40}"/>
              </a:ext>
            </a:extLst>
          </p:cNvPr>
          <p:cNvPicPr>
            <a:picLocks noChangeAspect="1"/>
          </p:cNvPicPr>
          <p:nvPr/>
        </p:nvPicPr>
        <p:blipFill>
          <a:blip r:embed="rId8" cstate="print"/>
          <a:stretch>
            <a:fillRect/>
          </a:stretch>
        </p:blipFill>
        <p:spPr>
          <a:xfrm>
            <a:off x="5913983" y="4098422"/>
            <a:ext cx="2881556" cy="2638425"/>
          </a:xfrm>
          <a:prstGeom prst="rect">
            <a:avLst/>
          </a:prstGeom>
        </p:spPr>
      </p:pic>
    </p:spTree>
    <p:extLst>
      <p:ext uri="{BB962C8B-B14F-4D97-AF65-F5344CB8AC3E}">
        <p14:creationId xmlns:p14="http://schemas.microsoft.com/office/powerpoint/2010/main" val="398538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447800"/>
          </a:xfrm>
        </p:spPr>
        <p:txBody>
          <a:bodyPr>
            <a:normAutofit/>
          </a:bodyPr>
          <a:lstStyle/>
          <a:p>
            <a:r>
              <a:rPr lang="en-US" dirty="0"/>
              <a:t>Does Content Representation 2 Match the Main Learning Goal? </a:t>
            </a:r>
          </a:p>
        </p:txBody>
      </p:sp>
      <p:sp>
        <p:nvSpPr>
          <p:cNvPr id="3" name="Content Placeholder 2"/>
          <p:cNvSpPr>
            <a:spLocks noGrp="1"/>
          </p:cNvSpPr>
          <p:nvPr>
            <p:ph idx="1"/>
          </p:nvPr>
        </p:nvSpPr>
        <p:spPr>
          <a:xfrm>
            <a:off x="533400" y="1752600"/>
            <a:ext cx="8458200" cy="4876800"/>
          </a:xfrm>
        </p:spPr>
        <p:txBody>
          <a:bodyPr/>
          <a:lstStyle/>
          <a:p>
            <a:pPr marL="0" indent="0">
              <a:spcBef>
                <a:spcPts val="0"/>
              </a:spcBef>
              <a:spcAft>
                <a:spcPts val="600"/>
              </a:spcAft>
              <a:buNone/>
            </a:pPr>
            <a:r>
              <a:rPr lang="en-US" sz="3000" dirty="0"/>
              <a:t>How did you answer these questions from part 1 of </a:t>
            </a:r>
            <a:r>
              <a:rPr lang="en-US" sz="3000" b="1" dirty="0"/>
              <a:t>Analysis Guide D2</a:t>
            </a:r>
            <a:r>
              <a:rPr lang="en-US" sz="3000" dirty="0"/>
              <a:t>?</a:t>
            </a:r>
          </a:p>
          <a:p>
            <a:pPr marL="548640" indent="-320040">
              <a:spcBef>
                <a:spcPts val="0"/>
              </a:spcBef>
              <a:spcAft>
                <a:spcPts val="300"/>
              </a:spcAft>
              <a:buFont typeface="+mj-lt"/>
              <a:buAutoNum type="arabicPeriod"/>
            </a:pPr>
            <a:r>
              <a:rPr lang="en-US" sz="3000" dirty="0"/>
              <a:t>Is the content representation scientifically accurate?</a:t>
            </a:r>
          </a:p>
          <a:p>
            <a:pPr marL="548640" indent="-320040">
              <a:spcBef>
                <a:spcPts val="0"/>
              </a:spcBef>
              <a:spcAft>
                <a:spcPts val="300"/>
              </a:spcAft>
              <a:buFont typeface="+mj-lt"/>
              <a:buAutoNum type="arabicPeriod"/>
            </a:pPr>
            <a:r>
              <a:rPr lang="en-US" sz="3000" dirty="0"/>
              <a:t>Is it closely matched to the main learning goal?</a:t>
            </a:r>
          </a:p>
          <a:p>
            <a:pPr marL="548640" indent="-320040">
              <a:spcBef>
                <a:spcPts val="0"/>
              </a:spcBef>
              <a:spcAft>
                <a:spcPts val="300"/>
              </a:spcAft>
              <a:buFont typeface="+mj-lt"/>
              <a:buAutoNum type="arabicPeriod"/>
            </a:pPr>
            <a:r>
              <a:rPr lang="en-US" sz="3000" dirty="0"/>
              <a:t>Does it present science ideas to students in  comprehensible ways?</a:t>
            </a:r>
          </a:p>
          <a:p>
            <a:pPr marL="548640" indent="-320040">
              <a:spcBef>
                <a:spcPts val="0"/>
              </a:spcBef>
              <a:spcAft>
                <a:spcPts val="300"/>
              </a:spcAft>
              <a:buFont typeface="+mj-lt"/>
              <a:buAutoNum type="arabicPeriod"/>
            </a:pPr>
            <a:r>
              <a:rPr lang="en-US" sz="3000" dirty="0"/>
              <a:t>Does it reinforce/introduce any misconceptions?</a:t>
            </a:r>
          </a:p>
          <a:p>
            <a:pPr marL="548640" indent="-320040">
              <a:spcBef>
                <a:spcPts val="0"/>
              </a:spcBef>
              <a:spcAft>
                <a:spcPts val="300"/>
              </a:spcAft>
              <a:buFont typeface="+mj-lt"/>
              <a:buAutoNum type="arabicPeriod"/>
            </a:pPr>
            <a:r>
              <a:rPr lang="en-US" sz="3000" dirty="0"/>
              <a:t>Does it address common misconceptions?</a:t>
            </a:r>
          </a:p>
          <a:p>
            <a:pPr marL="548640" indent="-320040">
              <a:spcBef>
                <a:spcPts val="0"/>
              </a:spcBef>
              <a:spcAft>
                <a:spcPts val="300"/>
              </a:spcAft>
              <a:buFont typeface="+mj-lt"/>
              <a:buAutoNum type="arabicPeriod"/>
            </a:pPr>
            <a:r>
              <a:rPr lang="en-US" sz="3000" dirty="0"/>
              <a:t>Does it contain distracting details?</a:t>
            </a:r>
          </a:p>
        </p:txBody>
      </p:sp>
    </p:spTree>
    <p:extLst>
      <p:ext uri="{BB962C8B-B14F-4D97-AF65-F5344CB8AC3E}">
        <p14:creationId xmlns:p14="http://schemas.microsoft.com/office/powerpoint/2010/main" val="1150919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609600" y="381000"/>
            <a:ext cx="8077200" cy="1143000"/>
          </a:xfrm>
        </p:spPr>
        <p:txBody>
          <a:bodyPr>
            <a:noAutofit/>
          </a:bodyPr>
          <a:lstStyle/>
          <a:p>
            <a:r>
              <a:rPr lang="en-US" sz="3800" dirty="0"/>
              <a:t>Content Representation 3: Linking-Cubes Model of Growth</a:t>
            </a:r>
          </a:p>
        </p:txBody>
      </p:sp>
      <p:sp>
        <p:nvSpPr>
          <p:cNvPr id="63490" name="Content Placeholder 2"/>
          <p:cNvSpPr>
            <a:spLocks noGrp="1"/>
          </p:cNvSpPr>
          <p:nvPr>
            <p:ph idx="1"/>
          </p:nvPr>
        </p:nvSpPr>
        <p:spPr>
          <a:xfrm>
            <a:off x="609600" y="1600200"/>
            <a:ext cx="8229600" cy="4953000"/>
          </a:xfrm>
        </p:spPr>
        <p:txBody>
          <a:bodyPr/>
          <a:lstStyle/>
          <a:p>
            <a:pPr marL="0" indent="0">
              <a:spcBef>
                <a:spcPts val="0"/>
              </a:spcBef>
              <a:spcAft>
                <a:spcPts val="1200"/>
              </a:spcAft>
              <a:buNone/>
            </a:pPr>
            <a:r>
              <a:rPr lang="en-US" sz="2800" dirty="0"/>
              <a:t>Read the main learning goal and the description of the content representation in </a:t>
            </a:r>
            <a:r>
              <a:rPr lang="en-US" sz="2800" b="1" dirty="0"/>
              <a:t>Analysis Guide D3 </a:t>
            </a:r>
            <a:r>
              <a:rPr lang="en-US" sz="2800" dirty="0"/>
              <a:t>(page 3 of handout 7.1).</a:t>
            </a:r>
            <a:endParaRPr lang="en-US" sz="2800" dirty="0">
              <a:solidFill>
                <a:srgbClr val="00B050"/>
              </a:solidFill>
            </a:endParaRPr>
          </a:p>
          <a:p>
            <a:pPr marL="274320" indent="0">
              <a:spcBef>
                <a:spcPts val="0"/>
              </a:spcBef>
              <a:spcAft>
                <a:spcPts val="1200"/>
              </a:spcAft>
              <a:buNone/>
            </a:pPr>
            <a:r>
              <a:rPr lang="en-US" sz="2800" b="1" dirty="0"/>
              <a:t>Main learning goal: </a:t>
            </a:r>
            <a:r>
              <a:rPr lang="en-US" sz="2800" dirty="0"/>
              <a:t>Animals consume the Matter originally made by plants (in the form of food molecules). This matter moves from one organism to another in food chains, and each organism uses it to build body structures and to grow bigger. </a:t>
            </a:r>
          </a:p>
          <a:p>
            <a:pPr marL="274320" indent="0">
              <a:spcBef>
                <a:spcPts val="0"/>
              </a:spcBef>
              <a:buNone/>
            </a:pPr>
            <a:r>
              <a:rPr lang="en-US" sz="2800" b="1" dirty="0"/>
              <a:t>Description of a content representation: </a:t>
            </a:r>
            <a:r>
              <a:rPr lang="en-US" sz="2800" dirty="0"/>
              <a:t>linking-cubes model of growth showing how organisms in a food chain make and use food</a:t>
            </a:r>
          </a:p>
          <a:p>
            <a:endParaRPr lang="en-US" i="1" u="sng" dirty="0">
              <a:solidFill>
                <a:srgbClr val="FF0000"/>
              </a:solidFill>
            </a:endParaRPr>
          </a:p>
          <a:p>
            <a:pPr marL="0" indent="0">
              <a:buNone/>
            </a:pPr>
            <a:endParaRPr lang="en-US" i="1" u="sng" dirty="0">
              <a:solidFill>
                <a:srgbClr val="FF0000"/>
              </a:solidFill>
            </a:endParaRPr>
          </a:p>
          <a:p>
            <a:pPr marL="0" indent="0">
              <a:buNone/>
            </a:pPr>
            <a:endParaRPr lang="en-US" u="sng" dirty="0">
              <a:solidFill>
                <a:srgbClr val="FF0000"/>
              </a:solidFill>
            </a:endParaRPr>
          </a:p>
          <a:p>
            <a:pPr marL="0" indent="0">
              <a:buNone/>
            </a:pPr>
            <a:endParaRPr lang="en-US" u="sng" dirty="0">
              <a:solidFill>
                <a:srgbClr val="FF0000"/>
              </a:solidFill>
            </a:endParaRPr>
          </a:p>
          <a:p>
            <a:endParaRPr lang="en-US" dirty="0"/>
          </a:p>
        </p:txBody>
      </p:sp>
    </p:spTree>
    <p:extLst>
      <p:ext uri="{BB962C8B-B14F-4D97-AF65-F5344CB8AC3E}">
        <p14:creationId xmlns:p14="http://schemas.microsoft.com/office/powerpoint/2010/main" val="346009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458200" cy="990600"/>
          </a:xfrm>
        </p:spPr>
        <p:txBody>
          <a:bodyPr>
            <a:normAutofit/>
          </a:bodyPr>
          <a:lstStyle/>
          <a:p>
            <a:r>
              <a:rPr lang="en-US" dirty="0"/>
              <a:t>How Do Plants and Animals Grow Bigger?</a:t>
            </a:r>
          </a:p>
        </p:txBody>
      </p:sp>
      <p:pic>
        <p:nvPicPr>
          <p:cNvPr id="4" name="Content Placeholder 3"/>
          <p:cNvPicPr>
            <a:picLocks noGrp="1" noChangeAspect="1"/>
          </p:cNvPicPr>
          <p:nvPr>
            <p:ph idx="1"/>
          </p:nvPr>
        </p:nvPicPr>
        <p:blipFill>
          <a:blip r:embed="rId3" cstate="print"/>
          <a:stretch>
            <a:fillRect/>
          </a:stretch>
        </p:blipFill>
        <p:spPr>
          <a:xfrm>
            <a:off x="5105400" y="4191000"/>
            <a:ext cx="3841072" cy="2438400"/>
          </a:xfrm>
          <a:prstGeom prst="rect">
            <a:avLst/>
          </a:prstGeom>
        </p:spPr>
      </p:pic>
      <p:pic>
        <p:nvPicPr>
          <p:cNvPr id="5" name="Picture 4"/>
          <p:cNvPicPr>
            <a:picLocks noChangeAspect="1"/>
          </p:cNvPicPr>
          <p:nvPr/>
        </p:nvPicPr>
        <p:blipFill>
          <a:blip r:embed="rId4" cstate="print"/>
          <a:stretch>
            <a:fillRect/>
          </a:stretch>
        </p:blipFill>
        <p:spPr>
          <a:xfrm>
            <a:off x="228600" y="1371600"/>
            <a:ext cx="3738930" cy="2743201"/>
          </a:xfrm>
          <a:prstGeom prst="rect">
            <a:avLst/>
          </a:prstGeom>
        </p:spPr>
      </p:pic>
      <p:pic>
        <p:nvPicPr>
          <p:cNvPr id="6" name="Picture 5"/>
          <p:cNvPicPr>
            <a:picLocks noChangeAspect="1"/>
          </p:cNvPicPr>
          <p:nvPr/>
        </p:nvPicPr>
        <p:blipFill>
          <a:blip r:embed="rId5" cstate="print"/>
          <a:stretch>
            <a:fillRect/>
          </a:stretch>
        </p:blipFill>
        <p:spPr>
          <a:xfrm>
            <a:off x="3429000" y="3276600"/>
            <a:ext cx="1981200" cy="1485900"/>
          </a:xfrm>
          <a:prstGeom prst="rect">
            <a:avLst/>
          </a:prstGeom>
        </p:spPr>
      </p:pic>
    </p:spTree>
    <p:extLst>
      <p:ext uri="{BB962C8B-B14F-4D97-AF65-F5344CB8AC3E}">
        <p14:creationId xmlns:p14="http://schemas.microsoft.com/office/powerpoint/2010/main" val="1838631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990600"/>
          </a:xfrm>
        </p:spPr>
        <p:txBody>
          <a:bodyPr/>
          <a:lstStyle/>
          <a:p>
            <a:r>
              <a:rPr lang="en-US" dirty="0"/>
              <a:t>Agenda for Day 7</a:t>
            </a:r>
          </a:p>
        </p:txBody>
      </p:sp>
      <p:sp>
        <p:nvSpPr>
          <p:cNvPr id="3" name="Content Placeholder 2"/>
          <p:cNvSpPr>
            <a:spLocks noGrp="1"/>
          </p:cNvSpPr>
          <p:nvPr>
            <p:ph idx="1"/>
          </p:nvPr>
        </p:nvSpPr>
        <p:spPr>
          <a:xfrm>
            <a:off x="609600" y="1524000"/>
            <a:ext cx="8077200" cy="4876800"/>
          </a:xfrm>
        </p:spPr>
        <p:txBody>
          <a:bodyPr/>
          <a:lstStyle/>
          <a:p>
            <a:pPr marL="365760" indent="-365760">
              <a:spcBef>
                <a:spcPts val="600"/>
              </a:spcBef>
            </a:pPr>
            <a:r>
              <a:rPr lang="en-US" sz="3200" dirty="0"/>
              <a:t>Day-6 reflections</a:t>
            </a:r>
          </a:p>
          <a:p>
            <a:pPr marL="365760" indent="-365760">
              <a:spcBef>
                <a:spcPts val="600"/>
              </a:spcBef>
            </a:pPr>
            <a:r>
              <a:rPr lang="en-US" sz="3200" dirty="0"/>
              <a:t>Focus questions</a:t>
            </a:r>
          </a:p>
          <a:p>
            <a:pPr marL="365760" indent="-365760">
              <a:spcBef>
                <a:spcPts val="600"/>
              </a:spcBef>
            </a:pPr>
            <a:r>
              <a:rPr lang="en-US" sz="3200" dirty="0"/>
              <a:t>Introducing SCSL strategy D</a:t>
            </a:r>
          </a:p>
          <a:p>
            <a:pPr marL="365760" indent="-365760">
              <a:spcBef>
                <a:spcPts val="600"/>
              </a:spcBef>
            </a:pPr>
            <a:r>
              <a:rPr lang="en-US" sz="3200" dirty="0"/>
              <a:t>Sample analysis of content representations</a:t>
            </a:r>
          </a:p>
          <a:p>
            <a:pPr marL="365760" indent="-365760">
              <a:spcBef>
                <a:spcPts val="600"/>
              </a:spcBef>
            </a:pPr>
            <a:r>
              <a:rPr lang="en-US" sz="3200" dirty="0"/>
              <a:t>Lesson analysis: SCSL strategy D</a:t>
            </a:r>
          </a:p>
          <a:p>
            <a:pPr marL="365760" indent="-365760">
              <a:spcBef>
                <a:spcPts val="600"/>
              </a:spcBef>
            </a:pPr>
            <a:r>
              <a:rPr lang="en-US" sz="3200" dirty="0"/>
              <a:t>Lunch</a:t>
            </a:r>
          </a:p>
          <a:p>
            <a:pPr marL="365760" indent="-365760">
              <a:spcBef>
                <a:spcPts val="600"/>
              </a:spcBef>
            </a:pPr>
            <a:r>
              <a:rPr lang="en-US" sz="3200" dirty="0"/>
              <a:t>Content deepening: food webs </a:t>
            </a:r>
          </a:p>
          <a:p>
            <a:pPr marL="365760" indent="-365760">
              <a:spcBef>
                <a:spcPts val="600"/>
              </a:spcBef>
            </a:pPr>
            <a:r>
              <a:rPr lang="en-US" sz="3200" dirty="0"/>
              <a:t>Summary, homework, and reflections</a:t>
            </a:r>
          </a:p>
        </p:txBody>
      </p:sp>
    </p:spTree>
    <p:extLst>
      <p:ext uri="{BB962C8B-B14F-4D97-AF65-F5344CB8AC3E}">
        <p14:creationId xmlns:p14="http://schemas.microsoft.com/office/powerpoint/2010/main" val="41597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1143000"/>
          </a:xfrm>
        </p:spPr>
        <p:txBody>
          <a:bodyPr>
            <a:noAutofit/>
          </a:bodyPr>
          <a:lstStyle/>
          <a:p>
            <a:r>
              <a:rPr lang="en-US" sz="3800" dirty="0"/>
              <a:t>Does Content Representation 3 Match the Main Learning Goal?</a:t>
            </a:r>
          </a:p>
        </p:txBody>
      </p:sp>
      <p:sp>
        <p:nvSpPr>
          <p:cNvPr id="3" name="Content Placeholder 2"/>
          <p:cNvSpPr>
            <a:spLocks noGrp="1"/>
          </p:cNvSpPr>
          <p:nvPr>
            <p:ph idx="1"/>
          </p:nvPr>
        </p:nvSpPr>
        <p:spPr>
          <a:xfrm>
            <a:off x="609600" y="1676400"/>
            <a:ext cx="8229600" cy="4876800"/>
          </a:xfrm>
        </p:spPr>
        <p:txBody>
          <a:bodyPr/>
          <a:lstStyle/>
          <a:p>
            <a:pPr marL="0" indent="0">
              <a:spcBef>
                <a:spcPts val="0"/>
              </a:spcBef>
              <a:spcAft>
                <a:spcPts val="600"/>
              </a:spcAft>
              <a:buNone/>
            </a:pPr>
            <a:r>
              <a:rPr lang="en-US" sz="3000" dirty="0"/>
              <a:t>How did you answer these questions from part 1 of </a:t>
            </a:r>
            <a:r>
              <a:rPr lang="en-US" sz="3000" b="1" dirty="0"/>
              <a:t>Analysis Guide D3</a:t>
            </a:r>
            <a:r>
              <a:rPr lang="en-US" sz="3000" dirty="0"/>
              <a:t>?</a:t>
            </a:r>
          </a:p>
          <a:p>
            <a:pPr marL="548640" indent="-320040">
              <a:spcBef>
                <a:spcPts val="0"/>
              </a:spcBef>
              <a:spcAft>
                <a:spcPts val="300"/>
              </a:spcAft>
              <a:buFont typeface="+mj-lt"/>
              <a:buAutoNum type="arabicPeriod"/>
            </a:pPr>
            <a:r>
              <a:rPr lang="en-US" sz="3000" dirty="0"/>
              <a:t>Is the content representation scientifically accurate?</a:t>
            </a:r>
          </a:p>
          <a:p>
            <a:pPr marL="548640" indent="-320040">
              <a:spcBef>
                <a:spcPts val="0"/>
              </a:spcBef>
              <a:spcAft>
                <a:spcPts val="300"/>
              </a:spcAft>
              <a:buFont typeface="+mj-lt"/>
              <a:buAutoNum type="arabicPeriod"/>
            </a:pPr>
            <a:r>
              <a:rPr lang="en-US" sz="3000" dirty="0"/>
              <a:t>Is it closely matched to the main learning goal?</a:t>
            </a:r>
          </a:p>
          <a:p>
            <a:pPr marL="548640" indent="-320040">
              <a:spcBef>
                <a:spcPts val="0"/>
              </a:spcBef>
              <a:spcAft>
                <a:spcPts val="300"/>
              </a:spcAft>
              <a:buFont typeface="+mj-lt"/>
              <a:buAutoNum type="arabicPeriod"/>
            </a:pPr>
            <a:r>
              <a:rPr lang="en-US" sz="3000" dirty="0"/>
              <a:t>Does it present science ideas to students in  comprehensible ways?</a:t>
            </a:r>
          </a:p>
          <a:p>
            <a:pPr marL="548640" indent="-320040">
              <a:spcBef>
                <a:spcPts val="0"/>
              </a:spcBef>
              <a:spcAft>
                <a:spcPts val="300"/>
              </a:spcAft>
              <a:buFont typeface="+mj-lt"/>
              <a:buAutoNum type="arabicPeriod"/>
            </a:pPr>
            <a:r>
              <a:rPr lang="en-US" sz="3000" dirty="0"/>
              <a:t>Does it reinforce/introduce any misconceptions?</a:t>
            </a:r>
          </a:p>
          <a:p>
            <a:pPr marL="548640" indent="-320040">
              <a:spcBef>
                <a:spcPts val="0"/>
              </a:spcBef>
              <a:spcAft>
                <a:spcPts val="300"/>
              </a:spcAft>
              <a:buFont typeface="+mj-lt"/>
              <a:buAutoNum type="arabicPeriod"/>
            </a:pPr>
            <a:r>
              <a:rPr lang="en-US" sz="3000" dirty="0"/>
              <a:t>Does it address common misconceptions?</a:t>
            </a:r>
          </a:p>
          <a:p>
            <a:pPr marL="548640" indent="-320040">
              <a:spcBef>
                <a:spcPts val="0"/>
              </a:spcBef>
              <a:spcAft>
                <a:spcPts val="300"/>
              </a:spcAft>
              <a:buFont typeface="+mj-lt"/>
              <a:buAutoNum type="arabicPeriod"/>
            </a:pPr>
            <a:r>
              <a:rPr lang="en-US" sz="3000" dirty="0"/>
              <a:t>Does it contain distracting details?</a:t>
            </a:r>
          </a:p>
        </p:txBody>
      </p:sp>
    </p:spTree>
    <p:extLst>
      <p:ext uri="{BB962C8B-B14F-4D97-AF65-F5344CB8AC3E}">
        <p14:creationId xmlns:p14="http://schemas.microsoft.com/office/powerpoint/2010/main" val="606021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533400" y="533400"/>
            <a:ext cx="8153400" cy="990600"/>
          </a:xfrm>
        </p:spPr>
        <p:txBody>
          <a:bodyPr>
            <a:normAutofit/>
          </a:bodyPr>
          <a:lstStyle/>
          <a:p>
            <a:r>
              <a:rPr lang="en-US" dirty="0"/>
              <a:t>Lesson Analysis: Focus Question 2</a:t>
            </a:r>
          </a:p>
        </p:txBody>
      </p:sp>
      <p:sp>
        <p:nvSpPr>
          <p:cNvPr id="17411" name="Rectangle 3"/>
          <p:cNvSpPr>
            <a:spLocks noGrp="1" noChangeArrowheads="1"/>
          </p:cNvSpPr>
          <p:nvPr>
            <p:ph idx="1"/>
          </p:nvPr>
        </p:nvSpPr>
        <p:spPr>
          <a:xfrm>
            <a:off x="533400" y="1524000"/>
            <a:ext cx="8153400" cy="4876800"/>
          </a:xfrm>
        </p:spPr>
        <p:txBody>
          <a:bodyPr/>
          <a:lstStyle/>
          <a:p>
            <a:pPr marL="0" indent="0">
              <a:buNone/>
            </a:pPr>
            <a:r>
              <a:rPr lang="en-US" sz="3200" dirty="0"/>
              <a:t>How can we engage students in using content representations in meaningful ways?</a:t>
            </a:r>
          </a:p>
          <a:p>
            <a:pPr marL="0" indent="0">
              <a:buNone/>
            </a:pPr>
            <a:endParaRPr lang="en-US" sz="2800" dirty="0"/>
          </a:p>
          <a:p>
            <a:endParaRPr lang="en-US" dirty="0"/>
          </a:p>
          <a:p>
            <a:pPr marL="0" indent="0">
              <a:buNone/>
            </a:pPr>
            <a:endParaRPr lang="en-US" dirty="0"/>
          </a:p>
        </p:txBody>
      </p:sp>
    </p:spTree>
    <p:extLst>
      <p:ext uri="{BB962C8B-B14F-4D97-AF65-F5344CB8AC3E}">
        <p14:creationId xmlns:p14="http://schemas.microsoft.com/office/powerpoint/2010/main" val="3115120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01000" cy="1066800"/>
          </a:xfrm>
        </p:spPr>
        <p:txBody>
          <a:bodyPr>
            <a:normAutofit/>
          </a:bodyPr>
          <a:lstStyle/>
          <a:p>
            <a:r>
              <a:rPr lang="en-US" dirty="0"/>
              <a:t>Lesson Analysis 1: Strategy D (Role-Play)</a:t>
            </a:r>
          </a:p>
        </p:txBody>
      </p:sp>
      <p:sp>
        <p:nvSpPr>
          <p:cNvPr id="3" name="Content Placeholder 2"/>
          <p:cNvSpPr>
            <a:spLocks noGrp="1"/>
          </p:cNvSpPr>
          <p:nvPr>
            <p:ph idx="1"/>
          </p:nvPr>
        </p:nvSpPr>
        <p:spPr>
          <a:xfrm>
            <a:off x="533400" y="1295400"/>
            <a:ext cx="8229600" cy="5410200"/>
          </a:xfrm>
        </p:spPr>
        <p:txBody>
          <a:bodyPr/>
          <a:lstStyle/>
          <a:p>
            <a:pPr marL="365760" indent="-365760">
              <a:lnSpc>
                <a:spcPct val="80000"/>
              </a:lnSpc>
              <a:spcBef>
                <a:spcPts val="0"/>
              </a:spcBef>
              <a:spcAft>
                <a:spcPts val="1200"/>
              </a:spcAft>
              <a:buAutoNum type="arabicPeriod"/>
            </a:pPr>
            <a:r>
              <a:rPr lang="en-US" sz="3200" dirty="0"/>
              <a:t>Read the context for the first video clip at the top of the transcript (handout 7.2).</a:t>
            </a:r>
          </a:p>
          <a:p>
            <a:pPr marL="365760" indent="-365760">
              <a:lnSpc>
                <a:spcPct val="80000"/>
              </a:lnSpc>
              <a:spcBef>
                <a:spcPts val="0"/>
              </a:spcBef>
              <a:spcAft>
                <a:spcPts val="600"/>
              </a:spcAft>
              <a:buAutoNum type="arabicPeriod"/>
            </a:pPr>
            <a:r>
              <a:rPr lang="en-US" sz="3200" dirty="0"/>
              <a:t>Review the main learning goal and description of the content representation at the top of </a:t>
            </a:r>
            <a:r>
              <a:rPr lang="en-US" sz="3200" b="1" dirty="0"/>
              <a:t>Analysis Guide D4</a:t>
            </a:r>
            <a:r>
              <a:rPr lang="en-US" sz="3200" dirty="0"/>
              <a:t>.</a:t>
            </a:r>
          </a:p>
          <a:p>
            <a:pPr marL="365760" indent="-365760">
              <a:lnSpc>
                <a:spcPct val="80000"/>
              </a:lnSpc>
              <a:spcBef>
                <a:spcPts val="0"/>
              </a:spcBef>
              <a:spcAft>
                <a:spcPts val="600"/>
              </a:spcAft>
              <a:buAutoNum type="arabicPeriod"/>
            </a:pPr>
            <a:r>
              <a:rPr lang="en-US" sz="3200" dirty="0"/>
              <a:t>Watch the video clip, keeping in mind the criteria for strategy D (part 1 of the analysis guide)</a:t>
            </a:r>
            <a:r>
              <a:rPr lang="en-US" sz="3200" dirty="0">
                <a:solidFill>
                  <a:srgbClr val="00B050"/>
                </a:solidFill>
              </a:rPr>
              <a:t>.</a:t>
            </a:r>
          </a:p>
          <a:p>
            <a:pPr marL="365760" indent="-365760">
              <a:lnSpc>
                <a:spcPct val="80000"/>
              </a:lnSpc>
              <a:spcBef>
                <a:spcPts val="0"/>
              </a:spcBef>
              <a:spcAft>
                <a:spcPts val="600"/>
              </a:spcAft>
              <a:buAutoNum type="arabicPeriod"/>
            </a:pPr>
            <a:r>
              <a:rPr lang="en-US" sz="3200" dirty="0"/>
              <a:t>Work with a partner to complete part 1 of the analysis guide.</a:t>
            </a:r>
          </a:p>
          <a:p>
            <a:pPr marL="365760" indent="-365760">
              <a:lnSpc>
                <a:spcPct val="80000"/>
              </a:lnSpc>
              <a:spcBef>
                <a:spcPts val="0"/>
              </a:spcBef>
              <a:spcAft>
                <a:spcPts val="600"/>
              </a:spcAft>
              <a:buAutoNum type="arabicPeriod"/>
            </a:pPr>
            <a:r>
              <a:rPr lang="en-US" sz="3200" dirty="0"/>
              <a:t>Share your responses with the group.</a:t>
            </a:r>
          </a:p>
        </p:txBody>
      </p:sp>
      <p:sp>
        <p:nvSpPr>
          <p:cNvPr id="4" name="TextBox 3"/>
          <p:cNvSpPr txBox="1"/>
          <p:nvPr/>
        </p:nvSpPr>
        <p:spPr>
          <a:xfrm>
            <a:off x="3810000" y="6248400"/>
            <a:ext cx="5029200" cy="369332"/>
          </a:xfrm>
          <a:prstGeom prst="rect">
            <a:avLst/>
          </a:prstGeom>
          <a:noFill/>
        </p:spPr>
        <p:txBody>
          <a:bodyPr wrap="square" rtlCol="0">
            <a:spAutoFit/>
          </a:bodyPr>
          <a:lstStyle/>
          <a:p>
            <a:r>
              <a:rPr lang="en-US" dirty="0">
                <a:solidFill>
                  <a:srgbClr val="0070C0"/>
                </a:solidFill>
                <a:latin typeface="Calibri" pitchFamily="34" charset="0"/>
              </a:rPr>
              <a:t>Link to video clip: </a:t>
            </a:r>
            <a:r>
              <a:rPr lang="en-US" dirty="0">
                <a:solidFill>
                  <a:srgbClr val="0070C0"/>
                </a:solidFill>
                <a:latin typeface="Calibri" pitchFamily="34" charset="0"/>
                <a:hlinkClick r:id="rId3"/>
              </a:rPr>
              <a:t>7.1_stella_FW_belcastro_L3_c1</a:t>
            </a:r>
            <a:endParaRPr lang="en-US" dirty="0">
              <a:solidFill>
                <a:srgbClr val="0070C0"/>
              </a:solidFill>
              <a:latin typeface="Calibri" pitchFamily="34" charset="0"/>
            </a:endParaRPr>
          </a:p>
        </p:txBody>
      </p:sp>
    </p:spTree>
    <p:extLst>
      <p:ext uri="{BB962C8B-B14F-4D97-AF65-F5344CB8AC3E}">
        <p14:creationId xmlns:p14="http://schemas.microsoft.com/office/powerpoint/2010/main" val="3880896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457200" y="381000"/>
            <a:ext cx="8229600" cy="990600"/>
          </a:xfrm>
        </p:spPr>
        <p:txBody>
          <a:bodyPr>
            <a:normAutofit/>
          </a:bodyPr>
          <a:lstStyle/>
          <a:p>
            <a:r>
              <a:rPr lang="en-US" dirty="0"/>
              <a:t>Lesson Analysis 1: Strategy D (Role-Play)</a:t>
            </a:r>
            <a:endParaRPr lang="en-US" dirty="0">
              <a:solidFill>
                <a:srgbClr val="FF0000"/>
              </a:solidFill>
            </a:endParaRPr>
          </a:p>
        </p:txBody>
      </p:sp>
      <p:sp>
        <p:nvSpPr>
          <p:cNvPr id="3" name="Content Placeholder 2"/>
          <p:cNvSpPr>
            <a:spLocks noGrp="1"/>
          </p:cNvSpPr>
          <p:nvPr>
            <p:ph idx="1"/>
          </p:nvPr>
        </p:nvSpPr>
        <p:spPr>
          <a:xfrm>
            <a:off x="533400" y="1371600"/>
            <a:ext cx="8229600" cy="5181600"/>
          </a:xfrm>
        </p:spPr>
        <p:txBody>
          <a:bodyPr>
            <a:normAutofit fontScale="85000" lnSpcReduction="20000"/>
          </a:bodyPr>
          <a:lstStyle/>
          <a:p>
            <a:pPr marL="0" indent="0">
              <a:spcBef>
                <a:spcPts val="0"/>
              </a:spcBef>
              <a:buNone/>
            </a:pPr>
            <a:r>
              <a:rPr lang="en-US" sz="3500" b="1" dirty="0"/>
              <a:t>Analysis Guide D4</a:t>
            </a:r>
          </a:p>
          <a:p>
            <a:pPr marL="0" indent="0">
              <a:spcBef>
                <a:spcPts val="1800"/>
              </a:spcBef>
              <a:buNone/>
            </a:pPr>
            <a:r>
              <a:rPr lang="en-US" sz="3500" b="1" dirty="0"/>
              <a:t>Part 2</a:t>
            </a:r>
            <a:endParaRPr lang="en-US" sz="3500" dirty="0"/>
          </a:p>
          <a:p>
            <a:pPr marL="365760" indent="-365760">
              <a:spcBef>
                <a:spcPts val="600"/>
              </a:spcBef>
              <a:buFont typeface="+mj-lt"/>
              <a:buAutoNum type="arabicPeriod"/>
            </a:pPr>
            <a:r>
              <a:rPr lang="en-US" sz="3500" dirty="0"/>
              <a:t>Are students engaged in modifying or creating the content representation?</a:t>
            </a:r>
          </a:p>
          <a:p>
            <a:pPr marL="365760" indent="-365760">
              <a:buFont typeface="+mj-lt"/>
              <a:buAutoNum type="arabicPeriod"/>
            </a:pPr>
            <a:r>
              <a:rPr lang="en-US" sz="3500" dirty="0"/>
              <a:t>Are students engaged in analyzing the meaning of the content representation?</a:t>
            </a:r>
          </a:p>
          <a:p>
            <a:pPr marL="365760" indent="-365760">
              <a:buFont typeface="+mj-lt"/>
              <a:buAutoNum type="arabicPeriod"/>
            </a:pPr>
            <a:r>
              <a:rPr lang="en-US" sz="3500" dirty="0"/>
              <a:t>Are students engaged in critiquing the content representation?</a:t>
            </a:r>
          </a:p>
          <a:p>
            <a:pPr marL="0" indent="0">
              <a:spcBef>
                <a:spcPts val="1200"/>
              </a:spcBef>
              <a:buNone/>
            </a:pPr>
            <a:r>
              <a:rPr lang="en-US" sz="3500" b="1" dirty="0"/>
              <a:t>Part 3</a:t>
            </a:r>
          </a:p>
          <a:p>
            <a:pPr marL="0" indent="0">
              <a:spcBef>
                <a:spcPts val="0"/>
              </a:spcBef>
              <a:buNone/>
            </a:pPr>
            <a:r>
              <a:rPr lang="en-US" sz="3500" dirty="0"/>
              <a:t>What did you learn from watching the video clip that might suggest ways to improve the content representation?</a:t>
            </a:r>
          </a:p>
          <a:p>
            <a:pPr lvl="1"/>
            <a:endParaRPr lang="en-US" dirty="0"/>
          </a:p>
        </p:txBody>
      </p:sp>
    </p:spTree>
    <p:extLst>
      <p:ext uri="{BB962C8B-B14F-4D97-AF65-F5344CB8AC3E}">
        <p14:creationId xmlns:p14="http://schemas.microsoft.com/office/powerpoint/2010/main" val="2928451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82000" cy="914399"/>
          </a:xfrm>
        </p:spPr>
        <p:txBody>
          <a:bodyPr>
            <a:normAutofit/>
          </a:bodyPr>
          <a:lstStyle/>
          <a:p>
            <a:r>
              <a:rPr lang="en-US" sz="3800" dirty="0"/>
              <a:t>Lesson Analysis 2: Strategy D (Linking Cubes)</a:t>
            </a:r>
          </a:p>
        </p:txBody>
      </p:sp>
      <p:sp>
        <p:nvSpPr>
          <p:cNvPr id="3" name="Content Placeholder 2"/>
          <p:cNvSpPr>
            <a:spLocks noGrp="1"/>
          </p:cNvSpPr>
          <p:nvPr>
            <p:ph idx="1"/>
          </p:nvPr>
        </p:nvSpPr>
        <p:spPr>
          <a:xfrm>
            <a:off x="457200" y="1447800"/>
            <a:ext cx="8229600" cy="5105400"/>
          </a:xfrm>
        </p:spPr>
        <p:txBody>
          <a:bodyPr/>
          <a:lstStyle/>
          <a:p>
            <a:pPr marL="365760" indent="-365760">
              <a:lnSpc>
                <a:spcPct val="80000"/>
              </a:lnSpc>
              <a:spcBef>
                <a:spcPts val="0"/>
              </a:spcBef>
              <a:spcAft>
                <a:spcPts val="1200"/>
              </a:spcAft>
              <a:buAutoNum type="arabicPeriod"/>
            </a:pPr>
            <a:r>
              <a:rPr lang="en-US" sz="3200" dirty="0"/>
              <a:t>Read the context for the second video clip at the top of the transcript (handout 7.3).</a:t>
            </a:r>
          </a:p>
          <a:p>
            <a:pPr marL="365760" indent="-365760">
              <a:lnSpc>
                <a:spcPct val="80000"/>
              </a:lnSpc>
              <a:spcBef>
                <a:spcPts val="0"/>
              </a:spcBef>
              <a:spcAft>
                <a:spcPts val="1200"/>
              </a:spcAft>
              <a:buAutoNum type="arabicPeriod"/>
            </a:pPr>
            <a:r>
              <a:rPr lang="en-US" sz="3200" dirty="0"/>
              <a:t>Review the main learning goal and description of the content representation at the top of </a:t>
            </a:r>
            <a:r>
              <a:rPr lang="en-US" sz="3200" b="1" dirty="0"/>
              <a:t>Analysis Guide D3</a:t>
            </a:r>
            <a:r>
              <a:rPr lang="en-US" sz="3200" dirty="0"/>
              <a:t>.</a:t>
            </a:r>
          </a:p>
          <a:p>
            <a:pPr marL="365760" indent="-365760">
              <a:lnSpc>
                <a:spcPct val="80000"/>
              </a:lnSpc>
              <a:spcBef>
                <a:spcPts val="0"/>
              </a:spcBef>
              <a:spcAft>
                <a:spcPts val="1200"/>
              </a:spcAft>
              <a:buAutoNum type="arabicPeriod"/>
            </a:pPr>
            <a:r>
              <a:rPr lang="en-US" sz="3200" dirty="0"/>
              <a:t>Watch the video clip, keeping in mind the criteria for part 2 of the analysis guide and looking for ways the content representation might be improved (part 3)</a:t>
            </a:r>
            <a:r>
              <a:rPr lang="en-US" sz="3200" dirty="0">
                <a:solidFill>
                  <a:srgbClr val="00B050"/>
                </a:solidFill>
              </a:rPr>
              <a:t>.</a:t>
            </a:r>
            <a:endParaRPr lang="en-US" sz="3200" dirty="0"/>
          </a:p>
          <a:p>
            <a:pPr marL="365760" indent="-365760">
              <a:lnSpc>
                <a:spcPct val="80000"/>
              </a:lnSpc>
              <a:spcBef>
                <a:spcPts val="0"/>
              </a:spcBef>
              <a:spcAft>
                <a:spcPts val="1200"/>
              </a:spcAft>
              <a:buAutoNum type="arabicPeriod"/>
            </a:pPr>
            <a:r>
              <a:rPr lang="en-US" sz="3200" b="1" dirty="0"/>
              <a:t>Pairs: </a:t>
            </a:r>
            <a:r>
              <a:rPr lang="en-US" sz="3200" dirty="0"/>
              <a:t>Complete parts 2 and 3 of the analysis guide.</a:t>
            </a:r>
          </a:p>
        </p:txBody>
      </p:sp>
      <p:sp>
        <p:nvSpPr>
          <p:cNvPr id="4" name="TextBox 3"/>
          <p:cNvSpPr txBox="1"/>
          <p:nvPr/>
        </p:nvSpPr>
        <p:spPr>
          <a:xfrm>
            <a:off x="3886200" y="6172200"/>
            <a:ext cx="4876800" cy="369332"/>
          </a:xfrm>
          <a:prstGeom prst="rect">
            <a:avLst/>
          </a:prstGeom>
          <a:noFill/>
        </p:spPr>
        <p:txBody>
          <a:bodyPr wrap="square" rtlCol="0">
            <a:spAutoFit/>
          </a:bodyPr>
          <a:lstStyle/>
          <a:p>
            <a:r>
              <a:rPr lang="en-US" dirty="0">
                <a:solidFill>
                  <a:srgbClr val="0070C0"/>
                </a:solidFill>
                <a:latin typeface="Calibri" pitchFamily="34" charset="0"/>
              </a:rPr>
              <a:t>Link to video clip: </a:t>
            </a:r>
            <a:r>
              <a:rPr lang="en-US" dirty="0">
                <a:solidFill>
                  <a:srgbClr val="0070C0"/>
                </a:solidFill>
                <a:latin typeface="Calibri" pitchFamily="34" charset="0"/>
                <a:hlinkClick r:id="rId3"/>
              </a:rPr>
              <a:t>7.2_stella_FW_belcastro_L3_c2</a:t>
            </a:r>
            <a:endParaRPr lang="en-US" dirty="0">
              <a:solidFill>
                <a:srgbClr val="0070C0"/>
              </a:solidFill>
              <a:latin typeface="Calibri" pitchFamily="34" charset="0"/>
            </a:endParaRPr>
          </a:p>
        </p:txBody>
      </p:sp>
    </p:spTree>
    <p:extLst>
      <p:ext uri="{BB962C8B-B14F-4D97-AF65-F5344CB8AC3E}">
        <p14:creationId xmlns:p14="http://schemas.microsoft.com/office/powerpoint/2010/main" val="3788866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457200" y="381000"/>
            <a:ext cx="8382000" cy="990600"/>
          </a:xfrm>
        </p:spPr>
        <p:txBody>
          <a:bodyPr>
            <a:noAutofit/>
          </a:bodyPr>
          <a:lstStyle/>
          <a:p>
            <a:r>
              <a:rPr lang="en-US" sz="3800" dirty="0"/>
              <a:t>Lesson Analysis 2: Strategy D (Linking Cubes)</a:t>
            </a:r>
            <a:endParaRPr lang="en-US" sz="3800" dirty="0">
              <a:solidFill>
                <a:srgbClr val="FF0000"/>
              </a:solidFill>
            </a:endParaRPr>
          </a:p>
        </p:txBody>
      </p:sp>
      <p:sp>
        <p:nvSpPr>
          <p:cNvPr id="3" name="Content Placeholder 2"/>
          <p:cNvSpPr>
            <a:spLocks noGrp="1"/>
          </p:cNvSpPr>
          <p:nvPr>
            <p:ph idx="1"/>
          </p:nvPr>
        </p:nvSpPr>
        <p:spPr>
          <a:xfrm>
            <a:off x="533400" y="1371600"/>
            <a:ext cx="8229600" cy="5181600"/>
          </a:xfrm>
        </p:spPr>
        <p:txBody>
          <a:bodyPr>
            <a:normAutofit fontScale="85000" lnSpcReduction="20000"/>
          </a:bodyPr>
          <a:lstStyle/>
          <a:p>
            <a:pPr marL="0" indent="0">
              <a:spcBef>
                <a:spcPts val="0"/>
              </a:spcBef>
              <a:buNone/>
            </a:pPr>
            <a:r>
              <a:rPr lang="en-US" sz="3500" b="1" dirty="0"/>
              <a:t>Analysis Guide D3</a:t>
            </a:r>
          </a:p>
          <a:p>
            <a:pPr marL="0" indent="0">
              <a:spcBef>
                <a:spcPts val="1800"/>
              </a:spcBef>
              <a:buNone/>
            </a:pPr>
            <a:r>
              <a:rPr lang="en-US" sz="3500" b="1" dirty="0"/>
              <a:t>Part 2</a:t>
            </a:r>
            <a:endParaRPr lang="en-US" sz="3500" dirty="0"/>
          </a:p>
          <a:p>
            <a:pPr marL="365760" indent="-365760">
              <a:spcBef>
                <a:spcPts val="600"/>
              </a:spcBef>
              <a:buFont typeface="+mj-lt"/>
              <a:buAutoNum type="arabicPeriod"/>
            </a:pPr>
            <a:r>
              <a:rPr lang="en-US" sz="3500" dirty="0"/>
              <a:t>Are students engaged in modifying or creating the content representation?</a:t>
            </a:r>
          </a:p>
          <a:p>
            <a:pPr marL="365760" indent="-365760">
              <a:buFont typeface="+mj-lt"/>
              <a:buAutoNum type="arabicPeriod"/>
            </a:pPr>
            <a:r>
              <a:rPr lang="en-US" sz="3500" dirty="0"/>
              <a:t>Are students engaged in analyzing the meaning of the content representation?</a:t>
            </a:r>
          </a:p>
          <a:p>
            <a:pPr marL="365760" indent="-365760">
              <a:buFont typeface="+mj-lt"/>
              <a:buAutoNum type="arabicPeriod"/>
            </a:pPr>
            <a:r>
              <a:rPr lang="en-US" sz="3500" dirty="0"/>
              <a:t>Are students engaged in critiquing the content representation?</a:t>
            </a:r>
          </a:p>
          <a:p>
            <a:pPr marL="0" indent="0">
              <a:spcBef>
                <a:spcPts val="1200"/>
              </a:spcBef>
              <a:buNone/>
            </a:pPr>
            <a:r>
              <a:rPr lang="en-US" sz="3500" b="1" dirty="0"/>
              <a:t>Part 3</a:t>
            </a:r>
          </a:p>
          <a:p>
            <a:pPr marL="0" indent="0">
              <a:spcBef>
                <a:spcPts val="0"/>
              </a:spcBef>
              <a:buNone/>
            </a:pPr>
            <a:r>
              <a:rPr lang="en-US" sz="3500" dirty="0"/>
              <a:t>What did you learn from watching the video clip that might suggest ways to improve the content representation?</a:t>
            </a:r>
          </a:p>
          <a:p>
            <a:pPr lvl="1"/>
            <a:endParaRPr lang="en-US" dirty="0"/>
          </a:p>
        </p:txBody>
      </p:sp>
    </p:spTree>
    <p:extLst>
      <p:ext uri="{BB962C8B-B14F-4D97-AF65-F5344CB8AC3E}">
        <p14:creationId xmlns:p14="http://schemas.microsoft.com/office/powerpoint/2010/main" val="2928451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533400" y="533400"/>
            <a:ext cx="8153400" cy="990600"/>
          </a:xfrm>
        </p:spPr>
        <p:txBody>
          <a:bodyPr>
            <a:normAutofit/>
          </a:bodyPr>
          <a:lstStyle/>
          <a:p>
            <a:r>
              <a:rPr lang="en-US" dirty="0"/>
              <a:t>Strategy D: Synthesize and Summarize</a:t>
            </a:r>
          </a:p>
        </p:txBody>
      </p:sp>
      <p:sp>
        <p:nvSpPr>
          <p:cNvPr id="90115" name="Rectangle 3"/>
          <p:cNvSpPr>
            <a:spLocks noGrp="1" noChangeArrowheads="1"/>
          </p:cNvSpPr>
          <p:nvPr>
            <p:ph idx="1"/>
          </p:nvPr>
        </p:nvSpPr>
        <p:spPr>
          <a:xfrm>
            <a:off x="533400" y="1676400"/>
            <a:ext cx="8153400" cy="4525963"/>
          </a:xfrm>
        </p:spPr>
        <p:txBody>
          <a:bodyPr/>
          <a:lstStyle/>
          <a:p>
            <a:pPr marL="365760" indent="-365760">
              <a:spcBef>
                <a:spcPts val="0"/>
              </a:spcBef>
              <a:spcAft>
                <a:spcPts val="1200"/>
              </a:spcAft>
              <a:buFont typeface="+mj-lt"/>
              <a:buAutoNum type="arabicPeriod"/>
            </a:pPr>
            <a:r>
              <a:rPr lang="en-US" sz="3200" dirty="0"/>
              <a:t>What new ideas do you have about these aspects of today’s lesson analysis work?</a:t>
            </a:r>
          </a:p>
          <a:p>
            <a:pPr marL="731520" indent="-365760">
              <a:spcBef>
                <a:spcPts val="0"/>
              </a:spcBef>
              <a:spcAft>
                <a:spcPts val="600"/>
              </a:spcAft>
              <a:buFont typeface="Arial" pitchFamily="34" charset="0"/>
              <a:buChar char="•"/>
            </a:pPr>
            <a:r>
              <a:rPr lang="en-US" sz="3200" dirty="0"/>
              <a:t>How to select content representations</a:t>
            </a:r>
          </a:p>
          <a:p>
            <a:pPr marL="731520" indent="-365760">
              <a:spcBef>
                <a:spcPts val="0"/>
              </a:spcBef>
              <a:buFont typeface="Arial" pitchFamily="34" charset="0"/>
              <a:buChar char="•"/>
            </a:pPr>
            <a:r>
              <a:rPr lang="en-US" sz="3200" dirty="0"/>
              <a:t>How to engage students in using content representations  </a:t>
            </a:r>
          </a:p>
          <a:p>
            <a:pPr marL="365760" indent="-365760">
              <a:spcBef>
                <a:spcPts val="1200"/>
              </a:spcBef>
              <a:buFont typeface="+mj-lt"/>
              <a:buAutoNum type="arabicPeriod" startAt="2"/>
            </a:pPr>
            <a:r>
              <a:rPr lang="en-US" sz="3200" dirty="0"/>
              <a:t>Did our content-representation work give you any new insights about photosynthesis or food webs? </a:t>
            </a:r>
          </a:p>
        </p:txBody>
      </p:sp>
    </p:spTree>
    <p:extLst>
      <p:ext uri="{BB962C8B-B14F-4D97-AF65-F5344CB8AC3E}">
        <p14:creationId xmlns:p14="http://schemas.microsoft.com/office/powerpoint/2010/main" val="13416339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fade">
                                      <p:cBhvr>
                                        <p:cTn id="7" dur="2000"/>
                                        <p:tgtEl>
                                          <p:spTgt spid="901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0115">
                                            <p:txEl>
                                              <p:pRg st="0" end="0"/>
                                            </p:txEl>
                                          </p:spTgt>
                                        </p:tgtEl>
                                        <p:attrNameLst>
                                          <p:attrName>style.visibility</p:attrName>
                                        </p:attrNameLst>
                                      </p:cBhvr>
                                      <p:to>
                                        <p:strVal val="visible"/>
                                      </p:to>
                                    </p:set>
                                    <p:animEffect transition="in" filter="fade">
                                      <p:cBhvr>
                                        <p:cTn id="12" dur="2000"/>
                                        <p:tgtEl>
                                          <p:spTgt spid="901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0115">
                                            <p:txEl>
                                              <p:pRg st="1" end="1"/>
                                            </p:txEl>
                                          </p:spTgt>
                                        </p:tgtEl>
                                        <p:attrNameLst>
                                          <p:attrName>style.visibility</p:attrName>
                                        </p:attrNameLst>
                                      </p:cBhvr>
                                      <p:to>
                                        <p:strVal val="visible"/>
                                      </p:to>
                                    </p:set>
                                    <p:animEffect transition="in" filter="fade">
                                      <p:cBhvr>
                                        <p:cTn id="17" dur="2000"/>
                                        <p:tgtEl>
                                          <p:spTgt spid="901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0115">
                                            <p:txEl>
                                              <p:pRg st="2" end="2"/>
                                            </p:txEl>
                                          </p:spTgt>
                                        </p:tgtEl>
                                        <p:attrNameLst>
                                          <p:attrName>style.visibility</p:attrName>
                                        </p:attrNameLst>
                                      </p:cBhvr>
                                      <p:to>
                                        <p:strVal val="visible"/>
                                      </p:to>
                                    </p:set>
                                    <p:animEffect transition="in" filter="fade">
                                      <p:cBhvr>
                                        <p:cTn id="22" dur="2000"/>
                                        <p:tgtEl>
                                          <p:spTgt spid="901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0115">
                                            <p:txEl>
                                              <p:pRg st="3" end="3"/>
                                            </p:txEl>
                                          </p:spTgt>
                                        </p:tgtEl>
                                        <p:attrNameLst>
                                          <p:attrName>style.visibility</p:attrName>
                                        </p:attrNameLst>
                                      </p:cBhvr>
                                      <p:to>
                                        <p:strVal val="visible"/>
                                      </p:to>
                                    </p:set>
                                    <p:animEffect transition="in" filter="fade">
                                      <p:cBhvr>
                                        <p:cTn id="27" dur="2000"/>
                                        <p:tgtEl>
                                          <p:spTgt spid="901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animBg="1"/>
      <p:bldP spid="9011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8001000" cy="1981200"/>
          </a:xfrm>
        </p:spPr>
        <p:txBody>
          <a:bodyPr/>
          <a:lstStyle/>
          <a:p>
            <a:pPr fontAlgn="auto">
              <a:spcAft>
                <a:spcPts val="0"/>
              </a:spcAft>
              <a:defRPr/>
            </a:pPr>
            <a:br>
              <a:rPr lang="en-US" dirty="0"/>
            </a:br>
            <a:r>
              <a:rPr lang="en-US" dirty="0"/>
              <a:t>FOOD Webs</a:t>
            </a:r>
            <a:endParaRPr lang="en-US" altLang="en-US" dirty="0"/>
          </a:p>
        </p:txBody>
      </p:sp>
      <p:sp>
        <p:nvSpPr>
          <p:cNvPr id="8195" name="Rectangle 3"/>
          <p:cNvSpPr>
            <a:spLocks noGrp="1" noChangeArrowheads="1"/>
          </p:cNvSpPr>
          <p:nvPr>
            <p:ph type="subTitle" idx="1"/>
          </p:nvPr>
        </p:nvSpPr>
        <p:spPr>
          <a:xfrm>
            <a:off x="838200" y="3505200"/>
            <a:ext cx="7391400" cy="19812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762000" y="3581400"/>
            <a:ext cx="7162800" cy="5950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defTabSz="1474788" eaLnBrk="1" fontAlgn="base" hangingPunct="1">
              <a:lnSpc>
                <a:spcPct val="80000"/>
              </a:lnSpc>
              <a:spcBef>
                <a:spcPts val="400"/>
              </a:spcBef>
              <a:spcAft>
                <a:spcPct val="0"/>
              </a:spcAft>
              <a:buClr>
                <a:srgbClr val="4F81BD"/>
              </a:buClr>
              <a:buSzPct val="68000"/>
              <a:buFontTx/>
              <a:buNone/>
            </a:pPr>
            <a:r>
              <a:rPr lang="en-US" sz="2000" dirty="0">
                <a:solidFill>
                  <a:srgbClr val="292934"/>
                </a:solidFill>
              </a:rPr>
              <a:t>SCIENCE CONTENT DEEPENING	      	Grade 5</a:t>
            </a:r>
            <a:br>
              <a:rPr lang="en-US" sz="2000" dirty="0">
                <a:solidFill>
                  <a:srgbClr val="292934"/>
                </a:solidFill>
              </a:rPr>
            </a:br>
            <a:endParaRPr lang="en-US" altLang="en-US" sz="2000" dirty="0">
              <a:solidFill>
                <a:srgbClr val="1F497D"/>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email">
            <a:extLst>
              <a:ext uri="{28A0092B-C50C-407E-A947-70E740481C1C}">
                <a14:useLocalDpi xmlns:a14="http://schemas.microsoft.com/office/drawing/2010/main" val="0"/>
              </a:ext>
            </a:extLst>
          </a:blip>
          <a:srcRect/>
          <a:stretch/>
        </p:blipFill>
        <p:spPr bwMode="auto">
          <a:xfrm>
            <a:off x="3282950" y="4927600"/>
            <a:ext cx="679450" cy="622300"/>
          </a:xfrm>
          <a:prstGeom prst="ellipse">
            <a:avLst/>
          </a:prstGeom>
          <a:noFill/>
          <a:ln>
            <a:noFill/>
          </a:ln>
          <a:extLst>
            <a:ext uri="{53640926-AAD7-44d8-BBD7-CCE9431645EC}">
              <a14:shadowObscured xmlns=""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705600" y="4900979"/>
            <a:ext cx="1428750" cy="585788"/>
          </a:xfrm>
          <a:prstGeom prst="rect">
            <a:avLst/>
          </a:prstGeom>
        </p:spPr>
      </p:pic>
    </p:spTree>
    <p:extLst>
      <p:ext uri="{BB962C8B-B14F-4D97-AF65-F5344CB8AC3E}">
        <p14:creationId xmlns:p14="http://schemas.microsoft.com/office/powerpoint/2010/main" val="3554602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05800" cy="990600"/>
          </a:xfrm>
        </p:spPr>
        <p:txBody>
          <a:bodyPr>
            <a:noAutofit/>
          </a:bodyPr>
          <a:lstStyle/>
          <a:p>
            <a:r>
              <a:rPr lang="en-US" sz="3800" dirty="0"/>
              <a:t>Review: The Science Content Storyline in Previous Sessions</a:t>
            </a:r>
          </a:p>
        </p:txBody>
      </p:sp>
      <p:sp>
        <p:nvSpPr>
          <p:cNvPr id="3" name="Content Placeholder 2"/>
          <p:cNvSpPr>
            <a:spLocks noGrp="1"/>
          </p:cNvSpPr>
          <p:nvPr>
            <p:ph idx="1"/>
          </p:nvPr>
        </p:nvSpPr>
        <p:spPr>
          <a:xfrm>
            <a:off x="533400" y="1752600"/>
            <a:ext cx="8229600" cy="4953000"/>
          </a:xfrm>
        </p:spPr>
        <p:txBody>
          <a:bodyPr/>
          <a:lstStyle/>
          <a:p>
            <a:pPr marL="365760" indent="-365760"/>
            <a:r>
              <a:rPr lang="en-US" sz="3000" dirty="0"/>
              <a:t>The focus question for our first day working with the SCSL strategies was </a:t>
            </a:r>
            <a:r>
              <a:rPr lang="en-US" sz="3000" i="1" dirty="0"/>
              <a:t>How can we trace the matter and energy in food?</a:t>
            </a:r>
          </a:p>
          <a:p>
            <a:pPr marL="365760" indent="-365760"/>
            <a:r>
              <a:rPr lang="en-US" sz="3000" dirty="0"/>
              <a:t>The focus question for yesterday’s session was </a:t>
            </a:r>
            <a:r>
              <a:rPr lang="en-US" sz="3000" i="1" dirty="0"/>
              <a:t>How do plants get the food they need to live and grow?</a:t>
            </a:r>
          </a:p>
          <a:p>
            <a:pPr marL="365760" indent="-365760"/>
            <a:r>
              <a:rPr lang="en-US" sz="3000" b="1" dirty="0"/>
              <a:t>Task: </a:t>
            </a:r>
            <a:r>
              <a:rPr lang="en-US" sz="3000" dirty="0"/>
              <a:t>Develop either a short cartoon panel or two “tweets” (less than 140 characters each) to summarize the big ideas involved in answering these questions. </a:t>
            </a:r>
          </a:p>
        </p:txBody>
      </p:sp>
    </p:spTree>
    <p:extLst>
      <p:ext uri="{BB962C8B-B14F-4D97-AF65-F5344CB8AC3E}">
        <p14:creationId xmlns:p14="http://schemas.microsoft.com/office/powerpoint/2010/main" val="820501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3400" y="1143000"/>
            <a:ext cx="8229600" cy="914400"/>
          </a:xfrm>
        </p:spPr>
        <p:txBody>
          <a:bodyPr>
            <a:noAutofit/>
          </a:bodyPr>
          <a:lstStyle/>
          <a:p>
            <a:r>
              <a:rPr lang="en-US" sz="3200" dirty="0">
                <a:solidFill>
                  <a:schemeClr val="tx1"/>
                </a:solidFill>
              </a:rPr>
              <a:t>What happens to matter as it moves from organism to organism in a food chain?</a:t>
            </a:r>
          </a:p>
        </p:txBody>
      </p:sp>
      <p:grpSp>
        <p:nvGrpSpPr>
          <p:cNvPr id="2" name="Group 1"/>
          <p:cNvGrpSpPr/>
          <p:nvPr/>
        </p:nvGrpSpPr>
        <p:grpSpPr>
          <a:xfrm>
            <a:off x="1524000" y="2286000"/>
            <a:ext cx="6805613" cy="4191000"/>
            <a:chOff x="1524000" y="2438400"/>
            <a:chExt cx="6805613" cy="4419600"/>
          </a:xfrm>
        </p:grpSpPr>
        <p:pic>
          <p:nvPicPr>
            <p:cNvPr id="33796" name="Picture 4" descr="Radish_INQ_photo_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2438400"/>
              <a:ext cx="6629400" cy="441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797" name="Text Box 5"/>
            <p:cNvSpPr txBox="1">
              <a:spLocks noChangeArrowheads="1"/>
            </p:cNvSpPr>
            <p:nvPr/>
          </p:nvSpPr>
          <p:spPr bwMode="auto">
            <a:xfrm>
              <a:off x="1828800" y="2667000"/>
              <a:ext cx="1289392" cy="4868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dirty="0">
                  <a:solidFill>
                    <a:srgbClr val="FFFFFF"/>
                  </a:solidFill>
                  <a:latin typeface="Times" pitchFamily="68" charset="0"/>
                </a:rPr>
                <a:t>(-) Water</a:t>
              </a:r>
            </a:p>
          </p:txBody>
        </p:sp>
        <p:sp>
          <p:nvSpPr>
            <p:cNvPr id="33798" name="Text Box 6"/>
            <p:cNvSpPr txBox="1">
              <a:spLocks noChangeArrowheads="1"/>
            </p:cNvSpPr>
            <p:nvPr/>
          </p:nvSpPr>
          <p:spPr bwMode="auto">
            <a:xfrm>
              <a:off x="1524000" y="3724102"/>
              <a:ext cx="1359924" cy="8763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dirty="0">
                  <a:solidFill>
                    <a:srgbClr val="FFFFFF"/>
                  </a:solidFill>
                  <a:latin typeface="Times" pitchFamily="68" charset="0"/>
                </a:rPr>
                <a:t>(+) Water</a:t>
              </a:r>
            </a:p>
            <a:p>
              <a:pPr eaLnBrk="0" fontAlgn="base" hangingPunct="0">
                <a:spcBef>
                  <a:spcPct val="0"/>
                </a:spcBef>
                <a:spcAft>
                  <a:spcPct val="0"/>
                </a:spcAft>
              </a:pPr>
              <a:r>
                <a:rPr lang="en-US" sz="2400" dirty="0">
                  <a:solidFill>
                    <a:srgbClr val="FFFFFF"/>
                  </a:solidFill>
                  <a:latin typeface="Times" pitchFamily="68" charset="0"/>
                </a:rPr>
                <a:t>(+) Light</a:t>
              </a:r>
            </a:p>
          </p:txBody>
        </p:sp>
        <p:sp>
          <p:nvSpPr>
            <p:cNvPr id="33799" name="Text Box 7"/>
            <p:cNvSpPr txBox="1">
              <a:spLocks noChangeArrowheads="1"/>
            </p:cNvSpPr>
            <p:nvPr/>
          </p:nvSpPr>
          <p:spPr bwMode="auto">
            <a:xfrm>
              <a:off x="6705600" y="2438400"/>
              <a:ext cx="1624013" cy="8763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en-US" sz="2400" dirty="0">
                  <a:solidFill>
                    <a:srgbClr val="FFFFFF"/>
                  </a:solidFill>
                  <a:latin typeface="Times" pitchFamily="68" charset="0"/>
                </a:rPr>
                <a:t>(+) Water</a:t>
              </a:r>
            </a:p>
            <a:p>
              <a:pPr eaLnBrk="0" fontAlgn="base" hangingPunct="0">
                <a:spcBef>
                  <a:spcPct val="0"/>
                </a:spcBef>
                <a:spcAft>
                  <a:spcPct val="0"/>
                </a:spcAft>
              </a:pPr>
              <a:r>
                <a:rPr lang="en-US" sz="2400" dirty="0">
                  <a:solidFill>
                    <a:srgbClr val="FFFFFF"/>
                  </a:solidFill>
                  <a:latin typeface="Times" pitchFamily="68" charset="0"/>
                </a:rPr>
                <a:t>(-) Light</a:t>
              </a:r>
            </a:p>
          </p:txBody>
        </p:sp>
        <p:sp>
          <p:nvSpPr>
            <p:cNvPr id="33800" name="Line 8"/>
            <p:cNvSpPr>
              <a:spLocks noChangeShapeType="1"/>
            </p:cNvSpPr>
            <p:nvPr/>
          </p:nvSpPr>
          <p:spPr bwMode="auto">
            <a:xfrm flipH="1">
              <a:off x="6934200" y="3276600"/>
              <a:ext cx="381000" cy="914400"/>
            </a:xfrm>
            <a:prstGeom prst="line">
              <a:avLst/>
            </a:prstGeom>
            <a:noFill/>
            <a:ln w="50800">
              <a:solidFill>
                <a:schemeClr val="bg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3600">
                <a:solidFill>
                  <a:srgbClr val="292934"/>
                </a:solidFill>
                <a:latin typeface="Times" pitchFamily="68" charset="0"/>
              </a:endParaRPr>
            </a:p>
          </p:txBody>
        </p:sp>
        <p:sp>
          <p:nvSpPr>
            <p:cNvPr id="33801" name="Line 9"/>
            <p:cNvSpPr>
              <a:spLocks noChangeShapeType="1"/>
            </p:cNvSpPr>
            <p:nvPr/>
          </p:nvSpPr>
          <p:spPr bwMode="auto">
            <a:xfrm>
              <a:off x="2971800" y="3161607"/>
              <a:ext cx="685800" cy="0"/>
            </a:xfrm>
            <a:prstGeom prst="line">
              <a:avLst/>
            </a:prstGeom>
            <a:noFill/>
            <a:ln w="50800">
              <a:solidFill>
                <a:schemeClr val="bg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3600">
                <a:solidFill>
                  <a:srgbClr val="292934"/>
                </a:solidFill>
                <a:latin typeface="Times" pitchFamily="68" charset="0"/>
              </a:endParaRPr>
            </a:p>
          </p:txBody>
        </p:sp>
        <p:sp>
          <p:nvSpPr>
            <p:cNvPr id="33802" name="Line 10"/>
            <p:cNvSpPr>
              <a:spLocks noChangeShapeType="1"/>
            </p:cNvSpPr>
            <p:nvPr/>
          </p:nvSpPr>
          <p:spPr bwMode="auto">
            <a:xfrm>
              <a:off x="1828800" y="4688378"/>
              <a:ext cx="762000" cy="76200"/>
            </a:xfrm>
            <a:prstGeom prst="line">
              <a:avLst/>
            </a:prstGeom>
            <a:noFill/>
            <a:ln w="50800">
              <a:solidFill>
                <a:schemeClr val="bg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3600">
                <a:solidFill>
                  <a:srgbClr val="292934"/>
                </a:solidFill>
                <a:latin typeface="Times" pitchFamily="68" charset="0"/>
              </a:endParaRPr>
            </a:p>
          </p:txBody>
        </p:sp>
      </p:grpSp>
      <p:sp>
        <p:nvSpPr>
          <p:cNvPr id="11" name="TextBox 10"/>
          <p:cNvSpPr txBox="1"/>
          <p:nvPr/>
        </p:nvSpPr>
        <p:spPr>
          <a:xfrm>
            <a:off x="457200" y="381000"/>
            <a:ext cx="8305800" cy="646331"/>
          </a:xfrm>
          <a:prstGeom prst="rect">
            <a:avLst/>
          </a:prstGeom>
          <a:noFill/>
        </p:spPr>
        <p:txBody>
          <a:bodyPr wrap="square" rtlCol="0">
            <a:spAutoFit/>
          </a:bodyPr>
          <a:lstStyle/>
          <a:p>
            <a:r>
              <a:rPr lang="en-US" sz="3600" dirty="0">
                <a:solidFill>
                  <a:schemeClr val="tx2"/>
                </a:solidFill>
                <a:latin typeface="Calibri" pitchFamily="34" charset="0"/>
              </a:rPr>
              <a:t>Today’s Content Deepening Focus Question</a:t>
            </a:r>
          </a:p>
        </p:txBody>
      </p:sp>
      <p:sp>
        <p:nvSpPr>
          <p:cNvPr id="3" name="TextBox 2">
            <a:extLst>
              <a:ext uri="{FF2B5EF4-FFF2-40B4-BE49-F238E27FC236}">
                <a16:creationId xmlns:a16="http://schemas.microsoft.com/office/drawing/2014/main" id="{E235C9A7-D5E7-4F3F-B6A0-898B13032EF0}"/>
              </a:ext>
            </a:extLst>
          </p:cNvPr>
          <p:cNvSpPr txBox="1"/>
          <p:nvPr/>
        </p:nvSpPr>
        <p:spPr>
          <a:xfrm>
            <a:off x="6445410" y="6445956"/>
            <a:ext cx="1739579"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Photograph by Paul Beardsley</a:t>
            </a:r>
          </a:p>
        </p:txBody>
      </p:sp>
    </p:spTree>
    <p:extLst>
      <p:ext uri="{BB962C8B-B14F-4D97-AF65-F5344CB8AC3E}">
        <p14:creationId xmlns:p14="http://schemas.microsoft.com/office/powerpoint/2010/main" val="39836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838200"/>
          </a:xfrm>
        </p:spPr>
        <p:txBody>
          <a:bodyPr/>
          <a:lstStyle/>
          <a:p>
            <a:r>
              <a:rPr lang="en-US" dirty="0"/>
              <a:t>Trends in Reflections</a:t>
            </a:r>
          </a:p>
        </p:txBody>
      </p:sp>
      <p:graphicFrame>
        <p:nvGraphicFramePr>
          <p:cNvPr id="4" name="Content Placeholder 4"/>
          <p:cNvGraphicFramePr>
            <a:graphicFrameLocks/>
          </p:cNvGraphicFramePr>
          <p:nvPr>
            <p:extLst/>
          </p:nvPr>
        </p:nvGraphicFramePr>
        <p:xfrm>
          <a:off x="533400" y="1295400"/>
          <a:ext cx="8077200" cy="5122823"/>
        </p:xfrm>
        <a:graphic>
          <a:graphicData uri="http://schemas.openxmlformats.org/drawingml/2006/table">
            <a:tbl>
              <a:tblPr firstRow="1" bandRow="1">
                <a:tableStyleId>{5C22544A-7EE6-4342-B048-85BDC9FD1C3A}</a:tableStyleId>
              </a:tblPr>
              <a:tblGrid>
                <a:gridCol w="4218552">
                  <a:extLst>
                    <a:ext uri="{9D8B030D-6E8A-4147-A177-3AD203B41FA5}">
                      <a16:colId xmlns:a16="http://schemas.microsoft.com/office/drawing/2014/main" val="20000"/>
                    </a:ext>
                  </a:extLst>
                </a:gridCol>
                <a:gridCol w="3858648">
                  <a:extLst>
                    <a:ext uri="{9D8B030D-6E8A-4147-A177-3AD203B41FA5}">
                      <a16:colId xmlns:a16="http://schemas.microsoft.com/office/drawing/2014/main" val="20001"/>
                    </a:ext>
                  </a:extLst>
                </a:gridCol>
              </a:tblGrid>
              <a:tr h="378815">
                <a:tc>
                  <a:txBody>
                    <a:bodyPr/>
                    <a:lstStyle/>
                    <a:p>
                      <a:pPr algn="ctr"/>
                      <a:r>
                        <a:rPr lang="en-US" sz="2000" dirty="0">
                          <a:solidFill>
                            <a:schemeClr val="bg1"/>
                          </a:solidFill>
                        </a:rPr>
                        <a:t>Lesson Analysis</a:t>
                      </a:r>
                    </a:p>
                  </a:txBody>
                  <a:tcPr marL="88969" marR="88969"/>
                </a:tc>
                <a:tc>
                  <a:txBody>
                    <a:bodyPr/>
                    <a:lstStyle/>
                    <a:p>
                      <a:pPr algn="ctr"/>
                      <a:r>
                        <a:rPr lang="en-US" sz="2000" dirty="0">
                          <a:solidFill>
                            <a:schemeClr val="bg1"/>
                          </a:solidFill>
                        </a:rPr>
                        <a:t>Science Content Learning</a:t>
                      </a:r>
                    </a:p>
                  </a:txBody>
                  <a:tcPr marL="88969" marR="88969"/>
                </a:tc>
                <a:extLst>
                  <a:ext uri="{0D108BD9-81ED-4DB2-BD59-A6C34878D82A}">
                    <a16:rowId xmlns:a16="http://schemas.microsoft.com/office/drawing/2014/main" val="10000"/>
                  </a:ext>
                </a:extLst>
              </a:tr>
              <a:tr h="846028">
                <a:tc>
                  <a:txBody>
                    <a:bodyPr/>
                    <a:lstStyle/>
                    <a:p>
                      <a:pPr>
                        <a:spcAft>
                          <a:spcPts val="600"/>
                        </a:spcAft>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1"/>
                  </a:ext>
                </a:extLst>
              </a:tr>
              <a:tr h="980486">
                <a:tc>
                  <a:txBody>
                    <a:bodyPr/>
                    <a:lstStyle/>
                    <a:p>
                      <a:pPr marL="0" indent="0">
                        <a:spcAft>
                          <a:spcPts val="600"/>
                        </a:spcAft>
                        <a:buFont typeface="Arial" pitchFamily="34" charset="0"/>
                        <a:buNone/>
                      </a:pPr>
                      <a:endParaRPr lang="en-US" sz="1600" dirty="0"/>
                    </a:p>
                  </a:txBody>
                  <a:tcPr marL="88969" marR="889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marL="88969" marR="88969"/>
                </a:tc>
                <a:extLst>
                  <a:ext uri="{0D108BD9-81ED-4DB2-BD59-A6C34878D82A}">
                    <a16:rowId xmlns:a16="http://schemas.microsoft.com/office/drawing/2014/main" val="10002"/>
                  </a:ext>
                </a:extLst>
              </a:tr>
              <a:tr h="532264">
                <a:tc>
                  <a:txBody>
                    <a:bodyPr/>
                    <a:lstStyle/>
                    <a:p>
                      <a:pPr marL="0" indent="0">
                        <a:spcAft>
                          <a:spcPts val="600"/>
                        </a:spcAft>
                        <a:buFont typeface="Arial" pitchFamily="34" charset="0"/>
                        <a:buNone/>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3"/>
                  </a:ext>
                </a:extLst>
              </a:tr>
              <a:tr h="756375">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4"/>
                  </a:ext>
                </a:extLst>
              </a:tr>
              <a:tr h="980486">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5"/>
                  </a:ext>
                </a:extLst>
              </a:tr>
              <a:tr h="630944">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76821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810" name="Group 42"/>
          <p:cNvGraphicFramePr>
            <a:graphicFrameLocks noGrp="1"/>
          </p:cNvGraphicFramePr>
          <p:nvPr>
            <p:ph/>
            <p:extLst>
              <p:ext uri="{D42A27DB-BD31-4B8C-83A1-F6EECF244321}">
                <p14:modId xmlns:p14="http://schemas.microsoft.com/office/powerpoint/2010/main" val="2432475932"/>
              </p:ext>
            </p:extLst>
          </p:nvPr>
        </p:nvGraphicFramePr>
        <p:xfrm>
          <a:off x="761999" y="1981200"/>
          <a:ext cx="7848600" cy="4460705"/>
        </p:xfrm>
        <a:graphic>
          <a:graphicData uri="http://schemas.openxmlformats.org/drawingml/2006/table">
            <a:tbl>
              <a:tblPr/>
              <a:tblGrid>
                <a:gridCol w="1918245">
                  <a:extLst>
                    <a:ext uri="{9D8B030D-6E8A-4147-A177-3AD203B41FA5}">
                      <a16:colId xmlns:a16="http://schemas.microsoft.com/office/drawing/2014/main" val="20000"/>
                    </a:ext>
                  </a:extLst>
                </a:gridCol>
                <a:gridCol w="1294473">
                  <a:extLst>
                    <a:ext uri="{9D8B030D-6E8A-4147-A177-3AD203B41FA5}">
                      <a16:colId xmlns:a16="http://schemas.microsoft.com/office/drawing/2014/main" val="20001"/>
                    </a:ext>
                  </a:extLst>
                </a:gridCol>
                <a:gridCol w="1551856">
                  <a:extLst>
                    <a:ext uri="{9D8B030D-6E8A-4147-A177-3AD203B41FA5}">
                      <a16:colId xmlns:a16="http://schemas.microsoft.com/office/drawing/2014/main" val="20002"/>
                    </a:ext>
                  </a:extLst>
                </a:gridCol>
                <a:gridCol w="1557909">
                  <a:extLst>
                    <a:ext uri="{9D8B030D-6E8A-4147-A177-3AD203B41FA5}">
                      <a16:colId xmlns:a16="http://schemas.microsoft.com/office/drawing/2014/main" val="20003"/>
                    </a:ext>
                  </a:extLst>
                </a:gridCol>
                <a:gridCol w="1526117">
                  <a:extLst>
                    <a:ext uri="{9D8B030D-6E8A-4147-A177-3AD203B41FA5}">
                      <a16:colId xmlns:a16="http://schemas.microsoft.com/office/drawing/2014/main" val="20004"/>
                    </a:ext>
                  </a:extLst>
                </a:gridCol>
              </a:tblGrid>
              <a:tr h="178142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200" b="1" i="0" u="none" strike="noStrike" cap="none" normalizeH="0" baseline="0" dirty="0">
                          <a:ln>
                            <a:noFill/>
                          </a:ln>
                          <a:solidFill>
                            <a:schemeClr val="tx1"/>
                          </a:solidFill>
                          <a:effectLst/>
                          <a:latin typeface="Times New Roman" pitchFamily="18" charset="0"/>
                          <a:cs typeface="Times New Roman" pitchFamily="18" charset="0"/>
                        </a:rPr>
                        <a:t>Treatment</a:t>
                      </a:r>
                      <a:endParaRPr kumimoji="0" lang="en-US" sz="2200" b="0" i="0" u="none" strike="noStrike" cap="none" normalizeH="0" baseline="0" dirty="0">
                        <a:ln>
                          <a:noFill/>
                        </a:ln>
                        <a:solidFill>
                          <a:schemeClr val="tx1"/>
                        </a:solidFill>
                        <a:effectLst/>
                        <a:latin typeface="Trebuchet MS" pitchFamily="34" charset="0"/>
                      </a:endParaRPr>
                    </a:p>
                  </a:txBody>
                  <a:tcPr marL="0" marR="0" marT="41110" marB="411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A974"/>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200" b="1" i="0" u="none" strike="noStrike" cap="none" normalizeH="0" baseline="0" dirty="0">
                          <a:ln>
                            <a:noFill/>
                          </a:ln>
                          <a:solidFill>
                            <a:schemeClr val="tx1"/>
                          </a:solidFill>
                          <a:effectLst/>
                          <a:latin typeface="Times New Roman" pitchFamily="18" charset="0"/>
                          <a:cs typeface="Times New Roman" pitchFamily="18" charset="0"/>
                        </a:rPr>
                        <a:t>Initial</a:t>
                      </a:r>
                    </a:p>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200" b="1" i="0" u="none" strike="noStrike" cap="none" normalizeH="0" baseline="0" dirty="0">
                          <a:ln>
                            <a:noFill/>
                          </a:ln>
                          <a:solidFill>
                            <a:schemeClr val="tx1"/>
                          </a:solidFill>
                          <a:effectLst/>
                          <a:latin typeface="Times New Roman" pitchFamily="18" charset="0"/>
                          <a:cs typeface="Times New Roman" pitchFamily="18" charset="0"/>
                        </a:rPr>
                        <a:t>Mass of</a:t>
                      </a:r>
                    </a:p>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200" b="1" i="0" u="none" strike="noStrike" cap="none" normalizeH="0" baseline="0" dirty="0">
                          <a:ln>
                            <a:noFill/>
                          </a:ln>
                          <a:solidFill>
                            <a:schemeClr val="tx1"/>
                          </a:solidFill>
                          <a:effectLst/>
                          <a:latin typeface="Times New Roman" pitchFamily="18" charset="0"/>
                          <a:cs typeface="Times New Roman" pitchFamily="18" charset="0"/>
                        </a:rPr>
                        <a:t>Seeds (g)</a:t>
                      </a:r>
                      <a:endParaRPr kumimoji="0" lang="en-US" sz="2200" b="0" i="0" u="none" strike="noStrike" cap="none" normalizeH="0" baseline="0" dirty="0">
                        <a:ln>
                          <a:noFill/>
                        </a:ln>
                        <a:solidFill>
                          <a:schemeClr val="tx1"/>
                        </a:solidFill>
                        <a:effectLst/>
                        <a:latin typeface="Trebuchet MS" pitchFamily="34" charset="0"/>
                      </a:endParaRPr>
                    </a:p>
                  </a:txBody>
                  <a:tcPr marL="0" marR="0" marT="41110" marB="411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A97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200" b="1" i="0" u="none" strike="noStrike" cap="none" normalizeH="0" baseline="0" dirty="0">
                          <a:ln>
                            <a:noFill/>
                          </a:ln>
                          <a:solidFill>
                            <a:schemeClr val="tx1"/>
                          </a:solidFill>
                          <a:effectLst/>
                          <a:latin typeface="Times New Roman" pitchFamily="18" charset="0"/>
                          <a:cs typeface="Times New Roman" pitchFamily="18" charset="0"/>
                        </a:rPr>
                        <a:t>Initial Mass</a:t>
                      </a:r>
                    </a:p>
                    <a:p>
                      <a:pPr marL="0" marR="0" lvl="0" indent="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200" b="1" i="0" u="none" strike="noStrike" cap="none" normalizeH="0" baseline="0" dirty="0">
                          <a:ln>
                            <a:noFill/>
                          </a:ln>
                          <a:solidFill>
                            <a:schemeClr val="tx1"/>
                          </a:solidFill>
                          <a:effectLst/>
                          <a:latin typeface="Times New Roman" pitchFamily="18" charset="0"/>
                          <a:cs typeface="Times New Roman" pitchFamily="18" charset="0"/>
                        </a:rPr>
                        <a:t>of Paper-Towel</a:t>
                      </a:r>
                    </a:p>
                    <a:p>
                      <a:pPr marL="0" marR="0" lvl="0" indent="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200" b="1" i="0" u="none" strike="noStrike" cap="none" normalizeH="0" baseline="0" dirty="0">
                          <a:ln>
                            <a:noFill/>
                          </a:ln>
                          <a:solidFill>
                            <a:schemeClr val="tx1"/>
                          </a:solidFill>
                          <a:effectLst/>
                          <a:latin typeface="Times New Roman" pitchFamily="18" charset="0"/>
                          <a:cs typeface="Times New Roman" pitchFamily="18" charset="0"/>
                        </a:rPr>
                        <a:t>Circles (g)</a:t>
                      </a:r>
                      <a:endParaRPr kumimoji="0" lang="en-US" sz="2200" b="0" i="0" u="none" strike="noStrike" cap="none" normalizeH="0" baseline="0" dirty="0">
                        <a:ln>
                          <a:noFill/>
                        </a:ln>
                        <a:solidFill>
                          <a:schemeClr val="tx1"/>
                        </a:solidFill>
                        <a:effectLst/>
                        <a:latin typeface="Trebuchet MS" pitchFamily="34" charset="0"/>
                      </a:endParaRPr>
                    </a:p>
                  </a:txBody>
                  <a:tcPr marL="0" marR="0" marT="41110" marB="411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A974"/>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200" b="1" i="0" u="none" strike="noStrike" cap="none" normalizeH="0" baseline="0" dirty="0">
                          <a:ln>
                            <a:noFill/>
                          </a:ln>
                          <a:solidFill>
                            <a:schemeClr val="tx1"/>
                          </a:solidFill>
                          <a:effectLst/>
                          <a:latin typeface="Times New Roman" pitchFamily="18" charset="0"/>
                          <a:cs typeface="Times New Roman" pitchFamily="18" charset="0"/>
                        </a:rPr>
                        <a:t>Final Mass</a:t>
                      </a:r>
                    </a:p>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200" b="1" i="0" u="none" strike="noStrike" cap="none" normalizeH="0" baseline="0" dirty="0">
                          <a:ln>
                            <a:noFill/>
                          </a:ln>
                          <a:solidFill>
                            <a:schemeClr val="tx1"/>
                          </a:solidFill>
                          <a:effectLst/>
                          <a:latin typeface="Times New Roman" pitchFamily="18" charset="0"/>
                          <a:cs typeface="Times New Roman" pitchFamily="18" charset="0"/>
                        </a:rPr>
                        <a:t>(after</a:t>
                      </a:r>
                    </a:p>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200" b="1" i="0" u="none" strike="noStrike" cap="none" normalizeH="0" baseline="0" dirty="0">
                          <a:ln>
                            <a:noFill/>
                          </a:ln>
                          <a:solidFill>
                            <a:schemeClr val="tx1"/>
                          </a:solidFill>
                          <a:effectLst/>
                          <a:latin typeface="Times New Roman" pitchFamily="18" charset="0"/>
                          <a:cs typeface="Times New Roman" pitchFamily="18" charset="0"/>
                        </a:rPr>
                        <a:t>Drying) (g)</a:t>
                      </a:r>
                      <a:endParaRPr kumimoji="0" lang="en-US" sz="2200" b="0" i="0" u="none" strike="noStrike" cap="none" normalizeH="0" baseline="0" dirty="0">
                        <a:ln>
                          <a:noFill/>
                        </a:ln>
                        <a:solidFill>
                          <a:schemeClr val="tx1"/>
                        </a:solidFill>
                        <a:effectLst/>
                        <a:latin typeface="Trebuchet MS" pitchFamily="34" charset="0"/>
                      </a:endParaRPr>
                    </a:p>
                  </a:txBody>
                  <a:tcPr marL="0" marR="0" marT="41110" marB="411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A974"/>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200" b="1" i="0" u="none" strike="noStrike" cap="none" normalizeH="0" baseline="0" dirty="0">
                          <a:ln>
                            <a:noFill/>
                          </a:ln>
                          <a:solidFill>
                            <a:schemeClr val="tx1"/>
                          </a:solidFill>
                          <a:effectLst/>
                          <a:latin typeface="Times New Roman" pitchFamily="18" charset="0"/>
                          <a:cs typeface="Times New Roman" pitchFamily="18" charset="0"/>
                        </a:rPr>
                        <a:t>Change in</a:t>
                      </a:r>
                    </a:p>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200" b="1" i="0" u="none" strike="noStrike" cap="none" normalizeH="0" baseline="0" dirty="0">
                          <a:ln>
                            <a:noFill/>
                          </a:ln>
                          <a:solidFill>
                            <a:schemeClr val="tx1"/>
                          </a:solidFill>
                          <a:effectLst/>
                          <a:latin typeface="Times New Roman" pitchFamily="18" charset="0"/>
                          <a:cs typeface="Times New Roman" pitchFamily="18" charset="0"/>
                        </a:rPr>
                        <a:t>Mass (g)</a:t>
                      </a:r>
                      <a:endParaRPr kumimoji="0" lang="en-US" sz="2200" b="0" i="0" u="none" strike="noStrike" cap="none" normalizeH="0" baseline="0" dirty="0">
                        <a:ln>
                          <a:noFill/>
                        </a:ln>
                        <a:solidFill>
                          <a:schemeClr val="tx1"/>
                        </a:solidFill>
                        <a:effectLst/>
                        <a:latin typeface="Trebuchet MS" pitchFamily="34" charset="0"/>
                      </a:endParaRPr>
                    </a:p>
                  </a:txBody>
                  <a:tcPr marL="0" marR="0" marT="41110" marB="411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A974"/>
                    </a:solidFill>
                  </a:tcPr>
                </a:tc>
                <a:extLst>
                  <a:ext uri="{0D108BD9-81ED-4DB2-BD59-A6C34878D82A}">
                    <a16:rowId xmlns:a16="http://schemas.microsoft.com/office/drawing/2014/main" val="10000"/>
                  </a:ext>
                </a:extLst>
              </a:tr>
              <a:tr h="893568">
                <a:tc>
                  <a:txBody>
                    <a:bodyPr/>
                    <a:lstStyle/>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tab pos="347663" algn="l"/>
                          <a:tab pos="576263" algn="l"/>
                          <a:tab pos="914400" algn="l"/>
                          <a:tab pos="1371600" algn="l"/>
                        </a:tabLst>
                      </a:pPr>
                      <a:r>
                        <a:rPr kumimoji="0" lang="en-US" sz="2100" b="0" i="0" u="none" strike="noStrike" cap="none" normalizeH="0" baseline="0" dirty="0">
                          <a:ln>
                            <a:noFill/>
                          </a:ln>
                          <a:solidFill>
                            <a:schemeClr val="tx1"/>
                          </a:solidFill>
                          <a:effectLst/>
                          <a:latin typeface="Times New Roman" pitchFamily="18" charset="0"/>
                          <a:cs typeface="Times New Roman" pitchFamily="18" charset="0"/>
                        </a:rPr>
                        <a:t>+ light, </a:t>
                      </a:r>
                    </a:p>
                    <a:p>
                      <a:pPr marL="365760" marR="0" lvl="0" indent="-36576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100" b="0" i="0" u="none" strike="noStrike" cap="none" normalizeH="0" baseline="0" dirty="0">
                          <a:ln>
                            <a:noFill/>
                          </a:ln>
                          <a:solidFill>
                            <a:schemeClr val="tx1"/>
                          </a:solidFill>
                          <a:effectLst/>
                          <a:latin typeface="Times New Roman" pitchFamily="18" charset="0"/>
                          <a:cs typeface="Times New Roman" pitchFamily="18" charset="0"/>
                        </a:rPr>
                        <a:t>+ water</a:t>
                      </a:r>
                      <a:endParaRPr kumimoji="0" lang="en-US" sz="2100" b="0" i="0" u="none" strike="noStrike" cap="none" normalizeH="0" baseline="0" dirty="0">
                        <a:ln>
                          <a:noFill/>
                        </a:ln>
                        <a:solidFill>
                          <a:schemeClr val="tx1"/>
                        </a:solidFill>
                        <a:effectLst/>
                        <a:latin typeface="Trebuchet MS" pitchFamily="34" charset="0"/>
                      </a:endParaRPr>
                    </a:p>
                  </a:txBody>
                  <a:tcPr marL="82220" marR="82220" marT="41110" marB="411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3200" b="0" i="0" u="none" strike="noStrike" cap="none" normalizeH="0" baseline="0" dirty="0">
                          <a:ln>
                            <a:noFill/>
                          </a:ln>
                          <a:solidFill>
                            <a:schemeClr val="tx1"/>
                          </a:solidFill>
                          <a:effectLst/>
                          <a:latin typeface="Times New Roman" pitchFamily="18" charset="0"/>
                          <a:cs typeface="Times New Roman" pitchFamily="18" charset="0"/>
                        </a:rPr>
                        <a:t>1.00</a:t>
                      </a:r>
                      <a:endParaRPr kumimoji="0" lang="en-US" sz="3200" b="0" i="0" u="none" strike="noStrike" cap="none" normalizeH="0" baseline="0" dirty="0">
                        <a:ln>
                          <a:noFill/>
                        </a:ln>
                        <a:solidFill>
                          <a:schemeClr val="tx1"/>
                        </a:solidFill>
                        <a:effectLst/>
                        <a:latin typeface="Trebuchet MS" pitchFamily="34" charset="0"/>
                      </a:endParaRPr>
                    </a:p>
                  </a:txBody>
                  <a:tcPr marL="82220" marR="82220" marT="41110" marB="411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3200" b="0" i="0" u="none" strike="noStrike" cap="none" normalizeH="0" baseline="0">
                          <a:ln>
                            <a:noFill/>
                          </a:ln>
                          <a:solidFill>
                            <a:schemeClr val="tx1"/>
                          </a:solidFill>
                          <a:effectLst/>
                          <a:latin typeface="Times New Roman" pitchFamily="18" charset="0"/>
                          <a:cs typeface="Times New Roman" pitchFamily="18" charset="0"/>
                        </a:rPr>
                        <a:t>0.61</a:t>
                      </a:r>
                      <a:endParaRPr kumimoji="0" lang="en-US" sz="3200" b="0" i="0" u="none" strike="noStrike" cap="none" normalizeH="0" baseline="0">
                        <a:ln>
                          <a:noFill/>
                        </a:ln>
                        <a:solidFill>
                          <a:schemeClr val="tx1"/>
                        </a:solidFill>
                        <a:effectLst/>
                        <a:latin typeface="Trebuchet MS" pitchFamily="34" charset="0"/>
                      </a:endParaRPr>
                    </a:p>
                  </a:txBody>
                  <a:tcPr marL="82220" marR="82220" marT="41110" marB="411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3200" b="0" i="0" u="none" strike="noStrike" cap="none" normalizeH="0" baseline="0">
                          <a:ln>
                            <a:noFill/>
                          </a:ln>
                          <a:solidFill>
                            <a:schemeClr val="tx1"/>
                          </a:solidFill>
                          <a:effectLst/>
                          <a:latin typeface="Trebuchet MS" pitchFamily="34" charset="0"/>
                        </a:rPr>
                        <a:t>???</a:t>
                      </a:r>
                    </a:p>
                  </a:txBody>
                  <a:tcPr marL="82220" marR="82220" marT="41110" marB="411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3200" b="0" i="0" u="none" strike="noStrike" cap="none" normalizeH="0" baseline="0" dirty="0">
                          <a:ln>
                            <a:noFill/>
                          </a:ln>
                          <a:solidFill>
                            <a:schemeClr val="tx1"/>
                          </a:solidFill>
                          <a:effectLst/>
                          <a:latin typeface="Trebuchet MS" pitchFamily="34" charset="0"/>
                        </a:rPr>
                        <a:t>???</a:t>
                      </a:r>
                    </a:p>
                  </a:txBody>
                  <a:tcPr marL="82220" marR="82220" marT="41110" marB="411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2142">
                <a:tc>
                  <a:txBody>
                    <a:bodyPr/>
                    <a:lstStyle/>
                    <a:p>
                      <a:pPr marL="457200" marR="0" lvl="0" indent="-457200" algn="l" defTabSz="914400" rtl="0" eaLnBrk="1" fontAlgn="base" latinLnBrk="0" hangingPunct="1">
                        <a:lnSpc>
                          <a:spcPct val="100000"/>
                        </a:lnSpc>
                        <a:spcBef>
                          <a:spcPct val="0"/>
                        </a:spcBef>
                        <a:spcAft>
                          <a:spcPct val="0"/>
                        </a:spcAft>
                        <a:buClrTx/>
                        <a:buSzTx/>
                        <a:buFont typeface="+mj-lt"/>
                        <a:buAutoNum type="arabicPeriod" startAt="2"/>
                        <a:tabLst>
                          <a:tab pos="347663" algn="l"/>
                          <a:tab pos="576263" algn="l"/>
                          <a:tab pos="914400" algn="l"/>
                          <a:tab pos="1371600" algn="l"/>
                        </a:tabLst>
                      </a:pPr>
                      <a:r>
                        <a:rPr kumimoji="0" lang="en-US" sz="2100" b="0" i="0" u="none" strike="noStrike" cap="none" normalizeH="0" baseline="0" dirty="0">
                          <a:ln>
                            <a:noFill/>
                          </a:ln>
                          <a:solidFill>
                            <a:schemeClr val="tx1"/>
                          </a:solidFill>
                          <a:effectLst/>
                          <a:latin typeface="Times New Roman" pitchFamily="18" charset="0"/>
                          <a:cs typeface="Times New Roman" pitchFamily="18" charset="0"/>
                        </a:rPr>
                        <a:t>– light, </a:t>
                      </a:r>
                    </a:p>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100" b="0" i="0" u="none" strike="noStrike" cap="none" normalizeH="0" baseline="0" dirty="0">
                          <a:ln>
                            <a:noFill/>
                          </a:ln>
                          <a:solidFill>
                            <a:schemeClr val="tx1"/>
                          </a:solidFill>
                          <a:effectLst/>
                          <a:latin typeface="Times New Roman" pitchFamily="18" charset="0"/>
                          <a:cs typeface="Times New Roman" pitchFamily="18" charset="0"/>
                        </a:rPr>
                        <a:t>+ water</a:t>
                      </a:r>
                      <a:endParaRPr kumimoji="0" lang="en-US" sz="2100" b="0" i="0" u="none" strike="noStrike" cap="none" normalizeH="0" baseline="0" dirty="0">
                        <a:ln>
                          <a:noFill/>
                        </a:ln>
                        <a:solidFill>
                          <a:schemeClr val="tx1"/>
                        </a:solidFill>
                        <a:effectLst/>
                        <a:latin typeface="Trebuchet MS" pitchFamily="34" charset="0"/>
                      </a:endParaRPr>
                    </a:p>
                  </a:txBody>
                  <a:tcPr marL="82220" marR="82220" marT="41110" marB="411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3200" b="0" i="0" u="none" strike="noStrike" cap="none" normalizeH="0" baseline="0">
                          <a:ln>
                            <a:noFill/>
                          </a:ln>
                          <a:solidFill>
                            <a:schemeClr val="tx1"/>
                          </a:solidFill>
                          <a:effectLst/>
                          <a:latin typeface="Times New Roman" pitchFamily="18" charset="0"/>
                          <a:cs typeface="Times New Roman" pitchFamily="18" charset="0"/>
                        </a:rPr>
                        <a:t>1.00</a:t>
                      </a:r>
                      <a:endParaRPr kumimoji="0" lang="en-US" sz="3200" b="0" i="0" u="none" strike="noStrike" cap="none" normalizeH="0" baseline="0">
                        <a:ln>
                          <a:noFill/>
                        </a:ln>
                        <a:solidFill>
                          <a:schemeClr val="tx1"/>
                        </a:solidFill>
                        <a:effectLst/>
                        <a:latin typeface="Trebuchet MS" pitchFamily="34" charset="0"/>
                      </a:endParaRPr>
                    </a:p>
                  </a:txBody>
                  <a:tcPr marL="82220" marR="82220" marT="41110" marB="411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3200" b="0" i="0" u="none" strike="noStrike" cap="none" normalizeH="0" baseline="0">
                          <a:ln>
                            <a:noFill/>
                          </a:ln>
                          <a:solidFill>
                            <a:schemeClr val="tx1"/>
                          </a:solidFill>
                          <a:effectLst/>
                          <a:latin typeface="Times New Roman" pitchFamily="18" charset="0"/>
                          <a:cs typeface="Times New Roman" pitchFamily="18" charset="0"/>
                        </a:rPr>
                        <a:t>0.61</a:t>
                      </a:r>
                      <a:endParaRPr kumimoji="0" lang="en-US" sz="3200" b="0" i="0" u="none" strike="noStrike" cap="none" normalizeH="0" baseline="0">
                        <a:ln>
                          <a:noFill/>
                        </a:ln>
                        <a:solidFill>
                          <a:schemeClr val="tx1"/>
                        </a:solidFill>
                        <a:effectLst/>
                        <a:latin typeface="Trebuchet MS" pitchFamily="34" charset="0"/>
                      </a:endParaRPr>
                    </a:p>
                  </a:txBody>
                  <a:tcPr marL="82220" marR="82220" marT="41110" marB="411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3200" b="0" i="0" u="none" strike="noStrike" cap="none" normalizeH="0" baseline="0">
                          <a:ln>
                            <a:noFill/>
                          </a:ln>
                          <a:solidFill>
                            <a:schemeClr val="tx1"/>
                          </a:solidFill>
                          <a:effectLst/>
                          <a:latin typeface="Trebuchet MS" pitchFamily="34" charset="0"/>
                        </a:rPr>
                        <a:t>???</a:t>
                      </a:r>
                    </a:p>
                  </a:txBody>
                  <a:tcPr marL="82220" marR="82220" marT="41110" marB="411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3200" b="0" i="0" u="none" strike="noStrike" cap="none" normalizeH="0" baseline="0">
                          <a:ln>
                            <a:noFill/>
                          </a:ln>
                          <a:solidFill>
                            <a:schemeClr val="tx1"/>
                          </a:solidFill>
                          <a:effectLst/>
                          <a:latin typeface="Trebuchet MS" pitchFamily="34" charset="0"/>
                        </a:rPr>
                        <a:t>???</a:t>
                      </a:r>
                    </a:p>
                  </a:txBody>
                  <a:tcPr marL="82220" marR="82220" marT="41110" marB="411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3568">
                <a:tc>
                  <a:txBody>
                    <a:bodyPr/>
                    <a:lstStyle/>
                    <a:p>
                      <a:pPr marL="457200" marR="0" lvl="0" indent="-457200" algn="l" defTabSz="914400" rtl="0" eaLnBrk="1" fontAlgn="base" latinLnBrk="0" hangingPunct="1">
                        <a:lnSpc>
                          <a:spcPct val="100000"/>
                        </a:lnSpc>
                        <a:spcBef>
                          <a:spcPct val="0"/>
                        </a:spcBef>
                        <a:spcAft>
                          <a:spcPct val="0"/>
                        </a:spcAft>
                        <a:buClrTx/>
                        <a:buSzTx/>
                        <a:buFont typeface="+mj-lt"/>
                        <a:buAutoNum type="arabicPeriod" startAt="3"/>
                        <a:tabLst>
                          <a:tab pos="347663" algn="l"/>
                          <a:tab pos="576263" algn="l"/>
                          <a:tab pos="914400" algn="l"/>
                          <a:tab pos="1371600" algn="l"/>
                        </a:tabLst>
                      </a:pPr>
                      <a:r>
                        <a:rPr kumimoji="0" lang="en-US" sz="2100" b="0" i="0" u="none" strike="noStrike" cap="none" normalizeH="0" baseline="0" dirty="0">
                          <a:ln>
                            <a:noFill/>
                          </a:ln>
                          <a:solidFill>
                            <a:schemeClr val="tx1"/>
                          </a:solidFill>
                          <a:effectLst/>
                          <a:latin typeface="Times New Roman" pitchFamily="18" charset="0"/>
                          <a:cs typeface="Times New Roman" pitchFamily="18" charset="0"/>
                        </a:rPr>
                        <a:t>+ light, </a:t>
                      </a:r>
                    </a:p>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100" b="0" i="0" u="none" strike="noStrike" cap="none" normalizeH="0" baseline="0" dirty="0">
                          <a:ln>
                            <a:noFill/>
                          </a:ln>
                          <a:solidFill>
                            <a:schemeClr val="tx1"/>
                          </a:solidFill>
                          <a:effectLst/>
                          <a:latin typeface="Times New Roman" pitchFamily="18" charset="0"/>
                          <a:cs typeface="Times New Roman" pitchFamily="18" charset="0"/>
                        </a:rPr>
                        <a:t>– water</a:t>
                      </a:r>
                      <a:endParaRPr kumimoji="0" lang="en-US" sz="2100" b="0" i="0" u="none" strike="noStrike" cap="none" normalizeH="0" baseline="0" dirty="0">
                        <a:ln>
                          <a:noFill/>
                        </a:ln>
                        <a:solidFill>
                          <a:schemeClr val="tx1"/>
                        </a:solidFill>
                        <a:effectLst/>
                        <a:latin typeface="Trebuchet MS" pitchFamily="34" charset="0"/>
                      </a:endParaRPr>
                    </a:p>
                  </a:txBody>
                  <a:tcPr marL="82220" marR="82220" marT="41110" marB="411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3200" b="0" i="0" u="none" strike="noStrike" cap="none" normalizeH="0" baseline="0">
                          <a:ln>
                            <a:noFill/>
                          </a:ln>
                          <a:solidFill>
                            <a:schemeClr val="tx1"/>
                          </a:solidFill>
                          <a:effectLst/>
                          <a:latin typeface="Times New Roman" pitchFamily="18" charset="0"/>
                          <a:cs typeface="Times New Roman" pitchFamily="18" charset="0"/>
                        </a:rPr>
                        <a:t>1.00</a:t>
                      </a:r>
                      <a:endParaRPr kumimoji="0" lang="en-US" sz="3200" b="0" i="0" u="none" strike="noStrike" cap="none" normalizeH="0" baseline="0">
                        <a:ln>
                          <a:noFill/>
                        </a:ln>
                        <a:solidFill>
                          <a:schemeClr val="tx1"/>
                        </a:solidFill>
                        <a:effectLst/>
                        <a:latin typeface="Trebuchet MS" pitchFamily="34" charset="0"/>
                      </a:endParaRPr>
                    </a:p>
                  </a:txBody>
                  <a:tcPr marL="82220" marR="82220" marT="41110" marB="411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3200" b="0" i="0" u="none" strike="noStrike" cap="none" normalizeH="0" baseline="0">
                          <a:ln>
                            <a:noFill/>
                          </a:ln>
                          <a:solidFill>
                            <a:schemeClr val="tx1"/>
                          </a:solidFill>
                          <a:effectLst/>
                          <a:latin typeface="Times New Roman" pitchFamily="18" charset="0"/>
                          <a:cs typeface="Times New Roman" pitchFamily="18" charset="0"/>
                        </a:rPr>
                        <a:t>0.62</a:t>
                      </a:r>
                      <a:endParaRPr kumimoji="0" lang="en-US" sz="3200" b="0" i="0" u="none" strike="noStrike" cap="none" normalizeH="0" baseline="0">
                        <a:ln>
                          <a:noFill/>
                        </a:ln>
                        <a:solidFill>
                          <a:schemeClr val="tx1"/>
                        </a:solidFill>
                        <a:effectLst/>
                        <a:latin typeface="Trebuchet MS" pitchFamily="34" charset="0"/>
                      </a:endParaRPr>
                    </a:p>
                  </a:txBody>
                  <a:tcPr marL="82220" marR="82220" marT="41110" marB="411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3200" b="0" i="0" u="none" strike="noStrike" cap="none" normalizeH="0" baseline="0" dirty="0">
                          <a:ln>
                            <a:noFill/>
                          </a:ln>
                          <a:solidFill>
                            <a:schemeClr val="tx1"/>
                          </a:solidFill>
                          <a:effectLst/>
                          <a:latin typeface="Trebuchet MS" pitchFamily="34" charset="0"/>
                        </a:rPr>
                        <a:t>???</a:t>
                      </a:r>
                    </a:p>
                  </a:txBody>
                  <a:tcPr marL="82220" marR="82220" marT="41110" marB="411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3200" b="0" i="0" u="none" strike="noStrike" cap="none" normalizeH="0" baseline="0" dirty="0">
                          <a:ln>
                            <a:noFill/>
                          </a:ln>
                          <a:solidFill>
                            <a:schemeClr val="tx1"/>
                          </a:solidFill>
                          <a:effectLst/>
                          <a:latin typeface="Trebuchet MS" pitchFamily="34" charset="0"/>
                        </a:rPr>
                        <a:t>???</a:t>
                      </a:r>
                    </a:p>
                  </a:txBody>
                  <a:tcPr marL="82220" marR="82220" marT="41110" marB="411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TextBox 1"/>
          <p:cNvSpPr txBox="1"/>
          <p:nvPr/>
        </p:nvSpPr>
        <p:spPr>
          <a:xfrm>
            <a:off x="609600" y="381000"/>
            <a:ext cx="8153400" cy="707886"/>
          </a:xfrm>
          <a:prstGeom prst="rect">
            <a:avLst/>
          </a:prstGeom>
          <a:noFill/>
        </p:spPr>
        <p:txBody>
          <a:bodyPr wrap="square" rtlCol="0">
            <a:spAutoFit/>
          </a:bodyPr>
          <a:lstStyle/>
          <a:p>
            <a:pPr eaLnBrk="0" fontAlgn="base" hangingPunct="0">
              <a:spcBef>
                <a:spcPct val="0"/>
              </a:spcBef>
              <a:spcAft>
                <a:spcPct val="0"/>
              </a:spcAft>
            </a:pPr>
            <a:r>
              <a:rPr lang="en-US" sz="4000" dirty="0">
                <a:solidFill>
                  <a:schemeClr val="tx2"/>
                </a:solidFill>
                <a:latin typeface="Calibri" pitchFamily="34" charset="0"/>
              </a:rPr>
              <a:t>Experimenting with Mass</a:t>
            </a:r>
          </a:p>
        </p:txBody>
      </p:sp>
      <p:pic>
        <p:nvPicPr>
          <p:cNvPr id="4" name="Picture 4" descr="Radish_INQ_photo_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1966" y="3886200"/>
            <a:ext cx="3098634" cy="220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685800" y="1219200"/>
            <a:ext cx="8077200" cy="523220"/>
          </a:xfrm>
          <a:prstGeom prst="rect">
            <a:avLst/>
          </a:prstGeom>
          <a:noFill/>
        </p:spPr>
        <p:txBody>
          <a:bodyPr wrap="square" rtlCol="0">
            <a:spAutoFit/>
          </a:bodyPr>
          <a:lstStyle/>
          <a:p>
            <a:r>
              <a:rPr lang="en-US" sz="2800" dirty="0">
                <a:latin typeface="Calibri" pitchFamily="34" charset="0"/>
              </a:rPr>
              <a:t>Which of the following treatments will increase mass?</a:t>
            </a:r>
          </a:p>
        </p:txBody>
      </p:sp>
      <p:sp>
        <p:nvSpPr>
          <p:cNvPr id="6" name="TextBox 5">
            <a:extLst>
              <a:ext uri="{FF2B5EF4-FFF2-40B4-BE49-F238E27FC236}">
                <a16:creationId xmlns:a16="http://schemas.microsoft.com/office/drawing/2014/main" id="{1132C794-F3D7-4C77-A3FC-995E7C474F2E}"/>
              </a:ext>
            </a:extLst>
          </p:cNvPr>
          <p:cNvSpPr txBox="1"/>
          <p:nvPr/>
        </p:nvSpPr>
        <p:spPr>
          <a:xfrm>
            <a:off x="6871020" y="6088559"/>
            <a:ext cx="1739579"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Photograph by Paul Beardsley</a:t>
            </a:r>
          </a:p>
        </p:txBody>
      </p:sp>
    </p:spTree>
    <p:extLst>
      <p:ext uri="{BB962C8B-B14F-4D97-AF65-F5344CB8AC3E}">
        <p14:creationId xmlns:p14="http://schemas.microsoft.com/office/powerpoint/2010/main" val="3202699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50" name="Group 38"/>
          <p:cNvGraphicFramePr>
            <a:graphicFrameLocks noGrp="1"/>
          </p:cNvGraphicFramePr>
          <p:nvPr>
            <p:ph/>
          </p:nvPr>
        </p:nvGraphicFramePr>
        <p:xfrm>
          <a:off x="457200" y="1219200"/>
          <a:ext cx="8229600" cy="5287963"/>
        </p:xfrm>
        <a:graphic>
          <a:graphicData uri="http://schemas.openxmlformats.org/drawingml/2006/table">
            <a:tbl>
              <a:tblPr/>
              <a:tblGrid>
                <a:gridCol w="2011363">
                  <a:extLst>
                    <a:ext uri="{9D8B030D-6E8A-4147-A177-3AD203B41FA5}">
                      <a16:colId xmlns:a16="http://schemas.microsoft.com/office/drawing/2014/main" val="20000"/>
                    </a:ext>
                  </a:extLst>
                </a:gridCol>
                <a:gridCol w="1357312">
                  <a:extLst>
                    <a:ext uri="{9D8B030D-6E8A-4147-A177-3AD203B41FA5}">
                      <a16:colId xmlns:a16="http://schemas.microsoft.com/office/drawing/2014/main" val="20001"/>
                    </a:ext>
                  </a:extLst>
                </a:gridCol>
                <a:gridCol w="1627188">
                  <a:extLst>
                    <a:ext uri="{9D8B030D-6E8A-4147-A177-3AD203B41FA5}">
                      <a16:colId xmlns:a16="http://schemas.microsoft.com/office/drawing/2014/main" val="20002"/>
                    </a:ext>
                  </a:extLst>
                </a:gridCol>
                <a:gridCol w="1633537">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tblGrid>
              <a:tr h="23082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200" b="1" i="0" u="none" strike="noStrike" cap="none" normalizeH="0" baseline="0" dirty="0">
                          <a:ln>
                            <a:noFill/>
                          </a:ln>
                          <a:solidFill>
                            <a:schemeClr val="tx1"/>
                          </a:solidFill>
                          <a:effectLst/>
                          <a:latin typeface="Times New Roman" pitchFamily="18" charset="0"/>
                          <a:cs typeface="Times New Roman" pitchFamily="18" charset="0"/>
                        </a:rPr>
                        <a:t>Treatment</a:t>
                      </a:r>
                      <a:endParaRPr kumimoji="0" lang="en-US" sz="2200" b="0" i="0" u="none" strike="noStrike" cap="none" normalizeH="0" baseline="0" dirty="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A974"/>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200" b="1" i="0" u="none" strike="noStrike" cap="none" normalizeH="0" baseline="0" dirty="0">
                          <a:ln>
                            <a:noFill/>
                          </a:ln>
                          <a:solidFill>
                            <a:schemeClr val="tx1"/>
                          </a:solidFill>
                          <a:effectLst/>
                          <a:latin typeface="Times New Roman" pitchFamily="18" charset="0"/>
                          <a:cs typeface="Times New Roman" pitchFamily="18" charset="0"/>
                        </a:rPr>
                        <a:t>Initial</a:t>
                      </a:r>
                    </a:p>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200" b="1" i="0" u="none" strike="noStrike" cap="none" normalizeH="0" baseline="0" dirty="0">
                          <a:ln>
                            <a:noFill/>
                          </a:ln>
                          <a:solidFill>
                            <a:schemeClr val="tx1"/>
                          </a:solidFill>
                          <a:effectLst/>
                          <a:latin typeface="Times New Roman" pitchFamily="18" charset="0"/>
                          <a:cs typeface="Times New Roman" pitchFamily="18" charset="0"/>
                        </a:rPr>
                        <a:t>Mass of</a:t>
                      </a:r>
                    </a:p>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200" b="1" i="0" u="none" strike="noStrike" cap="none" normalizeH="0" baseline="0" dirty="0">
                          <a:ln>
                            <a:noFill/>
                          </a:ln>
                          <a:solidFill>
                            <a:schemeClr val="tx1"/>
                          </a:solidFill>
                          <a:effectLst/>
                          <a:latin typeface="Times New Roman" pitchFamily="18" charset="0"/>
                          <a:cs typeface="Times New Roman" pitchFamily="18" charset="0"/>
                        </a:rPr>
                        <a:t>Seeds (g)</a:t>
                      </a:r>
                      <a:endParaRPr kumimoji="0" lang="en-US" sz="2200" b="0" i="0" u="none" strike="noStrike" cap="none" normalizeH="0" baseline="0" dirty="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A97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200" b="1" i="0" u="none" strike="noStrike" cap="none" normalizeH="0" baseline="0" dirty="0">
                          <a:ln>
                            <a:noFill/>
                          </a:ln>
                          <a:solidFill>
                            <a:schemeClr val="tx1"/>
                          </a:solidFill>
                          <a:effectLst/>
                          <a:latin typeface="Times New Roman" pitchFamily="18" charset="0"/>
                          <a:cs typeface="Times New Roman" pitchFamily="18" charset="0"/>
                        </a:rPr>
                        <a:t>Initial Mass</a:t>
                      </a:r>
                    </a:p>
                    <a:p>
                      <a:pPr marL="0" marR="0" lvl="0" indent="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200" b="1" i="0" u="none" strike="noStrike" cap="none" normalizeH="0" baseline="0" dirty="0">
                          <a:ln>
                            <a:noFill/>
                          </a:ln>
                          <a:solidFill>
                            <a:schemeClr val="tx1"/>
                          </a:solidFill>
                          <a:effectLst/>
                          <a:latin typeface="Times New Roman" pitchFamily="18" charset="0"/>
                          <a:cs typeface="Times New Roman" pitchFamily="18" charset="0"/>
                        </a:rPr>
                        <a:t>of Paper- Towel</a:t>
                      </a:r>
                    </a:p>
                    <a:p>
                      <a:pPr marL="0" marR="0" lvl="0" indent="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200" b="1" i="0" u="none" strike="noStrike" cap="none" normalizeH="0" baseline="0" dirty="0">
                          <a:ln>
                            <a:noFill/>
                          </a:ln>
                          <a:solidFill>
                            <a:schemeClr val="tx1"/>
                          </a:solidFill>
                          <a:effectLst/>
                          <a:latin typeface="Times New Roman" pitchFamily="18" charset="0"/>
                          <a:cs typeface="Times New Roman" pitchFamily="18" charset="0"/>
                        </a:rPr>
                        <a:t>Circles (g)</a:t>
                      </a:r>
                      <a:endParaRPr kumimoji="0" lang="en-US" sz="2200" b="0" i="0" u="none" strike="noStrike" cap="none" normalizeH="0" baseline="0" dirty="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A974"/>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200" b="1" i="0" u="none" strike="noStrike" cap="none" normalizeH="0" baseline="0" dirty="0">
                          <a:ln>
                            <a:noFill/>
                          </a:ln>
                          <a:solidFill>
                            <a:schemeClr val="tx1"/>
                          </a:solidFill>
                          <a:effectLst/>
                          <a:latin typeface="Times New Roman" pitchFamily="18" charset="0"/>
                          <a:cs typeface="Times New Roman" pitchFamily="18" charset="0"/>
                        </a:rPr>
                        <a:t>Final Mass</a:t>
                      </a:r>
                    </a:p>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200" b="1" i="0" u="none" strike="noStrike" cap="none" normalizeH="0" baseline="0" dirty="0">
                          <a:ln>
                            <a:noFill/>
                          </a:ln>
                          <a:solidFill>
                            <a:schemeClr val="tx1"/>
                          </a:solidFill>
                          <a:effectLst/>
                          <a:latin typeface="Times New Roman" pitchFamily="18" charset="0"/>
                          <a:cs typeface="Times New Roman" pitchFamily="18" charset="0"/>
                        </a:rPr>
                        <a:t>(after</a:t>
                      </a:r>
                    </a:p>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200" b="1" i="0" u="none" strike="noStrike" cap="none" normalizeH="0" baseline="0" dirty="0">
                          <a:ln>
                            <a:noFill/>
                          </a:ln>
                          <a:solidFill>
                            <a:schemeClr val="tx1"/>
                          </a:solidFill>
                          <a:effectLst/>
                          <a:latin typeface="Times New Roman" pitchFamily="18" charset="0"/>
                          <a:cs typeface="Times New Roman" pitchFamily="18" charset="0"/>
                        </a:rPr>
                        <a:t>Drying) (g)</a:t>
                      </a:r>
                      <a:endParaRPr kumimoji="0" lang="en-US" sz="2200" b="0" i="0" u="none" strike="noStrike" cap="none" normalizeH="0" baseline="0" dirty="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A974"/>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200" b="1" i="0" u="none" strike="noStrike" cap="none" normalizeH="0" baseline="0" dirty="0">
                          <a:ln>
                            <a:noFill/>
                          </a:ln>
                          <a:solidFill>
                            <a:schemeClr val="tx1"/>
                          </a:solidFill>
                          <a:effectLst/>
                          <a:latin typeface="Times New Roman" pitchFamily="18" charset="0"/>
                          <a:cs typeface="Times New Roman" pitchFamily="18" charset="0"/>
                        </a:rPr>
                        <a:t>Change in</a:t>
                      </a:r>
                    </a:p>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200" b="1" i="0" u="none" strike="noStrike" cap="none" normalizeH="0" baseline="0" dirty="0">
                          <a:ln>
                            <a:noFill/>
                          </a:ln>
                          <a:solidFill>
                            <a:schemeClr val="tx1"/>
                          </a:solidFill>
                          <a:effectLst/>
                          <a:latin typeface="Times New Roman" pitchFamily="18" charset="0"/>
                          <a:cs typeface="Times New Roman" pitchFamily="18" charset="0"/>
                        </a:rPr>
                        <a:t>Mass (g)</a:t>
                      </a:r>
                      <a:endParaRPr kumimoji="0" lang="en-US" sz="2200" b="0" i="0" u="none" strike="noStrike" cap="none" normalizeH="0" baseline="0" dirty="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A974"/>
                    </a:solidFill>
                  </a:tcPr>
                </a:tc>
                <a:extLst>
                  <a:ext uri="{0D108BD9-81ED-4DB2-BD59-A6C34878D82A}">
                    <a16:rowId xmlns:a16="http://schemas.microsoft.com/office/drawing/2014/main" val="10000"/>
                  </a:ext>
                </a:extLst>
              </a:tr>
              <a:tr h="9937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light, </a:t>
                      </a:r>
                    </a:p>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water</a:t>
                      </a:r>
                      <a:endParaRPr kumimoji="0" lang="en-US" sz="2400" b="0" i="0" u="none" strike="noStrike" cap="none" normalizeH="0" baseline="0" dirty="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3600" b="0" i="0" u="none" strike="noStrike" cap="none" normalizeH="0" baseline="0" dirty="0">
                          <a:ln>
                            <a:noFill/>
                          </a:ln>
                          <a:solidFill>
                            <a:schemeClr val="tx1"/>
                          </a:solidFill>
                          <a:effectLst/>
                          <a:latin typeface="Times New Roman" pitchFamily="18" charset="0"/>
                          <a:cs typeface="Times New Roman" pitchFamily="18" charset="0"/>
                        </a:rPr>
                        <a:t>1.00</a:t>
                      </a:r>
                      <a:endParaRPr kumimoji="0" lang="en-US" sz="3600" b="0" i="0" u="none" strike="noStrike" cap="none" normalizeH="0" baseline="0" dirty="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3600" b="0" i="0" u="none" strike="noStrike" cap="none" normalizeH="0" baseline="0" dirty="0">
                          <a:ln>
                            <a:noFill/>
                          </a:ln>
                          <a:solidFill>
                            <a:schemeClr val="tx1"/>
                          </a:solidFill>
                          <a:effectLst/>
                          <a:latin typeface="Times New Roman" pitchFamily="18" charset="0"/>
                          <a:cs typeface="Times New Roman" pitchFamily="18" charset="0"/>
                        </a:rPr>
                        <a:t>0.61</a:t>
                      </a:r>
                      <a:endParaRPr kumimoji="0" lang="en-US" sz="3600" b="0" i="0" u="none" strike="noStrike" cap="none" normalizeH="0" baseline="0" dirty="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3600" b="0" i="0" u="none" strike="noStrike" cap="none" normalizeH="0" baseline="0">
                          <a:ln>
                            <a:noFill/>
                          </a:ln>
                          <a:solidFill>
                            <a:schemeClr val="tx1"/>
                          </a:solidFill>
                          <a:effectLst/>
                          <a:latin typeface="Times New Roman" pitchFamily="18" charset="0"/>
                          <a:cs typeface="Times New Roman" pitchFamily="18" charset="0"/>
                        </a:rPr>
                        <a:t>1.71</a:t>
                      </a:r>
                      <a:endParaRPr kumimoji="0" lang="en-US" sz="3600" b="0" i="0" u="none" strike="noStrike" cap="none" normalizeH="0" baseline="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3600" b="0" i="0" u="none" strike="noStrike" cap="none" normalizeH="0" baseline="0">
                          <a:ln>
                            <a:noFill/>
                          </a:ln>
                          <a:solidFill>
                            <a:schemeClr val="tx1"/>
                          </a:solidFill>
                          <a:effectLst/>
                          <a:latin typeface="Times New Roman" pitchFamily="18" charset="0"/>
                          <a:cs typeface="Times New Roman" pitchFamily="18" charset="0"/>
                        </a:rPr>
                        <a:t>+0.10</a:t>
                      </a:r>
                      <a:endParaRPr kumimoji="0" lang="en-US" sz="3600" b="0" i="0" u="none" strike="noStrike" cap="none" normalizeH="0" baseline="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921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 light, </a:t>
                      </a:r>
                    </a:p>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 water</a:t>
                      </a:r>
                      <a:endParaRPr kumimoji="0" lang="en-US" sz="2400" b="0" i="0" u="none" strike="noStrike" cap="none" normalizeH="0" baseline="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3600" b="0" i="0" u="none" strike="noStrike" cap="none" normalizeH="0" baseline="0">
                          <a:ln>
                            <a:noFill/>
                          </a:ln>
                          <a:solidFill>
                            <a:schemeClr val="tx1"/>
                          </a:solidFill>
                          <a:effectLst/>
                          <a:latin typeface="Times New Roman" pitchFamily="18" charset="0"/>
                          <a:cs typeface="Times New Roman" pitchFamily="18" charset="0"/>
                        </a:rPr>
                        <a:t>1.00</a:t>
                      </a:r>
                      <a:endParaRPr kumimoji="0" lang="en-US" sz="3600" b="0" i="0" u="none" strike="noStrike" cap="none" normalizeH="0" baseline="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3600" b="0" i="0" u="none" strike="noStrike" cap="none" normalizeH="0" baseline="0">
                          <a:ln>
                            <a:noFill/>
                          </a:ln>
                          <a:solidFill>
                            <a:schemeClr val="tx1"/>
                          </a:solidFill>
                          <a:effectLst/>
                          <a:latin typeface="Times New Roman" pitchFamily="18" charset="0"/>
                          <a:cs typeface="Times New Roman" pitchFamily="18" charset="0"/>
                        </a:rPr>
                        <a:t>0.61</a:t>
                      </a:r>
                      <a:endParaRPr kumimoji="0" lang="en-US" sz="3600" b="0" i="0" u="none" strike="noStrike" cap="none" normalizeH="0" baseline="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3600" b="0" i="0" u="none" strike="noStrike" cap="none" normalizeH="0" baseline="0">
                          <a:ln>
                            <a:noFill/>
                          </a:ln>
                          <a:solidFill>
                            <a:schemeClr val="tx1"/>
                          </a:solidFill>
                          <a:effectLst/>
                          <a:latin typeface="Times New Roman" pitchFamily="18" charset="0"/>
                          <a:cs typeface="Times New Roman" pitchFamily="18" charset="0"/>
                        </a:rPr>
                        <a:t>1.42</a:t>
                      </a:r>
                      <a:endParaRPr kumimoji="0" lang="en-US" sz="3600" b="0" i="0" u="none" strike="noStrike" cap="none" normalizeH="0" baseline="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3600" b="0" i="0" u="none" strike="noStrike" cap="none" normalizeH="0" baseline="0">
                          <a:ln>
                            <a:noFill/>
                          </a:ln>
                          <a:solidFill>
                            <a:schemeClr val="tx1"/>
                          </a:solidFill>
                          <a:effectLst/>
                          <a:latin typeface="Times New Roman" pitchFamily="18" charset="0"/>
                          <a:cs typeface="Times New Roman" pitchFamily="18" charset="0"/>
                        </a:rPr>
                        <a:t>–0.19</a:t>
                      </a:r>
                      <a:endParaRPr kumimoji="0" lang="en-US" sz="3600" b="0" i="0" u="none" strike="noStrike" cap="none" normalizeH="0" baseline="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937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 light, </a:t>
                      </a:r>
                    </a:p>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 water</a:t>
                      </a:r>
                      <a:endParaRPr kumimoji="0" lang="en-US" sz="2400" b="0" i="0" u="none" strike="noStrike" cap="none" normalizeH="0" baseline="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3600" b="0" i="0" u="none" strike="noStrike" cap="none" normalizeH="0" baseline="0">
                          <a:ln>
                            <a:noFill/>
                          </a:ln>
                          <a:solidFill>
                            <a:schemeClr val="tx1"/>
                          </a:solidFill>
                          <a:effectLst/>
                          <a:latin typeface="Times New Roman" pitchFamily="18" charset="0"/>
                          <a:cs typeface="Times New Roman" pitchFamily="18" charset="0"/>
                        </a:rPr>
                        <a:t>1.00</a:t>
                      </a:r>
                      <a:endParaRPr kumimoji="0" lang="en-US" sz="3600" b="0" i="0" u="none" strike="noStrike" cap="none" normalizeH="0" baseline="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3600" b="0" i="0" u="none" strike="noStrike" cap="none" normalizeH="0" baseline="0">
                          <a:ln>
                            <a:noFill/>
                          </a:ln>
                          <a:solidFill>
                            <a:schemeClr val="tx1"/>
                          </a:solidFill>
                          <a:effectLst/>
                          <a:latin typeface="Times New Roman" pitchFamily="18" charset="0"/>
                          <a:cs typeface="Times New Roman" pitchFamily="18" charset="0"/>
                        </a:rPr>
                        <a:t>0.62</a:t>
                      </a:r>
                      <a:endParaRPr kumimoji="0" lang="en-US" sz="3600" b="0" i="0" u="none" strike="noStrike" cap="none" normalizeH="0" baseline="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3600" b="0" i="0" u="none" strike="noStrike" cap="none" normalizeH="0" baseline="0">
                          <a:ln>
                            <a:noFill/>
                          </a:ln>
                          <a:solidFill>
                            <a:schemeClr val="tx1"/>
                          </a:solidFill>
                          <a:effectLst/>
                          <a:latin typeface="Times New Roman" pitchFamily="18" charset="0"/>
                          <a:cs typeface="Times New Roman" pitchFamily="18" charset="0"/>
                        </a:rPr>
                        <a:t>1.61</a:t>
                      </a:r>
                      <a:endParaRPr kumimoji="0" lang="en-US" sz="3600" b="0" i="0" u="none" strike="noStrike" cap="none" normalizeH="0" baseline="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3600" b="0" i="0" u="none" strike="noStrike" cap="none" normalizeH="0" baseline="0" dirty="0">
                          <a:ln>
                            <a:noFill/>
                          </a:ln>
                          <a:solidFill>
                            <a:schemeClr val="tx1"/>
                          </a:solidFill>
                          <a:effectLst/>
                          <a:latin typeface="Times New Roman" pitchFamily="18" charset="0"/>
                          <a:cs typeface="Times New Roman" pitchFamily="18" charset="0"/>
                        </a:rPr>
                        <a:t>–0.01</a:t>
                      </a:r>
                      <a:endParaRPr kumimoji="0" lang="en-US" sz="3600" b="0" i="0" u="none" strike="noStrike" cap="none" normalizeH="0" baseline="0" dirty="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8946" name="Oval 34"/>
          <p:cNvSpPr>
            <a:spLocks noChangeArrowheads="1"/>
          </p:cNvSpPr>
          <p:nvPr/>
        </p:nvSpPr>
        <p:spPr bwMode="auto">
          <a:xfrm>
            <a:off x="5410200" y="2819400"/>
            <a:ext cx="3429000" cy="3657600"/>
          </a:xfrm>
          <a:prstGeom prst="ellipse">
            <a:avLst/>
          </a:prstGeom>
          <a:noFill/>
          <a:ln w="5080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3600">
              <a:solidFill>
                <a:srgbClr val="292934"/>
              </a:solidFill>
              <a:latin typeface="Times" pitchFamily="68" charset="0"/>
            </a:endParaRPr>
          </a:p>
        </p:txBody>
      </p:sp>
      <p:sp>
        <p:nvSpPr>
          <p:cNvPr id="4" name="TextBox 3"/>
          <p:cNvSpPr txBox="1"/>
          <p:nvPr/>
        </p:nvSpPr>
        <p:spPr>
          <a:xfrm>
            <a:off x="457200" y="381000"/>
            <a:ext cx="7848600" cy="707886"/>
          </a:xfrm>
          <a:prstGeom prst="rect">
            <a:avLst/>
          </a:prstGeom>
          <a:noFill/>
        </p:spPr>
        <p:txBody>
          <a:bodyPr wrap="square" rtlCol="0">
            <a:spAutoFit/>
          </a:bodyPr>
          <a:lstStyle/>
          <a:p>
            <a:r>
              <a:rPr lang="en-US" sz="4000" dirty="0">
                <a:solidFill>
                  <a:schemeClr val="tx2"/>
                </a:solidFill>
                <a:latin typeface="Calibri" pitchFamily="34" charset="0"/>
              </a:rPr>
              <a:t>The Results!</a:t>
            </a:r>
          </a:p>
        </p:txBody>
      </p:sp>
    </p:spTree>
    <p:extLst>
      <p:ext uri="{BB962C8B-B14F-4D97-AF65-F5344CB8AC3E}">
        <p14:creationId xmlns:p14="http://schemas.microsoft.com/office/powerpoint/2010/main" val="2136225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rmAutofit/>
          </a:bodyPr>
          <a:lstStyle/>
          <a:p>
            <a:r>
              <a:rPr lang="en-US" dirty="0"/>
              <a:t>Document Your Ideas</a:t>
            </a:r>
          </a:p>
        </p:txBody>
      </p:sp>
      <p:sp>
        <p:nvSpPr>
          <p:cNvPr id="3" name="Content Placeholder 2"/>
          <p:cNvSpPr>
            <a:spLocks noGrp="1"/>
          </p:cNvSpPr>
          <p:nvPr>
            <p:ph idx="1"/>
          </p:nvPr>
        </p:nvSpPr>
        <p:spPr>
          <a:xfrm>
            <a:off x="609600" y="1600200"/>
            <a:ext cx="8077200" cy="4876800"/>
          </a:xfrm>
        </p:spPr>
        <p:txBody>
          <a:bodyPr/>
          <a:lstStyle/>
          <a:p>
            <a:pPr marL="365760" indent="-365760">
              <a:buFont typeface="+mj-lt"/>
              <a:buAutoNum type="arabicPeriod"/>
            </a:pPr>
            <a:r>
              <a:rPr lang="en-US" sz="3200" dirty="0"/>
              <a:t>Describe what is happening with the biomass and carbon of the plant grown in the dark?</a:t>
            </a:r>
          </a:p>
          <a:p>
            <a:pPr marL="365760" indent="-365760">
              <a:spcBef>
                <a:spcPts val="1800"/>
              </a:spcBef>
              <a:buFont typeface="+mj-lt"/>
              <a:buAutoNum type="arabicPeriod"/>
            </a:pPr>
            <a:r>
              <a:rPr lang="en-US" sz="3200" dirty="0"/>
              <a:t>Describe what is happening with the biomass and carbon of the plant grown in the light?</a:t>
            </a:r>
          </a:p>
        </p:txBody>
      </p:sp>
    </p:spTree>
    <p:extLst>
      <p:ext uri="{BB962C8B-B14F-4D97-AF65-F5344CB8AC3E}">
        <p14:creationId xmlns:p14="http://schemas.microsoft.com/office/powerpoint/2010/main" val="16595233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533400"/>
            <a:ext cx="8305800" cy="990600"/>
          </a:xfrm>
        </p:spPr>
        <p:txBody>
          <a:bodyPr>
            <a:normAutofit/>
          </a:bodyPr>
          <a:lstStyle/>
          <a:p>
            <a:r>
              <a:rPr lang="en-US" dirty="0"/>
              <a:t>What Happened with the Matter?</a:t>
            </a:r>
          </a:p>
        </p:txBody>
      </p:sp>
      <p:sp>
        <p:nvSpPr>
          <p:cNvPr id="4" name="Content Placeholder 3"/>
          <p:cNvSpPr>
            <a:spLocks noGrp="1"/>
          </p:cNvSpPr>
          <p:nvPr>
            <p:ph idx="1"/>
          </p:nvPr>
        </p:nvSpPr>
        <p:spPr/>
        <p:txBody>
          <a:bodyPr/>
          <a:lstStyle/>
          <a:p>
            <a:pPr>
              <a:buNone/>
            </a:pPr>
            <a:r>
              <a:rPr lang="en-US" sz="3200" dirty="0"/>
              <a:t>How did the plant gain mass?</a:t>
            </a:r>
          </a:p>
          <a:p>
            <a:pPr>
              <a:buNone/>
            </a:pP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257800" y="4953000"/>
            <a:ext cx="1504720" cy="1595437"/>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bwMode="auto">
          <a:xfrm>
            <a:off x="762000" y="2362200"/>
            <a:ext cx="1327958" cy="1327958"/>
          </a:xfrm>
          <a:prstGeom prst="rect">
            <a:avLst/>
          </a:prstGeom>
          <a:noFill/>
          <a:ln>
            <a:noFill/>
          </a:ln>
          <a:effectLst/>
          <a:extLst>
            <a:ext uri="{909E8E84-426E-40dd-AFC4-6F175D3DCCD1}">
              <a14:hiddenFill xmlns:lc="http://schemas.openxmlformats.org/drawingml/2006/lockedCanvas" xmlns:pic="http://schemas.openxmlformats.org/drawingml/2006/picture" xmlns="" xmlns:a14="http://schemas.microsoft.com/office/drawing/2010/main">
                <a:solidFill>
                  <a:schemeClr val="accent1"/>
                </a:solidFill>
              </a14:hiddenFill>
            </a:ext>
            <a:ext uri="{91240B29-F687-4f45-9708-019B960494DF}">
              <a14:hiddenLine xmlns:lc="http://schemas.openxmlformats.org/drawingml/2006/lockedCanvas" xmlns:pic="http://schemas.openxmlformats.org/drawingml/2006/picture" xmlns="" xmlns:a14="http://schemas.microsoft.com/office/drawing/2010/main" w="9525">
                <a:solidFill>
                  <a:schemeClr val="tx1"/>
                </a:solidFill>
                <a:miter lim="800000"/>
                <a:headEnd/>
                <a:tailEnd/>
              </a14:hiddenLine>
            </a:ext>
            <a:ext uri="{AF507438-7753-43e0-B8FC-AC1667EBCBE1}">
              <a14:hiddenEffects xmlns:lc="http://schemas.openxmlformats.org/drawingml/2006/lockedCanvas" xmlns:pic="http://schemas.openxmlformats.org/drawingml/2006/picture" xmlns="" xmlns:a14="http://schemas.microsoft.com/office/drawing/2010/main">
                <a:effectLst>
                  <a:outerShdw dist="35921" dir="2700000" algn="ctr" rotWithShape="0">
                    <a:schemeClr val="bg2"/>
                  </a:outerShdw>
                </a:effectLst>
              </a14:hiddenEffects>
            </a:ext>
          </a:extLst>
        </p:spPr>
      </p:pic>
      <p:sp>
        <p:nvSpPr>
          <p:cNvPr id="87041" name="Text Box 1"/>
          <p:cNvSpPr txBox="1">
            <a:spLocks noChangeArrowheads="1"/>
          </p:cNvSpPr>
          <p:nvPr/>
        </p:nvSpPr>
        <p:spPr bwMode="auto">
          <a:xfrm>
            <a:off x="2514600" y="4114800"/>
            <a:ext cx="1066800" cy="43088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200" b="1" i="0" u="none" strike="noStrike" cap="none" normalizeH="0" baseline="0" dirty="0">
                <a:ln>
                  <a:noFill/>
                </a:ln>
                <a:solidFill>
                  <a:schemeClr val="tx1"/>
                </a:solidFill>
                <a:effectLst/>
                <a:latin typeface="Calibri" pitchFamily="34" charset="0"/>
                <a:cs typeface="Arial" pitchFamily="34" charset="0"/>
              </a:rPr>
              <a:t>Water</a:t>
            </a:r>
            <a:endParaRPr kumimoji="0" lang="en-US" sz="2200" b="0" i="0" u="none" strike="noStrike" cap="none" normalizeH="0" baseline="0" dirty="0">
              <a:ln>
                <a:noFill/>
              </a:ln>
              <a:solidFill>
                <a:schemeClr val="tx1"/>
              </a:solidFill>
              <a:effectLst/>
              <a:latin typeface="Arial" pitchFamily="34" charset="0"/>
              <a:cs typeface="Arial" pitchFamily="34" charset="0"/>
            </a:endParaRPr>
          </a:p>
        </p:txBody>
      </p:sp>
      <p:sp>
        <p:nvSpPr>
          <p:cNvPr id="11" name="Right Arrow 10"/>
          <p:cNvSpPr/>
          <p:nvPr/>
        </p:nvSpPr>
        <p:spPr>
          <a:xfrm>
            <a:off x="3581400" y="3886200"/>
            <a:ext cx="1528763" cy="900113"/>
          </a:xfrm>
          <a:prstGeom prst="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endParaRPr lang="en-US">
              <a:solidFill>
                <a:srgbClr val="FFFFFF"/>
              </a:solidFill>
              <a:latin typeface="Arial"/>
            </a:endParaRPr>
          </a:p>
        </p:txBody>
      </p:sp>
      <p:sp>
        <p:nvSpPr>
          <p:cNvPr id="87042" name="Text Box 2"/>
          <p:cNvSpPr txBox="1">
            <a:spLocks noChangeArrowheads="1"/>
          </p:cNvSpPr>
          <p:nvPr/>
        </p:nvSpPr>
        <p:spPr bwMode="auto">
          <a:xfrm>
            <a:off x="3657600" y="4191000"/>
            <a:ext cx="1295400" cy="3190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a:ln>
                  <a:noFill/>
                </a:ln>
                <a:solidFill>
                  <a:schemeClr val="tx1"/>
                </a:solidFill>
                <a:effectLst/>
                <a:latin typeface="Calibri" pitchFamily="34" charset="0"/>
                <a:cs typeface="Arial" pitchFamily="34" charset="0"/>
              </a:rPr>
              <a:t>PRODUCES</a:t>
            </a:r>
            <a:endParaRPr kumimoji="0" lang="en-US" b="1" i="0" u="none" strike="noStrike" cap="none" normalizeH="0" baseline="0" dirty="0">
              <a:ln>
                <a:noFill/>
              </a:ln>
              <a:solidFill>
                <a:schemeClr val="tx1"/>
              </a:solidFill>
              <a:effectLst/>
              <a:latin typeface="Arial" pitchFamily="34" charset="0"/>
              <a:cs typeface="Arial" pitchFamily="34" charset="0"/>
            </a:endParaRPr>
          </a:p>
        </p:txBody>
      </p:sp>
      <p:sp>
        <p:nvSpPr>
          <p:cNvPr id="87043" name="Text Box 3"/>
          <p:cNvSpPr txBox="1">
            <a:spLocks noChangeArrowheads="1"/>
          </p:cNvSpPr>
          <p:nvPr/>
        </p:nvSpPr>
        <p:spPr bwMode="auto">
          <a:xfrm>
            <a:off x="5257800" y="3733800"/>
            <a:ext cx="1524000" cy="110799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200" b="1" i="0" u="none" strike="noStrike" cap="none" normalizeH="0" baseline="0" dirty="0">
                <a:ln>
                  <a:noFill/>
                </a:ln>
                <a:solidFill>
                  <a:schemeClr val="tx1"/>
                </a:solidFill>
                <a:effectLst/>
                <a:latin typeface="Calibri" pitchFamily="34" charset="0"/>
                <a:cs typeface="Arial" pitchFamily="34" charset="0"/>
              </a:rPr>
              <a:t>Food Molecules (Sugar)</a:t>
            </a:r>
            <a:endParaRPr kumimoji="0" lang="en-US" sz="2200" b="0" i="0" u="none" strike="noStrike" cap="none" normalizeH="0" baseline="0" dirty="0">
              <a:ln>
                <a:noFill/>
              </a:ln>
              <a:solidFill>
                <a:schemeClr val="tx1"/>
              </a:solidFill>
              <a:effectLst/>
              <a:latin typeface="Arial" pitchFamily="34" charset="0"/>
              <a:cs typeface="Arial" pitchFamily="34" charset="0"/>
            </a:endParaRPr>
          </a:p>
        </p:txBody>
      </p:sp>
      <p:sp>
        <p:nvSpPr>
          <p:cNvPr id="87044" name="Text Box 4"/>
          <p:cNvSpPr txBox="1">
            <a:spLocks noChangeArrowheads="1"/>
          </p:cNvSpPr>
          <p:nvPr/>
        </p:nvSpPr>
        <p:spPr bwMode="auto">
          <a:xfrm>
            <a:off x="7467600" y="4114800"/>
            <a:ext cx="1273175" cy="43088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200" b="1" i="0" u="none" strike="noStrike" cap="none" normalizeH="0" baseline="0" dirty="0">
                <a:ln>
                  <a:noFill/>
                </a:ln>
                <a:solidFill>
                  <a:schemeClr val="tx1"/>
                </a:solidFill>
                <a:effectLst/>
                <a:latin typeface="Calibri" pitchFamily="34" charset="0"/>
                <a:cs typeface="Arial" pitchFamily="34" charset="0"/>
              </a:rPr>
              <a:t>Oxygen</a:t>
            </a:r>
            <a:endParaRPr kumimoji="0" lang="en-US" sz="2200" b="0" i="0" u="none" strike="noStrike" cap="none" normalizeH="0" baseline="0" dirty="0">
              <a:ln>
                <a:noFill/>
              </a:ln>
              <a:solidFill>
                <a:schemeClr val="tx1"/>
              </a:solidFill>
              <a:effectLst/>
              <a:latin typeface="Arial" pitchFamily="34" charset="0"/>
              <a:cs typeface="Arial" pitchFamily="34" charset="0"/>
            </a:endParaRPr>
          </a:p>
        </p:txBody>
      </p:sp>
      <p:sp>
        <p:nvSpPr>
          <p:cNvPr id="87045" name="Text Box 5"/>
          <p:cNvSpPr txBox="1">
            <a:spLocks noChangeArrowheads="1"/>
          </p:cNvSpPr>
          <p:nvPr/>
        </p:nvSpPr>
        <p:spPr bwMode="auto">
          <a:xfrm>
            <a:off x="457200" y="3886200"/>
            <a:ext cx="1273175" cy="76944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200" b="1" i="0" u="none" strike="noStrike" cap="none" normalizeH="0" baseline="0" dirty="0">
                <a:ln>
                  <a:noFill/>
                </a:ln>
                <a:solidFill>
                  <a:schemeClr val="tx1"/>
                </a:solidFill>
                <a:effectLst/>
                <a:latin typeface="Calibri" pitchFamily="34" charset="0"/>
                <a:cs typeface="Arial" pitchFamily="34" charset="0"/>
              </a:rPr>
              <a:t>Carbon</a:t>
            </a:r>
            <a:br>
              <a:rPr kumimoji="0" lang="en-US" sz="2200" b="1" i="0" u="none" strike="noStrike" cap="none" normalizeH="0" baseline="0" dirty="0">
                <a:ln>
                  <a:noFill/>
                </a:ln>
                <a:solidFill>
                  <a:schemeClr val="tx1"/>
                </a:solidFill>
                <a:effectLst/>
                <a:latin typeface="Calibri" pitchFamily="34" charset="0"/>
                <a:cs typeface="Arial" pitchFamily="34" charset="0"/>
              </a:rPr>
            </a:br>
            <a:r>
              <a:rPr kumimoji="0" lang="en-US" sz="2200" b="1" i="0" u="none" strike="noStrike" cap="none" normalizeH="0" baseline="0" dirty="0">
                <a:ln>
                  <a:noFill/>
                </a:ln>
                <a:solidFill>
                  <a:schemeClr val="tx1"/>
                </a:solidFill>
                <a:effectLst/>
                <a:latin typeface="Calibri" pitchFamily="34" charset="0"/>
                <a:cs typeface="Arial" pitchFamily="34" charset="0"/>
              </a:rPr>
              <a:t>Dioxide</a:t>
            </a:r>
            <a:endParaRPr kumimoji="0" lang="en-US" sz="2200" b="0" i="0" u="none" strike="noStrike" cap="none" normalizeH="0" baseline="0" dirty="0">
              <a:ln>
                <a:noFill/>
              </a:ln>
              <a:solidFill>
                <a:schemeClr val="tx1"/>
              </a:solidFill>
              <a:effectLst/>
              <a:latin typeface="Arial" pitchFamily="34" charset="0"/>
              <a:cs typeface="Arial" pitchFamily="34" charset="0"/>
            </a:endParaRPr>
          </a:p>
        </p:txBody>
      </p:sp>
      <p:pic>
        <p:nvPicPr>
          <p:cNvPr id="17" name="Picture 1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8800" y="4114800"/>
            <a:ext cx="523875" cy="512763"/>
          </a:xfrm>
          <a:prstGeom prst="rect">
            <a:avLst/>
          </a:prstGeom>
          <a:noFill/>
          <a:ln>
            <a:noFill/>
          </a:ln>
          <a:effectLst/>
          <a:extLst>
            <a:ext uri="{909E8E84-426E-40dd-AFC4-6F175D3DCCD1}">
              <a14:hiddenFill xmlns:lc="http://schemas.openxmlformats.org/drawingml/2006/lockedCanvas" xmlns:pic="http://schemas.openxmlformats.org/drawingml/2006/picture" xmlns="" xmlns:a14="http://schemas.microsoft.com/office/drawing/2010/main">
                <a:solidFill>
                  <a:schemeClr val="accent1"/>
                </a:solidFill>
              </a14:hiddenFill>
            </a:ext>
            <a:ext uri="{91240B29-F687-4f45-9708-019B960494DF}">
              <a14:hiddenLine xmlns:lc="http://schemas.openxmlformats.org/drawingml/2006/lockedCanvas" xmlns:pic="http://schemas.openxmlformats.org/drawingml/2006/picture" xmlns="" xmlns:a14="http://schemas.microsoft.com/office/drawing/2010/main" w="9525">
                <a:solidFill>
                  <a:schemeClr val="tx1"/>
                </a:solidFill>
                <a:miter lim="800000"/>
                <a:headEnd/>
                <a:tailEnd/>
              </a14:hiddenLine>
            </a:ext>
            <a:ext uri="{AF507438-7753-43e0-B8FC-AC1667EBCBE1}">
              <a14:hiddenEffects xmlns:lc="http://schemas.openxmlformats.org/drawingml/2006/lockedCanvas" xmlns:pic="http://schemas.openxmlformats.org/drawingml/2006/picture" xmlns="" xmlns:a14="http://schemas.microsoft.com/office/drawing/2010/main">
                <a:effectLst>
                  <a:outerShdw dist="35921" dir="2700000" algn="ctr" rotWithShape="0">
                    <a:schemeClr val="bg2"/>
                  </a:outerShdw>
                </a:effectLst>
              </a14:hiddenEffects>
            </a:ext>
          </a:extLst>
        </p:spPr>
      </p:pic>
      <p:pic>
        <p:nvPicPr>
          <p:cNvPr id="18" name="Picture 1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4114800"/>
            <a:ext cx="523875" cy="512763"/>
          </a:xfrm>
          <a:prstGeom prst="rect">
            <a:avLst/>
          </a:prstGeom>
          <a:noFill/>
          <a:ln>
            <a:noFill/>
          </a:ln>
          <a:effectLst/>
          <a:extLst>
            <a:ext uri="{909E8E84-426E-40dd-AFC4-6F175D3DCCD1}">
              <a14:hiddenFill xmlns:lc="http://schemas.openxmlformats.org/drawingml/2006/lockedCanvas" xmlns:pic="http://schemas.openxmlformats.org/drawingml/2006/picture" xmlns="" xmlns:a14="http://schemas.microsoft.com/office/drawing/2010/main">
                <a:solidFill>
                  <a:schemeClr val="accent1"/>
                </a:solidFill>
              </a14:hiddenFill>
            </a:ext>
            <a:ext uri="{91240B29-F687-4f45-9708-019B960494DF}">
              <a14:hiddenLine xmlns:lc="http://schemas.openxmlformats.org/drawingml/2006/lockedCanvas" xmlns:pic="http://schemas.openxmlformats.org/drawingml/2006/picture" xmlns="" xmlns:a14="http://schemas.microsoft.com/office/drawing/2010/main" w="9525">
                <a:solidFill>
                  <a:schemeClr val="tx1"/>
                </a:solidFill>
                <a:miter lim="800000"/>
                <a:headEnd/>
                <a:tailEnd/>
              </a14:hiddenLine>
            </a:ext>
            <a:ext uri="{AF507438-7753-43e0-B8FC-AC1667EBCBE1}">
              <a14:hiddenEffects xmlns:lc="http://schemas.openxmlformats.org/drawingml/2006/lockedCanvas" xmlns:pic="http://schemas.openxmlformats.org/drawingml/2006/picture"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9838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533400"/>
            <a:ext cx="8305800" cy="990600"/>
          </a:xfrm>
        </p:spPr>
        <p:txBody>
          <a:bodyPr>
            <a:normAutofit/>
          </a:bodyPr>
          <a:lstStyle/>
          <a:p>
            <a:r>
              <a:rPr lang="en-US" dirty="0"/>
              <a:t>What Happened with the Matter?</a:t>
            </a:r>
          </a:p>
        </p:txBody>
      </p:sp>
      <p:sp>
        <p:nvSpPr>
          <p:cNvPr id="4" name="Content Placeholder 3"/>
          <p:cNvSpPr>
            <a:spLocks noGrp="1"/>
          </p:cNvSpPr>
          <p:nvPr>
            <p:ph idx="1"/>
          </p:nvPr>
        </p:nvSpPr>
        <p:spPr>
          <a:xfrm>
            <a:off x="435429" y="1538207"/>
            <a:ext cx="8229600" cy="4938793"/>
          </a:xfrm>
        </p:spPr>
        <p:txBody>
          <a:bodyPr/>
          <a:lstStyle/>
          <a:p>
            <a:pPr>
              <a:buNone/>
            </a:pPr>
            <a:r>
              <a:rPr lang="en-US" sz="3200" dirty="0"/>
              <a:t>How did the plant LOSE mass?</a:t>
            </a:r>
          </a:p>
          <a:p>
            <a:pPr>
              <a:buNone/>
            </a:pPr>
            <a:endParaRPr lang="en-US" dirty="0"/>
          </a:p>
        </p:txBody>
      </p:sp>
      <p:sp>
        <p:nvSpPr>
          <p:cNvPr id="6" name="Right Arrow 5"/>
          <p:cNvSpPr/>
          <p:nvPr/>
        </p:nvSpPr>
        <p:spPr>
          <a:xfrm>
            <a:off x="3581400" y="4038600"/>
            <a:ext cx="2038350" cy="1200150"/>
          </a:xfrm>
          <a:prstGeom prst="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Arial"/>
            </a:endParaRPr>
          </a:p>
        </p:txBody>
      </p:sp>
      <p:sp>
        <p:nvSpPr>
          <p:cNvPr id="7" name="TextBox 6"/>
          <p:cNvSpPr txBox="1"/>
          <p:nvPr/>
        </p:nvSpPr>
        <p:spPr>
          <a:xfrm>
            <a:off x="5791200" y="4191000"/>
            <a:ext cx="1276350" cy="769441"/>
          </a:xfrm>
          <a:prstGeom prst="rect">
            <a:avLst/>
          </a:prstGeom>
          <a:noFill/>
        </p:spPr>
        <p:txBody>
          <a:bodyPr wrap="square" rtlCol="0">
            <a:spAutoFit/>
          </a:bodyPr>
          <a:lstStyle/>
          <a:p>
            <a:pPr algn="ctr" defTabSz="457200"/>
            <a:r>
              <a:rPr lang="en-US" sz="2200" b="1" dirty="0">
                <a:solidFill>
                  <a:srgbClr val="292934"/>
                </a:solidFill>
                <a:latin typeface="Calibri" pitchFamily="34" charset="0"/>
              </a:rPr>
              <a:t>Carbon Dioxide</a:t>
            </a:r>
          </a:p>
        </p:txBody>
      </p:sp>
      <p:sp>
        <p:nvSpPr>
          <p:cNvPr id="8" name="Cross 7"/>
          <p:cNvSpPr/>
          <p:nvPr/>
        </p:nvSpPr>
        <p:spPr>
          <a:xfrm>
            <a:off x="7239000" y="4343400"/>
            <a:ext cx="428624" cy="409575"/>
          </a:xfrm>
          <a:prstGeom prst="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Arial"/>
            </a:endParaRPr>
          </a:p>
        </p:txBody>
      </p:sp>
      <p:sp>
        <p:nvSpPr>
          <p:cNvPr id="9" name="TextBox 8"/>
          <p:cNvSpPr txBox="1"/>
          <p:nvPr/>
        </p:nvSpPr>
        <p:spPr>
          <a:xfrm>
            <a:off x="7848600" y="4343400"/>
            <a:ext cx="990600" cy="430887"/>
          </a:xfrm>
          <a:prstGeom prst="rect">
            <a:avLst/>
          </a:prstGeom>
          <a:noFill/>
        </p:spPr>
        <p:txBody>
          <a:bodyPr wrap="square" rtlCol="0">
            <a:spAutoFit/>
          </a:bodyPr>
          <a:lstStyle/>
          <a:p>
            <a:pPr defTabSz="457200"/>
            <a:r>
              <a:rPr lang="en-US" sz="2200" b="1" dirty="0">
                <a:solidFill>
                  <a:srgbClr val="292934"/>
                </a:solidFill>
                <a:latin typeface="Calibri" pitchFamily="34" charset="0"/>
              </a:rPr>
              <a:t>Water</a:t>
            </a:r>
          </a:p>
        </p:txBody>
      </p:sp>
      <p:sp>
        <p:nvSpPr>
          <p:cNvPr id="10" name="TextBox 9"/>
          <p:cNvSpPr txBox="1"/>
          <p:nvPr/>
        </p:nvSpPr>
        <p:spPr>
          <a:xfrm>
            <a:off x="152400" y="4038600"/>
            <a:ext cx="1720817" cy="1107996"/>
          </a:xfrm>
          <a:prstGeom prst="rect">
            <a:avLst/>
          </a:prstGeom>
          <a:noFill/>
        </p:spPr>
        <p:txBody>
          <a:bodyPr wrap="square" rtlCol="0">
            <a:spAutoFit/>
          </a:bodyPr>
          <a:lstStyle/>
          <a:p>
            <a:pPr algn="ctr" defTabSz="457200"/>
            <a:r>
              <a:rPr lang="en-US" sz="2200" b="1" dirty="0">
                <a:solidFill>
                  <a:srgbClr val="292934"/>
                </a:solidFill>
                <a:latin typeface="Calibri" pitchFamily="34" charset="0"/>
              </a:rPr>
              <a:t>Food Molecules (Sugar)</a:t>
            </a:r>
          </a:p>
        </p:txBody>
      </p:sp>
      <p:sp>
        <p:nvSpPr>
          <p:cNvPr id="11" name="TextBox 10"/>
          <p:cNvSpPr txBox="1"/>
          <p:nvPr/>
        </p:nvSpPr>
        <p:spPr>
          <a:xfrm>
            <a:off x="5626716" y="5509623"/>
            <a:ext cx="2971799" cy="923330"/>
          </a:xfrm>
          <a:prstGeom prst="rect">
            <a:avLst/>
          </a:prstGeom>
          <a:noFill/>
        </p:spPr>
        <p:txBody>
          <a:bodyPr wrap="square" rtlCol="0">
            <a:spAutoFit/>
          </a:bodyPr>
          <a:lstStyle/>
          <a:p>
            <a:pPr algn="ctr" defTabSz="457200"/>
            <a:r>
              <a:rPr lang="en-US" b="1" dirty="0">
                <a:solidFill>
                  <a:srgbClr val="292934"/>
                </a:solidFill>
                <a:latin typeface="Arial"/>
              </a:rPr>
              <a:t>MATTER THAT DOES NOT PROVIDE ENERGY:</a:t>
            </a:r>
          </a:p>
          <a:p>
            <a:pPr algn="ctr" defTabSz="457200"/>
            <a:r>
              <a:rPr lang="en-US" b="1" dirty="0">
                <a:solidFill>
                  <a:srgbClr val="292934"/>
                </a:solidFill>
                <a:latin typeface="Arial"/>
              </a:rPr>
              <a:t>RELEASED TO AIR</a:t>
            </a:r>
          </a:p>
        </p:txBody>
      </p:sp>
      <p:sp>
        <p:nvSpPr>
          <p:cNvPr id="12" name="TextBox 11"/>
          <p:cNvSpPr txBox="1"/>
          <p:nvPr/>
        </p:nvSpPr>
        <p:spPr>
          <a:xfrm>
            <a:off x="381000" y="5562600"/>
            <a:ext cx="2562857" cy="923330"/>
          </a:xfrm>
          <a:prstGeom prst="rect">
            <a:avLst/>
          </a:prstGeom>
          <a:noFill/>
        </p:spPr>
        <p:txBody>
          <a:bodyPr wrap="square" rtlCol="0">
            <a:spAutoFit/>
          </a:bodyPr>
          <a:lstStyle/>
          <a:p>
            <a:pPr algn="ctr" defTabSz="457200"/>
            <a:r>
              <a:rPr lang="en-US" b="1" dirty="0">
                <a:solidFill>
                  <a:srgbClr val="292934"/>
                </a:solidFill>
                <a:latin typeface="Arial"/>
              </a:rPr>
              <a:t>MATTER THAT CONTAINS STORED ENERGY</a:t>
            </a:r>
          </a:p>
        </p:txBody>
      </p:sp>
      <p:cxnSp>
        <p:nvCxnSpPr>
          <p:cNvPr id="13" name="Straight Arrow Connector 12"/>
          <p:cNvCxnSpPr/>
          <p:nvPr/>
        </p:nvCxnSpPr>
        <p:spPr>
          <a:xfrm flipH="1" flipV="1">
            <a:off x="6324600" y="5029200"/>
            <a:ext cx="200026" cy="3985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7848600" y="4953000"/>
            <a:ext cx="228600" cy="4747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657600" y="4419600"/>
            <a:ext cx="1541721" cy="430887"/>
          </a:xfrm>
          <a:prstGeom prst="rect">
            <a:avLst/>
          </a:prstGeom>
          <a:noFill/>
        </p:spPr>
        <p:txBody>
          <a:bodyPr wrap="square" rtlCol="0">
            <a:spAutoFit/>
          </a:bodyPr>
          <a:lstStyle/>
          <a:p>
            <a:pPr defTabSz="457200"/>
            <a:r>
              <a:rPr lang="en-US" sz="2200" b="1" dirty="0">
                <a:solidFill>
                  <a:srgbClr val="292934"/>
                </a:solidFill>
                <a:latin typeface="Calibri" pitchFamily="34" charset="0"/>
              </a:rPr>
              <a:t>RELEASES</a:t>
            </a: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4343400"/>
            <a:ext cx="523875" cy="512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2362200" y="4343400"/>
            <a:ext cx="1143000" cy="430887"/>
          </a:xfrm>
          <a:prstGeom prst="rect">
            <a:avLst/>
          </a:prstGeom>
          <a:noFill/>
        </p:spPr>
        <p:txBody>
          <a:bodyPr wrap="square" rtlCol="0">
            <a:spAutoFit/>
          </a:bodyPr>
          <a:lstStyle/>
          <a:p>
            <a:pPr defTabSz="457200"/>
            <a:r>
              <a:rPr lang="en-US" sz="2200" b="1" dirty="0">
                <a:solidFill>
                  <a:srgbClr val="292934"/>
                </a:solidFill>
                <a:latin typeface="Calibri" pitchFamily="34" charset="0"/>
              </a:rPr>
              <a:t>Oxygen</a:t>
            </a: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200" y="2286000"/>
            <a:ext cx="1231621" cy="1681162"/>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3200" y="1752600"/>
            <a:ext cx="1225075" cy="1382293"/>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48600" y="2895600"/>
            <a:ext cx="1021471" cy="912514"/>
          </a:xfrm>
          <a:prstGeom prst="rect">
            <a:avLst/>
          </a:prstGeom>
        </p:spPr>
      </p:pic>
      <p:sp>
        <p:nvSpPr>
          <p:cNvPr id="22" name="TextBox 21"/>
          <p:cNvSpPr txBox="1"/>
          <p:nvPr/>
        </p:nvSpPr>
        <p:spPr>
          <a:xfrm>
            <a:off x="6248400" y="3276600"/>
            <a:ext cx="1571380" cy="461665"/>
          </a:xfrm>
          <a:prstGeom prst="rect">
            <a:avLst/>
          </a:prstGeom>
          <a:noFill/>
        </p:spPr>
        <p:txBody>
          <a:bodyPr wrap="square" rtlCol="0">
            <a:spAutoFit/>
          </a:bodyPr>
          <a:lstStyle/>
          <a:p>
            <a:pPr algn="ctr" defTabSz="457200"/>
            <a:r>
              <a:rPr lang="en-US" sz="2400" b="1" dirty="0">
                <a:solidFill>
                  <a:srgbClr val="FF0000"/>
                </a:solidFill>
                <a:latin typeface="Arial"/>
              </a:rPr>
              <a:t>ENERGY</a:t>
            </a:r>
          </a:p>
        </p:txBody>
      </p:sp>
      <p:cxnSp>
        <p:nvCxnSpPr>
          <p:cNvPr id="24" name="Straight Arrow Connector 23"/>
          <p:cNvCxnSpPr/>
          <p:nvPr/>
        </p:nvCxnSpPr>
        <p:spPr>
          <a:xfrm flipH="1" flipV="1">
            <a:off x="1143000" y="5105400"/>
            <a:ext cx="200026" cy="3985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776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p:bldP spid="11" grpId="0"/>
      <p:bldP spid="12" grpId="0"/>
      <p:bldP spid="16" grpId="0"/>
      <p:bldP spid="18" grpId="0"/>
      <p:bldP spid="2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8229600" cy="5181600"/>
          </a:xfrm>
        </p:spPr>
        <p:txBody>
          <a:bodyPr>
            <a:normAutofit lnSpcReduction="10000"/>
          </a:bodyPr>
          <a:lstStyle/>
          <a:p>
            <a:pPr marL="0" indent="0">
              <a:buNone/>
            </a:pPr>
            <a:r>
              <a:rPr lang="en-US" sz="3200" dirty="0"/>
              <a:t>Your friend decides to take advantage of the wonderful exercise opportunities around Cal Poly and loses 25 pounds. Where did most of the fat/mass go?</a:t>
            </a:r>
          </a:p>
          <a:p>
            <a:pPr marL="914400" lvl="1" indent="-365760">
              <a:spcBef>
                <a:spcPts val="1200"/>
              </a:spcBef>
              <a:buFont typeface="+mj-lt"/>
              <a:buAutoNum type="alphaLcPeriod"/>
            </a:pPr>
            <a:r>
              <a:rPr lang="en-US" sz="3200" dirty="0"/>
              <a:t>The fat was converted into heat.</a:t>
            </a:r>
          </a:p>
          <a:p>
            <a:pPr marL="914400" lvl="1" indent="-365760">
              <a:buFont typeface="+mj-lt"/>
              <a:buAutoNum type="alphaLcPeriod"/>
            </a:pPr>
            <a:r>
              <a:rPr lang="en-US" sz="3200" dirty="0"/>
              <a:t>The mass left her/his system as urine.</a:t>
            </a:r>
          </a:p>
          <a:p>
            <a:pPr marL="914400" lvl="1" indent="-365760">
              <a:buFont typeface="+mj-lt"/>
              <a:buAutoNum type="alphaLcPeriod"/>
            </a:pPr>
            <a:r>
              <a:rPr lang="en-US" sz="3200" dirty="0"/>
              <a:t>The mass left her/his system as feces.</a:t>
            </a:r>
          </a:p>
          <a:p>
            <a:pPr marL="914400" lvl="1" indent="-365760">
              <a:buFont typeface="+mj-lt"/>
              <a:buAutoNum type="alphaLcPeriod"/>
            </a:pPr>
            <a:r>
              <a:rPr lang="en-US" sz="3200" dirty="0"/>
              <a:t>The mass left her/his system as carbon dioxide and water.</a:t>
            </a:r>
          </a:p>
          <a:p>
            <a:pPr marL="914400" lvl="1" indent="-365760">
              <a:buFont typeface="+mj-lt"/>
              <a:buAutoNum type="alphaLcPeriod"/>
            </a:pPr>
            <a:r>
              <a:rPr lang="en-US" sz="3200" dirty="0"/>
              <a:t>None of these</a:t>
            </a:r>
          </a:p>
        </p:txBody>
      </p:sp>
      <p:sp>
        <p:nvSpPr>
          <p:cNvPr id="4" name="TextBox 3"/>
          <p:cNvSpPr txBox="1"/>
          <p:nvPr/>
        </p:nvSpPr>
        <p:spPr>
          <a:xfrm>
            <a:off x="533400" y="457200"/>
            <a:ext cx="7010400" cy="707886"/>
          </a:xfrm>
          <a:prstGeom prst="rect">
            <a:avLst/>
          </a:prstGeom>
          <a:noFill/>
        </p:spPr>
        <p:txBody>
          <a:bodyPr wrap="square" rtlCol="0">
            <a:spAutoFit/>
          </a:bodyPr>
          <a:lstStyle/>
          <a:p>
            <a:r>
              <a:rPr lang="en-US" sz="4000" dirty="0">
                <a:solidFill>
                  <a:schemeClr val="tx2"/>
                </a:solidFill>
                <a:latin typeface="Calibri" pitchFamily="34" charset="0"/>
              </a:rPr>
              <a:t>Where Did the Mass Go?</a:t>
            </a:r>
          </a:p>
        </p:txBody>
      </p:sp>
    </p:spTree>
    <p:extLst>
      <p:ext uri="{BB962C8B-B14F-4D97-AF65-F5344CB8AC3E}">
        <p14:creationId xmlns:p14="http://schemas.microsoft.com/office/powerpoint/2010/main" val="21030676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077200" cy="990600"/>
          </a:xfrm>
        </p:spPr>
        <p:txBody>
          <a:bodyPr>
            <a:normAutofit/>
          </a:bodyPr>
          <a:lstStyle/>
          <a:p>
            <a:r>
              <a:rPr lang="en-US" sz="4400" dirty="0"/>
              <a:t>A Challenge Question</a:t>
            </a:r>
            <a:endParaRPr lang="en-US" dirty="0"/>
          </a:p>
        </p:txBody>
      </p:sp>
      <p:graphicFrame>
        <p:nvGraphicFramePr>
          <p:cNvPr id="4" name="Group 38"/>
          <p:cNvGraphicFramePr>
            <a:graphicFrameLocks/>
          </p:cNvGraphicFramePr>
          <p:nvPr>
            <p:extLst>
              <p:ext uri="{D42A27DB-BD31-4B8C-83A1-F6EECF244321}">
                <p14:modId xmlns:p14="http://schemas.microsoft.com/office/powerpoint/2010/main" val="394171512"/>
              </p:ext>
            </p:extLst>
          </p:nvPr>
        </p:nvGraphicFramePr>
        <p:xfrm>
          <a:off x="685800" y="2177332"/>
          <a:ext cx="7924800" cy="4419598"/>
        </p:xfrm>
        <a:graphic>
          <a:graphicData uri="http://schemas.openxmlformats.org/drawingml/2006/table">
            <a:tbl>
              <a:tblPr/>
              <a:tblGrid>
                <a:gridCol w="1676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839031">
                  <a:extLst>
                    <a:ext uri="{9D8B030D-6E8A-4147-A177-3AD203B41FA5}">
                      <a16:colId xmlns:a16="http://schemas.microsoft.com/office/drawing/2014/main" val="20002"/>
                    </a:ext>
                  </a:extLst>
                </a:gridCol>
                <a:gridCol w="1573036">
                  <a:extLst>
                    <a:ext uri="{9D8B030D-6E8A-4147-A177-3AD203B41FA5}">
                      <a16:colId xmlns:a16="http://schemas.microsoft.com/office/drawing/2014/main" val="20003"/>
                    </a:ext>
                  </a:extLst>
                </a:gridCol>
                <a:gridCol w="1540933">
                  <a:extLst>
                    <a:ext uri="{9D8B030D-6E8A-4147-A177-3AD203B41FA5}">
                      <a16:colId xmlns:a16="http://schemas.microsoft.com/office/drawing/2014/main" val="20004"/>
                    </a:ext>
                  </a:extLst>
                </a:gridCol>
              </a:tblGrid>
              <a:tr h="173198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200" b="1" i="0" u="none" strike="noStrike" cap="none" normalizeH="0" baseline="0" dirty="0">
                          <a:ln>
                            <a:noFill/>
                          </a:ln>
                          <a:solidFill>
                            <a:schemeClr val="tx1"/>
                          </a:solidFill>
                          <a:effectLst/>
                          <a:latin typeface="Times New Roman" pitchFamily="18" charset="0"/>
                          <a:cs typeface="Times New Roman" pitchFamily="18" charset="0"/>
                        </a:rPr>
                        <a:t>Treatment</a:t>
                      </a:r>
                      <a:endParaRPr kumimoji="0" lang="en-US" sz="2200" b="0" i="0" u="none" strike="noStrike" cap="none" normalizeH="0" baseline="0" dirty="0">
                        <a:ln>
                          <a:noFill/>
                        </a:ln>
                        <a:solidFill>
                          <a:schemeClr val="tx1"/>
                        </a:solidFill>
                        <a:effectLst/>
                        <a:latin typeface="Times New Roman" pitchFamily="18" charset="0"/>
                        <a:cs typeface="Times New Roman" pitchFamily="18" charset="0"/>
                      </a:endParaRPr>
                    </a:p>
                  </a:txBody>
                  <a:tcPr marL="88053" marR="88053" marT="44027" marB="440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A974"/>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200" b="1" i="0" u="none" strike="noStrike" cap="none" normalizeH="0" baseline="0" dirty="0">
                          <a:ln>
                            <a:noFill/>
                          </a:ln>
                          <a:solidFill>
                            <a:schemeClr val="tx1"/>
                          </a:solidFill>
                          <a:effectLst/>
                          <a:latin typeface="Times New Roman" pitchFamily="18" charset="0"/>
                          <a:cs typeface="Times New Roman" pitchFamily="18" charset="0"/>
                        </a:rPr>
                        <a:t>Initial</a:t>
                      </a:r>
                    </a:p>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200" b="1" i="0" u="none" strike="noStrike" cap="none" normalizeH="0" baseline="0" dirty="0">
                          <a:ln>
                            <a:noFill/>
                          </a:ln>
                          <a:solidFill>
                            <a:schemeClr val="tx1"/>
                          </a:solidFill>
                          <a:effectLst/>
                          <a:latin typeface="Times New Roman" pitchFamily="18" charset="0"/>
                          <a:cs typeface="Times New Roman" pitchFamily="18" charset="0"/>
                        </a:rPr>
                        <a:t>Mass of</a:t>
                      </a:r>
                    </a:p>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200" b="1" i="0" u="none" strike="noStrike" cap="none" normalizeH="0" baseline="0" dirty="0">
                          <a:ln>
                            <a:noFill/>
                          </a:ln>
                          <a:solidFill>
                            <a:schemeClr val="tx1"/>
                          </a:solidFill>
                          <a:effectLst/>
                          <a:latin typeface="Times New Roman" pitchFamily="18" charset="0"/>
                          <a:cs typeface="Times New Roman" pitchFamily="18" charset="0"/>
                        </a:rPr>
                        <a:t>Seeds (g)</a:t>
                      </a:r>
                      <a:endParaRPr kumimoji="0" lang="en-US" sz="2200" b="0" i="0" u="none" strike="noStrike" cap="none" normalizeH="0" baseline="0" dirty="0">
                        <a:ln>
                          <a:noFill/>
                        </a:ln>
                        <a:solidFill>
                          <a:schemeClr val="tx1"/>
                        </a:solidFill>
                        <a:effectLst/>
                        <a:latin typeface="Times New Roman" pitchFamily="18" charset="0"/>
                        <a:cs typeface="Times New Roman" pitchFamily="18" charset="0"/>
                      </a:endParaRPr>
                    </a:p>
                  </a:txBody>
                  <a:tcPr marL="88053" marR="88053" marT="44027" marB="440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A974"/>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200" b="1" i="0" u="none" strike="noStrike" cap="none" normalizeH="0" baseline="0" dirty="0">
                          <a:ln>
                            <a:noFill/>
                          </a:ln>
                          <a:solidFill>
                            <a:schemeClr val="tx1"/>
                          </a:solidFill>
                          <a:effectLst/>
                          <a:latin typeface="Times New Roman" pitchFamily="18" charset="0"/>
                          <a:cs typeface="Times New Roman" pitchFamily="18" charset="0"/>
                        </a:rPr>
                        <a:t>Initial Mass</a:t>
                      </a:r>
                    </a:p>
                    <a:p>
                      <a:pPr marL="0" marR="0" lvl="0" indent="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200" b="1" i="0" u="none" strike="noStrike" cap="none" normalizeH="0" baseline="0" dirty="0">
                          <a:ln>
                            <a:noFill/>
                          </a:ln>
                          <a:solidFill>
                            <a:schemeClr val="tx1"/>
                          </a:solidFill>
                          <a:effectLst/>
                          <a:latin typeface="Times New Roman" pitchFamily="18" charset="0"/>
                          <a:cs typeface="Times New Roman" pitchFamily="18" charset="0"/>
                        </a:rPr>
                        <a:t>of  Paper-Towel</a:t>
                      </a:r>
                    </a:p>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200" b="1" i="0" u="none" strike="noStrike" cap="none" normalizeH="0" baseline="0" dirty="0">
                          <a:ln>
                            <a:noFill/>
                          </a:ln>
                          <a:solidFill>
                            <a:schemeClr val="tx1"/>
                          </a:solidFill>
                          <a:effectLst/>
                          <a:latin typeface="Times New Roman" pitchFamily="18" charset="0"/>
                          <a:cs typeface="Times New Roman" pitchFamily="18" charset="0"/>
                        </a:rPr>
                        <a:t>Circles (g)</a:t>
                      </a:r>
                      <a:endParaRPr kumimoji="0" lang="en-US" sz="2200" b="0" i="0" u="none" strike="noStrike" cap="none" normalizeH="0" baseline="0" dirty="0">
                        <a:ln>
                          <a:noFill/>
                        </a:ln>
                        <a:solidFill>
                          <a:schemeClr val="tx1"/>
                        </a:solidFill>
                        <a:effectLst/>
                        <a:latin typeface="Times New Roman" pitchFamily="18" charset="0"/>
                        <a:cs typeface="Times New Roman" pitchFamily="18" charset="0"/>
                      </a:endParaRPr>
                    </a:p>
                  </a:txBody>
                  <a:tcPr marL="88053" marR="88053" marT="44027" marB="440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A974"/>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200" b="1" i="0" u="none" strike="noStrike" cap="none" normalizeH="0" baseline="0" dirty="0">
                          <a:ln>
                            <a:noFill/>
                          </a:ln>
                          <a:solidFill>
                            <a:schemeClr val="tx1"/>
                          </a:solidFill>
                          <a:effectLst/>
                          <a:latin typeface="Times New Roman" pitchFamily="18" charset="0"/>
                          <a:cs typeface="Times New Roman" pitchFamily="18" charset="0"/>
                        </a:rPr>
                        <a:t>Final Mass</a:t>
                      </a:r>
                    </a:p>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200" b="1" i="0" u="none" strike="noStrike" cap="none" normalizeH="0" baseline="0" dirty="0">
                          <a:ln>
                            <a:noFill/>
                          </a:ln>
                          <a:solidFill>
                            <a:schemeClr val="tx1"/>
                          </a:solidFill>
                          <a:effectLst/>
                          <a:latin typeface="Times New Roman" pitchFamily="18" charset="0"/>
                          <a:cs typeface="Times New Roman" pitchFamily="18" charset="0"/>
                        </a:rPr>
                        <a:t>(after</a:t>
                      </a:r>
                    </a:p>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200" b="1" i="0" u="none" strike="noStrike" cap="none" normalizeH="0" baseline="0" dirty="0">
                          <a:ln>
                            <a:noFill/>
                          </a:ln>
                          <a:solidFill>
                            <a:schemeClr val="tx1"/>
                          </a:solidFill>
                          <a:effectLst/>
                          <a:latin typeface="Times New Roman" pitchFamily="18" charset="0"/>
                          <a:cs typeface="Times New Roman" pitchFamily="18" charset="0"/>
                        </a:rPr>
                        <a:t>Drying) (g)</a:t>
                      </a:r>
                      <a:endParaRPr kumimoji="0" lang="en-US" sz="2200" b="0" i="0" u="none" strike="noStrike" cap="none" normalizeH="0" baseline="0" dirty="0">
                        <a:ln>
                          <a:noFill/>
                        </a:ln>
                        <a:solidFill>
                          <a:schemeClr val="tx1"/>
                        </a:solidFill>
                        <a:effectLst/>
                        <a:latin typeface="Times New Roman" pitchFamily="18" charset="0"/>
                        <a:cs typeface="Times New Roman" pitchFamily="18" charset="0"/>
                      </a:endParaRPr>
                    </a:p>
                  </a:txBody>
                  <a:tcPr marL="88053" marR="88053" marT="44027" marB="440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A974"/>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200" b="1" i="0" u="none" strike="noStrike" cap="none" normalizeH="0" baseline="0" dirty="0">
                          <a:ln>
                            <a:noFill/>
                          </a:ln>
                          <a:solidFill>
                            <a:schemeClr val="tx1"/>
                          </a:solidFill>
                          <a:effectLst/>
                          <a:latin typeface="Times New Roman" pitchFamily="18" charset="0"/>
                          <a:cs typeface="Times New Roman" pitchFamily="18" charset="0"/>
                        </a:rPr>
                        <a:t>Change in</a:t>
                      </a:r>
                    </a:p>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200" b="1" i="0" u="none" strike="noStrike" cap="none" normalizeH="0" baseline="0" dirty="0">
                          <a:ln>
                            <a:noFill/>
                          </a:ln>
                          <a:solidFill>
                            <a:schemeClr val="tx1"/>
                          </a:solidFill>
                          <a:effectLst/>
                          <a:latin typeface="Times New Roman" pitchFamily="18" charset="0"/>
                          <a:cs typeface="Times New Roman" pitchFamily="18" charset="0"/>
                        </a:rPr>
                        <a:t>Mass (g)</a:t>
                      </a:r>
                      <a:endParaRPr kumimoji="0" lang="en-US" sz="2200" b="0" i="0" u="none" strike="noStrike" cap="none" normalizeH="0" baseline="0" dirty="0">
                        <a:ln>
                          <a:noFill/>
                        </a:ln>
                        <a:solidFill>
                          <a:schemeClr val="tx1"/>
                        </a:solidFill>
                        <a:effectLst/>
                        <a:latin typeface="Times New Roman" pitchFamily="18" charset="0"/>
                        <a:cs typeface="Times New Roman" pitchFamily="18" charset="0"/>
                      </a:endParaRPr>
                    </a:p>
                  </a:txBody>
                  <a:tcPr marL="88053" marR="88053" marT="44027" marB="440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A974"/>
                    </a:solidFill>
                  </a:tcPr>
                </a:tc>
                <a:extLst>
                  <a:ext uri="{0D108BD9-81ED-4DB2-BD59-A6C34878D82A}">
                    <a16:rowId xmlns:a16="http://schemas.microsoft.com/office/drawing/2014/main" val="10000"/>
                  </a:ext>
                </a:extLst>
              </a:tr>
              <a:tr h="89634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600" b="0" i="0" u="none" strike="noStrike" cap="none" normalizeH="0" baseline="0" dirty="0">
                          <a:ln>
                            <a:noFill/>
                          </a:ln>
                          <a:solidFill>
                            <a:schemeClr val="tx1"/>
                          </a:solidFill>
                          <a:effectLst/>
                          <a:latin typeface="Times New Roman" pitchFamily="18" charset="0"/>
                          <a:cs typeface="Times New Roman" pitchFamily="18" charset="0"/>
                        </a:rPr>
                        <a:t>+ light, </a:t>
                      </a:r>
                    </a:p>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600" b="0" i="0" u="none" strike="noStrike" cap="none" normalizeH="0" baseline="0" dirty="0">
                          <a:ln>
                            <a:noFill/>
                          </a:ln>
                          <a:solidFill>
                            <a:schemeClr val="tx1"/>
                          </a:solidFill>
                          <a:effectLst/>
                          <a:latin typeface="Times New Roman" pitchFamily="18" charset="0"/>
                          <a:cs typeface="Times New Roman" pitchFamily="18" charset="0"/>
                        </a:rPr>
                        <a:t>+ water</a:t>
                      </a:r>
                      <a:endParaRPr kumimoji="0" lang="en-US" sz="2600" b="0" i="0" u="none" strike="noStrike" cap="none" normalizeH="0" baseline="0" dirty="0">
                        <a:ln>
                          <a:noFill/>
                        </a:ln>
                        <a:solidFill>
                          <a:schemeClr val="tx1"/>
                        </a:solidFill>
                        <a:effectLst/>
                        <a:latin typeface="Trebuchet MS" pitchFamily="34" charset="0"/>
                      </a:endParaRPr>
                    </a:p>
                  </a:txBody>
                  <a:tcPr marL="88053" marR="88053" marT="44027" marB="440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600" b="0" i="0" u="none" strike="noStrike" cap="none" normalizeH="0" baseline="0" dirty="0">
                          <a:ln>
                            <a:noFill/>
                          </a:ln>
                          <a:solidFill>
                            <a:schemeClr val="tx1"/>
                          </a:solidFill>
                          <a:effectLst/>
                          <a:latin typeface="Times New Roman" pitchFamily="18" charset="0"/>
                          <a:cs typeface="Times New Roman" pitchFamily="18" charset="0"/>
                        </a:rPr>
                        <a:t>1.00</a:t>
                      </a:r>
                      <a:endParaRPr kumimoji="0" lang="en-US" sz="2600" b="0" i="0" u="none" strike="noStrike" cap="none" normalizeH="0" baseline="0" dirty="0">
                        <a:ln>
                          <a:noFill/>
                        </a:ln>
                        <a:solidFill>
                          <a:schemeClr val="tx1"/>
                        </a:solidFill>
                        <a:effectLst/>
                        <a:latin typeface="Trebuchet MS" pitchFamily="34" charset="0"/>
                      </a:endParaRPr>
                    </a:p>
                  </a:txBody>
                  <a:tcPr marL="88053" marR="88053" marT="44027" marB="440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600" b="0" i="0" u="none" strike="noStrike" cap="none" normalizeH="0" baseline="0" dirty="0">
                          <a:ln>
                            <a:noFill/>
                          </a:ln>
                          <a:solidFill>
                            <a:schemeClr val="tx1"/>
                          </a:solidFill>
                          <a:effectLst/>
                          <a:latin typeface="Times New Roman" pitchFamily="18" charset="0"/>
                          <a:cs typeface="Times New Roman" pitchFamily="18" charset="0"/>
                        </a:rPr>
                        <a:t>0.61</a:t>
                      </a:r>
                      <a:endParaRPr kumimoji="0" lang="en-US" sz="2600" b="0" i="0" u="none" strike="noStrike" cap="none" normalizeH="0" baseline="0" dirty="0">
                        <a:ln>
                          <a:noFill/>
                        </a:ln>
                        <a:solidFill>
                          <a:schemeClr val="tx1"/>
                        </a:solidFill>
                        <a:effectLst/>
                        <a:latin typeface="Trebuchet MS" pitchFamily="34" charset="0"/>
                      </a:endParaRPr>
                    </a:p>
                  </a:txBody>
                  <a:tcPr marL="88053" marR="88053" marT="44027" marB="440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600" b="0" i="0" u="none" strike="noStrike" cap="none" normalizeH="0" baseline="0">
                          <a:ln>
                            <a:noFill/>
                          </a:ln>
                          <a:solidFill>
                            <a:schemeClr val="tx1"/>
                          </a:solidFill>
                          <a:effectLst/>
                          <a:latin typeface="Times New Roman" pitchFamily="18" charset="0"/>
                          <a:cs typeface="Times New Roman" pitchFamily="18" charset="0"/>
                        </a:rPr>
                        <a:t>1.71</a:t>
                      </a:r>
                      <a:endParaRPr kumimoji="0" lang="en-US" sz="2600" b="0" i="0" u="none" strike="noStrike" cap="none" normalizeH="0" baseline="0">
                        <a:ln>
                          <a:noFill/>
                        </a:ln>
                        <a:solidFill>
                          <a:schemeClr val="tx1"/>
                        </a:solidFill>
                        <a:effectLst/>
                        <a:latin typeface="Trebuchet MS" pitchFamily="34" charset="0"/>
                      </a:endParaRPr>
                    </a:p>
                  </a:txBody>
                  <a:tcPr marL="88053" marR="88053" marT="44027" marB="440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600" b="0" i="0" u="none" strike="noStrike" cap="none" normalizeH="0" baseline="0">
                          <a:ln>
                            <a:noFill/>
                          </a:ln>
                          <a:solidFill>
                            <a:schemeClr val="tx1"/>
                          </a:solidFill>
                          <a:effectLst/>
                          <a:latin typeface="Times New Roman" pitchFamily="18" charset="0"/>
                          <a:cs typeface="Times New Roman" pitchFamily="18" charset="0"/>
                        </a:rPr>
                        <a:t>+0.10</a:t>
                      </a:r>
                      <a:endParaRPr kumimoji="0" lang="en-US" sz="2600" b="0" i="0" u="none" strike="noStrike" cap="none" normalizeH="0" baseline="0">
                        <a:ln>
                          <a:noFill/>
                        </a:ln>
                        <a:solidFill>
                          <a:schemeClr val="tx1"/>
                        </a:solidFill>
                        <a:effectLst/>
                        <a:latin typeface="Trebuchet MS" pitchFamily="34" charset="0"/>
                      </a:endParaRPr>
                    </a:p>
                  </a:txBody>
                  <a:tcPr marL="88053" marR="88053" marT="44027" marB="440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491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600" b="0" i="0" u="none" strike="noStrike" cap="none" normalizeH="0" baseline="0">
                          <a:ln>
                            <a:noFill/>
                          </a:ln>
                          <a:solidFill>
                            <a:schemeClr val="tx1"/>
                          </a:solidFill>
                          <a:effectLst/>
                          <a:latin typeface="Times New Roman" pitchFamily="18" charset="0"/>
                          <a:cs typeface="Times New Roman" pitchFamily="18" charset="0"/>
                        </a:rPr>
                        <a:t>– light, </a:t>
                      </a:r>
                    </a:p>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600" b="0" i="0" u="none" strike="noStrike" cap="none" normalizeH="0" baseline="0">
                          <a:ln>
                            <a:noFill/>
                          </a:ln>
                          <a:solidFill>
                            <a:schemeClr val="tx1"/>
                          </a:solidFill>
                          <a:effectLst/>
                          <a:latin typeface="Times New Roman" pitchFamily="18" charset="0"/>
                          <a:cs typeface="Times New Roman" pitchFamily="18" charset="0"/>
                        </a:rPr>
                        <a:t>+ water</a:t>
                      </a:r>
                      <a:endParaRPr kumimoji="0" lang="en-US" sz="2600" b="0" i="0" u="none" strike="noStrike" cap="none" normalizeH="0" baseline="0">
                        <a:ln>
                          <a:noFill/>
                        </a:ln>
                        <a:solidFill>
                          <a:schemeClr val="tx1"/>
                        </a:solidFill>
                        <a:effectLst/>
                        <a:latin typeface="Trebuchet MS" pitchFamily="34" charset="0"/>
                      </a:endParaRPr>
                    </a:p>
                  </a:txBody>
                  <a:tcPr marL="88053" marR="88053" marT="44027" marB="440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600" b="0" i="0" u="none" strike="noStrike" cap="none" normalizeH="0" baseline="0" dirty="0">
                          <a:ln>
                            <a:noFill/>
                          </a:ln>
                          <a:solidFill>
                            <a:schemeClr val="tx1"/>
                          </a:solidFill>
                          <a:effectLst/>
                          <a:latin typeface="Times New Roman" pitchFamily="18" charset="0"/>
                          <a:cs typeface="Times New Roman" pitchFamily="18" charset="0"/>
                        </a:rPr>
                        <a:t>1.00</a:t>
                      </a:r>
                      <a:endParaRPr kumimoji="0" lang="en-US" sz="2600" b="0" i="0" u="none" strike="noStrike" cap="none" normalizeH="0" baseline="0" dirty="0">
                        <a:ln>
                          <a:noFill/>
                        </a:ln>
                        <a:solidFill>
                          <a:schemeClr val="tx1"/>
                        </a:solidFill>
                        <a:effectLst/>
                        <a:latin typeface="Trebuchet MS" pitchFamily="34" charset="0"/>
                      </a:endParaRPr>
                    </a:p>
                  </a:txBody>
                  <a:tcPr marL="88053" marR="88053" marT="44027" marB="440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600" b="0" i="0" u="none" strike="noStrike" cap="none" normalizeH="0" baseline="0" dirty="0">
                          <a:ln>
                            <a:noFill/>
                          </a:ln>
                          <a:solidFill>
                            <a:schemeClr val="tx1"/>
                          </a:solidFill>
                          <a:effectLst/>
                          <a:latin typeface="Times New Roman" pitchFamily="18" charset="0"/>
                          <a:cs typeface="Times New Roman" pitchFamily="18" charset="0"/>
                        </a:rPr>
                        <a:t>0.61</a:t>
                      </a:r>
                      <a:endParaRPr kumimoji="0" lang="en-US" sz="2600" b="0" i="0" u="none" strike="noStrike" cap="none" normalizeH="0" baseline="0" dirty="0">
                        <a:ln>
                          <a:noFill/>
                        </a:ln>
                        <a:solidFill>
                          <a:schemeClr val="tx1"/>
                        </a:solidFill>
                        <a:effectLst/>
                        <a:latin typeface="Trebuchet MS" pitchFamily="34" charset="0"/>
                      </a:endParaRPr>
                    </a:p>
                  </a:txBody>
                  <a:tcPr marL="88053" marR="88053" marT="44027" marB="440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600" b="0" i="0" u="none" strike="noStrike" cap="none" normalizeH="0" baseline="0" dirty="0">
                          <a:ln>
                            <a:noFill/>
                          </a:ln>
                          <a:solidFill>
                            <a:schemeClr val="tx1"/>
                          </a:solidFill>
                          <a:effectLst/>
                          <a:latin typeface="Times New Roman" pitchFamily="18" charset="0"/>
                          <a:cs typeface="Times New Roman" pitchFamily="18" charset="0"/>
                        </a:rPr>
                        <a:t>1.42</a:t>
                      </a:r>
                      <a:endParaRPr kumimoji="0" lang="en-US" sz="2600" b="0" i="0" u="none" strike="noStrike" cap="none" normalizeH="0" baseline="0" dirty="0">
                        <a:ln>
                          <a:noFill/>
                        </a:ln>
                        <a:solidFill>
                          <a:schemeClr val="tx1"/>
                        </a:solidFill>
                        <a:effectLst/>
                        <a:latin typeface="Trebuchet MS" pitchFamily="34" charset="0"/>
                      </a:endParaRPr>
                    </a:p>
                  </a:txBody>
                  <a:tcPr marL="88053" marR="88053" marT="44027" marB="440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600" b="0" i="0" u="none" strike="noStrike" cap="none" normalizeH="0" baseline="0">
                          <a:ln>
                            <a:noFill/>
                          </a:ln>
                          <a:solidFill>
                            <a:schemeClr val="tx1"/>
                          </a:solidFill>
                          <a:effectLst/>
                          <a:latin typeface="Times New Roman" pitchFamily="18" charset="0"/>
                          <a:cs typeface="Times New Roman" pitchFamily="18" charset="0"/>
                        </a:rPr>
                        <a:t>–0.19</a:t>
                      </a:r>
                      <a:endParaRPr kumimoji="0" lang="en-US" sz="2600" b="0" i="0" u="none" strike="noStrike" cap="none" normalizeH="0" baseline="0">
                        <a:ln>
                          <a:noFill/>
                        </a:ln>
                        <a:solidFill>
                          <a:schemeClr val="tx1"/>
                        </a:solidFill>
                        <a:effectLst/>
                        <a:latin typeface="Trebuchet MS" pitchFamily="34" charset="0"/>
                      </a:endParaRPr>
                    </a:p>
                  </a:txBody>
                  <a:tcPr marL="88053" marR="88053" marT="44027" marB="440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634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600" b="0" i="0" u="none" strike="noStrike" cap="none" normalizeH="0" baseline="0">
                          <a:ln>
                            <a:noFill/>
                          </a:ln>
                          <a:solidFill>
                            <a:schemeClr val="tx1"/>
                          </a:solidFill>
                          <a:effectLst/>
                          <a:latin typeface="Times New Roman" pitchFamily="18" charset="0"/>
                          <a:cs typeface="Times New Roman" pitchFamily="18" charset="0"/>
                        </a:rPr>
                        <a:t>+ light, </a:t>
                      </a:r>
                    </a:p>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600" b="0" i="0" u="none" strike="noStrike" cap="none" normalizeH="0" baseline="0">
                          <a:ln>
                            <a:noFill/>
                          </a:ln>
                          <a:solidFill>
                            <a:schemeClr val="tx1"/>
                          </a:solidFill>
                          <a:effectLst/>
                          <a:latin typeface="Times New Roman" pitchFamily="18" charset="0"/>
                          <a:cs typeface="Times New Roman" pitchFamily="18" charset="0"/>
                        </a:rPr>
                        <a:t>– water</a:t>
                      </a:r>
                      <a:endParaRPr kumimoji="0" lang="en-US" sz="2600" b="0" i="0" u="none" strike="noStrike" cap="none" normalizeH="0" baseline="0">
                        <a:ln>
                          <a:noFill/>
                        </a:ln>
                        <a:solidFill>
                          <a:schemeClr val="tx1"/>
                        </a:solidFill>
                        <a:effectLst/>
                        <a:latin typeface="Trebuchet MS" pitchFamily="34" charset="0"/>
                      </a:endParaRPr>
                    </a:p>
                  </a:txBody>
                  <a:tcPr marL="88053" marR="88053" marT="44027" marB="440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600" b="0" i="0" u="none" strike="noStrike" cap="none" normalizeH="0" baseline="0">
                          <a:ln>
                            <a:noFill/>
                          </a:ln>
                          <a:solidFill>
                            <a:schemeClr val="tx1"/>
                          </a:solidFill>
                          <a:effectLst/>
                          <a:latin typeface="Times New Roman" pitchFamily="18" charset="0"/>
                          <a:cs typeface="Times New Roman" pitchFamily="18" charset="0"/>
                        </a:rPr>
                        <a:t>1.00</a:t>
                      </a:r>
                      <a:endParaRPr kumimoji="0" lang="en-US" sz="2600" b="0" i="0" u="none" strike="noStrike" cap="none" normalizeH="0" baseline="0">
                        <a:ln>
                          <a:noFill/>
                        </a:ln>
                        <a:solidFill>
                          <a:schemeClr val="tx1"/>
                        </a:solidFill>
                        <a:effectLst/>
                        <a:latin typeface="Trebuchet MS" pitchFamily="34" charset="0"/>
                      </a:endParaRPr>
                    </a:p>
                  </a:txBody>
                  <a:tcPr marL="88053" marR="88053" marT="44027" marB="440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600" b="0" i="0" u="none" strike="noStrike" cap="none" normalizeH="0" baseline="0">
                          <a:ln>
                            <a:noFill/>
                          </a:ln>
                          <a:solidFill>
                            <a:schemeClr val="tx1"/>
                          </a:solidFill>
                          <a:effectLst/>
                          <a:latin typeface="Times New Roman" pitchFamily="18" charset="0"/>
                          <a:cs typeface="Times New Roman" pitchFamily="18" charset="0"/>
                        </a:rPr>
                        <a:t>0.62</a:t>
                      </a:r>
                      <a:endParaRPr kumimoji="0" lang="en-US" sz="2600" b="0" i="0" u="none" strike="noStrike" cap="none" normalizeH="0" baseline="0">
                        <a:ln>
                          <a:noFill/>
                        </a:ln>
                        <a:solidFill>
                          <a:schemeClr val="tx1"/>
                        </a:solidFill>
                        <a:effectLst/>
                        <a:latin typeface="Trebuchet MS" pitchFamily="34" charset="0"/>
                      </a:endParaRPr>
                    </a:p>
                  </a:txBody>
                  <a:tcPr marL="88053" marR="88053" marT="44027" marB="440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600" b="0" i="0" u="none" strike="noStrike" cap="none" normalizeH="0" baseline="0" dirty="0">
                          <a:ln>
                            <a:noFill/>
                          </a:ln>
                          <a:solidFill>
                            <a:schemeClr val="tx1"/>
                          </a:solidFill>
                          <a:effectLst/>
                          <a:latin typeface="Times New Roman" pitchFamily="18" charset="0"/>
                          <a:cs typeface="Times New Roman" pitchFamily="18" charset="0"/>
                        </a:rPr>
                        <a:t>1.61</a:t>
                      </a:r>
                      <a:endParaRPr kumimoji="0" lang="en-US" sz="2600" b="0" i="0" u="none" strike="noStrike" cap="none" normalizeH="0" baseline="0" dirty="0">
                        <a:ln>
                          <a:noFill/>
                        </a:ln>
                        <a:solidFill>
                          <a:schemeClr val="tx1"/>
                        </a:solidFill>
                        <a:effectLst/>
                        <a:latin typeface="Trebuchet MS" pitchFamily="34" charset="0"/>
                      </a:endParaRPr>
                    </a:p>
                  </a:txBody>
                  <a:tcPr marL="88053" marR="88053" marT="44027" marB="440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7663" algn="l"/>
                          <a:tab pos="576263" algn="l"/>
                          <a:tab pos="914400" algn="l"/>
                          <a:tab pos="1371600" algn="l"/>
                        </a:tabLst>
                      </a:pPr>
                      <a:r>
                        <a:rPr kumimoji="0" lang="en-US" sz="2600" b="0" i="0" u="none" strike="noStrike" cap="none" normalizeH="0" baseline="0" dirty="0">
                          <a:ln>
                            <a:noFill/>
                          </a:ln>
                          <a:solidFill>
                            <a:schemeClr val="tx1"/>
                          </a:solidFill>
                          <a:effectLst/>
                          <a:latin typeface="Times New Roman" pitchFamily="18" charset="0"/>
                          <a:cs typeface="Times New Roman" pitchFamily="18" charset="0"/>
                        </a:rPr>
                        <a:t>–0.01</a:t>
                      </a:r>
                      <a:endParaRPr kumimoji="0" lang="en-US" sz="2600" b="0" i="0" u="none" strike="noStrike" cap="none" normalizeH="0" baseline="0" dirty="0">
                        <a:ln>
                          <a:noFill/>
                        </a:ln>
                        <a:solidFill>
                          <a:schemeClr val="tx1"/>
                        </a:solidFill>
                        <a:effectLst/>
                        <a:latin typeface="Trebuchet MS" pitchFamily="34" charset="0"/>
                      </a:endParaRPr>
                    </a:p>
                  </a:txBody>
                  <a:tcPr marL="88053" marR="88053" marT="44027" marB="440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Oval 34"/>
          <p:cNvSpPr>
            <a:spLocks noChangeArrowheads="1"/>
          </p:cNvSpPr>
          <p:nvPr/>
        </p:nvSpPr>
        <p:spPr bwMode="auto">
          <a:xfrm>
            <a:off x="6934200" y="3657600"/>
            <a:ext cx="1905000" cy="1143000"/>
          </a:xfrm>
          <a:prstGeom prst="ellipse">
            <a:avLst/>
          </a:prstGeom>
          <a:noFill/>
          <a:ln w="5080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3600">
              <a:solidFill>
                <a:srgbClr val="292934"/>
              </a:solidFill>
              <a:latin typeface="Times" pitchFamily="68" charset="0"/>
            </a:endParaRPr>
          </a:p>
        </p:txBody>
      </p:sp>
      <p:sp>
        <p:nvSpPr>
          <p:cNvPr id="6" name="TextBox 5"/>
          <p:cNvSpPr txBox="1"/>
          <p:nvPr/>
        </p:nvSpPr>
        <p:spPr>
          <a:xfrm>
            <a:off x="609600" y="1066800"/>
            <a:ext cx="8229600" cy="1077218"/>
          </a:xfrm>
          <a:prstGeom prst="rect">
            <a:avLst/>
          </a:prstGeom>
          <a:noFill/>
        </p:spPr>
        <p:txBody>
          <a:bodyPr wrap="square" rtlCol="0">
            <a:spAutoFit/>
          </a:bodyPr>
          <a:lstStyle/>
          <a:p>
            <a:r>
              <a:rPr lang="en-US" sz="3200" dirty="0">
                <a:latin typeface="Calibri" pitchFamily="34" charset="0"/>
              </a:rPr>
              <a:t>Was the plant grown in the light also performing cellular respiration?</a:t>
            </a:r>
          </a:p>
        </p:txBody>
      </p:sp>
    </p:spTree>
    <p:extLst>
      <p:ext uri="{BB962C8B-B14F-4D97-AF65-F5344CB8AC3E}">
        <p14:creationId xmlns:p14="http://schemas.microsoft.com/office/powerpoint/2010/main" val="140491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990600"/>
          </a:xfrm>
        </p:spPr>
        <p:txBody>
          <a:bodyPr>
            <a:normAutofit/>
          </a:bodyPr>
          <a:lstStyle/>
          <a:p>
            <a:r>
              <a:rPr lang="en-US" dirty="0"/>
              <a:t>Our Content Deepening Focus Question</a:t>
            </a:r>
          </a:p>
        </p:txBody>
      </p:sp>
      <p:sp>
        <p:nvSpPr>
          <p:cNvPr id="3" name="Content Placeholder 2"/>
          <p:cNvSpPr>
            <a:spLocks noGrp="1"/>
          </p:cNvSpPr>
          <p:nvPr>
            <p:ph idx="1"/>
          </p:nvPr>
        </p:nvSpPr>
        <p:spPr>
          <a:xfrm>
            <a:off x="685800" y="1143000"/>
            <a:ext cx="8229600" cy="5410200"/>
          </a:xfrm>
        </p:spPr>
        <p:txBody>
          <a:bodyPr/>
          <a:lstStyle/>
          <a:p>
            <a:pPr marL="0" indent="0">
              <a:buNone/>
            </a:pPr>
            <a:r>
              <a:rPr lang="en-US" sz="2700" b="1" dirty="0"/>
              <a:t>Focus question: </a:t>
            </a:r>
            <a:r>
              <a:rPr lang="en-US" sz="2700" i="1" dirty="0"/>
              <a:t>What happens to matter as it moves from organism to organism in a food chain? </a:t>
            </a:r>
          </a:p>
          <a:p>
            <a:pPr marL="0" indent="0">
              <a:spcBef>
                <a:spcPts val="1200"/>
              </a:spcBef>
              <a:buNone/>
            </a:pPr>
            <a:r>
              <a:rPr lang="en-US" sz="2700" dirty="0"/>
              <a:t>To help us answer this question, let’s build a physical model!</a:t>
            </a:r>
          </a:p>
          <a:p>
            <a:pPr>
              <a:spcBef>
                <a:spcPts val="600"/>
              </a:spcBef>
              <a:spcAft>
                <a:spcPts val="600"/>
              </a:spcAft>
              <a:buNone/>
            </a:pPr>
            <a:r>
              <a:rPr lang="en-US" sz="2700" dirty="0"/>
              <a:t>Pair up with a partner and gather these supplies: </a:t>
            </a:r>
          </a:p>
          <a:p>
            <a:pPr marL="365760" indent="-182880">
              <a:spcBef>
                <a:spcPts val="0"/>
              </a:spcBef>
            </a:pPr>
            <a:r>
              <a:rPr lang="en-US" sz="2700" dirty="0"/>
              <a:t>Food-chain organism “place mats” (laminated posters). </a:t>
            </a:r>
          </a:p>
          <a:p>
            <a:pPr marL="365760" indent="-182880">
              <a:spcBef>
                <a:spcPts val="600"/>
              </a:spcBef>
            </a:pPr>
            <a:r>
              <a:rPr lang="en-US" sz="2700" dirty="0"/>
              <a:t>Baggies containing 16 linking-cube CO</a:t>
            </a:r>
            <a:r>
              <a:rPr lang="en-US" sz="2700" baseline="-25000" dirty="0"/>
              <a:t>2</a:t>
            </a:r>
            <a:r>
              <a:rPr lang="en-US" sz="2700" dirty="0"/>
              <a:t> molecules (each molecule = 2 white cubes and 1 red cube) and 8 linking-cube water molecules (each molecule = 2 blue cubes and 1 white cube) (Total cubes: 16 red, 16 blue, 40 white)</a:t>
            </a:r>
          </a:p>
          <a:p>
            <a:pPr marL="365760" indent="-182880">
              <a:spcBef>
                <a:spcPts val="600"/>
              </a:spcBef>
            </a:pPr>
            <a:r>
              <a:rPr lang="en-US" sz="2700" dirty="0"/>
              <a:t>4 small bowls labeled Water, CO</a:t>
            </a:r>
            <a:r>
              <a:rPr lang="en-US" sz="2700" baseline="-25000" dirty="0"/>
              <a:t>2</a:t>
            </a:r>
            <a:r>
              <a:rPr lang="en-US" sz="2700" dirty="0"/>
              <a:t>, Oxygen, Wastes</a:t>
            </a:r>
          </a:p>
        </p:txBody>
      </p:sp>
    </p:spTree>
    <p:extLst>
      <p:ext uri="{BB962C8B-B14F-4D97-AF65-F5344CB8AC3E}">
        <p14:creationId xmlns:p14="http://schemas.microsoft.com/office/powerpoint/2010/main" val="8616042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990600"/>
          </a:xfrm>
        </p:spPr>
        <p:txBody>
          <a:bodyPr>
            <a:normAutofit/>
          </a:bodyPr>
          <a:lstStyle/>
          <a:p>
            <a:r>
              <a:rPr lang="en-US" dirty="0"/>
              <a:t>Building Organisms: Three Kinds of Matter</a:t>
            </a:r>
          </a:p>
        </p:txBody>
      </p:sp>
      <p:pic>
        <p:nvPicPr>
          <p:cNvPr id="307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4800600"/>
            <a:ext cx="1286367" cy="3657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2971800"/>
            <a:ext cx="1225550" cy="3862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1752600" y="2133600"/>
            <a:ext cx="828674" cy="757238"/>
            <a:chOff x="2033341" y="1595437"/>
            <a:chExt cx="828674" cy="757238"/>
          </a:xfrm>
        </p:grpSpPr>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33341" y="1595437"/>
              <a:ext cx="414337" cy="371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47678" y="1981200"/>
              <a:ext cx="414337" cy="371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33341" y="1970086"/>
              <a:ext cx="439737" cy="365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4" name="TextBox 3"/>
          <p:cNvSpPr txBox="1"/>
          <p:nvPr/>
        </p:nvSpPr>
        <p:spPr>
          <a:xfrm>
            <a:off x="533400" y="3048000"/>
            <a:ext cx="3581400" cy="523220"/>
          </a:xfrm>
          <a:prstGeom prst="rect">
            <a:avLst/>
          </a:prstGeom>
          <a:noFill/>
        </p:spPr>
        <p:txBody>
          <a:bodyPr wrap="square" rtlCol="0">
            <a:spAutoFit/>
          </a:bodyPr>
          <a:lstStyle/>
          <a:p>
            <a:pPr eaLnBrk="0" fontAlgn="base" hangingPunct="0">
              <a:spcBef>
                <a:spcPct val="0"/>
              </a:spcBef>
              <a:spcAft>
                <a:spcPct val="0"/>
              </a:spcAft>
            </a:pPr>
            <a:r>
              <a:rPr lang="en-US" sz="2800" b="1" dirty="0">
                <a:solidFill>
                  <a:srgbClr val="292934"/>
                </a:solidFill>
                <a:latin typeface="Calibri" pitchFamily="34" charset="0"/>
              </a:rPr>
              <a:t>Water Molecule (H</a:t>
            </a:r>
            <a:r>
              <a:rPr lang="en-US" sz="2800" b="1" baseline="-25000" dirty="0">
                <a:solidFill>
                  <a:srgbClr val="292934"/>
                </a:solidFill>
                <a:latin typeface="Calibri" pitchFamily="34" charset="0"/>
              </a:rPr>
              <a:t>2</a:t>
            </a:r>
            <a:r>
              <a:rPr lang="en-US" sz="2800" b="1" dirty="0">
                <a:solidFill>
                  <a:srgbClr val="292934"/>
                </a:solidFill>
                <a:latin typeface="Calibri" pitchFamily="34" charset="0"/>
              </a:rPr>
              <a:t>O)</a:t>
            </a:r>
          </a:p>
        </p:txBody>
      </p:sp>
      <p:sp>
        <p:nvSpPr>
          <p:cNvPr id="5" name="TextBox 4"/>
          <p:cNvSpPr txBox="1"/>
          <p:nvPr/>
        </p:nvSpPr>
        <p:spPr>
          <a:xfrm>
            <a:off x="4800600" y="3505200"/>
            <a:ext cx="3657600" cy="523220"/>
          </a:xfrm>
          <a:prstGeom prst="rect">
            <a:avLst/>
          </a:prstGeom>
          <a:noFill/>
        </p:spPr>
        <p:txBody>
          <a:bodyPr wrap="square" rtlCol="0">
            <a:spAutoFit/>
          </a:bodyPr>
          <a:lstStyle/>
          <a:p>
            <a:pPr eaLnBrk="0" fontAlgn="base" hangingPunct="0">
              <a:spcBef>
                <a:spcPct val="0"/>
              </a:spcBef>
              <a:spcAft>
                <a:spcPct val="0"/>
              </a:spcAft>
            </a:pPr>
            <a:r>
              <a:rPr lang="en-US" sz="2800" b="1" dirty="0">
                <a:solidFill>
                  <a:srgbClr val="292934"/>
                </a:solidFill>
                <a:latin typeface="Calibri" pitchFamily="34" charset="0"/>
              </a:rPr>
              <a:t>Food Molecule (Sugar)</a:t>
            </a:r>
          </a:p>
        </p:txBody>
      </p:sp>
      <p:sp>
        <p:nvSpPr>
          <p:cNvPr id="6" name="TextBox 5"/>
          <p:cNvSpPr txBox="1"/>
          <p:nvPr/>
        </p:nvSpPr>
        <p:spPr>
          <a:xfrm>
            <a:off x="2057400" y="5334000"/>
            <a:ext cx="4800600" cy="523220"/>
          </a:xfrm>
          <a:prstGeom prst="rect">
            <a:avLst/>
          </a:prstGeom>
          <a:noFill/>
        </p:spPr>
        <p:txBody>
          <a:bodyPr wrap="square" rtlCol="0">
            <a:spAutoFit/>
          </a:bodyPr>
          <a:lstStyle/>
          <a:p>
            <a:pPr eaLnBrk="0" fontAlgn="base" hangingPunct="0">
              <a:spcBef>
                <a:spcPct val="0"/>
              </a:spcBef>
              <a:spcAft>
                <a:spcPct val="0"/>
              </a:spcAft>
            </a:pPr>
            <a:r>
              <a:rPr lang="en-US" sz="2800" b="1" dirty="0">
                <a:solidFill>
                  <a:srgbClr val="292934"/>
                </a:solidFill>
                <a:latin typeface="Calibri" pitchFamily="34" charset="0"/>
              </a:rPr>
              <a:t>Carbon-Dioxide Molecule (CO</a:t>
            </a:r>
            <a:r>
              <a:rPr lang="en-US" sz="2800" b="1" baseline="-25000" dirty="0">
                <a:solidFill>
                  <a:srgbClr val="292934"/>
                </a:solidFill>
                <a:latin typeface="Calibri" pitchFamily="34" charset="0"/>
              </a:rPr>
              <a:t>2</a:t>
            </a:r>
            <a:r>
              <a:rPr lang="en-US" sz="2800" b="1" dirty="0">
                <a:solidFill>
                  <a:srgbClr val="292934"/>
                </a:solidFill>
                <a:latin typeface="Calibri" pitchFamily="34" charset="0"/>
              </a:rPr>
              <a:t>)</a:t>
            </a:r>
          </a:p>
        </p:txBody>
      </p:sp>
    </p:spTree>
    <p:extLst>
      <p:ext uri="{BB962C8B-B14F-4D97-AF65-F5344CB8AC3E}">
        <p14:creationId xmlns:p14="http://schemas.microsoft.com/office/powerpoint/2010/main" val="16911565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lstStyle/>
          <a:p>
            <a:r>
              <a:rPr lang="en-US" dirty="0"/>
              <a:t>Lesson 4 Science Content Storyline</a:t>
            </a:r>
          </a:p>
        </p:txBody>
      </p:sp>
      <p:sp>
        <p:nvSpPr>
          <p:cNvPr id="3" name="Content Placeholder 2"/>
          <p:cNvSpPr>
            <a:spLocks noGrp="1"/>
          </p:cNvSpPr>
          <p:nvPr>
            <p:ph idx="1"/>
          </p:nvPr>
        </p:nvSpPr>
        <p:spPr>
          <a:xfrm>
            <a:off x="685800" y="1600200"/>
            <a:ext cx="8001000" cy="4876800"/>
          </a:xfrm>
        </p:spPr>
        <p:txBody>
          <a:bodyPr/>
          <a:lstStyle/>
          <a:p>
            <a:pPr marL="0" indent="0">
              <a:buNone/>
            </a:pPr>
            <a:r>
              <a:rPr lang="en-US" sz="3200" dirty="0"/>
              <a:t>To prepare for this activity, read the science content storyline on the opening page of lesson 4 in your lesson plans binder.</a:t>
            </a:r>
          </a:p>
        </p:txBody>
      </p:sp>
    </p:spTree>
    <p:extLst>
      <p:ext uri="{BB962C8B-B14F-4D97-AF65-F5344CB8AC3E}">
        <p14:creationId xmlns:p14="http://schemas.microsoft.com/office/powerpoint/2010/main" val="1983564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381000"/>
            <a:ext cx="8229600" cy="990600"/>
          </a:xfrm>
        </p:spPr>
        <p:txBody>
          <a:bodyPr>
            <a:normAutofit fontScale="90000"/>
          </a:bodyPr>
          <a:lstStyle/>
          <a:p>
            <a:pPr eaLnBrk="1" fontAlgn="auto" hangingPunct="1">
              <a:spcAft>
                <a:spcPts val="0"/>
              </a:spcAft>
              <a:defRPr/>
            </a:pPr>
            <a:br>
              <a:rPr lang="en-US" dirty="0"/>
            </a:br>
            <a:r>
              <a:rPr lang="en-US" sz="4400" dirty="0"/>
              <a:t>Norms for Working Together: The Basics</a:t>
            </a:r>
            <a:br>
              <a:rPr lang="en-US" sz="4400" dirty="0"/>
            </a:br>
            <a:endParaRPr lang="en-US" sz="4400" dirty="0"/>
          </a:p>
        </p:txBody>
      </p:sp>
      <p:sp>
        <p:nvSpPr>
          <p:cNvPr id="115715" name="Rectangle 3"/>
          <p:cNvSpPr>
            <a:spLocks noGrp="1" noChangeArrowheads="1"/>
          </p:cNvSpPr>
          <p:nvPr>
            <p:ph idx="1"/>
          </p:nvPr>
        </p:nvSpPr>
        <p:spPr>
          <a:xfrm>
            <a:off x="533400" y="2323073"/>
            <a:ext cx="8229600" cy="4306327"/>
          </a:xfrm>
        </p:spPr>
        <p:txBody>
          <a:bodyPr rtlCol="0">
            <a:normAutofit lnSpcReduction="10000"/>
          </a:bodyPr>
          <a:lstStyle/>
          <a:p>
            <a:pPr marL="0" indent="0" eaLnBrk="1" fontAlgn="auto" hangingPunct="1">
              <a:spcAft>
                <a:spcPts val="0"/>
              </a:spcAft>
              <a:buFont typeface="Arial" pitchFamily="34" charset="0"/>
              <a:buNone/>
              <a:defRPr/>
            </a:pPr>
            <a:r>
              <a:rPr lang="en-US" sz="2800" b="1" dirty="0"/>
              <a:t>The Basics</a:t>
            </a:r>
          </a:p>
          <a:p>
            <a:pPr marL="342900" marR="0" lvl="0" indent="-342900">
              <a:spcBef>
                <a:spcPts val="600"/>
              </a:spcBef>
              <a:spcAft>
                <a:spcPts val="0"/>
              </a:spcAft>
              <a:buFont typeface="Symbol"/>
              <a:buChar char=""/>
            </a:pPr>
            <a:r>
              <a:rPr lang="en-US" sz="2800" dirty="0">
                <a:solidFill>
                  <a:srgbClr val="292934"/>
                </a:solidFill>
              </a:rPr>
              <a:t>Arrive prepared and on time; stay for the duration; return from breaks on time.</a:t>
            </a:r>
            <a:endParaRPr lang="en-US" sz="2800" dirty="0"/>
          </a:p>
          <a:p>
            <a:pPr marL="342900" marR="0" lvl="0" indent="-342900">
              <a:spcBef>
                <a:spcPts val="600"/>
              </a:spcBef>
              <a:spcAft>
                <a:spcPts val="0"/>
              </a:spcAft>
              <a:buFont typeface="Symbol"/>
              <a:buChar char=""/>
            </a:pPr>
            <a:r>
              <a:rPr lang="en-US" sz="2800" dirty="0">
                <a:solidFill>
                  <a:srgbClr val="292934"/>
                </a:solidFill>
              </a:rPr>
              <a:t>Remain attentive, thoughtful, and respectful; engage and be present.</a:t>
            </a:r>
            <a:endParaRPr lang="en-US" sz="2800" dirty="0"/>
          </a:p>
          <a:p>
            <a:pPr marL="342900" marR="0" lvl="0" indent="-342900">
              <a:spcBef>
                <a:spcPts val="600"/>
              </a:spcBef>
              <a:spcAft>
                <a:spcPts val="0"/>
              </a:spcAft>
              <a:buFont typeface="Symbol"/>
              <a:buChar char=""/>
            </a:pPr>
            <a:r>
              <a:rPr lang="en-US" sz="2800" dirty="0">
                <a:solidFill>
                  <a:srgbClr val="292934"/>
                </a:solidFill>
              </a:rPr>
              <a:t>Eliminate interruptions (turn off cell phones, email, and other electronic devices; avoid sidebar conversations).</a:t>
            </a:r>
            <a:endParaRPr lang="en-US" sz="2800" dirty="0"/>
          </a:p>
          <a:p>
            <a:pPr marL="342900" marR="0" lvl="0" indent="-342900">
              <a:spcBef>
                <a:spcPts val="600"/>
              </a:spcBef>
              <a:spcAft>
                <a:spcPts val="0"/>
              </a:spcAft>
              <a:buFont typeface="Symbol"/>
              <a:buChar char=""/>
            </a:pPr>
            <a:r>
              <a:rPr lang="en-US" sz="2800" dirty="0">
                <a:solidFill>
                  <a:srgbClr val="292934"/>
                </a:solidFill>
              </a:rPr>
              <a:t>Make room for everyone to participate (monitor your floor time).</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533400" y="1295399"/>
            <a:ext cx="82296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34790143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lstStyle/>
          <a:p>
            <a:r>
              <a:rPr lang="en-US" dirty="0"/>
              <a:t>Let’s Create a Content Representation!</a:t>
            </a:r>
          </a:p>
        </p:txBody>
      </p:sp>
      <p:sp>
        <p:nvSpPr>
          <p:cNvPr id="3" name="Content Placeholder 2"/>
          <p:cNvSpPr>
            <a:spLocks noGrp="1"/>
          </p:cNvSpPr>
          <p:nvPr>
            <p:ph idx="1"/>
          </p:nvPr>
        </p:nvSpPr>
        <p:spPr>
          <a:xfrm>
            <a:off x="533400" y="1600200"/>
            <a:ext cx="8153400" cy="4876800"/>
          </a:xfrm>
        </p:spPr>
        <p:txBody>
          <a:bodyPr>
            <a:normAutofit/>
          </a:bodyPr>
          <a:lstStyle/>
          <a:p>
            <a:pPr marL="0" lvl="0" indent="0">
              <a:spcBef>
                <a:spcPts val="1200"/>
              </a:spcBef>
              <a:buNone/>
            </a:pPr>
            <a:r>
              <a:rPr lang="en-US" sz="3200" dirty="0"/>
              <a:t>During this food-chain simulation from lesson 4, you’ll create a diagram in your notebooks that summarizes how matter moves from organism to organism in a food chain (tree, squirrel, mountain lion, decomposer).</a:t>
            </a:r>
          </a:p>
          <a:p>
            <a:endParaRPr lang="en-US" dirty="0"/>
          </a:p>
        </p:txBody>
      </p:sp>
    </p:spTree>
    <p:extLst>
      <p:ext uri="{BB962C8B-B14F-4D97-AF65-F5344CB8AC3E}">
        <p14:creationId xmlns:p14="http://schemas.microsoft.com/office/powerpoint/2010/main" val="171686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990600"/>
          </a:xfrm>
        </p:spPr>
        <p:txBody>
          <a:bodyPr>
            <a:normAutofit/>
          </a:bodyPr>
          <a:lstStyle/>
          <a:p>
            <a:r>
              <a:rPr lang="en-US" dirty="0"/>
              <a:t>What Happens to the Matter?</a:t>
            </a:r>
          </a:p>
        </p:txBody>
      </p:sp>
      <p:sp>
        <p:nvSpPr>
          <p:cNvPr id="3" name="Content Placeholder 2"/>
          <p:cNvSpPr>
            <a:spLocks noGrp="1"/>
          </p:cNvSpPr>
          <p:nvPr>
            <p:ph idx="1"/>
          </p:nvPr>
        </p:nvSpPr>
        <p:spPr>
          <a:xfrm>
            <a:off x="533400" y="1371600"/>
            <a:ext cx="8382000" cy="5105400"/>
          </a:xfrm>
        </p:spPr>
        <p:txBody>
          <a:bodyPr/>
          <a:lstStyle/>
          <a:p>
            <a:pPr marL="0" lvl="0" indent="0">
              <a:spcBef>
                <a:spcPts val="0"/>
              </a:spcBef>
              <a:buNone/>
            </a:pPr>
            <a:r>
              <a:rPr lang="en-US" sz="3200" dirty="0">
                <a:solidFill>
                  <a:prstClr val="black"/>
                </a:solidFill>
              </a:rPr>
              <a:t>What do you think happens to the molecules (matter) as they move from organism to organism in a food chain? Let’s find out!</a:t>
            </a:r>
          </a:p>
          <a:p>
            <a:pPr marL="548640" lvl="0" indent="-274320"/>
            <a:r>
              <a:rPr lang="en-US" sz="3200" dirty="0">
                <a:solidFill>
                  <a:prstClr val="black"/>
                </a:solidFill>
              </a:rPr>
              <a:t>First, count how many pieces of matter you’re starting with. (Each linking cube represents a piece of matter, so you should begin with 72 pieces of matter: 16 red, 16 blue, and 40 white linking cubes.)</a:t>
            </a:r>
          </a:p>
          <a:p>
            <a:pPr marL="548640" lvl="0" indent="-274320"/>
            <a:r>
              <a:rPr lang="en-US" sz="3200" dirty="0">
                <a:solidFill>
                  <a:prstClr val="black"/>
                </a:solidFill>
              </a:rPr>
              <a:t>Throughout the activity, make sure to keep track of how many pieces of matter you have. </a:t>
            </a:r>
          </a:p>
        </p:txBody>
      </p:sp>
    </p:spTree>
    <p:extLst>
      <p:ext uri="{BB962C8B-B14F-4D97-AF65-F5344CB8AC3E}">
        <p14:creationId xmlns:p14="http://schemas.microsoft.com/office/powerpoint/2010/main" val="23052569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Happens to Matter in the Tree?  </a:t>
            </a:r>
          </a:p>
        </p:txBody>
      </p:sp>
      <p:pic>
        <p:nvPicPr>
          <p:cNvPr id="11" name="Picture 10"/>
          <p:cNvPicPr>
            <a:picLocks noChangeAspect="1"/>
          </p:cNvPicPr>
          <p:nvPr/>
        </p:nvPicPr>
        <p:blipFill>
          <a:blip r:embed="rId3" cstate="print"/>
          <a:stretch>
            <a:fillRect/>
          </a:stretch>
        </p:blipFill>
        <p:spPr>
          <a:xfrm>
            <a:off x="6205513" y="4073759"/>
            <a:ext cx="2481287" cy="2286198"/>
          </a:xfrm>
          <a:prstGeom prst="rect">
            <a:avLst/>
          </a:prstGeom>
        </p:spPr>
      </p:pic>
      <p:sp>
        <p:nvSpPr>
          <p:cNvPr id="4" name="TextBox 3"/>
          <p:cNvSpPr txBox="1"/>
          <p:nvPr/>
        </p:nvSpPr>
        <p:spPr>
          <a:xfrm>
            <a:off x="6205513" y="1524000"/>
            <a:ext cx="2527539" cy="2408352"/>
          </a:xfrm>
          <a:prstGeom prst="rect">
            <a:avLst/>
          </a:prstGeom>
          <a:noFill/>
        </p:spPr>
        <p:txBody>
          <a:bodyPr wrap="square" rtlCol="0">
            <a:spAutoFit/>
          </a:bodyPr>
          <a:lstStyle/>
          <a:p>
            <a:r>
              <a:rPr lang="en-US" sz="2150" dirty="0">
                <a:latin typeface="Calibri" pitchFamily="34" charset="0"/>
              </a:rPr>
              <a:t>Draw this chart in your notebooks. Then write and draw in boxes 1 and 2 to show </a:t>
            </a:r>
            <a:r>
              <a:rPr lang="en-US" sz="2150" b="1" dirty="0">
                <a:latin typeface="Calibri" pitchFamily="34" charset="0"/>
              </a:rPr>
              <a:t>two</a:t>
            </a:r>
            <a:r>
              <a:rPr lang="en-US" sz="2150" dirty="0">
                <a:latin typeface="Calibri" pitchFamily="34" charset="0"/>
              </a:rPr>
              <a:t> things that happen to matter in the tree. </a:t>
            </a:r>
          </a:p>
        </p:txBody>
      </p:sp>
      <p:graphicFrame>
        <p:nvGraphicFramePr>
          <p:cNvPr id="7" name="Table 6"/>
          <p:cNvGraphicFramePr>
            <a:graphicFrameLocks noGrp="1"/>
          </p:cNvGraphicFramePr>
          <p:nvPr/>
        </p:nvGraphicFramePr>
        <p:xfrm>
          <a:off x="457200" y="1658678"/>
          <a:ext cx="5418666" cy="4529472"/>
        </p:xfrm>
        <a:graphic>
          <a:graphicData uri="http://schemas.openxmlformats.org/drawingml/2006/table">
            <a:tbl>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tblGrid>
              <a:tr h="1509824">
                <a:tc>
                  <a:txBody>
                    <a:bodyPr/>
                    <a:lstStyle/>
                    <a:p>
                      <a:pPr marL="0" marR="0">
                        <a:spcBef>
                          <a:spcPts val="0"/>
                        </a:spcBef>
                        <a:spcAft>
                          <a:spcPts val="0"/>
                        </a:spcAft>
                      </a:pPr>
                      <a:r>
                        <a:rPr lang="en-US" sz="2000" dirty="0">
                          <a:latin typeface="Calibri"/>
                          <a:ea typeface="Calibri"/>
                          <a:cs typeface="Times New Roman"/>
                        </a:rPr>
                        <a:t>1.</a:t>
                      </a:r>
                    </a:p>
                  </a:txBody>
                  <a:tcPr marL="67733" marR="6773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6D9F1"/>
                    </a:solidFill>
                  </a:tcPr>
                </a:tc>
                <a:tc>
                  <a:txBody>
                    <a:bodyPr/>
                    <a:lstStyle/>
                    <a:p>
                      <a:pPr marL="0" marR="0">
                        <a:spcBef>
                          <a:spcPts val="0"/>
                        </a:spcBef>
                        <a:spcAft>
                          <a:spcPts val="0"/>
                        </a:spcAft>
                      </a:pPr>
                      <a:r>
                        <a:rPr lang="en-US" sz="2000" dirty="0">
                          <a:latin typeface="Calibri"/>
                          <a:ea typeface="Calibri"/>
                          <a:cs typeface="Times New Roman"/>
                        </a:rPr>
                        <a:t>2.</a:t>
                      </a:r>
                    </a:p>
                  </a:txBody>
                  <a:tcPr marL="67733" marR="6773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0"/>
                  </a:ext>
                </a:extLst>
              </a:tr>
              <a:tr h="1509824">
                <a:tc>
                  <a:txBody>
                    <a:bodyPr/>
                    <a:lstStyle/>
                    <a:p>
                      <a:pPr marL="0" marR="0">
                        <a:spcBef>
                          <a:spcPts val="0"/>
                        </a:spcBef>
                        <a:spcAft>
                          <a:spcPts val="0"/>
                        </a:spcAft>
                      </a:pPr>
                      <a:r>
                        <a:rPr lang="en-US" sz="2000" dirty="0">
                          <a:latin typeface="Calibri"/>
                          <a:ea typeface="Calibri"/>
                          <a:cs typeface="Times New Roman"/>
                        </a:rPr>
                        <a:t>3.</a:t>
                      </a:r>
                    </a:p>
                  </a:txBody>
                  <a:tcPr marL="67733" marR="6773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000" dirty="0">
                          <a:latin typeface="Calibri"/>
                          <a:ea typeface="Calibri"/>
                          <a:cs typeface="Times New Roman"/>
                        </a:rPr>
                        <a:t>4.</a:t>
                      </a:r>
                    </a:p>
                  </a:txBody>
                  <a:tcPr marL="67733" marR="6773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1509824">
                <a:tc>
                  <a:txBody>
                    <a:bodyPr/>
                    <a:lstStyle/>
                    <a:p>
                      <a:pPr marL="0" marR="0">
                        <a:spcBef>
                          <a:spcPts val="0"/>
                        </a:spcBef>
                        <a:spcAft>
                          <a:spcPts val="0"/>
                        </a:spcAft>
                      </a:pPr>
                      <a:r>
                        <a:rPr lang="en-US" sz="2000" dirty="0">
                          <a:latin typeface="Calibri"/>
                          <a:ea typeface="Calibri"/>
                          <a:cs typeface="Times New Roman"/>
                        </a:rPr>
                        <a:t>5.</a:t>
                      </a:r>
                    </a:p>
                  </a:txBody>
                  <a:tcPr marL="67733" marR="6773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endParaRPr lang="en-US" sz="1100" dirty="0">
                        <a:latin typeface="Calibri"/>
                        <a:ea typeface="Calibri"/>
                        <a:cs typeface="Times New Roman"/>
                      </a:endParaRPr>
                    </a:p>
                  </a:txBody>
                  <a:tcPr marL="67733" marR="6773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750234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Show the Tree Making Food and Growing</a:t>
            </a:r>
          </a:p>
        </p:txBody>
      </p:sp>
      <p:sp>
        <p:nvSpPr>
          <p:cNvPr id="3" name="Content Placeholder 2"/>
          <p:cNvSpPr>
            <a:spLocks noGrp="1"/>
          </p:cNvSpPr>
          <p:nvPr>
            <p:ph idx="1"/>
          </p:nvPr>
        </p:nvSpPr>
        <p:spPr>
          <a:xfrm>
            <a:off x="457200" y="1600200"/>
            <a:ext cx="8382000" cy="4876800"/>
          </a:xfrm>
        </p:spPr>
        <p:txBody>
          <a:bodyPr/>
          <a:lstStyle/>
          <a:p>
            <a:pPr marL="0" indent="0">
              <a:buNone/>
            </a:pPr>
            <a:r>
              <a:rPr lang="en-US" sz="3200" dirty="0"/>
              <a:t>Use linking cubes to show the tree making food and growing:</a:t>
            </a:r>
          </a:p>
          <a:p>
            <a:pPr marL="457200" indent="-228600">
              <a:buFont typeface="Arial" pitchFamily="34" charset="0"/>
              <a:buChar char="•"/>
            </a:pPr>
            <a:r>
              <a:rPr lang="en-US" sz="3200" dirty="0"/>
              <a:t>Use up all of your carbon-dioxide and water molecules to make food molecules in the tree. </a:t>
            </a:r>
          </a:p>
          <a:p>
            <a:pPr marL="457200" indent="-228600">
              <a:buFont typeface="Arial" pitchFamily="34" charset="0"/>
              <a:buChar char="•"/>
            </a:pPr>
            <a:r>
              <a:rPr lang="en-US" sz="3200" dirty="0"/>
              <a:t>Put leftover oxygen “atoms” in </a:t>
            </a:r>
            <a:br>
              <a:rPr lang="en-US" sz="3200" dirty="0"/>
            </a:br>
            <a:r>
              <a:rPr lang="en-US" sz="3200" dirty="0"/>
              <a:t>the oxygen bowl (or in the air </a:t>
            </a:r>
            <a:br>
              <a:rPr lang="en-US" sz="3200" dirty="0"/>
            </a:br>
            <a:r>
              <a:rPr lang="en-US" sz="3200" dirty="0"/>
              <a:t>around the tree).</a:t>
            </a:r>
          </a:p>
          <a:p>
            <a:pPr marL="457200" indent="-228600">
              <a:buFont typeface="Arial" pitchFamily="34" charset="0"/>
              <a:buChar char="•"/>
            </a:pPr>
            <a:r>
              <a:rPr lang="en-US" sz="3200" dirty="0"/>
              <a:t>Show how the tree grows bigger</a:t>
            </a:r>
            <a:br>
              <a:rPr lang="en-US" sz="3200" dirty="0"/>
            </a:br>
            <a:r>
              <a:rPr lang="en-US" sz="3200" dirty="0"/>
              <a:t> with all these food molecules.</a:t>
            </a:r>
          </a:p>
          <a:p>
            <a:endParaRPr lang="en-US" dirty="0"/>
          </a:p>
        </p:txBody>
      </p:sp>
      <p:pic>
        <p:nvPicPr>
          <p:cNvPr id="4" name="Picture 3"/>
          <p:cNvPicPr>
            <a:picLocks noChangeAspect="1"/>
          </p:cNvPicPr>
          <p:nvPr/>
        </p:nvPicPr>
        <p:blipFill>
          <a:blip r:embed="rId3" cstate="print"/>
          <a:stretch>
            <a:fillRect/>
          </a:stretch>
        </p:blipFill>
        <p:spPr>
          <a:xfrm>
            <a:off x="6324600" y="3962400"/>
            <a:ext cx="2481287" cy="2286198"/>
          </a:xfrm>
          <a:prstGeom prst="rect">
            <a:avLst/>
          </a:prstGeom>
        </p:spPr>
      </p:pic>
    </p:spTree>
    <p:extLst>
      <p:ext uri="{BB962C8B-B14F-4D97-AF65-F5344CB8AC3E}">
        <p14:creationId xmlns:p14="http://schemas.microsoft.com/office/powerpoint/2010/main" val="27184958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2772"/>
            <a:ext cx="8229600" cy="990600"/>
          </a:xfrm>
        </p:spPr>
        <p:txBody>
          <a:bodyPr>
            <a:normAutofit/>
          </a:bodyPr>
          <a:lstStyle/>
          <a:p>
            <a:r>
              <a:rPr lang="en-US" dirty="0"/>
              <a:t>Other Uses for the Food Molecules</a:t>
            </a:r>
          </a:p>
        </p:txBody>
      </p:sp>
      <p:sp>
        <p:nvSpPr>
          <p:cNvPr id="3" name="Content Placeholder 2"/>
          <p:cNvSpPr>
            <a:spLocks noGrp="1"/>
          </p:cNvSpPr>
          <p:nvPr>
            <p:ph idx="1"/>
          </p:nvPr>
        </p:nvSpPr>
        <p:spPr>
          <a:xfrm>
            <a:off x="457200" y="1373372"/>
            <a:ext cx="8229600" cy="5061098"/>
          </a:xfrm>
        </p:spPr>
        <p:txBody>
          <a:bodyPr/>
          <a:lstStyle/>
          <a:p>
            <a:pPr marL="0" indent="0">
              <a:buNone/>
            </a:pPr>
            <a:r>
              <a:rPr lang="en-US" sz="3000" dirty="0"/>
              <a:t>What else can the tree do with the food molecules besides using them to grow? What else do food molecules contain besides matter?</a:t>
            </a:r>
          </a:p>
          <a:p>
            <a:pPr marL="0" indent="0">
              <a:buNone/>
            </a:pPr>
            <a:r>
              <a:rPr lang="en-US" sz="3000" dirty="0"/>
              <a:t>The tree needs energy to live, so it breaks down the food molecules to release the stored </a:t>
            </a:r>
            <a:r>
              <a:rPr lang="en-US" sz="3000" b="1" dirty="0"/>
              <a:t>energy</a:t>
            </a:r>
            <a:r>
              <a:rPr lang="en-US" sz="3000" dirty="0"/>
              <a:t>.</a:t>
            </a:r>
          </a:p>
          <a:p>
            <a:pPr marL="0" indent="0">
              <a:buNone/>
            </a:pPr>
            <a:r>
              <a:rPr lang="en-US" sz="3000" dirty="0"/>
              <a:t>Break apart </a:t>
            </a:r>
            <a:r>
              <a:rPr lang="en-US" sz="3000" b="1" dirty="0"/>
              <a:t>four</a:t>
            </a:r>
            <a:r>
              <a:rPr lang="en-US" sz="3000" dirty="0"/>
              <a:t> food molecules (linking cubes). The clicking sound you hear represents energy being released. </a:t>
            </a:r>
          </a:p>
          <a:p>
            <a:pPr marL="0" indent="0">
              <a:buNone/>
            </a:pPr>
            <a:r>
              <a:rPr lang="en-US" sz="3000" dirty="0"/>
              <a:t>The tree uses this energy to live. </a:t>
            </a:r>
            <a:r>
              <a:rPr lang="en-US" sz="3000" b="1" dirty="0"/>
              <a:t>But what happens to the leftover pieces of matter?</a:t>
            </a:r>
          </a:p>
          <a:p>
            <a:endParaRPr lang="en-US" dirty="0"/>
          </a:p>
        </p:txBody>
      </p:sp>
    </p:spTree>
    <p:extLst>
      <p:ext uri="{BB962C8B-B14F-4D97-AF65-F5344CB8AC3E}">
        <p14:creationId xmlns:p14="http://schemas.microsoft.com/office/powerpoint/2010/main" val="305511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Happens to the Leftovers?</a:t>
            </a:r>
          </a:p>
        </p:txBody>
      </p:sp>
      <p:sp>
        <p:nvSpPr>
          <p:cNvPr id="3" name="Content Placeholder 2"/>
          <p:cNvSpPr>
            <a:spLocks noGrp="1"/>
          </p:cNvSpPr>
          <p:nvPr>
            <p:ph idx="1"/>
          </p:nvPr>
        </p:nvSpPr>
        <p:spPr>
          <a:xfrm>
            <a:off x="533400" y="1524000"/>
            <a:ext cx="8229600" cy="4876800"/>
          </a:xfrm>
        </p:spPr>
        <p:txBody>
          <a:bodyPr>
            <a:normAutofit lnSpcReduction="10000"/>
          </a:bodyPr>
          <a:lstStyle/>
          <a:p>
            <a:pPr marL="365760" indent="-365760">
              <a:spcBef>
                <a:spcPts val="600"/>
              </a:spcBef>
            </a:pPr>
            <a:r>
              <a:rPr lang="en-US" sz="3200" dirty="0"/>
              <a:t>In nature, the leftover pieces of matter immediately start matching up to make CO</a:t>
            </a:r>
            <a:r>
              <a:rPr lang="en-US" sz="3200" baseline="-25000" dirty="0"/>
              <a:t>2</a:t>
            </a:r>
            <a:r>
              <a:rPr lang="en-US" sz="3200" dirty="0"/>
              <a:t> and H</a:t>
            </a:r>
            <a:r>
              <a:rPr lang="en-US" sz="3200" baseline="-25000" dirty="0"/>
              <a:t>2</a:t>
            </a:r>
            <a:r>
              <a:rPr lang="en-US" sz="3200" dirty="0"/>
              <a:t>O molecules.</a:t>
            </a:r>
          </a:p>
          <a:p>
            <a:pPr marL="365760" indent="-365760">
              <a:spcBef>
                <a:spcPts val="1200"/>
              </a:spcBef>
            </a:pPr>
            <a:r>
              <a:rPr lang="en-US" sz="3200" dirty="0"/>
              <a:t>So use your leftover pieces to make as many CO</a:t>
            </a:r>
            <a:r>
              <a:rPr lang="en-US" sz="3200" baseline="-25000" dirty="0"/>
              <a:t>2 </a:t>
            </a:r>
            <a:r>
              <a:rPr lang="en-US" sz="3200" dirty="0"/>
              <a:t>and H</a:t>
            </a:r>
            <a:r>
              <a:rPr lang="en-US" sz="3200" baseline="-25000" dirty="0"/>
              <a:t>2</a:t>
            </a:r>
            <a:r>
              <a:rPr lang="en-US" sz="3200" dirty="0"/>
              <a:t>O molecules as you can. If you need more oxygen molecules, take them from the oxygen bowl (or from the air around the tree). </a:t>
            </a:r>
          </a:p>
          <a:p>
            <a:pPr marL="365760" indent="-365760">
              <a:spcBef>
                <a:spcPts val="1200"/>
              </a:spcBef>
            </a:pPr>
            <a:r>
              <a:rPr lang="en-US" sz="3200" dirty="0"/>
              <a:t>Put your new CO</a:t>
            </a:r>
            <a:r>
              <a:rPr lang="en-US" sz="3200" baseline="-25000" dirty="0"/>
              <a:t>2</a:t>
            </a:r>
            <a:r>
              <a:rPr lang="en-US" sz="3200" dirty="0"/>
              <a:t> and H</a:t>
            </a:r>
            <a:r>
              <a:rPr lang="en-US" sz="3200" baseline="-25000" dirty="0"/>
              <a:t>2</a:t>
            </a:r>
            <a:r>
              <a:rPr lang="en-US" sz="3200" dirty="0"/>
              <a:t>O molecules in their labeled bowls. </a:t>
            </a:r>
          </a:p>
        </p:txBody>
      </p:sp>
    </p:spTree>
    <p:extLst>
      <p:ext uri="{BB962C8B-B14F-4D97-AF65-F5344CB8AC3E}">
        <p14:creationId xmlns:p14="http://schemas.microsoft.com/office/powerpoint/2010/main" val="369609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normAutofit/>
          </a:bodyPr>
          <a:lstStyle/>
          <a:p>
            <a:r>
              <a:rPr lang="en-US" dirty="0"/>
              <a:t>Other Uses for the Food Molecules</a:t>
            </a:r>
          </a:p>
        </p:txBody>
      </p:sp>
      <p:sp>
        <p:nvSpPr>
          <p:cNvPr id="3" name="Content Placeholder 2"/>
          <p:cNvSpPr>
            <a:spLocks noGrp="1"/>
          </p:cNvSpPr>
          <p:nvPr>
            <p:ph idx="1"/>
          </p:nvPr>
        </p:nvSpPr>
        <p:spPr>
          <a:xfrm>
            <a:off x="533400" y="1524000"/>
            <a:ext cx="8153400" cy="4876800"/>
          </a:xfrm>
        </p:spPr>
        <p:txBody>
          <a:bodyPr/>
          <a:lstStyle/>
          <a:p>
            <a:pPr marL="0" indent="0">
              <a:spcBef>
                <a:spcPts val="1200"/>
              </a:spcBef>
              <a:buNone/>
            </a:pPr>
            <a:r>
              <a:rPr lang="en-US" sz="3200" dirty="0"/>
              <a:t>What else can the tree do with the food molecules it made? </a:t>
            </a:r>
          </a:p>
          <a:p>
            <a:pPr marL="0" indent="0">
              <a:spcBef>
                <a:spcPts val="1200"/>
              </a:spcBef>
              <a:buNone/>
            </a:pPr>
            <a:r>
              <a:rPr lang="en-US" sz="3200" dirty="0"/>
              <a:t>Some of the matter can fall to the ground as </a:t>
            </a:r>
            <a:r>
              <a:rPr lang="en-US" sz="3200" b="1" dirty="0"/>
              <a:t>wastes</a:t>
            </a:r>
            <a:r>
              <a:rPr lang="en-US" sz="3200" dirty="0"/>
              <a:t>—like when leaves, branches, berries, or nuts fall to the ground.</a:t>
            </a:r>
          </a:p>
          <a:p>
            <a:pPr marL="0" indent="0">
              <a:spcBef>
                <a:spcPts val="1200"/>
              </a:spcBef>
              <a:buNone/>
            </a:pPr>
            <a:r>
              <a:rPr lang="en-US" sz="3200" dirty="0"/>
              <a:t>So drop </a:t>
            </a:r>
            <a:r>
              <a:rPr lang="en-US" sz="3200" b="1" dirty="0"/>
              <a:t>one</a:t>
            </a:r>
            <a:r>
              <a:rPr lang="en-US" sz="3200" dirty="0"/>
              <a:t> food molecule into the bowl labeled Wastes. </a:t>
            </a:r>
          </a:p>
        </p:txBody>
      </p:sp>
    </p:spTree>
    <p:extLst>
      <p:ext uri="{BB962C8B-B14F-4D97-AF65-F5344CB8AC3E}">
        <p14:creationId xmlns:p14="http://schemas.microsoft.com/office/powerpoint/2010/main" val="134331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the Tree Uses Food Molecules</a:t>
            </a:r>
          </a:p>
        </p:txBody>
      </p:sp>
      <p:sp>
        <p:nvSpPr>
          <p:cNvPr id="3" name="Content Placeholder 2"/>
          <p:cNvSpPr>
            <a:spLocks noGrp="1"/>
          </p:cNvSpPr>
          <p:nvPr>
            <p:ph idx="1"/>
          </p:nvPr>
        </p:nvSpPr>
        <p:spPr/>
        <p:txBody>
          <a:bodyPr/>
          <a:lstStyle/>
          <a:p>
            <a:pPr marL="365760" indent="-365760">
              <a:spcBef>
                <a:spcPts val="1200"/>
              </a:spcBef>
            </a:pPr>
            <a:r>
              <a:rPr lang="en-US" sz="3200" dirty="0"/>
              <a:t>To grow bigger</a:t>
            </a:r>
          </a:p>
          <a:p>
            <a:pPr marL="365760" indent="-365760">
              <a:spcBef>
                <a:spcPts val="1200"/>
              </a:spcBef>
            </a:pPr>
            <a:r>
              <a:rPr lang="en-US" sz="3200" dirty="0"/>
              <a:t>To get energy (and give off CO</a:t>
            </a:r>
            <a:r>
              <a:rPr lang="en-US" sz="3200" baseline="-25000" dirty="0"/>
              <a:t>2</a:t>
            </a:r>
            <a:r>
              <a:rPr lang="en-US" sz="3200" dirty="0"/>
              <a:t> and H</a:t>
            </a:r>
            <a:r>
              <a:rPr lang="en-US" sz="3200" baseline="-25000" dirty="0"/>
              <a:t>2</a:t>
            </a:r>
            <a:r>
              <a:rPr lang="en-US" sz="3200" dirty="0"/>
              <a:t>O)</a:t>
            </a:r>
          </a:p>
          <a:p>
            <a:pPr marL="365760" indent="-365760">
              <a:spcBef>
                <a:spcPts val="1200"/>
              </a:spcBef>
            </a:pPr>
            <a:r>
              <a:rPr lang="en-US" sz="3200" dirty="0"/>
              <a:t>As wastes that fall to the ground</a:t>
            </a:r>
          </a:p>
          <a:p>
            <a:pPr marL="365760" indent="-365760">
              <a:spcBef>
                <a:spcPts val="1200"/>
              </a:spcBef>
            </a:pPr>
            <a:r>
              <a:rPr lang="en-US" sz="3200" dirty="0"/>
              <a:t>And one more thing …</a:t>
            </a:r>
          </a:p>
        </p:txBody>
      </p:sp>
    </p:spTree>
    <p:extLst>
      <p:ext uri="{BB962C8B-B14F-4D97-AF65-F5344CB8AC3E}">
        <p14:creationId xmlns:p14="http://schemas.microsoft.com/office/powerpoint/2010/main" val="19012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Else Happens to the Food Matter?</a:t>
            </a:r>
          </a:p>
        </p:txBody>
      </p:sp>
      <p:sp>
        <p:nvSpPr>
          <p:cNvPr id="3" name="Content Placeholder 2"/>
          <p:cNvSpPr>
            <a:spLocks noGrp="1"/>
          </p:cNvSpPr>
          <p:nvPr>
            <p:ph idx="1"/>
          </p:nvPr>
        </p:nvSpPr>
        <p:spPr/>
        <p:txBody>
          <a:bodyPr/>
          <a:lstStyle/>
          <a:p>
            <a:pPr marL="0" indent="0">
              <a:spcBef>
                <a:spcPts val="1200"/>
              </a:spcBef>
              <a:buNone/>
            </a:pPr>
            <a:r>
              <a:rPr lang="en-US" sz="3200" dirty="0"/>
              <a:t>It gets passed on to another organism!</a:t>
            </a:r>
          </a:p>
          <a:p>
            <a:pPr marL="0" indent="0">
              <a:spcBef>
                <a:spcPts val="1200"/>
              </a:spcBef>
              <a:buNone/>
            </a:pPr>
            <a:r>
              <a:rPr lang="en-US" sz="3200" dirty="0"/>
              <a:t>So move </a:t>
            </a:r>
            <a:r>
              <a:rPr lang="en-US" sz="3200" b="1" dirty="0"/>
              <a:t>nine</a:t>
            </a:r>
            <a:r>
              <a:rPr lang="en-US" sz="3200" dirty="0"/>
              <a:t> food molecules from the tree to the squirrel.</a:t>
            </a:r>
          </a:p>
          <a:p>
            <a:pPr marL="0" indent="0">
              <a:spcBef>
                <a:spcPts val="1200"/>
              </a:spcBef>
              <a:buNone/>
            </a:pPr>
            <a:r>
              <a:rPr lang="en-US" sz="3200" dirty="0"/>
              <a:t>What does this matter help the squirrel do?</a:t>
            </a:r>
          </a:p>
          <a:p>
            <a:pPr marL="0" indent="0" algn="ctr">
              <a:spcBef>
                <a:spcPts val="1200"/>
              </a:spcBef>
              <a:buNone/>
            </a:pPr>
            <a:r>
              <a:rPr lang="en-US" sz="3200" b="1" dirty="0"/>
              <a:t>Grow bigger!</a:t>
            </a:r>
          </a:p>
        </p:txBody>
      </p:sp>
    </p:spTree>
    <p:extLst>
      <p:ext uri="{BB962C8B-B14F-4D97-AF65-F5344CB8AC3E}">
        <p14:creationId xmlns:p14="http://schemas.microsoft.com/office/powerpoint/2010/main" val="355626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Add to Our Tree Chart</a:t>
            </a:r>
          </a:p>
        </p:txBody>
      </p:sp>
      <p:sp>
        <p:nvSpPr>
          <p:cNvPr id="3" name="Content Placeholder 2"/>
          <p:cNvSpPr>
            <a:spLocks noGrp="1"/>
          </p:cNvSpPr>
          <p:nvPr>
            <p:ph idx="1"/>
          </p:nvPr>
        </p:nvSpPr>
        <p:spPr/>
        <p:txBody>
          <a:bodyPr/>
          <a:lstStyle/>
          <a:p>
            <a:pPr marL="365760" indent="-365760"/>
            <a:r>
              <a:rPr lang="en-US" sz="3200" dirty="0"/>
              <a:t>What are </a:t>
            </a:r>
            <a:r>
              <a:rPr lang="en-US" sz="3200" b="1" dirty="0"/>
              <a:t>five</a:t>
            </a:r>
            <a:r>
              <a:rPr lang="en-US" sz="3200" dirty="0"/>
              <a:t> things that can happen to the matter in the tree? </a:t>
            </a:r>
          </a:p>
          <a:p>
            <a:pPr marL="365760" indent="-365760">
              <a:spcBef>
                <a:spcPts val="1200"/>
              </a:spcBef>
            </a:pPr>
            <a:r>
              <a:rPr lang="en-US" sz="3200" dirty="0"/>
              <a:t>We already have </a:t>
            </a:r>
            <a:r>
              <a:rPr lang="en-US" sz="3200" b="1" dirty="0"/>
              <a:t>two</a:t>
            </a:r>
            <a:r>
              <a:rPr lang="en-US" sz="3200" dirty="0"/>
              <a:t> things on our chart. Let’s add </a:t>
            </a:r>
            <a:r>
              <a:rPr lang="en-US" sz="3200" b="1" dirty="0"/>
              <a:t>three</a:t>
            </a:r>
            <a:r>
              <a:rPr lang="en-US" sz="3200" dirty="0"/>
              <a:t> more!</a:t>
            </a:r>
          </a:p>
          <a:p>
            <a:endParaRPr lang="en-US" dirty="0"/>
          </a:p>
        </p:txBody>
      </p:sp>
    </p:spTree>
    <p:extLst>
      <p:ext uri="{BB962C8B-B14F-4D97-AF65-F5344CB8AC3E}">
        <p14:creationId xmlns:p14="http://schemas.microsoft.com/office/powerpoint/2010/main" val="779385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33400" y="304800"/>
            <a:ext cx="8210551" cy="990600"/>
          </a:xfrm>
        </p:spPr>
        <p:txBody>
          <a:bodyPr>
            <a:normAutofit fontScale="90000"/>
          </a:bodyPr>
          <a:lstStyle/>
          <a:p>
            <a:pPr eaLnBrk="1" fontAlgn="auto" hangingPunct="1">
              <a:spcAft>
                <a:spcPts val="0"/>
              </a:spcAft>
              <a:defRPr/>
            </a:pPr>
            <a:br>
              <a:rPr lang="en-US" dirty="0"/>
            </a:br>
            <a:r>
              <a:rPr lang="en-US" sz="4400" dirty="0"/>
              <a:t>Norms for Working Together: The Heart </a:t>
            </a:r>
            <a:br>
              <a:rPr lang="en-US" sz="4400" dirty="0"/>
            </a:br>
            <a:endParaRPr lang="en-US" sz="4400" dirty="0"/>
          </a:p>
        </p:txBody>
      </p:sp>
      <p:sp>
        <p:nvSpPr>
          <p:cNvPr id="115715" name="Rectangle 3"/>
          <p:cNvSpPr>
            <a:spLocks noGrp="1" noChangeArrowheads="1"/>
          </p:cNvSpPr>
          <p:nvPr>
            <p:ph idx="1"/>
          </p:nvPr>
        </p:nvSpPr>
        <p:spPr>
          <a:xfrm>
            <a:off x="533400" y="2332038"/>
            <a:ext cx="8229600" cy="4297362"/>
          </a:xfrm>
        </p:spPr>
        <p:txBody>
          <a:bodyPr rtlCol="0">
            <a:normAutofit fontScale="92500" lnSpcReduction="20000"/>
          </a:bodyPr>
          <a:lstStyle/>
          <a:p>
            <a:pPr marL="0" indent="0" eaLnBrk="1" fontAlgn="auto" hangingPunct="1">
              <a:spcAft>
                <a:spcPts val="0"/>
              </a:spcAft>
              <a:buFont typeface="Arial" pitchFamily="34" charset="0"/>
              <a:buNone/>
              <a:defRPr/>
            </a:pPr>
            <a:r>
              <a:rPr lang="en-US" sz="2800" b="1" dirty="0"/>
              <a:t>The Heart of </a:t>
            </a:r>
            <a:r>
              <a:rPr lang="en-US" sz="2800" b="1" dirty="0" err="1"/>
              <a:t>RESPeCT</a:t>
            </a:r>
            <a:r>
              <a:rPr lang="en-US" sz="2800" b="1" dirty="0"/>
              <a:t> Lesson Analysis and Content </a:t>
            </a:r>
            <a:br>
              <a:rPr lang="en-US" sz="2800" b="1" dirty="0"/>
            </a:br>
            <a:r>
              <a:rPr lang="en-US" sz="2800" b="1" dirty="0"/>
              <a:t>Deepening</a:t>
            </a:r>
          </a:p>
          <a:p>
            <a:pPr marL="342900" marR="0" lvl="0" indent="-342900">
              <a:lnSpc>
                <a:spcPct val="110000"/>
              </a:lnSpc>
              <a:spcBef>
                <a:spcPts val="600"/>
              </a:spcBef>
              <a:spcAft>
                <a:spcPts val="0"/>
              </a:spcAft>
              <a:buFont typeface="Symbol"/>
              <a:buChar char=""/>
            </a:pPr>
            <a:r>
              <a:rPr lang="en-US" sz="2800" dirty="0">
                <a:solidFill>
                  <a:srgbClr val="292934"/>
                </a:solidFill>
              </a:rPr>
              <a:t>Keep the goal in mind: analysis of teaching to improve student learning.  </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Share your ideas, uncertainties, confusion, disagreements, questions, and good humor. All points of view are welcome.</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Expect and ask questions to deepen everyone’s learning; be constructively challenging.</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Listen carefully; seek to understand other participants’ points of view.</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600635" y="1219200"/>
            <a:ext cx="8543365"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18196817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dirty="0"/>
              <a:t>Stop and Summarize!</a:t>
            </a:r>
          </a:p>
        </p:txBody>
      </p:sp>
      <p:sp>
        <p:nvSpPr>
          <p:cNvPr id="3" name="Content Placeholder 2"/>
          <p:cNvSpPr>
            <a:spLocks noGrp="1"/>
          </p:cNvSpPr>
          <p:nvPr>
            <p:ph idx="1"/>
          </p:nvPr>
        </p:nvSpPr>
        <p:spPr>
          <a:xfrm>
            <a:off x="457200" y="1295400"/>
            <a:ext cx="8458200" cy="5257800"/>
          </a:xfrm>
        </p:spPr>
        <p:txBody>
          <a:bodyPr>
            <a:normAutofit fontScale="77500" lnSpcReduction="20000"/>
          </a:bodyPr>
          <a:lstStyle/>
          <a:p>
            <a:pPr marL="365760" lvl="0" indent="-365760">
              <a:spcBef>
                <a:spcPts val="1200"/>
              </a:spcBef>
              <a:spcAft>
                <a:spcPts val="600"/>
              </a:spcAft>
            </a:pPr>
            <a:r>
              <a:rPr lang="en-US" sz="4100" dirty="0"/>
              <a:t>Create a content representation that summarizes what happens to matter in the tree. Label your arrows and use the following terms in your diagram:</a:t>
            </a:r>
          </a:p>
          <a:p>
            <a:pPr marL="731520" lvl="1" indent="-365760">
              <a:spcBef>
                <a:spcPts val="600"/>
              </a:spcBef>
            </a:pPr>
            <a:r>
              <a:rPr lang="en-US" sz="4100" dirty="0"/>
              <a:t>Photosynthesis</a:t>
            </a:r>
          </a:p>
          <a:p>
            <a:pPr marL="731520" lvl="1" indent="-365760">
              <a:spcBef>
                <a:spcPts val="600"/>
              </a:spcBef>
            </a:pPr>
            <a:r>
              <a:rPr lang="en-US" sz="4100" dirty="0"/>
              <a:t>Respiration</a:t>
            </a:r>
          </a:p>
          <a:p>
            <a:pPr marL="731520" lvl="1" indent="-365760">
              <a:spcBef>
                <a:spcPts val="600"/>
              </a:spcBef>
            </a:pPr>
            <a:r>
              <a:rPr lang="en-US" sz="4100" dirty="0"/>
              <a:t>Waste</a:t>
            </a:r>
          </a:p>
          <a:p>
            <a:pPr marL="731520" lvl="1" indent="-365760">
              <a:spcBef>
                <a:spcPts val="600"/>
              </a:spcBef>
            </a:pPr>
            <a:r>
              <a:rPr lang="en-US" sz="4100" dirty="0"/>
              <a:t>Growth</a:t>
            </a:r>
          </a:p>
          <a:p>
            <a:pPr marL="731520" lvl="1" indent="-365760">
              <a:spcBef>
                <a:spcPts val="600"/>
              </a:spcBef>
            </a:pPr>
            <a:r>
              <a:rPr lang="en-US" sz="4100" dirty="0"/>
              <a:t>Source of food for another organism</a:t>
            </a:r>
          </a:p>
          <a:p>
            <a:pPr marL="365760" lvl="0" indent="-365760">
              <a:spcBef>
                <a:spcPts val="1200"/>
              </a:spcBef>
            </a:pPr>
            <a:r>
              <a:rPr lang="en-US" sz="4100" dirty="0"/>
              <a:t>What aspects of the science content storyline have we covered so far?</a:t>
            </a:r>
          </a:p>
          <a:p>
            <a:endParaRPr lang="en-US" dirty="0"/>
          </a:p>
        </p:txBody>
      </p:sp>
    </p:spTree>
    <p:extLst>
      <p:ext uri="{BB962C8B-B14F-4D97-AF65-F5344CB8AC3E}">
        <p14:creationId xmlns:p14="http://schemas.microsoft.com/office/powerpoint/2010/main" val="376263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Happens to Matter in the Squirrel?</a:t>
            </a:r>
          </a:p>
        </p:txBody>
      </p:sp>
      <p:pic>
        <p:nvPicPr>
          <p:cNvPr id="3" name="Picture 2"/>
          <p:cNvPicPr>
            <a:picLocks noChangeAspect="1"/>
          </p:cNvPicPr>
          <p:nvPr/>
        </p:nvPicPr>
        <p:blipFill>
          <a:blip r:embed="rId3" cstate="print"/>
          <a:stretch>
            <a:fillRect/>
          </a:stretch>
        </p:blipFill>
        <p:spPr>
          <a:xfrm>
            <a:off x="6995154" y="5047814"/>
            <a:ext cx="1450974" cy="1463167"/>
          </a:xfrm>
          <a:prstGeom prst="rect">
            <a:avLst/>
          </a:prstGeom>
        </p:spPr>
      </p:pic>
      <p:sp>
        <p:nvSpPr>
          <p:cNvPr id="5" name="TextBox 4"/>
          <p:cNvSpPr txBox="1"/>
          <p:nvPr/>
        </p:nvSpPr>
        <p:spPr>
          <a:xfrm>
            <a:off x="6592186" y="1775976"/>
            <a:ext cx="2351601" cy="3070071"/>
          </a:xfrm>
          <a:prstGeom prst="rect">
            <a:avLst/>
          </a:prstGeom>
          <a:noFill/>
        </p:spPr>
        <p:txBody>
          <a:bodyPr wrap="square" rtlCol="0">
            <a:spAutoFit/>
          </a:bodyPr>
          <a:lstStyle/>
          <a:p>
            <a:r>
              <a:rPr lang="en-US" sz="2150" dirty="0">
                <a:latin typeface="Calibri" pitchFamily="34" charset="0"/>
              </a:rPr>
              <a:t>Draw a new chart in your notebooks. Then in box 1, draw and write about </a:t>
            </a:r>
            <a:r>
              <a:rPr lang="en-US" sz="2150" b="1" dirty="0">
                <a:latin typeface="Calibri" pitchFamily="34" charset="0"/>
              </a:rPr>
              <a:t>one</a:t>
            </a:r>
            <a:r>
              <a:rPr lang="en-US" sz="2150" dirty="0">
                <a:latin typeface="Calibri" pitchFamily="34" charset="0"/>
              </a:rPr>
              <a:t> thing that can happen to the food matter the squirrel takes from the tree.</a:t>
            </a:r>
          </a:p>
        </p:txBody>
      </p:sp>
      <p:graphicFrame>
        <p:nvGraphicFramePr>
          <p:cNvPr id="6" name="Table 5"/>
          <p:cNvGraphicFramePr>
            <a:graphicFrameLocks noGrp="1"/>
          </p:cNvGraphicFramePr>
          <p:nvPr/>
        </p:nvGraphicFramePr>
        <p:xfrm>
          <a:off x="627320" y="1775976"/>
          <a:ext cx="5582094" cy="4624824"/>
        </p:xfrm>
        <a:graphic>
          <a:graphicData uri="http://schemas.openxmlformats.org/drawingml/2006/table">
            <a:tbl>
              <a:tblPr/>
              <a:tblGrid>
                <a:gridCol w="2791047">
                  <a:extLst>
                    <a:ext uri="{9D8B030D-6E8A-4147-A177-3AD203B41FA5}">
                      <a16:colId xmlns:a16="http://schemas.microsoft.com/office/drawing/2014/main" val="20000"/>
                    </a:ext>
                  </a:extLst>
                </a:gridCol>
                <a:gridCol w="2791047">
                  <a:extLst>
                    <a:ext uri="{9D8B030D-6E8A-4147-A177-3AD203B41FA5}">
                      <a16:colId xmlns:a16="http://schemas.microsoft.com/office/drawing/2014/main" val="20001"/>
                    </a:ext>
                  </a:extLst>
                </a:gridCol>
              </a:tblGrid>
              <a:tr h="2312412">
                <a:tc>
                  <a:txBody>
                    <a:bodyPr/>
                    <a:lstStyle/>
                    <a:p>
                      <a:pPr marL="0" marR="0">
                        <a:spcBef>
                          <a:spcPts val="0"/>
                        </a:spcBef>
                        <a:spcAft>
                          <a:spcPts val="0"/>
                        </a:spcAft>
                      </a:pPr>
                      <a:r>
                        <a:rPr lang="en-US" sz="2000" dirty="0">
                          <a:latin typeface="Calibri"/>
                          <a:ea typeface="Calibri"/>
                          <a:cs typeface="Times New Roman"/>
                        </a:rPr>
                        <a:t>1.</a:t>
                      </a:r>
                      <a:endParaRPr lang="en-US" sz="1100" dirty="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6D9F1"/>
                    </a:solidFill>
                  </a:tcPr>
                </a:tc>
                <a:tc>
                  <a:txBody>
                    <a:bodyPr/>
                    <a:lstStyle/>
                    <a:p>
                      <a:pPr marL="0" marR="0">
                        <a:spcBef>
                          <a:spcPts val="0"/>
                        </a:spcBef>
                        <a:spcAft>
                          <a:spcPts val="0"/>
                        </a:spcAft>
                      </a:pPr>
                      <a:r>
                        <a:rPr lang="en-US" sz="2000" dirty="0">
                          <a:latin typeface="Calibri"/>
                          <a:ea typeface="Calibri"/>
                          <a:cs typeface="Times New Roman"/>
                        </a:rPr>
                        <a:t>2.</a:t>
                      </a:r>
                      <a:endParaRPr lang="en-US" sz="1100" dirty="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312412">
                <a:tc>
                  <a:txBody>
                    <a:bodyPr/>
                    <a:lstStyle/>
                    <a:p>
                      <a:pPr marL="0" marR="0">
                        <a:spcBef>
                          <a:spcPts val="0"/>
                        </a:spcBef>
                        <a:spcAft>
                          <a:spcPts val="0"/>
                        </a:spcAft>
                      </a:pPr>
                      <a:r>
                        <a:rPr lang="en-US" sz="2000" dirty="0">
                          <a:latin typeface="Calibri"/>
                          <a:ea typeface="Calibri"/>
                          <a:cs typeface="Times New Roman"/>
                        </a:rPr>
                        <a:t>3.</a:t>
                      </a:r>
                      <a:endParaRPr lang="en-US" sz="1100" dirty="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000" dirty="0">
                          <a:latin typeface="Calibri"/>
                          <a:ea typeface="Calibri"/>
                          <a:cs typeface="Times New Roman"/>
                        </a:rPr>
                        <a:t>4.</a:t>
                      </a:r>
                      <a:endParaRPr lang="en-US" sz="1100" dirty="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012632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037"/>
            <a:ext cx="8229600" cy="1143000"/>
          </a:xfrm>
        </p:spPr>
        <p:txBody>
          <a:bodyPr>
            <a:normAutofit/>
          </a:bodyPr>
          <a:lstStyle/>
          <a:p>
            <a:r>
              <a:rPr lang="en-US" dirty="0"/>
              <a:t>Other Uses for the Food Molecules	</a:t>
            </a:r>
          </a:p>
        </p:txBody>
      </p:sp>
      <p:sp>
        <p:nvSpPr>
          <p:cNvPr id="3" name="Content Placeholder 2"/>
          <p:cNvSpPr>
            <a:spLocks noGrp="1"/>
          </p:cNvSpPr>
          <p:nvPr>
            <p:ph idx="1"/>
          </p:nvPr>
        </p:nvSpPr>
        <p:spPr>
          <a:xfrm>
            <a:off x="533400" y="1524000"/>
            <a:ext cx="8229600" cy="4758070"/>
          </a:xfrm>
        </p:spPr>
        <p:txBody>
          <a:bodyPr/>
          <a:lstStyle/>
          <a:p>
            <a:pPr marL="0" indent="0">
              <a:buNone/>
            </a:pPr>
            <a:r>
              <a:rPr lang="en-US" sz="3000" dirty="0"/>
              <a:t>What else can the squirrel do with the food matter? </a:t>
            </a:r>
          </a:p>
          <a:p>
            <a:pPr marL="0" indent="0">
              <a:spcBef>
                <a:spcPts val="1200"/>
              </a:spcBef>
              <a:buNone/>
            </a:pPr>
            <a:r>
              <a:rPr lang="en-US" sz="3000" dirty="0"/>
              <a:t>Just like the tree, the squirrel uses food matter </a:t>
            </a:r>
            <a:br>
              <a:rPr lang="en-US" sz="3000" dirty="0"/>
            </a:br>
            <a:r>
              <a:rPr lang="en-US" sz="3000" dirty="0"/>
              <a:t>for … </a:t>
            </a:r>
            <a:r>
              <a:rPr lang="en-US" sz="3000" b="1" dirty="0"/>
              <a:t>energy</a:t>
            </a:r>
            <a:r>
              <a:rPr lang="en-US" sz="3000" dirty="0"/>
              <a:t>!</a:t>
            </a:r>
          </a:p>
          <a:p>
            <a:pPr marL="0" indent="0">
              <a:spcBef>
                <a:spcPts val="1200"/>
              </a:spcBef>
              <a:buNone/>
            </a:pPr>
            <a:r>
              <a:rPr lang="en-US" sz="3000" dirty="0"/>
              <a:t>So take apart </a:t>
            </a:r>
            <a:r>
              <a:rPr lang="en-US" sz="3000" b="1" dirty="0"/>
              <a:t>two</a:t>
            </a:r>
            <a:r>
              <a:rPr lang="en-US" sz="3000" dirty="0"/>
              <a:t> of the squirrel’s food molecules to release energy. </a:t>
            </a:r>
          </a:p>
          <a:p>
            <a:pPr marL="0" indent="0">
              <a:spcBef>
                <a:spcPts val="1200"/>
              </a:spcBef>
              <a:buNone/>
            </a:pPr>
            <a:r>
              <a:rPr lang="en-US" sz="3000" dirty="0"/>
              <a:t>What do you think you should do with the leftover pieces of matter?</a:t>
            </a:r>
          </a:p>
          <a:p>
            <a:pPr marL="0" indent="0">
              <a:spcBef>
                <a:spcPts val="1200"/>
              </a:spcBef>
              <a:buNone/>
            </a:pPr>
            <a:r>
              <a:rPr lang="en-US" sz="3000" dirty="0"/>
              <a:t>Yes! Make CO</a:t>
            </a:r>
            <a:r>
              <a:rPr lang="en-US" sz="3000" baseline="-25000" dirty="0"/>
              <a:t>2</a:t>
            </a:r>
            <a:r>
              <a:rPr lang="en-US" sz="3000" dirty="0"/>
              <a:t> and H</a:t>
            </a:r>
            <a:r>
              <a:rPr lang="en-US" sz="3000" baseline="-25000" dirty="0"/>
              <a:t>2</a:t>
            </a:r>
            <a:r>
              <a:rPr lang="en-US" sz="3000" dirty="0"/>
              <a:t>O molecules and put them in the appropriate bowls. </a:t>
            </a:r>
          </a:p>
        </p:txBody>
      </p:sp>
    </p:spTree>
    <p:extLst>
      <p:ext uri="{BB962C8B-B14F-4D97-AF65-F5344CB8AC3E}">
        <p14:creationId xmlns:p14="http://schemas.microsoft.com/office/powerpoint/2010/main" val="146379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Other Uses for the Food Molecules</a:t>
            </a:r>
          </a:p>
        </p:txBody>
      </p:sp>
      <p:sp>
        <p:nvSpPr>
          <p:cNvPr id="3" name="Content Placeholder 2"/>
          <p:cNvSpPr>
            <a:spLocks noGrp="1"/>
          </p:cNvSpPr>
          <p:nvPr>
            <p:ph idx="1"/>
          </p:nvPr>
        </p:nvSpPr>
        <p:spPr>
          <a:xfrm>
            <a:off x="457200" y="1524000"/>
            <a:ext cx="8229600" cy="4876800"/>
          </a:xfrm>
        </p:spPr>
        <p:txBody>
          <a:bodyPr/>
          <a:lstStyle/>
          <a:p>
            <a:pPr marL="0" indent="0">
              <a:buNone/>
            </a:pPr>
            <a:r>
              <a:rPr lang="en-US" sz="3200" dirty="0"/>
              <a:t>What else can the squirrel do with the food molecules? </a:t>
            </a:r>
          </a:p>
          <a:p>
            <a:pPr marL="0" indent="0">
              <a:spcBef>
                <a:spcPts val="1200"/>
              </a:spcBef>
              <a:buNone/>
            </a:pPr>
            <a:r>
              <a:rPr lang="en-US" sz="3200" dirty="0"/>
              <a:t>It leaves </a:t>
            </a:r>
            <a:r>
              <a:rPr lang="en-US" sz="3200" b="1" dirty="0"/>
              <a:t>wastes</a:t>
            </a:r>
            <a:r>
              <a:rPr lang="en-US" sz="3200" dirty="0"/>
              <a:t> on the ground!</a:t>
            </a:r>
          </a:p>
          <a:p>
            <a:pPr marL="0" indent="0">
              <a:spcBef>
                <a:spcPts val="1200"/>
              </a:spcBef>
              <a:buNone/>
            </a:pPr>
            <a:r>
              <a:rPr lang="en-US" sz="3200" dirty="0"/>
              <a:t>So take </a:t>
            </a:r>
            <a:r>
              <a:rPr lang="en-US" sz="3200" b="1" dirty="0"/>
              <a:t>one</a:t>
            </a:r>
            <a:r>
              <a:rPr lang="en-US" sz="3200" dirty="0"/>
              <a:t> food molecule and put it in the bowl labeled Wastes.</a:t>
            </a:r>
          </a:p>
          <a:p>
            <a:pPr marL="0" indent="0">
              <a:buNone/>
            </a:pPr>
            <a:endParaRPr lang="en-US" dirty="0"/>
          </a:p>
        </p:txBody>
      </p:sp>
    </p:spTree>
    <p:extLst>
      <p:ext uri="{BB962C8B-B14F-4D97-AF65-F5344CB8AC3E}">
        <p14:creationId xmlns:p14="http://schemas.microsoft.com/office/powerpoint/2010/main" val="86585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990600"/>
          </a:xfrm>
        </p:spPr>
        <p:txBody>
          <a:bodyPr>
            <a:normAutofit fontScale="90000"/>
          </a:bodyPr>
          <a:lstStyle/>
          <a:p>
            <a:r>
              <a:rPr lang="en-US" sz="4400" dirty="0"/>
              <a:t>What Else Happens to the Food Matter?</a:t>
            </a:r>
            <a:endParaRPr lang="en-US" dirty="0"/>
          </a:p>
        </p:txBody>
      </p:sp>
      <p:sp>
        <p:nvSpPr>
          <p:cNvPr id="3" name="Content Placeholder 2"/>
          <p:cNvSpPr>
            <a:spLocks noGrp="1"/>
          </p:cNvSpPr>
          <p:nvPr>
            <p:ph idx="1"/>
          </p:nvPr>
        </p:nvSpPr>
        <p:spPr>
          <a:xfrm>
            <a:off x="457200" y="1524000"/>
            <a:ext cx="8229600" cy="4876800"/>
          </a:xfrm>
        </p:spPr>
        <p:txBody>
          <a:bodyPr>
            <a:normAutofit/>
          </a:bodyPr>
          <a:lstStyle/>
          <a:p>
            <a:pPr marL="0" indent="0">
              <a:buNone/>
            </a:pPr>
            <a:r>
              <a:rPr lang="en-US" sz="3200" dirty="0"/>
              <a:t>One day a mountain lion eats part of the squirrel.</a:t>
            </a:r>
          </a:p>
          <a:p>
            <a:pPr marL="0" indent="0">
              <a:spcBef>
                <a:spcPts val="1800"/>
              </a:spcBef>
              <a:buNone/>
            </a:pPr>
            <a:r>
              <a:rPr lang="en-US" sz="3200" dirty="0"/>
              <a:t>So move </a:t>
            </a:r>
            <a:r>
              <a:rPr lang="en-US" sz="3200" b="1" dirty="0"/>
              <a:t>five</a:t>
            </a:r>
            <a:r>
              <a:rPr lang="en-US" sz="3200" dirty="0"/>
              <a:t> food molecules from the squirrel to the mountain lion.</a:t>
            </a:r>
          </a:p>
        </p:txBody>
      </p:sp>
    </p:spTree>
    <p:extLst>
      <p:ext uri="{BB962C8B-B14F-4D97-AF65-F5344CB8AC3E}">
        <p14:creationId xmlns:p14="http://schemas.microsoft.com/office/powerpoint/2010/main" val="226496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a:t>Stop and Summarize!</a:t>
            </a:r>
          </a:p>
        </p:txBody>
      </p:sp>
      <p:sp>
        <p:nvSpPr>
          <p:cNvPr id="3" name="Content Placeholder 2"/>
          <p:cNvSpPr>
            <a:spLocks noGrp="1"/>
          </p:cNvSpPr>
          <p:nvPr>
            <p:ph idx="1"/>
          </p:nvPr>
        </p:nvSpPr>
        <p:spPr>
          <a:xfrm>
            <a:off x="457200" y="1371600"/>
            <a:ext cx="8229600" cy="5257800"/>
          </a:xfrm>
        </p:spPr>
        <p:txBody>
          <a:bodyPr>
            <a:normAutofit fontScale="92500" lnSpcReduction="20000"/>
          </a:bodyPr>
          <a:lstStyle/>
          <a:p>
            <a:pPr marL="365760" lvl="0" indent="-365760">
              <a:spcBef>
                <a:spcPts val="0"/>
              </a:spcBef>
              <a:spcAft>
                <a:spcPts val="600"/>
              </a:spcAft>
            </a:pPr>
            <a:r>
              <a:rPr lang="en-US" sz="3500" dirty="0"/>
              <a:t>Add to your diagram, summarizing what happens to matter in the squirrel. Label your arrows and use the following terms:</a:t>
            </a:r>
          </a:p>
          <a:p>
            <a:pPr marL="731520" lvl="1" indent="-365760">
              <a:spcBef>
                <a:spcPts val="600"/>
              </a:spcBef>
            </a:pPr>
            <a:r>
              <a:rPr lang="en-US" sz="3500" dirty="0"/>
              <a:t>Respiration</a:t>
            </a:r>
          </a:p>
          <a:p>
            <a:pPr marL="731520" lvl="1" indent="-365760">
              <a:spcBef>
                <a:spcPts val="600"/>
              </a:spcBef>
            </a:pPr>
            <a:r>
              <a:rPr lang="en-US" sz="3500" dirty="0"/>
              <a:t>Waste</a:t>
            </a:r>
          </a:p>
          <a:p>
            <a:pPr marL="731520" lvl="1" indent="-365760">
              <a:spcBef>
                <a:spcPts val="600"/>
              </a:spcBef>
            </a:pPr>
            <a:r>
              <a:rPr lang="en-US" sz="3500" dirty="0"/>
              <a:t>Growth</a:t>
            </a:r>
          </a:p>
          <a:p>
            <a:pPr marL="731520" lvl="1" indent="-365760">
              <a:spcBef>
                <a:spcPts val="600"/>
              </a:spcBef>
            </a:pPr>
            <a:r>
              <a:rPr lang="en-US" sz="3500" dirty="0"/>
              <a:t>Source of food for other organism</a:t>
            </a:r>
          </a:p>
          <a:p>
            <a:pPr marL="365760" lvl="0" indent="-365760">
              <a:spcBef>
                <a:spcPts val="1200"/>
              </a:spcBef>
            </a:pPr>
            <a:r>
              <a:rPr lang="en-US" sz="3500" dirty="0"/>
              <a:t>Add to the squirrel chart </a:t>
            </a:r>
            <a:r>
              <a:rPr lang="en-US" sz="3500" b="1" dirty="0"/>
              <a:t>three more things </a:t>
            </a:r>
            <a:r>
              <a:rPr lang="en-US" sz="3500" dirty="0"/>
              <a:t>that can happen to food matter in a squirrel.</a:t>
            </a:r>
          </a:p>
          <a:p>
            <a:pPr marL="365760" indent="-365760">
              <a:spcBef>
                <a:spcPts val="1200"/>
              </a:spcBef>
            </a:pPr>
            <a:r>
              <a:rPr lang="en-US" sz="3500" dirty="0"/>
              <a:t>What aspects of the science content storyline have we covered so far?</a:t>
            </a:r>
          </a:p>
          <a:p>
            <a:endParaRPr lang="en-US" dirty="0"/>
          </a:p>
        </p:txBody>
      </p:sp>
    </p:spTree>
    <p:extLst>
      <p:ext uri="{BB962C8B-B14F-4D97-AF65-F5344CB8AC3E}">
        <p14:creationId xmlns:p14="http://schemas.microsoft.com/office/powerpoint/2010/main" val="338582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507"/>
            <a:ext cx="8686800" cy="990600"/>
          </a:xfrm>
        </p:spPr>
        <p:txBody>
          <a:bodyPr>
            <a:normAutofit fontScale="90000"/>
          </a:bodyPr>
          <a:lstStyle/>
          <a:p>
            <a:r>
              <a:rPr lang="en-US" dirty="0"/>
              <a:t>What Happens to Matter in the Mountain Lion?</a:t>
            </a:r>
          </a:p>
        </p:txBody>
      </p:sp>
      <p:pic>
        <p:nvPicPr>
          <p:cNvPr id="3" name="Picture 2"/>
          <p:cNvPicPr>
            <a:picLocks noChangeAspect="1"/>
          </p:cNvPicPr>
          <p:nvPr/>
        </p:nvPicPr>
        <p:blipFill>
          <a:blip r:embed="rId3" cstate="print"/>
          <a:stretch>
            <a:fillRect/>
          </a:stretch>
        </p:blipFill>
        <p:spPr>
          <a:xfrm>
            <a:off x="6558100" y="4778815"/>
            <a:ext cx="2430917" cy="1900954"/>
          </a:xfrm>
          <a:prstGeom prst="rect">
            <a:avLst/>
          </a:prstGeom>
        </p:spPr>
      </p:pic>
      <p:sp>
        <p:nvSpPr>
          <p:cNvPr id="5" name="TextBox 4"/>
          <p:cNvSpPr txBox="1"/>
          <p:nvPr/>
        </p:nvSpPr>
        <p:spPr>
          <a:xfrm>
            <a:off x="6558100" y="1377884"/>
            <a:ext cx="2430917" cy="3400931"/>
          </a:xfrm>
          <a:prstGeom prst="rect">
            <a:avLst/>
          </a:prstGeom>
          <a:noFill/>
        </p:spPr>
        <p:txBody>
          <a:bodyPr wrap="square" rtlCol="0">
            <a:spAutoFit/>
          </a:bodyPr>
          <a:lstStyle/>
          <a:p>
            <a:r>
              <a:rPr lang="en-US" sz="2150" dirty="0">
                <a:latin typeface="Calibri" pitchFamily="34" charset="0"/>
              </a:rPr>
              <a:t>Draw a new chart in your notebooks. Then in box 1, </a:t>
            </a:r>
            <a:br>
              <a:rPr lang="en-US" sz="2150" dirty="0">
                <a:latin typeface="Calibri" pitchFamily="34" charset="0"/>
              </a:rPr>
            </a:br>
            <a:r>
              <a:rPr lang="en-US" sz="2150" dirty="0">
                <a:latin typeface="Calibri" pitchFamily="34" charset="0"/>
              </a:rPr>
              <a:t>draw and write about </a:t>
            </a:r>
            <a:r>
              <a:rPr lang="en-US" sz="2150" b="1" dirty="0">
                <a:latin typeface="Calibri" pitchFamily="34" charset="0"/>
              </a:rPr>
              <a:t>one</a:t>
            </a:r>
            <a:r>
              <a:rPr lang="en-US" sz="2150" dirty="0">
                <a:latin typeface="Calibri" pitchFamily="34" charset="0"/>
              </a:rPr>
              <a:t> thing that can happen to the food matter the mountain lion gets from eating the squirrel.</a:t>
            </a:r>
          </a:p>
        </p:txBody>
      </p:sp>
      <p:graphicFrame>
        <p:nvGraphicFramePr>
          <p:cNvPr id="6" name="Table 5"/>
          <p:cNvGraphicFramePr>
            <a:graphicFrameLocks noGrp="1"/>
          </p:cNvGraphicFramePr>
          <p:nvPr/>
        </p:nvGraphicFramePr>
        <p:xfrm>
          <a:off x="627320" y="1514334"/>
          <a:ext cx="5582094" cy="4886465"/>
        </p:xfrm>
        <a:graphic>
          <a:graphicData uri="http://schemas.openxmlformats.org/drawingml/2006/table">
            <a:tbl>
              <a:tblPr/>
              <a:tblGrid>
                <a:gridCol w="2791047">
                  <a:extLst>
                    <a:ext uri="{9D8B030D-6E8A-4147-A177-3AD203B41FA5}">
                      <a16:colId xmlns:a16="http://schemas.microsoft.com/office/drawing/2014/main" val="20000"/>
                    </a:ext>
                  </a:extLst>
                </a:gridCol>
                <a:gridCol w="2791047">
                  <a:extLst>
                    <a:ext uri="{9D8B030D-6E8A-4147-A177-3AD203B41FA5}">
                      <a16:colId xmlns:a16="http://schemas.microsoft.com/office/drawing/2014/main" val="20001"/>
                    </a:ext>
                  </a:extLst>
                </a:gridCol>
              </a:tblGrid>
              <a:tr h="2582368">
                <a:tc>
                  <a:txBody>
                    <a:bodyPr/>
                    <a:lstStyle/>
                    <a:p>
                      <a:pPr marL="0" marR="0">
                        <a:spcBef>
                          <a:spcPts val="0"/>
                        </a:spcBef>
                        <a:spcAft>
                          <a:spcPts val="0"/>
                        </a:spcAft>
                      </a:pPr>
                      <a:r>
                        <a:rPr lang="en-US" sz="2000" dirty="0">
                          <a:latin typeface="Calibri"/>
                          <a:ea typeface="Calibri"/>
                          <a:cs typeface="Times New Roman"/>
                        </a:rPr>
                        <a:t>1.</a:t>
                      </a:r>
                      <a:endParaRPr lang="en-US" sz="1100" dirty="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6D9F1"/>
                    </a:solidFill>
                  </a:tcPr>
                </a:tc>
                <a:tc>
                  <a:txBody>
                    <a:bodyPr/>
                    <a:lstStyle/>
                    <a:p>
                      <a:pPr marL="0" marR="0">
                        <a:spcBef>
                          <a:spcPts val="0"/>
                        </a:spcBef>
                        <a:spcAft>
                          <a:spcPts val="0"/>
                        </a:spcAft>
                      </a:pPr>
                      <a:r>
                        <a:rPr lang="en-US" sz="2000" dirty="0">
                          <a:latin typeface="Calibri"/>
                          <a:ea typeface="Calibri"/>
                          <a:cs typeface="Times New Roman"/>
                        </a:rPr>
                        <a:t>2.</a:t>
                      </a:r>
                      <a:endParaRPr lang="en-US" sz="1100" dirty="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304097">
                <a:tc>
                  <a:txBody>
                    <a:bodyPr/>
                    <a:lstStyle/>
                    <a:p>
                      <a:pPr marL="0" marR="0">
                        <a:spcBef>
                          <a:spcPts val="0"/>
                        </a:spcBef>
                        <a:spcAft>
                          <a:spcPts val="0"/>
                        </a:spcAft>
                      </a:pPr>
                      <a:r>
                        <a:rPr lang="en-US" sz="2000" dirty="0">
                          <a:latin typeface="Calibri"/>
                          <a:ea typeface="Calibri"/>
                          <a:cs typeface="Times New Roman"/>
                        </a:rPr>
                        <a:t>3.</a:t>
                      </a:r>
                      <a:endParaRPr lang="en-US" sz="1100" dirty="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dirty="0">
                          <a:latin typeface="Calibri"/>
                          <a:ea typeface="Calibri"/>
                          <a:cs typeface="Times New Roman"/>
                        </a:rPr>
                        <a:t>4.</a:t>
                      </a:r>
                      <a:endParaRPr lang="en-US" sz="1100" dirty="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489550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Mountain Lion Chart</a:t>
            </a:r>
          </a:p>
        </p:txBody>
      </p:sp>
      <p:sp>
        <p:nvSpPr>
          <p:cNvPr id="3" name="Content Placeholder 2"/>
          <p:cNvSpPr>
            <a:spLocks noGrp="1"/>
          </p:cNvSpPr>
          <p:nvPr>
            <p:ph idx="1"/>
          </p:nvPr>
        </p:nvSpPr>
        <p:spPr/>
        <p:txBody>
          <a:bodyPr/>
          <a:lstStyle/>
          <a:p>
            <a:pPr marL="0" indent="0">
              <a:buNone/>
            </a:pPr>
            <a:r>
              <a:rPr lang="en-US" sz="3200" dirty="0"/>
              <a:t>Let’s start a class chart for the mountain lion.</a:t>
            </a:r>
          </a:p>
          <a:p>
            <a:pPr marL="0" indent="0">
              <a:spcBef>
                <a:spcPts val="1800"/>
              </a:spcBef>
              <a:buNone/>
            </a:pPr>
            <a:r>
              <a:rPr lang="en-US" sz="3200" dirty="0"/>
              <a:t>What is </a:t>
            </a:r>
            <a:r>
              <a:rPr lang="en-US" sz="3200" b="1" dirty="0"/>
              <a:t>one</a:t>
            </a:r>
            <a:r>
              <a:rPr lang="en-US" sz="3200" dirty="0"/>
              <a:t> thing the mountain lion can do with the food molecules it gets from eating the squirrel?</a:t>
            </a:r>
          </a:p>
        </p:txBody>
      </p:sp>
    </p:spTree>
    <p:extLst>
      <p:ext uri="{BB962C8B-B14F-4D97-AF65-F5344CB8AC3E}">
        <p14:creationId xmlns:p14="http://schemas.microsoft.com/office/powerpoint/2010/main" val="30405973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2140"/>
            <a:ext cx="8229600" cy="1143000"/>
          </a:xfrm>
        </p:spPr>
        <p:txBody>
          <a:bodyPr>
            <a:normAutofit/>
          </a:bodyPr>
          <a:lstStyle/>
          <a:p>
            <a:r>
              <a:rPr lang="en-US" dirty="0"/>
              <a:t>Other Uses for the Food Molecules	</a:t>
            </a:r>
          </a:p>
        </p:txBody>
      </p:sp>
      <p:sp>
        <p:nvSpPr>
          <p:cNvPr id="3" name="Content Placeholder 2"/>
          <p:cNvSpPr>
            <a:spLocks noGrp="1"/>
          </p:cNvSpPr>
          <p:nvPr>
            <p:ph idx="1"/>
          </p:nvPr>
        </p:nvSpPr>
        <p:spPr>
          <a:xfrm>
            <a:off x="457200" y="1371600"/>
            <a:ext cx="8229600" cy="5002618"/>
          </a:xfrm>
        </p:spPr>
        <p:txBody>
          <a:bodyPr/>
          <a:lstStyle/>
          <a:p>
            <a:pPr marL="0" indent="0">
              <a:buNone/>
            </a:pPr>
            <a:r>
              <a:rPr lang="en-US" sz="2800" dirty="0"/>
              <a:t>What else can the mountain lion do with the food matter? </a:t>
            </a:r>
          </a:p>
          <a:p>
            <a:pPr marL="0" indent="0">
              <a:spcBef>
                <a:spcPts val="1200"/>
              </a:spcBef>
              <a:buNone/>
            </a:pPr>
            <a:r>
              <a:rPr lang="en-US" sz="2800" dirty="0"/>
              <a:t>Just like the tree and the squirrel, the mountain lion uses the food matter for … </a:t>
            </a:r>
            <a:r>
              <a:rPr lang="en-US" sz="2800" b="1" dirty="0"/>
              <a:t>energy</a:t>
            </a:r>
            <a:r>
              <a:rPr lang="en-US" sz="2800" dirty="0"/>
              <a:t>!</a:t>
            </a:r>
          </a:p>
          <a:p>
            <a:pPr marL="0" indent="0">
              <a:spcBef>
                <a:spcPts val="1200"/>
              </a:spcBef>
              <a:buNone/>
            </a:pPr>
            <a:r>
              <a:rPr lang="en-US" sz="2800" dirty="0"/>
              <a:t>So take apart </a:t>
            </a:r>
            <a:r>
              <a:rPr lang="en-US" sz="2800" b="1" dirty="0"/>
              <a:t>two</a:t>
            </a:r>
            <a:r>
              <a:rPr lang="en-US" sz="2800" dirty="0"/>
              <a:t> of the mountain lion’s food molecules to release energy. </a:t>
            </a:r>
          </a:p>
          <a:p>
            <a:pPr marL="0" indent="0">
              <a:spcBef>
                <a:spcPts val="1200"/>
              </a:spcBef>
              <a:buNone/>
            </a:pPr>
            <a:r>
              <a:rPr lang="en-US" sz="2800" dirty="0"/>
              <a:t>What do you think you should do with the leftover pieces of matter?</a:t>
            </a:r>
          </a:p>
          <a:p>
            <a:pPr marL="0" indent="0">
              <a:spcBef>
                <a:spcPts val="1200"/>
              </a:spcBef>
              <a:buNone/>
            </a:pPr>
            <a:r>
              <a:rPr lang="en-US" sz="2800" dirty="0"/>
              <a:t>Yes! Make CO</a:t>
            </a:r>
            <a:r>
              <a:rPr lang="en-US" sz="2800" baseline="-25000" dirty="0"/>
              <a:t>2</a:t>
            </a:r>
            <a:r>
              <a:rPr lang="en-US" sz="2800" dirty="0"/>
              <a:t> and H</a:t>
            </a:r>
            <a:r>
              <a:rPr lang="en-US" sz="2800" baseline="-25000" dirty="0"/>
              <a:t>2</a:t>
            </a:r>
            <a:r>
              <a:rPr lang="en-US" sz="2800" dirty="0"/>
              <a:t>O molecules and put them in the appropriate bowls. </a:t>
            </a:r>
          </a:p>
        </p:txBody>
      </p:sp>
    </p:spTree>
    <p:extLst>
      <p:ext uri="{BB962C8B-B14F-4D97-AF65-F5344CB8AC3E}">
        <p14:creationId xmlns:p14="http://schemas.microsoft.com/office/powerpoint/2010/main" val="174705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Other Uses for the Food Molecules</a:t>
            </a:r>
          </a:p>
        </p:txBody>
      </p:sp>
      <p:sp>
        <p:nvSpPr>
          <p:cNvPr id="3" name="Content Placeholder 2"/>
          <p:cNvSpPr>
            <a:spLocks noGrp="1"/>
          </p:cNvSpPr>
          <p:nvPr>
            <p:ph idx="1"/>
          </p:nvPr>
        </p:nvSpPr>
        <p:spPr>
          <a:xfrm>
            <a:off x="457200" y="1524000"/>
            <a:ext cx="8229600" cy="4876800"/>
          </a:xfrm>
        </p:spPr>
        <p:txBody>
          <a:bodyPr/>
          <a:lstStyle/>
          <a:p>
            <a:pPr marL="0" indent="0">
              <a:buNone/>
            </a:pPr>
            <a:r>
              <a:rPr lang="en-US" sz="3200" dirty="0"/>
              <a:t>What else can the mountain lion do with the food molecules? </a:t>
            </a:r>
          </a:p>
          <a:p>
            <a:pPr marL="0" indent="0">
              <a:spcBef>
                <a:spcPts val="1800"/>
              </a:spcBef>
              <a:buNone/>
            </a:pPr>
            <a:r>
              <a:rPr lang="en-US" sz="3200" dirty="0"/>
              <a:t>It leaves </a:t>
            </a:r>
            <a:r>
              <a:rPr lang="en-US" sz="3200" b="1" dirty="0"/>
              <a:t>wastes</a:t>
            </a:r>
            <a:r>
              <a:rPr lang="en-US" sz="3200" dirty="0"/>
              <a:t> on the ground.</a:t>
            </a:r>
          </a:p>
          <a:p>
            <a:pPr marL="0" indent="0">
              <a:spcBef>
                <a:spcPts val="1800"/>
              </a:spcBef>
              <a:buNone/>
            </a:pPr>
            <a:r>
              <a:rPr lang="en-US" sz="3200" dirty="0"/>
              <a:t>So take </a:t>
            </a:r>
            <a:r>
              <a:rPr lang="en-US" sz="3200" b="1" dirty="0"/>
              <a:t>one</a:t>
            </a:r>
            <a:r>
              <a:rPr lang="en-US" sz="3200" dirty="0"/>
              <a:t> food molecule and put it in the bowl labeled Wastes.</a:t>
            </a:r>
          </a:p>
          <a:p>
            <a:pPr marL="0" indent="0">
              <a:spcBef>
                <a:spcPts val="1800"/>
              </a:spcBef>
              <a:buNone/>
            </a:pPr>
            <a:r>
              <a:rPr lang="en-US" sz="3200" dirty="0"/>
              <a:t>Could the mountain lion pass on food molecules to other organisms? </a:t>
            </a:r>
          </a:p>
        </p:txBody>
      </p:sp>
    </p:spTree>
    <p:extLst>
      <p:ext uri="{BB962C8B-B14F-4D97-AF65-F5344CB8AC3E}">
        <p14:creationId xmlns:p14="http://schemas.microsoft.com/office/powerpoint/2010/main" val="252716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609600" y="533400"/>
            <a:ext cx="8077200" cy="990600"/>
          </a:xfrm>
        </p:spPr>
        <p:txBody>
          <a:bodyPr/>
          <a:lstStyle/>
          <a:p>
            <a:r>
              <a:rPr lang="en-US" dirty="0"/>
              <a:t>Today’s Focus Questions</a:t>
            </a:r>
          </a:p>
        </p:txBody>
      </p:sp>
      <p:sp>
        <p:nvSpPr>
          <p:cNvPr id="7171" name="Rectangle 3"/>
          <p:cNvSpPr>
            <a:spLocks noGrp="1" noChangeArrowheads="1"/>
          </p:cNvSpPr>
          <p:nvPr>
            <p:ph idx="1"/>
          </p:nvPr>
        </p:nvSpPr>
        <p:spPr>
          <a:xfrm>
            <a:off x="609600" y="1600200"/>
            <a:ext cx="8077200" cy="4876800"/>
          </a:xfrm>
        </p:spPr>
        <p:txBody>
          <a:bodyPr>
            <a:normAutofit/>
          </a:bodyPr>
          <a:lstStyle/>
          <a:p>
            <a:pPr marL="365760" indent="-365760">
              <a:buFont typeface="+mj-lt"/>
              <a:buAutoNum type="arabicPeriod"/>
            </a:pPr>
            <a:r>
              <a:rPr lang="en-US" sz="3200" dirty="0"/>
              <a:t>How do you know when a content representation is appropriate and matched </a:t>
            </a:r>
            <a:br>
              <a:rPr lang="en-US" sz="3200" dirty="0"/>
            </a:br>
            <a:r>
              <a:rPr lang="en-US" sz="3200" dirty="0"/>
              <a:t>to the main learning goal?</a:t>
            </a:r>
          </a:p>
          <a:p>
            <a:pPr marL="365760" indent="-365760">
              <a:buFont typeface="+mj-lt"/>
              <a:buAutoNum type="arabicPeriod"/>
            </a:pPr>
            <a:r>
              <a:rPr lang="en-US" sz="3200" dirty="0"/>
              <a:t>How can we engage students in using content representations and models in meaningful ways?</a:t>
            </a:r>
          </a:p>
          <a:p>
            <a:pPr marL="365760" indent="-365760">
              <a:buFont typeface="+mj-lt"/>
              <a:buAutoNum type="arabicPeriod"/>
            </a:pPr>
            <a:r>
              <a:rPr lang="en-US" sz="3200" dirty="0"/>
              <a:t>What happens to matter as it moves from organism to organism in a food chain?</a:t>
            </a:r>
            <a:endParaRPr lang="en-US" sz="3200" dirty="0">
              <a:solidFill>
                <a:srgbClr val="00B050"/>
              </a:solidFill>
            </a:endParaRP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20613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dirty="0"/>
              <a:t>Stop and Summarize!</a:t>
            </a:r>
          </a:p>
        </p:txBody>
      </p:sp>
      <p:sp>
        <p:nvSpPr>
          <p:cNvPr id="3" name="Content Placeholder 2"/>
          <p:cNvSpPr>
            <a:spLocks noGrp="1"/>
          </p:cNvSpPr>
          <p:nvPr>
            <p:ph idx="1"/>
          </p:nvPr>
        </p:nvSpPr>
        <p:spPr>
          <a:xfrm>
            <a:off x="457200" y="1219200"/>
            <a:ext cx="8229600" cy="5410200"/>
          </a:xfrm>
        </p:spPr>
        <p:txBody>
          <a:bodyPr>
            <a:noAutofit/>
          </a:bodyPr>
          <a:lstStyle/>
          <a:p>
            <a:pPr marL="365760" lvl="0" indent="-365760"/>
            <a:r>
              <a:rPr lang="en-US" sz="2800" dirty="0"/>
              <a:t>Add to your diagram, summarizing what happens to matter in the mountain lion. Label your arrows and use the following terms:</a:t>
            </a:r>
          </a:p>
          <a:p>
            <a:pPr marL="731520" lvl="1" indent="-365760">
              <a:spcBef>
                <a:spcPts val="600"/>
              </a:spcBef>
            </a:pPr>
            <a:r>
              <a:rPr lang="en-US" sz="2800" dirty="0"/>
              <a:t>Respiration</a:t>
            </a:r>
          </a:p>
          <a:p>
            <a:pPr marL="731520" lvl="1" indent="-365760">
              <a:spcBef>
                <a:spcPts val="300"/>
              </a:spcBef>
            </a:pPr>
            <a:r>
              <a:rPr lang="en-US" sz="2800" dirty="0"/>
              <a:t>Waste</a:t>
            </a:r>
          </a:p>
          <a:p>
            <a:pPr marL="731520" lvl="1" indent="-365760">
              <a:spcBef>
                <a:spcPts val="300"/>
              </a:spcBef>
            </a:pPr>
            <a:r>
              <a:rPr lang="en-US" sz="2800" dirty="0"/>
              <a:t>Growth</a:t>
            </a:r>
          </a:p>
          <a:p>
            <a:pPr marL="731520" lvl="1" indent="-365760">
              <a:spcBef>
                <a:spcPts val="300"/>
              </a:spcBef>
            </a:pPr>
            <a:r>
              <a:rPr lang="en-US" sz="2800" dirty="0"/>
              <a:t>Source of food for other organism</a:t>
            </a:r>
          </a:p>
          <a:p>
            <a:pPr marL="365760" lvl="0" indent="-365760">
              <a:spcBef>
                <a:spcPts val="1200"/>
              </a:spcBef>
            </a:pPr>
            <a:r>
              <a:rPr lang="en-US" sz="2800" dirty="0"/>
              <a:t>Add to the mountain lion chart </a:t>
            </a:r>
            <a:r>
              <a:rPr lang="en-US" sz="2800" b="1" dirty="0"/>
              <a:t>three more things </a:t>
            </a:r>
            <a:r>
              <a:rPr lang="en-US" sz="2800" dirty="0"/>
              <a:t>that can happen to food matter in a mountain lion.</a:t>
            </a:r>
          </a:p>
          <a:p>
            <a:pPr marL="365760" indent="-365760">
              <a:spcBef>
                <a:spcPts val="1200"/>
              </a:spcBef>
            </a:pPr>
            <a:r>
              <a:rPr lang="en-US" sz="2800" dirty="0"/>
              <a:t>What aspects of the science content storyline have we covered by now?</a:t>
            </a:r>
          </a:p>
        </p:txBody>
      </p:sp>
    </p:spTree>
    <p:extLst>
      <p:ext uri="{BB962C8B-B14F-4D97-AF65-F5344CB8AC3E}">
        <p14:creationId xmlns:p14="http://schemas.microsoft.com/office/powerpoint/2010/main" val="227268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600" y="1447800"/>
            <a:ext cx="8077200" cy="4876800"/>
          </a:xfrm>
        </p:spPr>
        <p:txBody>
          <a:bodyPr/>
          <a:lstStyle/>
          <a:p>
            <a:pPr marL="0" indent="0">
              <a:buNone/>
            </a:pPr>
            <a:r>
              <a:rPr lang="en-US" sz="3200" dirty="0"/>
              <a:t>The organisms in our ecosystem model left behind a good deal of matter as wastes. </a:t>
            </a:r>
          </a:p>
          <a:p>
            <a:pPr marL="0" indent="0">
              <a:spcBef>
                <a:spcPts val="1200"/>
              </a:spcBef>
              <a:buNone/>
            </a:pPr>
            <a:r>
              <a:rPr lang="en-US" sz="3200" dirty="0"/>
              <a:t>Guess where we’re headed next!</a:t>
            </a:r>
          </a:p>
          <a:p>
            <a:pPr marL="0" indent="0">
              <a:spcBef>
                <a:spcPts val="1200"/>
              </a:spcBef>
              <a:buNone/>
            </a:pPr>
            <a:r>
              <a:rPr lang="en-US" sz="3200" dirty="0"/>
              <a:t>Here’s a clue: Turn to the first page of lesson 5 and read the focus question.</a:t>
            </a:r>
          </a:p>
        </p:txBody>
      </p:sp>
      <p:sp>
        <p:nvSpPr>
          <p:cNvPr id="3" name="TextBox 2"/>
          <p:cNvSpPr txBox="1"/>
          <p:nvPr/>
        </p:nvSpPr>
        <p:spPr>
          <a:xfrm>
            <a:off x="609600" y="533400"/>
            <a:ext cx="7924800" cy="707886"/>
          </a:xfrm>
          <a:prstGeom prst="rect">
            <a:avLst/>
          </a:prstGeom>
          <a:noFill/>
        </p:spPr>
        <p:txBody>
          <a:bodyPr wrap="square" rtlCol="0">
            <a:spAutoFit/>
          </a:bodyPr>
          <a:lstStyle/>
          <a:p>
            <a:r>
              <a:rPr lang="en-US" sz="4000" dirty="0">
                <a:solidFill>
                  <a:schemeClr val="tx2"/>
                </a:solidFill>
                <a:latin typeface="Calibri" pitchFamily="34" charset="0"/>
              </a:rPr>
              <a:t>Lesson 5 Focus Question</a:t>
            </a:r>
          </a:p>
        </p:txBody>
      </p:sp>
    </p:spTree>
    <p:extLst>
      <p:ext uri="{BB962C8B-B14F-4D97-AF65-F5344CB8AC3E}">
        <p14:creationId xmlns:p14="http://schemas.microsoft.com/office/powerpoint/2010/main" val="11840810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990600"/>
          </a:xfrm>
        </p:spPr>
        <p:txBody>
          <a:bodyPr>
            <a:normAutofit/>
          </a:bodyPr>
          <a:lstStyle/>
          <a:p>
            <a:r>
              <a:rPr lang="en-US" dirty="0"/>
              <a:t>What Helps Decomposers Grow?</a:t>
            </a:r>
          </a:p>
        </p:txBody>
      </p:sp>
      <p:sp>
        <p:nvSpPr>
          <p:cNvPr id="3" name="Content Placeholder 2"/>
          <p:cNvSpPr>
            <a:spLocks noGrp="1"/>
          </p:cNvSpPr>
          <p:nvPr>
            <p:ph idx="1"/>
          </p:nvPr>
        </p:nvSpPr>
        <p:spPr>
          <a:xfrm>
            <a:off x="533400" y="1295400"/>
            <a:ext cx="8229600" cy="4876800"/>
          </a:xfrm>
        </p:spPr>
        <p:txBody>
          <a:bodyPr/>
          <a:lstStyle/>
          <a:p>
            <a:pPr marL="228600" indent="-228600">
              <a:spcBef>
                <a:spcPts val="0"/>
              </a:spcBef>
            </a:pPr>
            <a:r>
              <a:rPr lang="en-US" sz="2800" dirty="0"/>
              <a:t>In a previous session, we encountered decomposers when we explored what happens to the mass of fresh strawberries compared to rotting strawberries in a jar.</a:t>
            </a:r>
          </a:p>
          <a:p>
            <a:pPr marL="228600" indent="-228600">
              <a:spcBef>
                <a:spcPts val="800"/>
              </a:spcBef>
            </a:pPr>
            <a:r>
              <a:rPr lang="en-US" sz="2800" dirty="0"/>
              <a:t>At the beginning of the experiment, we asked, “What will happen to the mass of the strawberry jar </a:t>
            </a:r>
            <a:r>
              <a:rPr lang="en-US" sz="2800" b="1" dirty="0"/>
              <a:t>after</a:t>
            </a:r>
            <a:r>
              <a:rPr lang="en-US" sz="2800" dirty="0"/>
              <a:t> the strawberries decompose </a:t>
            </a:r>
            <a:br>
              <a:rPr lang="en-US" sz="2800" dirty="0"/>
            </a:br>
            <a:r>
              <a:rPr lang="en-US" sz="2800" dirty="0"/>
              <a:t>compared to the mass </a:t>
            </a:r>
            <a:br>
              <a:rPr lang="en-US" sz="2800" dirty="0"/>
            </a:br>
            <a:r>
              <a:rPr lang="en-US" sz="2800" b="1" dirty="0"/>
              <a:t>before</a:t>
            </a:r>
            <a:r>
              <a:rPr lang="en-US" sz="2800" dirty="0"/>
              <a:t> decomposition?”</a:t>
            </a:r>
          </a:p>
          <a:p>
            <a:pPr marL="228600" indent="-228600">
              <a:spcBef>
                <a:spcPts val="800"/>
              </a:spcBef>
            </a:pPr>
            <a:r>
              <a:rPr lang="en-US" sz="2800" dirty="0"/>
              <a:t>Where does the matter come </a:t>
            </a:r>
            <a:br>
              <a:rPr lang="en-US" sz="2800" dirty="0"/>
            </a:br>
            <a:r>
              <a:rPr lang="en-US" sz="2800" dirty="0"/>
              <a:t>from that helps decomposers </a:t>
            </a:r>
            <a:br>
              <a:rPr lang="en-US" sz="2800" dirty="0"/>
            </a:br>
            <a:r>
              <a:rPr lang="en-US" sz="2800" dirty="0"/>
              <a:t>grow?</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3810000"/>
            <a:ext cx="3658471" cy="2711420"/>
          </a:xfrm>
          <a:prstGeom prst="rect">
            <a:avLst/>
          </a:prstGeom>
        </p:spPr>
      </p:pic>
      <p:sp>
        <p:nvSpPr>
          <p:cNvPr id="6" name="TextBox 5">
            <a:extLst>
              <a:ext uri="{FF2B5EF4-FFF2-40B4-BE49-F238E27FC236}">
                <a16:creationId xmlns:a16="http://schemas.microsoft.com/office/drawing/2014/main" id="{1CEBDD89-7CDD-47AA-9C90-760C59158D2A}"/>
              </a:ext>
            </a:extLst>
          </p:cNvPr>
          <p:cNvSpPr txBox="1"/>
          <p:nvPr/>
        </p:nvSpPr>
        <p:spPr>
          <a:xfrm>
            <a:off x="7010400" y="6498842"/>
            <a:ext cx="2004075"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Photo courtesy of Cal Poly Pomona</a:t>
            </a:r>
          </a:p>
        </p:txBody>
      </p:sp>
    </p:spTree>
    <p:extLst>
      <p:ext uri="{BB962C8B-B14F-4D97-AF65-F5344CB8AC3E}">
        <p14:creationId xmlns:p14="http://schemas.microsoft.com/office/powerpoint/2010/main" val="36116556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153400" cy="990600"/>
          </a:xfrm>
        </p:spPr>
        <p:txBody>
          <a:bodyPr>
            <a:normAutofit/>
          </a:bodyPr>
          <a:lstStyle/>
          <a:p>
            <a:r>
              <a:rPr lang="en-US" dirty="0"/>
              <a:t>The Role of Decomposers in Food Chains</a:t>
            </a:r>
          </a:p>
        </p:txBody>
      </p:sp>
      <p:sp>
        <p:nvSpPr>
          <p:cNvPr id="3" name="Content Placeholder 2"/>
          <p:cNvSpPr>
            <a:spLocks noGrp="1"/>
          </p:cNvSpPr>
          <p:nvPr>
            <p:ph idx="1"/>
          </p:nvPr>
        </p:nvSpPr>
        <p:spPr>
          <a:xfrm>
            <a:off x="609600" y="1066800"/>
            <a:ext cx="8153400" cy="5638800"/>
          </a:xfrm>
        </p:spPr>
        <p:txBody>
          <a:bodyPr/>
          <a:lstStyle/>
          <a:p>
            <a:pPr marL="0" indent="0">
              <a:spcBef>
                <a:spcPts val="0"/>
              </a:spcBef>
              <a:buNone/>
            </a:pPr>
            <a:r>
              <a:rPr lang="en-US" sz="2900" dirty="0"/>
              <a:t>Return to the food-chain model you created at the beginning of the session and add decomposers to your diagram. Then add as many details as you can to explain what is happening to the matter in this food chain. Be sure to label your arrows.</a:t>
            </a:r>
          </a:p>
          <a:p>
            <a:pPr marL="0" indent="0">
              <a:spcBef>
                <a:spcPts val="1800"/>
              </a:spcBef>
              <a:buNone/>
            </a:pPr>
            <a:r>
              <a:rPr lang="en-US" sz="2900" b="1" dirty="0"/>
              <a:t>Word bank</a:t>
            </a:r>
            <a:r>
              <a:rPr lang="en-US" sz="2900" dirty="0"/>
              <a:t> to draw from: </a:t>
            </a:r>
          </a:p>
          <a:p>
            <a:pPr>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9228614"/>
              </p:ext>
            </p:extLst>
          </p:nvPr>
        </p:nvGraphicFramePr>
        <p:xfrm>
          <a:off x="1600200" y="4114800"/>
          <a:ext cx="6096000" cy="251460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121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dirty="0">
                          <a:latin typeface="Calibri" pitchFamily="34" charset="0"/>
                        </a:rPr>
                        <a:t>Decomposers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dirty="0">
                          <a:latin typeface="Calibri" pitchFamily="34" charset="0"/>
                        </a:rPr>
                        <a:t>Minerals</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dirty="0">
                          <a:latin typeface="Calibri" pitchFamily="34" charset="0"/>
                        </a:rPr>
                        <a:t>Recycle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dirty="0">
                          <a:latin typeface="Calibri" pitchFamily="34" charset="0"/>
                        </a:rPr>
                        <a:t>Matter</a:t>
                      </a: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dirty="0">
                          <a:latin typeface="Calibri" pitchFamily="34" charset="0"/>
                        </a:rPr>
                        <a:t>Food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dirty="0">
                          <a:latin typeface="Calibri" pitchFamily="34" charset="0"/>
                        </a:rPr>
                        <a:t>Carbon dioxide</a:t>
                      </a: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dirty="0">
                          <a:latin typeface="Calibri" pitchFamily="34" charset="0"/>
                        </a:rPr>
                        <a:t>Water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dirty="0">
                          <a:latin typeface="Calibri" pitchFamily="34" charset="0"/>
                        </a:rPr>
                        <a:t>Growth</a:t>
                      </a: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dirty="0">
                          <a:latin typeface="Calibri" pitchFamily="34" charset="0"/>
                        </a:rPr>
                        <a:t>Wastes</a:t>
                      </a:r>
                    </a:p>
                  </a:txBody>
                  <a:tcPr/>
                </a:tc>
                <a:tc>
                  <a:txBody>
                    <a:bodyPr/>
                    <a:lstStyle/>
                    <a:p>
                      <a:r>
                        <a:rPr lang="en-US" sz="2700" dirty="0">
                          <a:latin typeface="Calibri" pitchFamily="34" charset="0"/>
                        </a:rPr>
                        <a:t>Energy</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159673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More about Decomposers</a:t>
            </a:r>
          </a:p>
        </p:txBody>
      </p:sp>
      <p:sp>
        <p:nvSpPr>
          <p:cNvPr id="3" name="Content Placeholder 2"/>
          <p:cNvSpPr>
            <a:spLocks noGrp="1"/>
          </p:cNvSpPr>
          <p:nvPr>
            <p:ph idx="1"/>
          </p:nvPr>
        </p:nvSpPr>
        <p:spPr>
          <a:xfrm>
            <a:off x="609600" y="1600200"/>
            <a:ext cx="8077200" cy="4373563"/>
          </a:xfrm>
        </p:spPr>
        <p:txBody>
          <a:bodyPr>
            <a:normAutofit/>
          </a:bodyPr>
          <a:lstStyle/>
          <a:p>
            <a:pPr marL="365760" indent="-365760">
              <a:spcBef>
                <a:spcPts val="0"/>
              </a:spcBef>
            </a:pPr>
            <a:r>
              <a:rPr lang="en-US" sz="3200" dirty="0"/>
              <a:t>Read Rotting Is a Good Thing! (handout 5.2 in your lesson plans binders).</a:t>
            </a:r>
          </a:p>
          <a:p>
            <a:pPr marL="365760" indent="-365760">
              <a:spcBef>
                <a:spcPts val="1200"/>
              </a:spcBef>
            </a:pPr>
            <a:r>
              <a:rPr lang="en-US" sz="3200" dirty="0"/>
              <a:t>Then go back through the reading independently and answer the Stop and Think questions in your notebooks. </a:t>
            </a:r>
          </a:p>
        </p:txBody>
      </p:sp>
    </p:spTree>
    <p:extLst>
      <p:ext uri="{BB962C8B-B14F-4D97-AF65-F5344CB8AC3E}">
        <p14:creationId xmlns:p14="http://schemas.microsoft.com/office/powerpoint/2010/main" val="39091223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What Causes Things to Rot?</a:t>
            </a:r>
          </a:p>
        </p:txBody>
      </p:sp>
      <p:sp>
        <p:nvSpPr>
          <p:cNvPr id="3" name="Content Placeholder 2"/>
          <p:cNvSpPr>
            <a:spLocks noGrp="1"/>
          </p:cNvSpPr>
          <p:nvPr>
            <p:ph idx="1"/>
          </p:nvPr>
        </p:nvSpPr>
        <p:spPr>
          <a:xfrm>
            <a:off x="533400" y="1524000"/>
            <a:ext cx="8153400" cy="4876800"/>
          </a:xfrm>
        </p:spPr>
        <p:txBody>
          <a:bodyPr/>
          <a:lstStyle/>
          <a:p>
            <a:pPr marL="365760" indent="-365760">
              <a:spcBef>
                <a:spcPts val="0"/>
              </a:spcBef>
            </a:pPr>
            <a:r>
              <a:rPr lang="en-US" sz="3000" dirty="0"/>
              <a:t>In lesson 5, students read the handout Rotting Is a Good Thing! after examining decomposing strawberries. Then they refer back to the reading to answer these questions:</a:t>
            </a:r>
          </a:p>
          <a:p>
            <a:pPr marL="731520" lvl="1" indent="-365760">
              <a:spcBef>
                <a:spcPts val="1200"/>
              </a:spcBef>
              <a:buFont typeface="+mj-lt"/>
              <a:buAutoNum type="arabicPeriod"/>
            </a:pPr>
            <a:r>
              <a:rPr lang="en-US" sz="3000" dirty="0"/>
              <a:t>How do the strawberries decompose?</a:t>
            </a:r>
          </a:p>
          <a:p>
            <a:pPr marL="731520" lvl="1" indent="-365760">
              <a:buFont typeface="+mj-lt"/>
              <a:buAutoNum type="arabicPeriod"/>
            </a:pPr>
            <a:r>
              <a:rPr lang="en-US" sz="3000" dirty="0"/>
              <a:t>Why did the mass of the strawberry jar stay the same?</a:t>
            </a:r>
          </a:p>
          <a:p>
            <a:pPr marL="365760" indent="-365760">
              <a:spcBef>
                <a:spcPts val="1200"/>
              </a:spcBef>
            </a:pPr>
            <a:r>
              <a:rPr lang="en-US" sz="3000" dirty="0"/>
              <a:t>What strong evidence can you find in the reading to support your answers to these questions?</a:t>
            </a:r>
          </a:p>
          <a:p>
            <a:endParaRPr lang="en-US" dirty="0"/>
          </a:p>
        </p:txBody>
      </p:sp>
    </p:spTree>
    <p:extLst>
      <p:ext uri="{BB962C8B-B14F-4D97-AF65-F5344CB8AC3E}">
        <p14:creationId xmlns:p14="http://schemas.microsoft.com/office/powerpoint/2010/main" val="10770348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458200" cy="990600"/>
          </a:xfrm>
        </p:spPr>
        <p:txBody>
          <a:bodyPr>
            <a:normAutofit fontScale="90000"/>
          </a:bodyPr>
          <a:lstStyle/>
          <a:p>
            <a:r>
              <a:rPr lang="en-US" dirty="0"/>
              <a:t>How Do Organisms Get the Matter They Need?</a:t>
            </a:r>
          </a:p>
        </p:txBody>
      </p:sp>
      <p:sp>
        <p:nvSpPr>
          <p:cNvPr id="3" name="Content Placeholder 2"/>
          <p:cNvSpPr>
            <a:spLocks noGrp="1"/>
          </p:cNvSpPr>
          <p:nvPr>
            <p:ph idx="1"/>
          </p:nvPr>
        </p:nvSpPr>
        <p:spPr>
          <a:xfrm>
            <a:off x="457200" y="1447800"/>
            <a:ext cx="8229600" cy="5257800"/>
          </a:xfrm>
        </p:spPr>
        <p:txBody>
          <a:bodyPr>
            <a:normAutofit fontScale="92500" lnSpcReduction="20000"/>
          </a:bodyPr>
          <a:lstStyle/>
          <a:p>
            <a:pPr marL="365760" indent="-365760"/>
            <a:r>
              <a:rPr lang="en-US" sz="3500" dirty="0"/>
              <a:t>The focus question for lesson 5 is </a:t>
            </a:r>
            <a:r>
              <a:rPr lang="en-US" sz="3500" i="1" dirty="0"/>
              <a:t>What happens to matter as it moves from organism to organism in a food chain?</a:t>
            </a:r>
          </a:p>
          <a:p>
            <a:pPr marL="365760" indent="-365760">
              <a:spcBef>
                <a:spcPts val="600"/>
              </a:spcBef>
            </a:pPr>
            <a:r>
              <a:rPr lang="en-US" sz="3500" dirty="0"/>
              <a:t>Add words and arrows to the diagram on handout 7.5—Matter in a Simple Food Chain—to show how each organism gets the matter it needs.</a:t>
            </a:r>
          </a:p>
          <a:p>
            <a:pPr marL="365760" indent="-365760">
              <a:spcBef>
                <a:spcPts val="600"/>
              </a:spcBef>
            </a:pPr>
            <a:r>
              <a:rPr lang="en-US" sz="3500" dirty="0"/>
              <a:t>Also add to the diagram any major groups of organisms that may be missing!</a:t>
            </a:r>
          </a:p>
          <a:p>
            <a:pPr marL="365760" indent="-365760">
              <a:spcBef>
                <a:spcPts val="600"/>
              </a:spcBef>
            </a:pPr>
            <a:r>
              <a:rPr lang="en-US" sz="3500" dirty="0"/>
              <a:t>Write a brief summary describing how this diagram can be used to answer the focus question.</a:t>
            </a:r>
          </a:p>
        </p:txBody>
      </p:sp>
    </p:spTree>
    <p:extLst>
      <p:ext uri="{BB962C8B-B14F-4D97-AF65-F5344CB8AC3E}">
        <p14:creationId xmlns:p14="http://schemas.microsoft.com/office/powerpoint/2010/main" val="18013926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990600"/>
          </a:xfrm>
        </p:spPr>
        <p:txBody>
          <a:bodyPr>
            <a:noAutofit/>
          </a:bodyPr>
          <a:lstStyle/>
          <a:p>
            <a:r>
              <a:rPr lang="en-US" sz="3800" dirty="0"/>
              <a:t>Content Representation: Ecosystem Model of Matter and Energy</a:t>
            </a:r>
          </a:p>
        </p:txBody>
      </p:sp>
      <p:sp>
        <p:nvSpPr>
          <p:cNvPr id="3" name="Content Placeholder 2"/>
          <p:cNvSpPr>
            <a:spLocks noGrp="1"/>
          </p:cNvSpPr>
          <p:nvPr>
            <p:ph idx="1"/>
          </p:nvPr>
        </p:nvSpPr>
        <p:spPr>
          <a:xfrm>
            <a:off x="533400" y="1600200"/>
            <a:ext cx="8382000" cy="4953000"/>
          </a:xfrm>
        </p:spPr>
        <p:txBody>
          <a:bodyPr/>
          <a:lstStyle/>
          <a:p>
            <a:pPr marL="0" indent="0">
              <a:spcBef>
                <a:spcPts val="0"/>
              </a:spcBef>
              <a:spcAft>
                <a:spcPts val="600"/>
              </a:spcAft>
              <a:buNone/>
            </a:pPr>
            <a:r>
              <a:rPr lang="en-US" sz="2350" dirty="0"/>
              <a:t>Copy the following information on a blank copy of Analysis Guide D (last page of handout 7.1).</a:t>
            </a:r>
            <a:endParaRPr lang="en-US" sz="2350" dirty="0">
              <a:solidFill>
                <a:srgbClr val="00B050"/>
              </a:solidFill>
            </a:endParaRPr>
          </a:p>
          <a:p>
            <a:pPr marL="0" lvl="1" indent="0">
              <a:spcBef>
                <a:spcPts val="0"/>
              </a:spcBef>
              <a:spcAft>
                <a:spcPts val="300"/>
              </a:spcAft>
              <a:buNone/>
            </a:pPr>
            <a:r>
              <a:rPr lang="en-US" sz="2350" b="1" dirty="0"/>
              <a:t>Main learning goal: </a:t>
            </a:r>
          </a:p>
          <a:p>
            <a:pPr marL="228600" lvl="1" indent="-228600">
              <a:spcBef>
                <a:spcPts val="0"/>
              </a:spcBef>
              <a:spcAft>
                <a:spcPts val="0"/>
              </a:spcAft>
              <a:buFont typeface="Arial" pitchFamily="34" charset="0"/>
              <a:buChar char="•"/>
            </a:pPr>
            <a:r>
              <a:rPr lang="en-US" sz="2350" dirty="0"/>
              <a:t>Matter cycles between the air and soil and among plants, animals, and microbes as these organisms live and die. </a:t>
            </a:r>
          </a:p>
          <a:p>
            <a:pPr marL="228600" indent="-228600">
              <a:spcBef>
                <a:spcPts val="300"/>
              </a:spcBef>
            </a:pPr>
            <a:r>
              <a:rPr lang="en-US" sz="2350" dirty="0"/>
              <a:t>In the process of cellular respiration, food molecules and oxygen molecules in living organisms react to release the energy needed for life processes (such as growth, movement, warmth, and repair). </a:t>
            </a:r>
          </a:p>
          <a:p>
            <a:pPr marL="228600" indent="-228600">
              <a:spcBef>
                <a:spcPts val="300"/>
              </a:spcBef>
            </a:pPr>
            <a:r>
              <a:rPr lang="en-US" sz="2350" dirty="0"/>
              <a:t>The process of photosynthesis converts light energy to stored chemical energy in food molecules.</a:t>
            </a:r>
          </a:p>
          <a:p>
            <a:pPr marL="0" indent="0">
              <a:buNone/>
            </a:pPr>
            <a:r>
              <a:rPr lang="en-US" sz="2350" b="1" dirty="0"/>
              <a:t>Description of content representation: </a:t>
            </a:r>
            <a:r>
              <a:rPr lang="en-US" sz="2350" dirty="0">
                <a:solidFill>
                  <a:srgbClr val="FF0000"/>
                </a:solidFill>
              </a:rPr>
              <a:t>summary diagram of matter and energy flow in an ecosystem</a:t>
            </a:r>
          </a:p>
        </p:txBody>
      </p:sp>
    </p:spTree>
    <p:extLst>
      <p:ext uri="{BB962C8B-B14F-4D97-AF65-F5344CB8AC3E}">
        <p14:creationId xmlns:p14="http://schemas.microsoft.com/office/powerpoint/2010/main" val="23338833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B665B7-2D63-4DBF-8549-67259DC933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1447800"/>
            <a:ext cx="6635750" cy="4830826"/>
          </a:xfrm>
          <a:prstGeom prst="rect">
            <a:avLst/>
          </a:prstGeom>
        </p:spPr>
      </p:pic>
      <p:sp>
        <p:nvSpPr>
          <p:cNvPr id="2" name="Title 1"/>
          <p:cNvSpPr>
            <a:spLocks noGrp="1"/>
          </p:cNvSpPr>
          <p:nvPr>
            <p:ph type="title"/>
          </p:nvPr>
        </p:nvSpPr>
        <p:spPr>
          <a:xfrm>
            <a:off x="381000" y="457200"/>
            <a:ext cx="8305800" cy="838200"/>
          </a:xfrm>
        </p:spPr>
        <p:txBody>
          <a:bodyPr/>
          <a:lstStyle/>
          <a:p>
            <a:r>
              <a:rPr lang="en-US" dirty="0"/>
              <a:t>Ecosystem Model</a:t>
            </a:r>
          </a:p>
        </p:txBody>
      </p:sp>
      <p:sp>
        <p:nvSpPr>
          <p:cNvPr id="3" name="Content Placeholder 2"/>
          <p:cNvSpPr>
            <a:spLocks noGrp="1"/>
          </p:cNvSpPr>
          <p:nvPr>
            <p:ph idx="1"/>
          </p:nvPr>
        </p:nvSpPr>
        <p:spPr>
          <a:xfrm>
            <a:off x="5638800" y="6172200"/>
            <a:ext cx="1828800" cy="304800"/>
          </a:xfrm>
        </p:spPr>
        <p:txBody>
          <a:bodyPr/>
          <a:lstStyle/>
          <a:p>
            <a:pPr marL="0" indent="0" algn="r">
              <a:spcBef>
                <a:spcPts val="0"/>
              </a:spcBef>
              <a:buNone/>
            </a:pPr>
            <a:r>
              <a:rPr lang="en-US" sz="1000" dirty="0"/>
              <a:t>Image courtesy of Nicole Garcia</a:t>
            </a:r>
          </a:p>
        </p:txBody>
      </p:sp>
    </p:spTree>
    <p:extLst>
      <p:ext uri="{BB962C8B-B14F-4D97-AF65-F5344CB8AC3E}">
        <p14:creationId xmlns:p14="http://schemas.microsoft.com/office/powerpoint/2010/main" val="7289335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153400" cy="990600"/>
          </a:xfrm>
        </p:spPr>
        <p:txBody>
          <a:bodyPr>
            <a:noAutofit/>
          </a:bodyPr>
          <a:lstStyle/>
          <a:p>
            <a:r>
              <a:rPr lang="en-US" sz="3800" dirty="0"/>
              <a:t>Does the Content Representation Match the Main Learning Goal?</a:t>
            </a:r>
          </a:p>
        </p:txBody>
      </p:sp>
      <p:sp>
        <p:nvSpPr>
          <p:cNvPr id="3" name="Content Placeholder 2"/>
          <p:cNvSpPr>
            <a:spLocks noGrp="1"/>
          </p:cNvSpPr>
          <p:nvPr>
            <p:ph idx="1"/>
          </p:nvPr>
        </p:nvSpPr>
        <p:spPr>
          <a:xfrm>
            <a:off x="609600" y="1828800"/>
            <a:ext cx="8229600" cy="4876800"/>
          </a:xfrm>
        </p:spPr>
        <p:txBody>
          <a:bodyPr/>
          <a:lstStyle/>
          <a:p>
            <a:pPr marL="0" indent="0">
              <a:spcBef>
                <a:spcPts val="0"/>
              </a:spcBef>
              <a:spcAft>
                <a:spcPts val="1200"/>
              </a:spcAft>
              <a:buNone/>
            </a:pPr>
            <a:r>
              <a:rPr lang="en-US" sz="2800" dirty="0"/>
              <a:t>How did you answer these questions from part 1 of the analysis guide?</a:t>
            </a:r>
          </a:p>
          <a:p>
            <a:pPr marL="548640" indent="-320040">
              <a:spcBef>
                <a:spcPts val="0"/>
              </a:spcBef>
              <a:spcAft>
                <a:spcPts val="300"/>
              </a:spcAft>
              <a:buFont typeface="+mj-lt"/>
              <a:buAutoNum type="arabicPeriod"/>
            </a:pPr>
            <a:r>
              <a:rPr lang="en-US" sz="2800" dirty="0"/>
              <a:t>Is the content representation scientifically accurate?</a:t>
            </a:r>
          </a:p>
          <a:p>
            <a:pPr marL="548640" indent="-320040">
              <a:spcBef>
                <a:spcPts val="0"/>
              </a:spcBef>
              <a:spcAft>
                <a:spcPts val="300"/>
              </a:spcAft>
              <a:buFont typeface="+mj-lt"/>
              <a:buAutoNum type="arabicPeriod"/>
            </a:pPr>
            <a:r>
              <a:rPr lang="en-US" sz="2800" dirty="0"/>
              <a:t>Is it closely matched to the main learning goal?</a:t>
            </a:r>
          </a:p>
          <a:p>
            <a:pPr marL="548640" indent="-320040">
              <a:spcBef>
                <a:spcPts val="0"/>
              </a:spcBef>
              <a:spcAft>
                <a:spcPts val="300"/>
              </a:spcAft>
              <a:buFont typeface="+mj-lt"/>
              <a:buAutoNum type="arabicPeriod"/>
            </a:pPr>
            <a:r>
              <a:rPr lang="en-US" sz="2800" dirty="0"/>
              <a:t>Does it present science ideas to students in  comprehensible ways?</a:t>
            </a:r>
          </a:p>
          <a:p>
            <a:pPr marL="548640" indent="-320040">
              <a:spcBef>
                <a:spcPts val="0"/>
              </a:spcBef>
              <a:spcAft>
                <a:spcPts val="300"/>
              </a:spcAft>
              <a:buFont typeface="+mj-lt"/>
              <a:buAutoNum type="arabicPeriod"/>
            </a:pPr>
            <a:r>
              <a:rPr lang="en-US" sz="2800" dirty="0"/>
              <a:t>Does it reinforce/introduce any misconceptions?</a:t>
            </a:r>
          </a:p>
          <a:p>
            <a:pPr marL="548640" indent="-320040">
              <a:spcBef>
                <a:spcPts val="0"/>
              </a:spcBef>
              <a:spcAft>
                <a:spcPts val="300"/>
              </a:spcAft>
              <a:buFont typeface="+mj-lt"/>
              <a:buAutoNum type="arabicPeriod"/>
            </a:pPr>
            <a:r>
              <a:rPr lang="en-US" sz="2800" dirty="0"/>
              <a:t>Does it address common misconceptions?</a:t>
            </a:r>
          </a:p>
          <a:p>
            <a:pPr marL="548640" indent="-320040">
              <a:spcBef>
                <a:spcPts val="0"/>
              </a:spcBef>
              <a:spcAft>
                <a:spcPts val="300"/>
              </a:spcAft>
              <a:buFont typeface="+mj-lt"/>
              <a:buAutoNum type="arabicPeriod"/>
            </a:pPr>
            <a:r>
              <a:rPr lang="en-US" sz="2800" dirty="0"/>
              <a:t>Does it contain distracting details?</a:t>
            </a:r>
          </a:p>
        </p:txBody>
      </p:sp>
    </p:spTree>
    <p:extLst>
      <p:ext uri="{BB962C8B-B14F-4D97-AF65-F5344CB8AC3E}">
        <p14:creationId xmlns:p14="http://schemas.microsoft.com/office/powerpoint/2010/main" val="2568091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51EFF0-3C34-4325-BB0B-2B9D8A3C8E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3596" y="407437"/>
            <a:ext cx="5868219" cy="6420746"/>
          </a:xfrm>
          <a:prstGeom prst="rect">
            <a:avLst/>
          </a:prstGeom>
        </p:spPr>
      </p:pic>
      <p:sp>
        <p:nvSpPr>
          <p:cNvPr id="5" name="Rectangle 6"/>
          <p:cNvSpPr>
            <a:spLocks noChangeArrowheads="1"/>
          </p:cNvSpPr>
          <p:nvPr/>
        </p:nvSpPr>
        <p:spPr bwMode="auto">
          <a:xfrm>
            <a:off x="4507705" y="3886200"/>
            <a:ext cx="2731295" cy="6096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0757126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06624"/>
          </a:xfrm>
        </p:spPr>
        <p:txBody>
          <a:bodyPr/>
          <a:lstStyle/>
          <a:p>
            <a:r>
              <a:rPr lang="en-US" dirty="0"/>
              <a:t>Summarizing Today’s Work</a:t>
            </a:r>
          </a:p>
        </p:txBody>
      </p:sp>
      <p:sp>
        <p:nvSpPr>
          <p:cNvPr id="3" name="Content Placeholder 2"/>
          <p:cNvSpPr>
            <a:spLocks noGrp="1"/>
          </p:cNvSpPr>
          <p:nvPr>
            <p:ph idx="1"/>
          </p:nvPr>
        </p:nvSpPr>
        <p:spPr>
          <a:xfrm>
            <a:off x="457200" y="1371600"/>
            <a:ext cx="8534400" cy="5334000"/>
          </a:xfrm>
        </p:spPr>
        <p:txBody>
          <a:bodyPr/>
          <a:lstStyle/>
          <a:p>
            <a:pPr marL="365760" indent="-365760">
              <a:spcBef>
                <a:spcPts val="0"/>
              </a:spcBef>
              <a:buAutoNum type="arabicPeriod"/>
            </a:pPr>
            <a:r>
              <a:rPr lang="en-US" sz="2800" dirty="0"/>
              <a:t>Think about the Science Content Storyline Lens strategies we’ve studied so far:</a:t>
            </a:r>
          </a:p>
          <a:p>
            <a:pPr marL="365760" indent="-365760">
              <a:spcBef>
                <a:spcPts val="23000"/>
              </a:spcBef>
              <a:buFont typeface="+mj-lt"/>
              <a:buAutoNum type="arabicPeriod" startAt="2"/>
            </a:pPr>
            <a:r>
              <a:rPr lang="en-US" sz="2800" dirty="0"/>
              <a:t>Think about your science-content-learning work today.</a:t>
            </a:r>
          </a:p>
          <a:p>
            <a:pPr marL="365760" indent="-365760">
              <a:buAutoNum type="arabicPeriod" startAt="2"/>
            </a:pPr>
            <a:r>
              <a:rPr lang="en-US" sz="2800" b="1" dirty="0"/>
              <a:t>Reflect: </a:t>
            </a:r>
            <a:r>
              <a:rPr lang="en-US" sz="2800" dirty="0"/>
              <a:t>What ideas or questions do you want to remember from today and refer back to? </a:t>
            </a:r>
          </a:p>
        </p:txBody>
      </p:sp>
      <p:sp>
        <p:nvSpPr>
          <p:cNvPr id="5" name="Content Placeholder 3"/>
          <p:cNvSpPr txBox="1">
            <a:spLocks/>
          </p:cNvSpPr>
          <p:nvPr/>
        </p:nvSpPr>
        <p:spPr bwMode="auto">
          <a:xfrm>
            <a:off x="533400" y="2438400"/>
            <a:ext cx="8229600" cy="2603790"/>
          </a:xfrm>
          <a:prstGeom prst="rect">
            <a:avLst/>
          </a:prstGeom>
          <a:noFill/>
          <a:ln w="47625">
            <a:solidFill>
              <a:schemeClr val="accent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pPr marL="620713" marR="0" lvl="0" indent="-287338" algn="l" defTabSz="914400" rtl="0" eaLnBrk="0" fontAlgn="base" latinLnBrk="0" hangingPunct="0">
              <a:lnSpc>
                <a:spcPct val="100000"/>
              </a:lnSpc>
              <a:spcBef>
                <a:spcPct val="20000"/>
              </a:spcBef>
              <a:spcAft>
                <a:spcPct val="0"/>
              </a:spcAft>
              <a:buClr>
                <a:schemeClr val="accent1"/>
              </a:buClr>
              <a:buSzPct val="85000"/>
              <a:buFont typeface="Arial" charset="0"/>
              <a:buNone/>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A—Identify one main learning goal.</a:t>
            </a:r>
          </a:p>
          <a:p>
            <a:pPr marL="620713" marR="0" lvl="0" indent="-287338" algn="l" defTabSz="914400" rtl="0" eaLnBrk="0" fontAlgn="base" latinLnBrk="0" hangingPunct="0">
              <a:lnSpc>
                <a:spcPct val="100000"/>
              </a:lnSpc>
              <a:spcBef>
                <a:spcPct val="20000"/>
              </a:spcBef>
              <a:spcAft>
                <a:spcPct val="0"/>
              </a:spcAft>
              <a:buClr>
                <a:schemeClr val="accent1"/>
              </a:buClr>
              <a:buSzPct val="85000"/>
              <a:buFont typeface="Arial" charset="0"/>
              <a:buNone/>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B—Set the purpose with a focus question or goal statement.</a:t>
            </a:r>
          </a:p>
          <a:p>
            <a:pPr marL="620713" marR="0" lvl="0" indent="-287338" algn="l" defTabSz="914400" rtl="0" eaLnBrk="0" fontAlgn="base" latinLnBrk="0" hangingPunct="0">
              <a:lnSpc>
                <a:spcPct val="100000"/>
              </a:lnSpc>
              <a:spcBef>
                <a:spcPct val="20000"/>
              </a:spcBef>
              <a:spcAft>
                <a:spcPct val="0"/>
              </a:spcAft>
              <a:buClr>
                <a:schemeClr val="accent1"/>
              </a:buClr>
              <a:buSzPct val="85000"/>
              <a:buFont typeface="Arial" charset="0"/>
              <a:buNone/>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C—Select activities that are matched to the learning goal.</a:t>
            </a:r>
          </a:p>
          <a:p>
            <a:pPr marL="620713" marR="0" lvl="0" indent="-287338" algn="l" defTabSz="914400" rtl="0" eaLnBrk="0" fontAlgn="base" latinLnBrk="0" hangingPunct="0">
              <a:lnSpc>
                <a:spcPct val="100000"/>
              </a:lnSpc>
              <a:spcBef>
                <a:spcPct val="20000"/>
              </a:spcBef>
              <a:spcAft>
                <a:spcPct val="0"/>
              </a:spcAft>
              <a:buClr>
                <a:schemeClr val="accent1"/>
              </a:buClr>
              <a:buSzPct val="85000"/>
              <a:buFont typeface="Arial" charset="0"/>
              <a:buNone/>
              <a:tabLst>
                <a:tab pos="338138" algn="l"/>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D—Select content representations and models matched to the learning goal and engage students in their use.</a:t>
            </a:r>
          </a:p>
          <a:p>
            <a:pPr marL="620713" marR="0" lvl="0" indent="-287338" algn="l" defTabSz="914400" rtl="0" eaLnBrk="0" fontAlgn="base" latinLnBrk="0" hangingPunct="0">
              <a:lnSpc>
                <a:spcPct val="100000"/>
              </a:lnSpc>
              <a:spcBef>
                <a:spcPct val="20000"/>
              </a:spcBef>
              <a:spcAft>
                <a:spcPct val="0"/>
              </a:spcAft>
              <a:buClr>
                <a:schemeClr val="accent1"/>
              </a:buClr>
              <a:buSzPct val="85000"/>
              <a:buFont typeface="Arial" charset="0"/>
              <a:buNone/>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I—Summarize key science ideas.</a:t>
            </a:r>
          </a:p>
        </p:txBody>
      </p:sp>
    </p:spTree>
    <p:extLst>
      <p:ext uri="{BB962C8B-B14F-4D97-AF65-F5344CB8AC3E}">
        <p14:creationId xmlns:p14="http://schemas.microsoft.com/office/powerpoint/2010/main" val="42181160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normAutofit/>
          </a:bodyPr>
          <a:lstStyle/>
          <a:p>
            <a:r>
              <a:rPr lang="en-US" dirty="0"/>
              <a:t>Homework</a:t>
            </a:r>
          </a:p>
        </p:txBody>
      </p:sp>
      <p:sp>
        <p:nvSpPr>
          <p:cNvPr id="84994" name="Content Placeholder 2"/>
          <p:cNvSpPr>
            <a:spLocks noGrp="1"/>
          </p:cNvSpPr>
          <p:nvPr>
            <p:ph idx="1"/>
          </p:nvPr>
        </p:nvSpPr>
        <p:spPr>
          <a:xfrm>
            <a:off x="457200" y="1447800"/>
            <a:ext cx="8229600" cy="4876800"/>
          </a:xfrm>
        </p:spPr>
        <p:txBody>
          <a:bodyPr/>
          <a:lstStyle/>
          <a:p>
            <a:pPr marL="365760" indent="-365760">
              <a:spcBef>
                <a:spcPts val="600"/>
              </a:spcBef>
              <a:spcAft>
                <a:spcPts val="600"/>
              </a:spcAft>
            </a:pPr>
            <a:r>
              <a:rPr lang="en-US" sz="3200" dirty="0"/>
              <a:t>Read about SCSL strategies F, G, and H in the </a:t>
            </a:r>
            <a:r>
              <a:rPr lang="en-US" sz="3200" dirty="0" err="1"/>
              <a:t>STeLLA</a:t>
            </a:r>
            <a:r>
              <a:rPr lang="en-US" sz="3200" dirty="0"/>
              <a:t> strategies booklet and complete the </a:t>
            </a:r>
            <a:br>
              <a:rPr lang="en-US" sz="3200" dirty="0"/>
            </a:br>
            <a:r>
              <a:rPr lang="en-US" sz="3200" dirty="0"/>
              <a:t>Z-fold summary chart for these strategies.</a:t>
            </a:r>
          </a:p>
          <a:p>
            <a:pPr marL="365760" indent="-365760">
              <a:spcBef>
                <a:spcPts val="600"/>
              </a:spcBef>
              <a:spcAft>
                <a:spcPts val="600"/>
              </a:spcAft>
            </a:pPr>
            <a:r>
              <a:rPr lang="en-US" sz="3200" dirty="0"/>
              <a:t>Be ready to share your assigned lesson in the Food Webs lesson series. </a:t>
            </a:r>
          </a:p>
          <a:p>
            <a:pPr marL="365760" indent="-365760">
              <a:spcBef>
                <a:spcPts val="600"/>
              </a:spcBef>
              <a:spcAft>
                <a:spcPts val="600"/>
              </a:spcAft>
            </a:pPr>
            <a:r>
              <a:rPr lang="en-US" sz="3200" dirty="0"/>
              <a:t>Bring your calendar for the academic year so we can schedule the dates for our school-year study-group meetings!  </a:t>
            </a:r>
          </a:p>
          <a:p>
            <a:endParaRPr lang="en-US" sz="2800" dirty="0"/>
          </a:p>
          <a:p>
            <a:pPr marL="0" indent="0">
              <a:buNone/>
            </a:pPr>
            <a:endParaRPr lang="en-US" sz="2400" dirty="0"/>
          </a:p>
          <a:p>
            <a:pPr marL="0" indent="0">
              <a:buNone/>
            </a:pPr>
            <a:endParaRPr lang="en-US" dirty="0"/>
          </a:p>
        </p:txBody>
      </p:sp>
    </p:spTree>
    <p:extLst>
      <p:ext uri="{BB962C8B-B14F-4D97-AF65-F5344CB8AC3E}">
        <p14:creationId xmlns:p14="http://schemas.microsoft.com/office/powerpoint/2010/main" val="12422963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533400" y="381000"/>
            <a:ext cx="8153400" cy="990600"/>
          </a:xfrm>
        </p:spPr>
        <p:txBody>
          <a:bodyPr>
            <a:normAutofit/>
          </a:bodyPr>
          <a:lstStyle/>
          <a:p>
            <a:r>
              <a:rPr lang="en-US" dirty="0"/>
              <a:t>Reflections on Today’s Session </a:t>
            </a:r>
          </a:p>
        </p:txBody>
      </p:sp>
      <p:sp>
        <p:nvSpPr>
          <p:cNvPr id="18435" name="Rectangle 3"/>
          <p:cNvSpPr>
            <a:spLocks noGrp="1" noChangeArrowheads="1"/>
          </p:cNvSpPr>
          <p:nvPr>
            <p:ph idx="1"/>
          </p:nvPr>
        </p:nvSpPr>
        <p:spPr>
          <a:xfrm>
            <a:off x="533400" y="1295400"/>
            <a:ext cx="8153400" cy="5257800"/>
          </a:xfrm>
        </p:spPr>
        <p:txBody>
          <a:bodyPr>
            <a:noAutofit/>
          </a:bodyPr>
          <a:lstStyle/>
          <a:p>
            <a:pPr marL="365760" indent="-365760">
              <a:spcBef>
                <a:spcPts val="600"/>
              </a:spcBef>
            </a:pPr>
            <a:r>
              <a:rPr lang="en-US" sz="3000" dirty="0"/>
              <a:t>What are your reactions to the strategy of selecting content representations and models that are matched to the lesson’s main learning goal? </a:t>
            </a:r>
          </a:p>
          <a:p>
            <a:pPr marL="365760" indent="-365760">
              <a:spcBef>
                <a:spcPts val="600"/>
              </a:spcBef>
            </a:pPr>
            <a:r>
              <a:rPr lang="en-US" sz="3000" dirty="0"/>
              <a:t>What is something new you’ve learned about matter and energy in food webs? Did your content-representation analyses support this learning in any way? </a:t>
            </a:r>
          </a:p>
          <a:p>
            <a:pPr marL="365760" indent="-365760">
              <a:spcBef>
                <a:spcPts val="600"/>
              </a:spcBef>
            </a:pPr>
            <a:r>
              <a:rPr lang="en-US" sz="3000" dirty="0"/>
              <a:t>Provide feedback about today’s session and the PD program so far (likes, dislikes, questions, concerns, and suggestions).</a:t>
            </a:r>
          </a:p>
          <a:p>
            <a:endParaRPr lang="en-US" sz="2800" dirty="0"/>
          </a:p>
          <a:p>
            <a:pPr marL="0" indent="0">
              <a:buNone/>
            </a:pPr>
            <a:endParaRPr lang="en-US" sz="2400" dirty="0"/>
          </a:p>
        </p:txBody>
      </p:sp>
    </p:spTree>
    <p:extLst>
      <p:ext uri="{BB962C8B-B14F-4D97-AF65-F5344CB8AC3E}">
        <p14:creationId xmlns:p14="http://schemas.microsoft.com/office/powerpoint/2010/main" val="19997020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381000"/>
            <a:ext cx="8229600" cy="990600"/>
          </a:xfrm>
        </p:spPr>
        <p:txBody>
          <a:bodyPr>
            <a:normAutofit fontScale="90000"/>
          </a:bodyPr>
          <a:lstStyle/>
          <a:p>
            <a:pPr eaLnBrk="1" fontAlgn="auto" hangingPunct="1">
              <a:spcAft>
                <a:spcPts val="0"/>
              </a:spcAft>
              <a:defRPr/>
            </a:pPr>
            <a:br>
              <a:rPr lang="en-US" dirty="0"/>
            </a:br>
            <a:r>
              <a:rPr lang="en-US" sz="4400" dirty="0"/>
              <a:t>Norms for Working Together: The Basics</a:t>
            </a:r>
            <a:br>
              <a:rPr lang="en-US" sz="4400" dirty="0"/>
            </a:br>
            <a:endParaRPr lang="en-US" sz="4400" dirty="0"/>
          </a:p>
        </p:txBody>
      </p:sp>
      <p:sp>
        <p:nvSpPr>
          <p:cNvPr id="115715" name="Rectangle 3"/>
          <p:cNvSpPr>
            <a:spLocks noGrp="1" noChangeArrowheads="1"/>
          </p:cNvSpPr>
          <p:nvPr>
            <p:ph idx="1"/>
          </p:nvPr>
        </p:nvSpPr>
        <p:spPr>
          <a:xfrm>
            <a:off x="533400" y="2323073"/>
            <a:ext cx="8229600" cy="4306327"/>
          </a:xfrm>
        </p:spPr>
        <p:txBody>
          <a:bodyPr rtlCol="0">
            <a:normAutofit lnSpcReduction="10000"/>
          </a:bodyPr>
          <a:lstStyle/>
          <a:p>
            <a:pPr marL="0" indent="0" eaLnBrk="1" fontAlgn="auto" hangingPunct="1">
              <a:spcAft>
                <a:spcPts val="0"/>
              </a:spcAft>
              <a:buFont typeface="Arial" pitchFamily="34" charset="0"/>
              <a:buNone/>
              <a:defRPr/>
            </a:pPr>
            <a:r>
              <a:rPr lang="en-US" sz="2800" b="1" dirty="0"/>
              <a:t>The Basics</a:t>
            </a:r>
          </a:p>
          <a:p>
            <a:pPr marL="342900" marR="0" lvl="0" indent="-342900">
              <a:spcBef>
                <a:spcPts val="600"/>
              </a:spcBef>
              <a:spcAft>
                <a:spcPts val="0"/>
              </a:spcAft>
              <a:buFont typeface="Symbol"/>
              <a:buChar char=""/>
            </a:pPr>
            <a:r>
              <a:rPr lang="en-US" sz="2800" dirty="0">
                <a:solidFill>
                  <a:srgbClr val="292934"/>
                </a:solidFill>
              </a:rPr>
              <a:t>Arrive prepared and on time; stay for the duration; return from breaks on time.</a:t>
            </a:r>
            <a:endParaRPr lang="en-US" sz="2800" dirty="0"/>
          </a:p>
          <a:p>
            <a:pPr marL="342900" marR="0" lvl="0" indent="-342900">
              <a:spcBef>
                <a:spcPts val="600"/>
              </a:spcBef>
              <a:spcAft>
                <a:spcPts val="0"/>
              </a:spcAft>
              <a:buFont typeface="Symbol"/>
              <a:buChar char=""/>
            </a:pPr>
            <a:r>
              <a:rPr lang="en-US" sz="2800" dirty="0">
                <a:solidFill>
                  <a:srgbClr val="292934"/>
                </a:solidFill>
              </a:rPr>
              <a:t>Remain attentive, thoughtful, and respectful; engage and be present.</a:t>
            </a:r>
            <a:endParaRPr lang="en-US" sz="2800" dirty="0"/>
          </a:p>
          <a:p>
            <a:pPr marL="342900" marR="0" lvl="0" indent="-342900">
              <a:spcBef>
                <a:spcPts val="600"/>
              </a:spcBef>
              <a:spcAft>
                <a:spcPts val="0"/>
              </a:spcAft>
              <a:buFont typeface="Symbol"/>
              <a:buChar char=""/>
            </a:pPr>
            <a:r>
              <a:rPr lang="en-US" sz="2800" dirty="0">
                <a:solidFill>
                  <a:srgbClr val="292934"/>
                </a:solidFill>
              </a:rPr>
              <a:t>Eliminate interruptions (turn off cell phones, email, and other electronic devices; avoid sidebar conversations).</a:t>
            </a:r>
            <a:endParaRPr lang="en-US" sz="2800" dirty="0"/>
          </a:p>
          <a:p>
            <a:pPr marL="342900" marR="0" lvl="0" indent="-342900">
              <a:spcBef>
                <a:spcPts val="600"/>
              </a:spcBef>
              <a:spcAft>
                <a:spcPts val="0"/>
              </a:spcAft>
              <a:buFont typeface="Symbol"/>
              <a:buChar char=""/>
            </a:pPr>
            <a:r>
              <a:rPr lang="en-US" sz="2800" dirty="0">
                <a:solidFill>
                  <a:srgbClr val="292934"/>
                </a:solidFill>
              </a:rPr>
              <a:t>Make room for everyone to participate (monitor your floor time).</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533400" y="1295399"/>
            <a:ext cx="82296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2786413975"/>
      </p:ext>
    </p:extLst>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33400" y="304800"/>
            <a:ext cx="8210551" cy="990600"/>
          </a:xfrm>
        </p:spPr>
        <p:txBody>
          <a:bodyPr>
            <a:normAutofit fontScale="90000"/>
          </a:bodyPr>
          <a:lstStyle/>
          <a:p>
            <a:pPr eaLnBrk="1" fontAlgn="auto" hangingPunct="1">
              <a:spcAft>
                <a:spcPts val="0"/>
              </a:spcAft>
              <a:defRPr/>
            </a:pPr>
            <a:br>
              <a:rPr lang="en-US" dirty="0"/>
            </a:br>
            <a:r>
              <a:rPr lang="en-US" sz="4400" dirty="0"/>
              <a:t>Norms for Working Together: The Heart </a:t>
            </a:r>
            <a:br>
              <a:rPr lang="en-US" sz="4400" dirty="0"/>
            </a:br>
            <a:endParaRPr lang="en-US" sz="4400" dirty="0"/>
          </a:p>
        </p:txBody>
      </p:sp>
      <p:sp>
        <p:nvSpPr>
          <p:cNvPr id="115715" name="Rectangle 3"/>
          <p:cNvSpPr>
            <a:spLocks noGrp="1" noChangeArrowheads="1"/>
          </p:cNvSpPr>
          <p:nvPr>
            <p:ph idx="1"/>
          </p:nvPr>
        </p:nvSpPr>
        <p:spPr>
          <a:xfrm>
            <a:off x="533400" y="2332038"/>
            <a:ext cx="8229600" cy="4297362"/>
          </a:xfrm>
        </p:spPr>
        <p:txBody>
          <a:bodyPr rtlCol="0">
            <a:normAutofit fontScale="92500" lnSpcReduction="20000"/>
          </a:bodyPr>
          <a:lstStyle/>
          <a:p>
            <a:pPr marL="0" indent="0" eaLnBrk="1" fontAlgn="auto" hangingPunct="1">
              <a:spcAft>
                <a:spcPts val="0"/>
              </a:spcAft>
              <a:buFont typeface="Arial" pitchFamily="34" charset="0"/>
              <a:buNone/>
              <a:defRPr/>
            </a:pPr>
            <a:r>
              <a:rPr lang="en-US" sz="2800" b="1" dirty="0"/>
              <a:t>The Heart of </a:t>
            </a:r>
            <a:r>
              <a:rPr lang="en-US" sz="2800" b="1" dirty="0" err="1"/>
              <a:t>RESPeCT</a:t>
            </a:r>
            <a:r>
              <a:rPr lang="en-US" sz="2800" b="1" dirty="0"/>
              <a:t> Lesson Analysis and Content </a:t>
            </a:r>
            <a:br>
              <a:rPr lang="en-US" sz="2800" b="1" dirty="0"/>
            </a:br>
            <a:r>
              <a:rPr lang="en-US" sz="2800" b="1" dirty="0"/>
              <a:t>Deepening</a:t>
            </a:r>
          </a:p>
          <a:p>
            <a:pPr marL="342900" marR="0" lvl="0" indent="-342900">
              <a:lnSpc>
                <a:spcPct val="110000"/>
              </a:lnSpc>
              <a:spcBef>
                <a:spcPts val="600"/>
              </a:spcBef>
              <a:spcAft>
                <a:spcPts val="0"/>
              </a:spcAft>
              <a:buFont typeface="Symbol"/>
              <a:buChar char=""/>
            </a:pPr>
            <a:r>
              <a:rPr lang="en-US" sz="2800" dirty="0">
                <a:solidFill>
                  <a:srgbClr val="292934"/>
                </a:solidFill>
              </a:rPr>
              <a:t>Keep the goal in mind: analysis of teaching to improve student learning.  </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Share your ideas, uncertainties, confusion, disagreements, questions, and good humor. All points of view are welcome.</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Expect and ask questions to deepen everyone’s learning; be constructively challenging.</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Listen carefully; seek to understand other participants’ points of view.</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600635" y="1219200"/>
            <a:ext cx="8543365"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83430392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Lesson Analysis: Focus Question 1 </a:t>
            </a:r>
          </a:p>
        </p:txBody>
      </p:sp>
      <p:sp>
        <p:nvSpPr>
          <p:cNvPr id="3" name="Content Placeholder 2"/>
          <p:cNvSpPr>
            <a:spLocks noGrp="1"/>
          </p:cNvSpPr>
          <p:nvPr>
            <p:ph idx="1"/>
          </p:nvPr>
        </p:nvSpPr>
        <p:spPr>
          <a:xfrm>
            <a:off x="609600" y="1600200"/>
            <a:ext cx="8229600" cy="4876800"/>
          </a:xfrm>
        </p:spPr>
        <p:txBody>
          <a:bodyPr/>
          <a:lstStyle/>
          <a:p>
            <a:pPr marL="0" indent="0">
              <a:buNone/>
            </a:pPr>
            <a:r>
              <a:rPr lang="en-US" sz="3200" dirty="0"/>
              <a:t>How do you know when a content representation is appropriate and matched </a:t>
            </a:r>
            <a:br>
              <a:rPr lang="en-US" sz="3200" dirty="0"/>
            </a:br>
            <a:r>
              <a:rPr lang="en-US" sz="3200" dirty="0"/>
              <a:t>to the main learning goal?</a:t>
            </a:r>
          </a:p>
          <a:p>
            <a:endParaRPr lang="en-US" dirty="0"/>
          </a:p>
        </p:txBody>
      </p:sp>
    </p:spTree>
    <p:extLst>
      <p:ext uri="{BB962C8B-B14F-4D97-AF65-F5344CB8AC3E}">
        <p14:creationId xmlns:p14="http://schemas.microsoft.com/office/powerpoint/2010/main" val="3212163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533400" y="533400"/>
            <a:ext cx="8153400" cy="990600"/>
          </a:xfrm>
        </p:spPr>
        <p:txBody>
          <a:bodyPr>
            <a:noAutofit/>
          </a:bodyPr>
          <a:lstStyle/>
          <a:p>
            <a:r>
              <a:rPr lang="en-US" sz="3800" dirty="0"/>
              <a:t>SCSL Strategy D: Purpose and Key Features</a:t>
            </a:r>
          </a:p>
        </p:txBody>
      </p:sp>
      <p:sp>
        <p:nvSpPr>
          <p:cNvPr id="29699" name="Content Placeholder 2"/>
          <p:cNvSpPr>
            <a:spLocks noGrp="1"/>
          </p:cNvSpPr>
          <p:nvPr>
            <p:ph idx="1"/>
          </p:nvPr>
        </p:nvSpPr>
        <p:spPr>
          <a:xfrm>
            <a:off x="533400" y="1600200"/>
            <a:ext cx="8153400" cy="4876800"/>
          </a:xfrm>
        </p:spPr>
        <p:txBody>
          <a:bodyPr>
            <a:normAutofit/>
          </a:bodyPr>
          <a:lstStyle/>
          <a:p>
            <a:pPr marL="0" lvl="1" indent="0">
              <a:spcBef>
                <a:spcPts val="0"/>
              </a:spcBef>
              <a:buNone/>
            </a:pPr>
            <a:r>
              <a:rPr lang="en-US" sz="3200" dirty="0"/>
              <a:t>What are the purpose and key features of this strategy? </a:t>
            </a:r>
          </a:p>
          <a:p>
            <a:pPr marL="0" lvl="1" indent="0">
              <a:spcBef>
                <a:spcPts val="1800"/>
              </a:spcBef>
              <a:buNone/>
            </a:pPr>
            <a:r>
              <a:rPr lang="en-US" sz="3200" dirty="0"/>
              <a:t>Cite ideas and examples from the </a:t>
            </a:r>
            <a:r>
              <a:rPr lang="en-US" sz="3200" dirty="0" err="1"/>
              <a:t>STeLLA</a:t>
            </a:r>
            <a:r>
              <a:rPr lang="en-US" sz="3200" dirty="0"/>
              <a:t> strategies booklet and your SCSL Z-fold summary chart. </a:t>
            </a:r>
          </a:p>
          <a:p>
            <a:endParaRPr lang="en-US" dirty="0"/>
          </a:p>
          <a:p>
            <a:pPr marL="274637" lvl="1" indent="0">
              <a:buNone/>
            </a:pP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0473145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RESPeCT pROGRAM&amp;quot;&quot;/&gt;&lt;property id=&quot;20307&quot; value=&quot;299&quot;/&gt;&lt;/object&gt;&lt;object type=&quot;3&quot; unique_id=&quot;10004&quot;&gt;&lt;property id=&quot;20148&quot; value=&quot;5&quot;/&gt;&lt;property id=&quot;20300&quot; value=&quot;Slide 2 - &amp;quot;Agenda for Today&amp;quot;&quot;/&gt;&lt;property id=&quot;20307&quot; value=&quot;330&quot;/&gt;&lt;/object&gt;&lt;object type=&quot;3&quot; unique_id=&quot;10005&quot;&gt;&lt;property id=&quot;20148&quot; value=&quot;5&quot;/&gt;&lt;property id=&quot;20300&quot; value=&quot;Slide 3 - &amp;quot;Trends in Reflections&amp;quot;&quot;/&gt;&lt;property id=&quot;20307&quot; value=&quot;334&quot;/&gt;&lt;/object&gt;&lt;object type=&quot;3&quot; unique_id=&quot;10006&quot;&gt;&lt;property id=&quot;20148&quot; value=&quot;5&quot;/&gt;&lt;property id=&quot;20300&quot; value=&quot;Slide 4 - &amp;quot;Revisiting Norms&amp;quot;&quot;/&gt;&lt;property id=&quot;20307&quot; value=&quot;331&quot;/&gt;&lt;/object&gt;&lt;object type=&quot;3&quot; unique_id=&quot;10007&quot;&gt;&lt;property id=&quot;20148&quot; value=&quot;5&quot;/&gt;&lt;property id=&quot;20300&quot; value=&quot;Slide 5 - &amp;quot;Today’s Focus Questions&amp;quot;&quot;/&gt;&lt;property id=&quot;20307&quot; value=&quot;324&quot;/&gt;&lt;/object&gt;&lt;object type=&quot;3&quot; unique_id=&quot;10008&quot;&gt;&lt;property id=&quot;20148&quot; value=&quot;5&quot;/&gt;&lt;property id=&quot;20300&quot; value=&quot;Slide 6&quot;/&gt;&lt;property id=&quot;20307&quot; value=&quot;303&quot;/&gt;&lt;/object&gt;&lt;object type=&quot;3&quot; unique_id=&quot;10009&quot;&gt;&lt;property id=&quot;20148&quot; value=&quot;5&quot;/&gt;&lt;property id=&quot;20300&quot; value=&quot;Slide 7 - &amp;quot;Focus Question #1&amp;quot;&quot;/&gt;&lt;property id=&quot;20307&quot; value=&quot;326&quot;/&gt;&lt;/object&gt;&lt;object type=&quot;3&quot; unique_id=&quot;10010&quot;&gt;&lt;property id=&quot;20148&quot; value=&quot;5&quot;/&gt;&lt;property id=&quot;20300&quot; value=&quot;Slide 8 - &amp;quot;Science Content Storyline Strategy D: Purposes and Key Features&amp;quot;&quot;/&gt;&lt;property id=&quot;20307&quot; value=&quot;310&quot;/&gt;&lt;/object&gt;&lt;object type=&quot;3&quot; unique_id=&quot;10011&quot;&gt;&lt;property id=&quot;20148&quot; value=&quot;5&quot;/&gt;&lt;property id=&quot;20300&quot; value=&quot;Slide 9 - &amp;quot;Strategy D Discussion Questions&amp;quot;&quot;/&gt;&lt;property id=&quot;20307&quot; value=&quot;355&quot;/&gt;&lt;/object&gt;&lt;object type=&quot;3&quot; unique_id=&quot;10012&quot;&gt;&lt;property id=&quot;20148&quot; value=&quot;5&quot;/&gt;&lt;property id=&quot;20300&quot; value=&quot;Slide 10 - &amp;quot;Strategy D Analysis Guide&amp;quot;&quot;/&gt;&lt;property id=&quot;20307&quot; value=&quot;356&quot;/&gt;&lt;/object&gt;&lt;object type=&quot;3&quot; unique_id=&quot;10013&quot;&gt;&lt;property id=&quot;20148&quot; value=&quot;5&quot;/&gt;&lt;property id=&quot;20300&quot; value=&quot;Slide 11 - &amp;quot;Content Representation 1: Matched to the Main Learning Goal?   (Photosynthesis diagram)&amp;quot;&quot;/&gt;&lt;property id=&quot;20307&quot; value=&quot;340&quot;/&gt;&lt;/object&gt;&lt;object type=&quot;3&quot; unique_id=&quot;10014&quot;&gt;&lt;property id=&quot;20148&quot; value=&quot;5&quot;/&gt;&lt;property id=&quot;20300&quot; value=&quot;Slide 12 - &amp;quot;Plants are producers – they make food&amp;quot;&quot;/&gt;&lt;property id=&quot;20307&quot; value=&quot;364&quot;/&gt;&lt;/object&gt;&lt;object type=&quot;3&quot; unique_id=&quot;10015&quot;&gt;&lt;property id=&quot;20148&quot; value=&quot;5&quot;/&gt;&lt;property id=&quot;20300&quot; value=&quot;Slide 13 - &amp;quot;Content Representation 1: Matched to the Main Learning Goal? (photosynthesis diagram)&amp;quot;&quot;/&gt;&lt;property id=&quot;20307&quot; value=&quot;348&quot;/&gt;&lt;/object&gt;&lt;object type=&quot;3&quot; unique_id=&quot;10016&quot;&gt;&lt;property id=&quot;20148&quot; value=&quot;5&quot;/&gt;&lt;property id=&quot;20300&quot; value=&quot;Slide 14 - &amp;quot;Content Representation 2: Matched to the Main Learning Goal? (mixing bowl model)&amp;quot;&quot;/&gt;&lt;property id=&quot;20307&quot; value=&quot;357&quot;/&gt;&lt;/object&gt;&lt;object type=&quot;3&quot; unique_id=&quot;10017&quot;&gt;&lt;property id=&quot;20148&quot; value=&quot;5&quot;/&gt;&lt;property id=&quot;20300&quot; value=&quot;Slide 15 - &amp;quot;Mixing Bowl Model of Photosynthesis&amp;quot;&quot;/&gt;&lt;property id=&quot;20307&quot; value=&quot;371&quot;/&gt;&lt;/object&gt;&lt;object type=&quot;3&quot; unique_id=&quot;10018&quot;&gt;&lt;property id=&quot;20148&quot; value=&quot;5&quot;/&gt;&lt;property id=&quot;20300&quot; value=&quot;Slide 16 - &amp;quot;Content Representation 2: Matched to the Main Learning Goal? (mixing bowl model)&amp;quot;&quot;/&gt;&lt;property id=&quot;20307&quot; value=&quot;349&quot;/&gt;&lt;/object&gt;&lt;object type=&quot;3&quot; unique_id=&quot;10019&quot;&gt;&lt;property id=&quot;20148&quot; value=&quot;5&quot;/&gt;&lt;property id=&quot;20300&quot; value=&quot;Slide 17 - &amp;quot;Content Representation 3: Matched to the Main Learning Goal? (linker cubes &amp;amp; growth)&amp;quot;&quot;/&gt;&lt;property id=&quot;20307&quot; value=&quot;365&quot;/&gt;&lt;/object&gt;&lt;object type=&quot;3&quot; unique_id=&quot;10020&quot;&gt;&lt;property id=&quot;20148&quot; value=&quot;5&quot;/&gt;&lt;property id=&quot;20300&quot; value=&quot;Slide 18 - &amp;quot;How do living things grow bigger?&amp;quot;&quot;/&gt;&lt;property id=&quot;20307&quot; value=&quot;366&quot;/&gt;&lt;/object&gt;&lt;object type=&quot;3&quot; unique_id=&quot;10021&quot;&gt;&lt;property id=&quot;20148&quot; value=&quot;5&quot;/&gt;&lt;property id=&quot;20300&quot; value=&quot;Slide 19 - &amp;quot;Content Representation 3: Matched to Main Learning Goal? (linker cubes and growth) &amp;quot;&quot;/&gt;&lt;property id=&quot;20307&quot; value=&quot;367&quot;/&gt;&lt;/object&gt;&lt;object type=&quot;3&quot; unique_id=&quot;10022&quot;&gt;&lt;property id=&quot;20148&quot; value=&quot;5&quot;/&gt;&lt;property id=&quot;20300&quot; value=&quot;Slide 20 - &amp;quot;Focus Question #2&amp;quot;&quot;/&gt;&lt;property id=&quot;20307&quot; value=&quot;313&quot;/&gt;&lt;/object&gt;&lt;object type=&quot;3&quot; unique_id=&quot;10023&quot;&gt;&lt;property id=&quot;20148&quot; value=&quot;5&quot;/&gt;&lt;property id=&quot;20300&quot; value=&quot;Slide 21 - &amp;quot;Video Analysis 1: Engaging Students in Using Content Representations (role play) &amp;quot;&quot;/&gt;&lt;property id=&quot;20307&quot; value=&quot;325&quot;/&gt;&lt;/object&gt;&lt;object type=&quot;3&quot; unique_id=&quot;10024&quot;&gt;&lt;property id=&quot;20148&quot; value=&quot;5&quot;/&gt;&lt;property id=&quot;20300&quot; value=&quot;Slide 22 - &amp;quot;Video 1: Analysis Guide #4,  Parts 2 &amp;amp; 3 Student Engagement with Content Reps (role play) &amp;quot;&quot;/&gt;&lt;property id=&quot;20307&quot; value=&quot;369&quot;/&gt;&lt;/object&gt;&lt;object type=&quot;3&quot; unique_id=&quot;10025&quot;&gt;&lt;property id=&quot;20148&quot; value=&quot;5&quot;/&gt;&lt;property id=&quot;20300&quot; value=&quot;Slide 23 - &amp;quot;Video Analysis 2: Engaging Students in Using Content Representations (linker cubes) &amp;quot;&quot;/&gt;&lt;property id=&quot;20307&quot; value=&quot;354&quot;/&gt;&lt;/object&gt;&lt;object type=&quot;3&quot; unique_id=&quot;10026&quot;&gt;&lt;property id=&quot;20148&quot; value=&quot;5&quot;/&gt;&lt;property id=&quot;20300&quot; value=&quot;Slide 24 - &amp;quot;Video 2: Analysis Guide #3, Parts 2 &amp;amp; 3 Student Engagement with Content Reps (linker cubes) &amp;quot;&quot;/&gt;&lt;property id=&quot;20307&quot; value=&quot;370&quot;/&gt;&lt;/object&gt;&lt;object type=&quot;3&quot; unique_id=&quot;10027&quot;&gt;&lt;property id=&quot;20148&quot; value=&quot;5&quot;/&gt;&lt;property id=&quot;20300&quot; value=&quot;Slide 25 - &amp;quot;Synthesize and Summarize: Strategy D&amp;quot;&quot;/&gt;&lt;property id=&quot;20307&quot; value=&quot;320&quot;/&gt;&lt;/object&gt;&lt;object type=&quot;3&quot; unique_id=&quot;10028&quot;&gt;&lt;property id=&quot;20148&quot; value=&quot;5&quot;/&gt;&lt;property id=&quot;20300&quot; value=&quot;Slide 26 - &amp;quot;Activities for Session 3&amp;quot;&quot;/&gt;&lt;property id=&quot;20307&quot; value=&quot;374&quot;/&gt;&lt;/object&gt;&lt;object type=&quot;3&quot; unique_id=&quot;10029&quot;&gt;&lt;property id=&quot;20148&quot; value=&quot;5&quot;/&gt;&lt;property id=&quot;20300&quot; value=&quot;Slide 27 - &amp;quot;Link to previous days…&amp;quot;&quot;/&gt;&lt;property id=&quot;20307&quot; value=&quot;375&quot;/&gt;&lt;/object&gt;&lt;object type=&quot;3&quot; unique_id=&quot;10030&quot;&gt;&lt;property id=&quot;20148&quot; value=&quot;5&quot;/&gt;&lt;property id=&quot;20300&quot; value=&quot;Slide 28 - &amp;quot;FQ: What happens to matter as it moves from organism to organism in a food chain?&amp;quot;&quot;/&gt;&lt;property id=&quot;20307&quot; value=&quot;376&quot;/&gt;&lt;/object&gt;&lt;object type=&quot;3&quot; unique_id=&quot;10031&quot;&gt;&lt;property id=&quot;20148&quot; value=&quot;5&quot;/&gt;&lt;property id=&quot;20300&quot; value=&quot;Slide 29&quot;/&gt;&lt;property id=&quot;20307&quot; value=&quot;377&quot;/&gt;&lt;/object&gt;&lt;object type=&quot;3&quot; unique_id=&quot;10032&quot;&gt;&lt;property id=&quot;20148&quot; value=&quot;5&quot;/&gt;&lt;property id=&quot;20300&quot; value=&quot;Slide 30&quot;/&gt;&lt;property id=&quot;20307&quot; value=&quot;378&quot;/&gt;&lt;/object&gt;&lt;object type=&quot;3&quot; unique_id=&quot;10033&quot;&gt;&lt;property id=&quot;20148&quot; value=&quot;5&quot;/&gt;&lt;property id=&quot;20300&quot; value=&quot;Slide 31 - &amp;quot;Document  your ideas…&amp;quot;&quot;/&gt;&lt;property id=&quot;20307&quot; value=&quot;379&quot;/&gt;&lt;/object&gt;&lt;object type=&quot;3&quot; unique_id=&quot;10034&quot;&gt;&lt;property id=&quot;20148&quot; value=&quot;5&quot;/&gt;&lt;property id=&quot;20300&quot; value=&quot;Slide 32 - &amp;quot;What was happening with matter?&amp;quot;&quot;/&gt;&lt;property id=&quot;20307&quot; value=&quot;380&quot;/&gt;&lt;/object&gt;&lt;object type=&quot;3&quot; unique_id=&quot;10035&quot;&gt;&lt;property id=&quot;20148&quot; value=&quot;5&quot;/&gt;&lt;property id=&quot;20300&quot; value=&quot;Slide 33 - &amp;quot;What was happening with matter?&amp;quot;&quot;/&gt;&lt;property id=&quot;20307&quot; value=&quot;381&quot;/&gt;&lt;/object&gt;&lt;object type=&quot;3&quot; unique_id=&quot;10036&quot;&gt;&lt;property id=&quot;20148&quot; value=&quot;5&quot;/&gt;&lt;property id=&quot;20300&quot; value=&quot;Slide 34&quot;/&gt;&lt;property id=&quot;20307&quot; value=&quot;382&quot;/&gt;&lt;/object&gt;&lt;object type=&quot;3&quot; unique_id=&quot;10037&quot;&gt;&lt;property id=&quot;20148&quot; value=&quot;5&quot;/&gt;&lt;property id=&quot;20300&quot; value=&quot;Slide 35 - &amp;quot;Challenge question: Was the plant in the light also doing cellular respiration?&amp;quot;&quot;/&gt;&lt;property id=&quot;20307&quot; value=&quot;383&quot;/&gt;&lt;/object&gt;&lt;object type=&quot;3&quot; unique_id=&quot;10038&quot;&gt;&lt;property id=&quot;20148&quot; value=&quot;5&quot;/&gt;&lt;property id=&quot;20300&quot; value=&quot;Slide 36 - &amp;quot;Focus Question: What happens to matter as it moves from organism to organism in a food chain?&amp;quot;&quot;/&gt;&lt;property id=&quot;20307&quot; value=&quot;384&quot;/&gt;&lt;/object&gt;&lt;object type=&quot;3&quot; unique_id=&quot;10039&quot;&gt;&lt;property id=&quot;20148&quot; value=&quot;5&quot;/&gt;&lt;property id=&quot;20300&quot; value=&quot;Slide 37 - &amp;quot;Building organisms: 3 kinds of matter&amp;quot;&quot;/&gt;&lt;property id=&quot;20307&quot; value=&quot;385&quot;/&gt;&lt;/object&gt;&lt;object type=&quot;3&quot; unique_id=&quot;10040&quot;&gt;&lt;property id=&quot;20148&quot; value=&quot;5&quot;/&gt;&lt;property id=&quot;20300&quot; value=&quot;Slide 38 - &amp;quot;Science content storyline&amp;quot;&quot;/&gt;&lt;property id=&quot;20307&quot; value=&quot;386&quot;/&gt;&lt;/object&gt;&lt;object type=&quot;3&quot; unique_id=&quot;10041&quot;&gt;&lt;property id=&quot;20148&quot; value=&quot;5&quot;/&gt;&lt;property id=&quot;20300&quot; value=&quot;Slide 39 - &amp;quot;Let’s Represent!&amp;quot;&quot;/&gt;&lt;property id=&quot;20307&quot; value=&quot;387&quot;/&gt;&lt;/object&gt;&lt;object type=&quot;3&quot; unique_id=&quot;10042&quot;&gt;&lt;property id=&quot;20148&quot; value=&quot;5&quot;/&gt;&lt;property id=&quot;20300&quot; value=&quot;Slide 40 - &amp;quot;What happens to matter as it moves from organism to organism in a food chain?&amp;quot;&quot;/&gt;&lt;property id=&quot;20307&quot; value=&quot;388&quot;/&gt;&lt;/object&gt;&lt;object type=&quot;3&quot; unique_id=&quot;10043&quot;&gt;&lt;property id=&quot;20148&quot; value=&quot;5&quot;/&gt;&lt;property id=&quot;20300&quot; value=&quot;Slide 41 - &amp;quot;What happens to matter in the tree?  &amp;quot;&quot;/&gt;&lt;property id=&quot;20307&quot; value=&quot;389&quot;/&gt;&lt;/object&gt;&lt;object type=&quot;3&quot; unique_id=&quot;10044&quot;&gt;&lt;property id=&quot;20148&quot; value=&quot;5&quot;/&gt;&lt;property id=&quot;20300&quot; value=&quot;Slide 42 - &amp;quot;Show the tree making food and growing&amp;quot;&quot;/&gt;&lt;property id=&quot;20307&quot; value=&quot;390&quot;/&gt;&lt;/object&gt;&lt;object type=&quot;3&quot; unique_id=&quot;10045&quot;&gt;&lt;property id=&quot;20148&quot; value=&quot;5&quot;/&gt;&lt;property id=&quot;20300&quot; value=&quot;Slide 43 - &amp;quot;What else can the tree do with the food molecules besides using them to grow?&amp;quot;&quot;/&gt;&lt;property id=&quot;20307&quot; value=&quot;391&quot;/&gt;&lt;/object&gt;&lt;object type=&quot;3&quot; unique_id=&quot;10046&quot;&gt;&lt;property id=&quot;20148&quot; value=&quot;5&quot;/&gt;&lt;property id=&quot;20300&quot; value=&quot;Slide 44 - &amp;quot;What do you have left over?&amp;quot;&quot;/&gt;&lt;property id=&quot;20307&quot; value=&quot;392&quot;/&gt;&lt;/object&gt;&lt;object type=&quot;3&quot; unique_id=&quot;10047&quot;&gt;&lt;property id=&quot;20148&quot; value=&quot;5&quot;/&gt;&lt;property id=&quot;20300&quot; value=&quot;Slide 45 - &amp;quot;What else can the tree do with the food matter it made?&amp;amp;#x09;&amp;amp;#x09;&amp;quot;&quot;/&gt;&lt;property id=&quot;20307&quot; value=&quot;393&quot;/&gt;&lt;/object&gt;&lt;object type=&quot;3&quot; unique_id=&quot;10048&quot;&gt;&lt;property id=&quot;20148&quot; value=&quot;5&quot;/&gt;&lt;property id=&quot;20300&quot; value=&quot;Slide 46 - &amp;quot;So the tree uses the food matter&amp;amp;#x09;&amp;amp;#x09;&amp;quot;&quot;/&gt;&lt;property id=&quot;20307&quot; value=&quot;394&quot;/&gt;&lt;/object&gt;&lt;object type=&quot;3&quot; unique_id=&quot;10049&quot;&gt;&lt;property id=&quot;20148&quot; value=&quot;5&quot;/&gt;&lt;property id=&quot;20300&quot; value=&quot;Slide 47 - &amp;quot;It can get passed on to another organism&amp;quot;&quot;/&gt;&lt;property id=&quot;20307&quot; value=&quot;395&quot;/&gt;&lt;/object&gt;&lt;object type=&quot;3&quot; unique_id=&quot;10050&quot;&gt;&lt;property id=&quot;20148&quot; value=&quot;5&quot;/&gt;&lt;property id=&quot;20300&quot; value=&quot;Slide 48 - &amp;quot;Let’s add to our tree class chart&amp;quot;&quot;/&gt;&lt;property id=&quot;20307&quot; value=&quot;396&quot;/&gt;&lt;/object&gt;&lt;object type=&quot;3&quot; unique_id=&quot;10051&quot;&gt;&lt;property id=&quot;20148&quot; value=&quot;5&quot;/&gt;&lt;property id=&quot;20300&quot; value=&quot;Slide 49 - &amp;quot;Let’s Represent!&amp;quot;&quot;/&gt;&lt;property id=&quot;20307&quot; value=&quot;397&quot;/&gt;&lt;/object&gt;&lt;object type=&quot;3&quot; unique_id=&quot;10052&quot;&gt;&lt;property id=&quot;20148&quot; value=&quot;5&quot;/&gt;&lt;property id=&quot;20300&quot; value=&quot;Slide 50 - &amp;quot;What happens to matter in the squirrel?&amp;quot;&quot;/&gt;&lt;property id=&quot;20307&quot; value=&quot;398&quot;/&gt;&lt;/object&gt;&lt;object type=&quot;3&quot; unique_id=&quot;10053&quot;&gt;&lt;property id=&quot;20148&quot; value=&quot;5&quot;/&gt;&lt;property id=&quot;20300&quot; value=&quot;Slide 51 - &amp;quot;What else can the squirrel do with the food matter? &amp;amp;#x09;Just like the tree, the squirrel can use the food matter for &quot;/&gt;&lt;property id=&quot;20307&quot; value=&quot;399&quot;/&gt;&lt;/object&gt;&lt;object type=&quot;3&quot; unique_id=&quot;10054&quot;&gt;&lt;property id=&quot;20148&quot; value=&quot;5&quot;/&gt;&lt;property id=&quot;20300&quot; value=&quot;Slide 52 - &amp;quot;What else can the squirrel do with the food molecules? &amp;quot;&quot;/&gt;&lt;property id=&quot;20307&quot; value=&quot;400&quot;/&gt;&lt;/object&gt;&lt;object type=&quot;3&quot; unique_id=&quot;10055&quot;&gt;&lt;property id=&quot;20148&quot; value=&quot;5&quot;/&gt;&lt;property id=&quot;20300&quot; value=&quot;Slide 53 - &amp;quot;One day the squirrel gets partially eaten by the mountain lion&amp;amp;#x09;&amp;amp;#x09;&amp;amp;#x09;&amp;quot;&quot;/&gt;&lt;property id=&quot;20307&quot; value=&quot;401&quot;/&gt;&lt;/object&gt;&lt;object type=&quot;3&quot; unique_id=&quot;10056&quot;&gt;&lt;property id=&quot;20148&quot; value=&quot;5&quot;/&gt;&lt;property id=&quot;20300&quot; value=&quot;Slide 54 - &amp;quot;Let’s Represent!&amp;quot;&quot;/&gt;&lt;property id=&quot;20307&quot; value=&quot;402&quot;/&gt;&lt;/object&gt;&lt;object type=&quot;3&quot; unique_id=&quot;10057&quot;&gt;&lt;property id=&quot;20148&quot; value=&quot;5&quot;/&gt;&lt;property id=&quot;20300&quot; value=&quot;Slide 59 - &amp;quot;Let’s Represent!&amp;quot;&quot;/&gt;&lt;property id=&quot;20307&quot; value=&quot;403&quot;/&gt;&lt;/object&gt;&lt;object type=&quot;3&quot; unique_id=&quot;10058&quot;&gt;&lt;property id=&quot;20148&quot; value=&quot;5&quot;/&gt;&lt;property id=&quot;20300&quot; value=&quot;Slide 55 - &amp;quot;What happens to matter in the mountain lion? &amp;quot;&quot;/&gt;&lt;property id=&quot;20307&quot; value=&quot;404&quot;/&gt;&lt;/object&gt;&lt;object type=&quot;3&quot; unique_id=&quot;10059&quot;&gt;&lt;property id=&quot;20148&quot; value=&quot;5&quot;/&gt;&lt;property id=&quot;20300&quot; value=&quot;Slide 56 - &amp;quot;Let’s start a class chart for the mountain lion.&amp;quot;&quot;/&gt;&lt;property id=&quot;20307&quot; value=&quot;405&quot;/&gt;&lt;/object&gt;&lt;object type=&quot;3&quot; unique_id=&quot;10060&quot;&gt;&lt;property id=&quot;20148&quot; value=&quot;5&quot;/&gt;&lt;property id=&quot;20300&quot; value=&quot;Slide 57 - &amp;quot;What else can the mountain lion do with the food matter? &amp;amp;#x09;Just like the tree and the squirrel, the mountain lion c&quot;/&gt;&lt;property id=&quot;20307&quot; value=&quot;406&quot;/&gt;&lt;/object&gt;&lt;object type=&quot;3&quot; unique_id=&quot;10061&quot;&gt;&lt;property id=&quot;20148&quot; value=&quot;5&quot;/&gt;&lt;property id=&quot;20300&quot; value=&quot;Slide 58 - &amp;quot;What else can the mountain lion do with the food molecules? &amp;quot;&quot;/&gt;&lt;property id=&quot;20307&quot; value=&quot;407&quot;/&gt;&lt;/object&gt;&lt;object type=&quot;3&quot; unique_id=&quot;10062&quot;&gt;&lt;property id=&quot;20148&quot; value=&quot;5&quot;/&gt;&lt;property id=&quot;20300&quot; value=&quot;Slide 60&quot;/&gt;&lt;property id=&quot;20307&quot; value=&quot;408&quot;/&gt;&lt;/object&gt;&lt;object type=&quot;3&quot; unique_id=&quot;10063&quot;&gt;&lt;property id=&quot;20148&quot; value=&quot;5&quot;/&gt;&lt;property id=&quot;20300&quot; value=&quot;Slide 61 - &amp;quot;Something is missing…&amp;quot;&quot;/&gt;&lt;property id=&quot;20307&quot; value=&quot;409&quot;/&gt;&lt;/object&gt;&lt;object type=&quot;3&quot; unique_id=&quot;10064&quot;&gt;&lt;property id=&quot;20148&quot; value=&quot;5&quot;/&gt;&lt;property id=&quot;20300&quot; value=&quot;Slide 62 - &amp;quot;Something is missing…&amp;quot;&quot;/&gt;&lt;property id=&quot;20307&quot; value=&quot;410&quot;/&gt;&lt;/object&gt;&lt;object type=&quot;3&quot; unique_id=&quot;10065&quot;&gt;&lt;property id=&quot;20148&quot; value=&quot;5&quot;/&gt;&lt;property id=&quot;20300&quot; value=&quot;Slide 63 - &amp;quot;More about decomposers&amp;quot;&quot;/&gt;&lt;property id=&quot;20307&quot; value=&quot;411&quot;/&gt;&lt;/object&gt;&lt;object type=&quot;3&quot; unique_id=&quot;10066&quot;&gt;&lt;property id=&quot;20148&quot; value=&quot;5&quot;/&gt;&lt;property id=&quot;20300&quot; value=&quot;Slide 64 - &amp;quot;More about decomposers&amp;quot;&quot;/&gt;&lt;property id=&quot;20307&quot; value=&quot;412&quot;/&gt;&lt;/object&gt;&lt;object type=&quot;3&quot; unique_id=&quot;10067&quot;&gt;&lt;property id=&quot;20148&quot; value=&quot;5&quot;/&gt;&lt;property id=&quot;20300&quot; value=&quot;Slide 65 - &amp;quot;Summary&amp;quot;&quot;/&gt;&lt;property id=&quot;20307&quot; value=&quot;413&quot;/&gt;&lt;/object&gt;&lt;object type=&quot;3&quot; unique_id=&quot;10068&quot;&gt;&lt;property id=&quot;20148&quot; value=&quot;5&quot;/&gt;&lt;property id=&quot;20300&quot; value=&quot;Slide 66 - &amp;quot;Content Deepening Content Representation: Matched to the Main Learning Goal?&amp;quot;&quot;/&gt;&lt;property id=&quot;20307&quot; value=&quot;414&quot;/&gt;&lt;/object&gt;&lt;object type=&quot;3&quot; unique_id=&quot;10069&quot;&gt;&lt;property id=&quot;20148&quot; value=&quot;5&quot;/&gt;&lt;property id=&quot;20300&quot; value=&quot;Slide 67&quot;/&gt;&lt;property id=&quot;20307&quot; value=&quot;415&quot;/&gt;&lt;/object&gt;&lt;object type=&quot;3&quot; unique_id=&quot;10070&quot;&gt;&lt;property id=&quot;20148&quot; value=&quot;5&quot;/&gt;&lt;property id=&quot;20300&quot; value=&quot;Slide 68 - &amp;quot;Content Deepening Content Representation: Matched to the Main Learning Goal?&amp;quot;&quot;/&gt;&lt;property id=&quot;20307&quot; value=&quot;416&quot;/&gt;&lt;/object&gt;&lt;object type=&quot;3&quot; unique_id=&quot;10071&quot;&gt;&lt;property id=&quot;20148&quot; value=&quot;5&quot;/&gt;&lt;property id=&quot;20300&quot; value=&quot;Slide 69 - &amp;quot;Content Deepening Content Representation: Learners Engaged Using It? &amp;quot;&quot;/&gt;&lt;property id=&quot;20307&quot; value=&quot;360&quot;/&gt;&lt;/object&gt;&lt;object type=&quot;3&quot; unique_id=&quot;10072&quot;&gt;&lt;property id=&quot;20148&quot; value=&quot;5&quot;/&gt;&lt;property id=&quot;20300&quot; value=&quot;Slide 70 - &amp;quot;Summarizing&amp;quot;&quot;/&gt;&lt;property id=&quot;20307&quot; value=&quot;351&quot;/&gt;&lt;/object&gt;&lt;object type=&quot;3&quot; unique_id=&quot;10073&quot;&gt;&lt;property id=&quot;20148&quot; value=&quot;5&quot;/&gt;&lt;property id=&quot;20300&quot; value=&quot;Slide 71 - &amp;quot;Tonight’s Homework&amp;quot;&quot;/&gt;&lt;property id=&quot;20307&quot; value=&quot;345&quot;/&gt;&lt;/object&gt;&lt;object type=&quot;3&quot; unique_id=&quot;10074&quot;&gt;&lt;property id=&quot;20148&quot; value=&quot;5&quot;/&gt;&lt;property id=&quot;20300&quot; value=&quot;Slide 72 - &amp;quot;Reflection and Feedback  on Today’s Session&amp;quot;&quot;/&gt;&lt;property id=&quot;20307&quot; value=&quot;322&quot;/&gt;&lt;/object&gt;&lt;object type=&quot;3&quot; unique_id=&quot;10075&quot;&gt;&lt;property id=&quot;20148&quot; value=&quot;5&quot;/&gt;&lt;property id=&quot;20300&quot; value=&quot;Slide 73 - &amp;quot;Thank you for your participation!&amp;quot;&quot;/&gt;&lt;property id=&quot;20307&quot; value=&quot;293&quot;/&gt;&lt;/object&gt;&lt;object type=&quot;3&quot; unique_id=&quot;10076&quot;&gt;&lt;property id=&quot;20148&quot; value=&quot;5&quot;/&gt;&lt;property id=&quot;20300&quot; value=&quot;Slide 74 - &amp;quot; Norms for Working Together &amp;quot;&quot;/&gt;&lt;property id=&quot;20307&quot; value=&quot;372&quot;/&gt;&lt;/object&gt;&lt;object type=&quot;3&quot; unique_id=&quot;10077&quot;&gt;&lt;property id=&quot;20148&quot; value=&quot;5&quot;/&gt;&lt;property id=&quot;20300&quot; value=&quot;Slide 75 - &amp;quot; Norms for Working Together &amp;quot;&quot;/&gt;&lt;property id=&quot;20307&quot; value=&quot;373&quot;/&gt;&lt;/object&gt;&lt;/object&gt;&lt;object type=&quot;8&quot; unique_id=&quot;10154&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2_respect_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Theme1">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2.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3.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11792</TotalTime>
  <Words>9440</Words>
  <Application>Microsoft Office PowerPoint</Application>
  <PresentationFormat>On-screen Show (4:3)</PresentationFormat>
  <Paragraphs>1011</Paragraphs>
  <Slides>74</Slides>
  <Notes>74</Notes>
  <HiddenSlides>2</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74</vt:i4>
      </vt:variant>
    </vt:vector>
  </HeadingPairs>
  <TitlesOfParts>
    <vt:vector size="84" baseType="lpstr">
      <vt:lpstr>Arial</vt:lpstr>
      <vt:lpstr>Calibri</vt:lpstr>
      <vt:lpstr>Lucida Sans Unicode</vt:lpstr>
      <vt:lpstr>Symbol</vt:lpstr>
      <vt:lpstr>Times</vt:lpstr>
      <vt:lpstr>Times New Roman</vt:lpstr>
      <vt:lpstr>Trebuchet MS</vt:lpstr>
      <vt:lpstr>Clarity</vt:lpstr>
      <vt:lpstr>2_respect_theme</vt:lpstr>
      <vt:lpstr>Theme1</vt:lpstr>
      <vt:lpstr>RESPeCT PD pROGRAM</vt:lpstr>
      <vt:lpstr>Agenda for Day 7</vt:lpstr>
      <vt:lpstr>Trends in Reflections</vt:lpstr>
      <vt:lpstr> Norms for Working Together: The Basics </vt:lpstr>
      <vt:lpstr> Norms for Working Together: The Heart  </vt:lpstr>
      <vt:lpstr>Today’s Focus Questions</vt:lpstr>
      <vt:lpstr>PowerPoint Presentation</vt:lpstr>
      <vt:lpstr>Lesson Analysis: Focus Question 1 </vt:lpstr>
      <vt:lpstr>SCSL Strategy D: Purpose and Key Features</vt:lpstr>
      <vt:lpstr>Strategy D: Discussion Questions</vt:lpstr>
      <vt:lpstr>Analysis Guide for Strategy D</vt:lpstr>
      <vt:lpstr>Content Representation 1: Photosynthesis Diagram</vt:lpstr>
      <vt:lpstr>Plants Are Producers That Make Food!</vt:lpstr>
      <vt:lpstr>Does Content Representation 1 Match the Main Learning Goal? </vt:lpstr>
      <vt:lpstr>Content Representation 2: Mixing-Bowl Model of Photosynthesis</vt:lpstr>
      <vt:lpstr>Content Representation 2: Mixing-Bowl Model of Photosynthesis</vt:lpstr>
      <vt:lpstr>Does Content Representation 2 Match the Main Learning Goal? </vt:lpstr>
      <vt:lpstr>Content Representation 3: Linking-Cubes Model of Growth</vt:lpstr>
      <vt:lpstr>How Do Plants and Animals Grow Bigger?</vt:lpstr>
      <vt:lpstr>Does Content Representation 3 Match the Main Learning Goal?</vt:lpstr>
      <vt:lpstr>Lesson Analysis: Focus Question 2</vt:lpstr>
      <vt:lpstr>Lesson Analysis 1: Strategy D (Role-Play)</vt:lpstr>
      <vt:lpstr>Lesson Analysis 1: Strategy D (Role-Play)</vt:lpstr>
      <vt:lpstr>Lesson Analysis 2: Strategy D (Linking Cubes)</vt:lpstr>
      <vt:lpstr>Lesson Analysis 2: Strategy D (Linking Cubes)</vt:lpstr>
      <vt:lpstr>Strategy D: Synthesize and Summarize</vt:lpstr>
      <vt:lpstr> FOOD Webs</vt:lpstr>
      <vt:lpstr>Review: The Science Content Storyline in Previous Sessions</vt:lpstr>
      <vt:lpstr>What happens to matter as it moves from organism to organism in a food chain?</vt:lpstr>
      <vt:lpstr>PowerPoint Presentation</vt:lpstr>
      <vt:lpstr>PowerPoint Presentation</vt:lpstr>
      <vt:lpstr>Document Your Ideas</vt:lpstr>
      <vt:lpstr>What Happened with the Matter?</vt:lpstr>
      <vt:lpstr>What Happened with the Matter?</vt:lpstr>
      <vt:lpstr>PowerPoint Presentation</vt:lpstr>
      <vt:lpstr>A Challenge Question</vt:lpstr>
      <vt:lpstr>Our Content Deepening Focus Question</vt:lpstr>
      <vt:lpstr>Building Organisms: Three Kinds of Matter</vt:lpstr>
      <vt:lpstr>Lesson 4 Science Content Storyline</vt:lpstr>
      <vt:lpstr>Let’s Create a Content Representation!</vt:lpstr>
      <vt:lpstr>What Happens to the Matter?</vt:lpstr>
      <vt:lpstr>What Happens to Matter in the Tree?  </vt:lpstr>
      <vt:lpstr>Show the Tree Making Food and Growing</vt:lpstr>
      <vt:lpstr>Other Uses for the Food Molecules</vt:lpstr>
      <vt:lpstr>What Happens to the Leftovers?</vt:lpstr>
      <vt:lpstr>Other Uses for the Food Molecules</vt:lpstr>
      <vt:lpstr>How the Tree Uses Food Molecules</vt:lpstr>
      <vt:lpstr>What Else Happens to the Food Matter?</vt:lpstr>
      <vt:lpstr>Let’s Add to Our Tree Chart</vt:lpstr>
      <vt:lpstr>Stop and Summarize!</vt:lpstr>
      <vt:lpstr>What Happens to Matter in the Squirrel?</vt:lpstr>
      <vt:lpstr>Other Uses for the Food Molecules </vt:lpstr>
      <vt:lpstr>Other Uses for the Food Molecules</vt:lpstr>
      <vt:lpstr>What Else Happens to the Food Matter?</vt:lpstr>
      <vt:lpstr>Stop and Summarize!</vt:lpstr>
      <vt:lpstr>What Happens to Matter in the Mountain Lion?</vt:lpstr>
      <vt:lpstr>Mountain Lion Chart</vt:lpstr>
      <vt:lpstr>Other Uses for the Food Molecules </vt:lpstr>
      <vt:lpstr>Other Uses for the Food Molecules</vt:lpstr>
      <vt:lpstr>Stop and Summarize!</vt:lpstr>
      <vt:lpstr>PowerPoint Presentation</vt:lpstr>
      <vt:lpstr>What Helps Decomposers Grow?</vt:lpstr>
      <vt:lpstr>The Role of Decomposers in Food Chains</vt:lpstr>
      <vt:lpstr>More about Decomposers</vt:lpstr>
      <vt:lpstr>What Causes Things to Rot?</vt:lpstr>
      <vt:lpstr>How Do Organisms Get the Matter They Need?</vt:lpstr>
      <vt:lpstr>Content Representation: Ecosystem Model of Matter and Energy</vt:lpstr>
      <vt:lpstr>Ecosystem Model</vt:lpstr>
      <vt:lpstr>Does the Content Representation Match the Main Learning Goal?</vt:lpstr>
      <vt:lpstr>Summarizing Today’s Work</vt:lpstr>
      <vt:lpstr>Homework</vt:lpstr>
      <vt:lpstr>Reflections on Today’s Session </vt:lpstr>
      <vt:lpstr> Norms for Working Together: The Basics </vt:lpstr>
      <vt:lpstr> Norms for Working Together: The Heart  </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Numedahl</dc:creator>
  <cp:lastModifiedBy>Mai Ngoc Tran</cp:lastModifiedBy>
  <cp:revision>876</cp:revision>
  <cp:lastPrinted>2016-03-15T16:17:46Z</cp:lastPrinted>
  <dcterms:created xsi:type="dcterms:W3CDTF">2014-06-10T18:20:14Z</dcterms:created>
  <dcterms:modified xsi:type="dcterms:W3CDTF">2020-01-07T23:02:10Z</dcterms:modified>
</cp:coreProperties>
</file>