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Lst>
  <p:notesMasterIdLst>
    <p:notesMasterId r:id="rId52"/>
  </p:notesMasterIdLst>
  <p:handoutMasterIdLst>
    <p:handoutMasterId r:id="rId53"/>
  </p:handoutMasterIdLst>
  <p:sldIdLst>
    <p:sldId id="299" r:id="rId3"/>
    <p:sldId id="300" r:id="rId4"/>
    <p:sldId id="390" r:id="rId5"/>
    <p:sldId id="391" r:id="rId6"/>
    <p:sldId id="396" r:id="rId7"/>
    <p:sldId id="354" r:id="rId8"/>
    <p:sldId id="329" r:id="rId9"/>
    <p:sldId id="339" r:id="rId10"/>
    <p:sldId id="397" r:id="rId11"/>
    <p:sldId id="309" r:id="rId12"/>
    <p:sldId id="393" r:id="rId13"/>
    <p:sldId id="340" r:id="rId14"/>
    <p:sldId id="344" r:id="rId15"/>
    <p:sldId id="341" r:id="rId16"/>
    <p:sldId id="345" r:id="rId17"/>
    <p:sldId id="342" r:id="rId18"/>
    <p:sldId id="346" r:id="rId19"/>
    <p:sldId id="353" r:id="rId20"/>
    <p:sldId id="305" r:id="rId21"/>
    <p:sldId id="306" r:id="rId22"/>
    <p:sldId id="308" r:id="rId23"/>
    <p:sldId id="310" r:id="rId24"/>
    <p:sldId id="348" r:id="rId25"/>
    <p:sldId id="347" r:id="rId26"/>
    <p:sldId id="352" r:id="rId27"/>
    <p:sldId id="314" r:id="rId28"/>
    <p:sldId id="323" r:id="rId29"/>
    <p:sldId id="324" r:id="rId30"/>
    <p:sldId id="325" r:id="rId31"/>
    <p:sldId id="373" r:id="rId32"/>
    <p:sldId id="39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26" r:id="rId49"/>
    <p:sldId id="355" r:id="rId50"/>
    <p:sldId id="327"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Lonas" initials="JL" lastIdx="5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69" autoAdjust="0"/>
    <p:restoredTop sz="67742" autoAdjust="0"/>
  </p:normalViewPr>
  <p:slideViewPr>
    <p:cSldViewPr>
      <p:cViewPr varScale="1">
        <p:scale>
          <a:sx n="76" d="100"/>
          <a:sy n="76" d="100"/>
        </p:scale>
        <p:origin x="600"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a:defRPr sz="1200"/>
            </a:lvl1pPr>
          </a:lstStyle>
          <a:p>
            <a:fld id="{0641E4DF-CC49-453D-A637-08771FA8A063}" type="datetimeFigureOut">
              <a:rPr lang="en-US" smtClean="0"/>
              <a:pPr/>
              <a:t>1/7/2020</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7" tIns="45713" rIns="91427" bIns="45713" rtlCol="0" anchor="b"/>
          <a:lstStyle>
            <a:lvl1pPr algn="r">
              <a:defRPr sz="1200"/>
            </a:lvl1pPr>
          </a:lstStyle>
          <a:p>
            <a:fld id="{FCB00251-494A-4E29-9488-0F7FF6DAA189}" type="slidenum">
              <a:rPr lang="en-US" smtClean="0"/>
              <a:pPr/>
              <a:t>‹#›</a:t>
            </a:fld>
            <a:endParaRPr lang="en-US"/>
          </a:p>
        </p:txBody>
      </p:sp>
    </p:spTree>
    <p:extLst>
      <p:ext uri="{BB962C8B-B14F-4D97-AF65-F5344CB8AC3E}">
        <p14:creationId xmlns:p14="http://schemas.microsoft.com/office/powerpoint/2010/main" val="322654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113E99A0-5A01-41BA-AC39-BB8F130969B5}" type="datetimeFigureOut">
              <a:rPr lang="en-US" smtClean="0"/>
              <a:pPr/>
              <a:t>1/7/2020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6955" indent="-291136" eaLnBrk="0" hangingPunct="0">
              <a:spcBef>
                <a:spcPct val="30000"/>
              </a:spcBef>
              <a:defRPr sz="1200">
                <a:solidFill>
                  <a:schemeClr val="tx1"/>
                </a:solidFill>
                <a:latin typeface="Arial" charset="0"/>
              </a:defRPr>
            </a:lvl2pPr>
            <a:lvl3pPr marL="1164546" indent="-232909" eaLnBrk="0" hangingPunct="0">
              <a:spcBef>
                <a:spcPct val="30000"/>
              </a:spcBef>
              <a:defRPr sz="1200">
                <a:solidFill>
                  <a:schemeClr val="tx1"/>
                </a:solidFill>
                <a:latin typeface="Arial" charset="0"/>
              </a:defRPr>
            </a:lvl3pPr>
            <a:lvl4pPr marL="1630366" indent="-232909" eaLnBrk="0" hangingPunct="0">
              <a:spcBef>
                <a:spcPct val="30000"/>
              </a:spcBef>
              <a:defRPr sz="1200">
                <a:solidFill>
                  <a:schemeClr val="tx1"/>
                </a:solidFill>
                <a:latin typeface="Arial" charset="0"/>
              </a:defRPr>
            </a:lvl4pPr>
            <a:lvl5pPr marL="2096184" indent="-232909" eaLnBrk="0" hangingPunct="0">
              <a:spcBef>
                <a:spcPct val="30000"/>
              </a:spcBef>
              <a:defRPr sz="1200">
                <a:solidFill>
                  <a:schemeClr val="tx1"/>
                </a:solidFill>
                <a:latin typeface="Arial" charset="0"/>
              </a:defRPr>
            </a:lvl5pPr>
            <a:lvl6pPr marL="2562002" indent="-232909" eaLnBrk="0" fontAlgn="base" hangingPunct="0">
              <a:spcBef>
                <a:spcPct val="30000"/>
              </a:spcBef>
              <a:spcAft>
                <a:spcPct val="0"/>
              </a:spcAft>
              <a:defRPr sz="1200">
                <a:solidFill>
                  <a:schemeClr val="tx1"/>
                </a:solidFill>
                <a:latin typeface="Arial" charset="0"/>
              </a:defRPr>
            </a:lvl6pPr>
            <a:lvl7pPr marL="3027820" indent="-232909" eaLnBrk="0" fontAlgn="base" hangingPunct="0">
              <a:spcBef>
                <a:spcPct val="30000"/>
              </a:spcBef>
              <a:spcAft>
                <a:spcPct val="0"/>
              </a:spcAft>
              <a:defRPr sz="1200">
                <a:solidFill>
                  <a:schemeClr val="tx1"/>
                </a:solidFill>
                <a:latin typeface="Arial" charset="0"/>
              </a:defRPr>
            </a:lvl7pPr>
            <a:lvl8pPr marL="3493639" indent="-232909" eaLnBrk="0" fontAlgn="base" hangingPunct="0">
              <a:spcBef>
                <a:spcPct val="30000"/>
              </a:spcBef>
              <a:spcAft>
                <a:spcPct val="0"/>
              </a:spcAft>
              <a:defRPr sz="1200">
                <a:solidFill>
                  <a:schemeClr val="tx1"/>
                </a:solidFill>
                <a:latin typeface="Arial" charset="0"/>
              </a:defRPr>
            </a:lvl8pPr>
            <a:lvl9pPr marL="3959457" indent="-23290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baseline="0" dirty="0"/>
              <a:t>3 min</a:t>
            </a:r>
          </a:p>
          <a:p>
            <a:pPr eaLnBrk="1" hangingPunct="1"/>
            <a:endParaRPr lang="en-US" altLang="en-US" baseline="0" dirty="0"/>
          </a:p>
          <a:p>
            <a:pPr eaLnBrk="1" hangingPunct="1"/>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Take care of any housekeeping issues. </a:t>
            </a:r>
            <a:endParaRPr lang="en-US" altLang="en-US" dirty="0"/>
          </a:p>
        </p:txBody>
      </p:sp>
    </p:spTree>
    <p:extLst>
      <p:ext uri="{BB962C8B-B14F-4D97-AF65-F5344CB8AC3E}">
        <p14:creationId xmlns:p14="http://schemas.microsoft.com/office/powerpoint/2010/main" val="1709481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Less than 1 min</a:t>
            </a:r>
          </a:p>
          <a:p>
            <a:pPr eaLnBrk="1" hangingPunct="1"/>
            <a:endParaRPr lang="en-US" dirty="0"/>
          </a:p>
          <a:p>
            <a:pPr marL="0" lvl="1"/>
            <a:r>
              <a:rPr lang="en-US" sz="1200" kern="1200" dirty="0">
                <a:solidFill>
                  <a:schemeClr val="tx1"/>
                </a:solidFill>
                <a:latin typeface="+mn-lt"/>
                <a:ea typeface="+mn-ea"/>
                <a:cs typeface="+mn-cs"/>
              </a:rPr>
              <a:t>a. “This is the three-step protocol that will guide o</a:t>
            </a:r>
            <a:r>
              <a:rPr lang="en-US" sz="1200" kern="1200" baseline="0" dirty="0">
                <a:solidFill>
                  <a:schemeClr val="tx1"/>
                </a:solidFill>
                <a:latin typeface="+mn-lt"/>
                <a:ea typeface="+mn-ea"/>
                <a:cs typeface="+mn-cs"/>
              </a:rPr>
              <a:t>ur video-based lesson analysis work. Although we’ll follow the protocol a bit more loosely during the Summer Institute, </a:t>
            </a:r>
            <a:r>
              <a:rPr lang="en-US" sz="1200" kern="1200" dirty="0">
                <a:solidFill>
                  <a:schemeClr val="tx1"/>
                </a:solidFill>
                <a:latin typeface="+mn-lt"/>
                <a:ea typeface="+mn-ea"/>
                <a:cs typeface="+mn-cs"/>
              </a:rPr>
              <a:t>we’ll rely heavily on this explicit three-step</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format as we move into the fall study groups.”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steps on the slide; then tell participants, “Framing our analysis in this way and following</a:t>
            </a:r>
            <a:r>
              <a:rPr lang="en-US" sz="1200" kern="1200" baseline="0" dirty="0">
                <a:solidFill>
                  <a:schemeClr val="tx1"/>
                </a:solidFill>
                <a:latin typeface="+mn-lt"/>
                <a:ea typeface="+mn-ea"/>
                <a:cs typeface="+mn-cs"/>
              </a:rPr>
              <a:t> specific steps </a:t>
            </a:r>
            <a:r>
              <a:rPr lang="en-US" sz="1200" kern="1200" dirty="0">
                <a:solidFill>
                  <a:schemeClr val="tx1"/>
                </a:solidFill>
                <a:latin typeface="+mn-lt"/>
                <a:ea typeface="+mn-ea"/>
                <a:cs typeface="+mn-cs"/>
              </a:rPr>
              <a:t>will help us focus more holistically on the </a:t>
            </a:r>
            <a:r>
              <a:rPr lang="en-US" sz="1200" u="none" kern="1200" dirty="0">
                <a:solidFill>
                  <a:schemeClr val="tx1"/>
                </a:solidFill>
                <a:latin typeface="+mn-lt"/>
                <a:ea typeface="+mn-ea"/>
                <a:cs typeface="+mn-cs"/>
              </a:rPr>
              <a:t>teaching</a:t>
            </a:r>
            <a:r>
              <a:rPr lang="en-US" sz="1200" kern="1200" dirty="0">
                <a:solidFill>
                  <a:schemeClr val="tx1"/>
                </a:solidFill>
                <a:latin typeface="+mn-lt"/>
                <a:ea typeface="+mn-ea"/>
                <a:cs typeface="+mn-cs"/>
              </a:rPr>
              <a:t> and the </a:t>
            </a:r>
            <a:r>
              <a:rPr lang="en-US" sz="1200" u="none" kern="1200" dirty="0">
                <a:solidFill>
                  <a:schemeClr val="tx1"/>
                </a:solidFill>
                <a:latin typeface="+mn-lt"/>
                <a:ea typeface="+mn-ea"/>
                <a:cs typeface="+mn-cs"/>
              </a:rPr>
              <a:t>impact</a:t>
            </a:r>
            <a:r>
              <a:rPr lang="en-US" sz="1200" kern="1200" dirty="0">
                <a:solidFill>
                  <a:schemeClr val="tx1"/>
                </a:solidFill>
                <a:latin typeface="+mn-lt"/>
                <a:ea typeface="+mn-ea"/>
                <a:cs typeface="+mn-cs"/>
              </a:rPr>
              <a:t> of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a:t>
            </a:r>
            <a:r>
              <a:rPr lang="en-US" sz="900" kern="1200" dirty="0">
                <a:solidFill>
                  <a:schemeClr val="tx1"/>
                </a:solidFill>
                <a:latin typeface="+mn-lt"/>
                <a:ea typeface="+mn-ea"/>
                <a:cs typeface="+mn-cs"/>
              </a:rPr>
              <a:t> </a:t>
            </a:r>
            <a:r>
              <a:rPr lang="en-US" sz="1200" kern="1200" dirty="0">
                <a:solidFill>
                  <a:schemeClr val="tx1"/>
                </a:solidFill>
                <a:latin typeface="+mn-lt"/>
                <a:ea typeface="+mn-ea"/>
                <a:cs typeface="+mn-cs"/>
              </a:rPr>
              <a:t>on student thinking and learning and the storyline students are constructing (i.e.,</a:t>
            </a:r>
            <a:r>
              <a:rPr lang="en-US" sz="1200" kern="1200" baseline="0" dirty="0">
                <a:solidFill>
                  <a:schemeClr val="tx1"/>
                </a:solidFill>
                <a:latin typeface="+mn-lt"/>
                <a:ea typeface="+mn-ea"/>
                <a:cs typeface="+mn-cs"/>
              </a:rPr>
              <a:t> the Student Thinking Lens and the Science Content Storyline Lens)</a:t>
            </a:r>
            <a:r>
              <a:rPr lang="en-US" sz="1200" kern="1200" dirty="0">
                <a:solidFill>
                  <a:schemeClr val="tx1"/>
                </a:solidFill>
                <a:latin typeface="+mn-lt"/>
                <a:ea typeface="+mn-ea"/>
                <a:cs typeface="+mn-cs"/>
              </a:rPr>
              <a:t>.”</a:t>
            </a:r>
            <a:r>
              <a:rPr lang="en-US" dirty="0"/>
              <a:t> </a:t>
            </a:r>
            <a:r>
              <a:rPr lang="en-US" sz="900" kern="1200" dirty="0">
                <a:solidFill>
                  <a:schemeClr val="tx1"/>
                </a:solidFill>
                <a:latin typeface="+mn-lt"/>
                <a:ea typeface="+mn-ea"/>
                <a:cs typeface="+mn-cs"/>
              </a:rPr>
              <a:t> </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10</a:t>
            </a:fld>
            <a:endParaRPr lang="en-US"/>
          </a:p>
        </p:txBody>
      </p:sp>
    </p:spTree>
    <p:extLst>
      <p:ext uri="{BB962C8B-B14F-4D97-AF65-F5344CB8AC3E}">
        <p14:creationId xmlns:p14="http://schemas.microsoft.com/office/powerpoint/2010/main" val="49787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lvl="0"/>
            <a:r>
              <a:rPr lang="en-US" dirty="0"/>
              <a:t>Less</a:t>
            </a:r>
            <a:r>
              <a:rPr lang="en-US" baseline="0" dirty="0"/>
              <a:t> than 1 min</a:t>
            </a:r>
          </a:p>
          <a:p>
            <a:pPr lvl="0"/>
            <a:endParaRPr lang="en-US" baseline="0" dirty="0"/>
          </a:p>
          <a:p>
            <a:pPr lvl="0"/>
            <a:r>
              <a:rPr lang="en-US" sz="1200" kern="1200" dirty="0">
                <a:solidFill>
                  <a:schemeClr val="tx1"/>
                </a:solidFill>
                <a:latin typeface="+mn-lt"/>
                <a:ea typeface="+mn-ea"/>
                <a:cs typeface="+mn-cs"/>
              </a:rPr>
              <a:t>a. “The lesson analysis protocol includes this</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five-step process.</a:t>
            </a:r>
            <a:r>
              <a:rPr lang="en-US" sz="1200" kern="1200" baseline="0" dirty="0">
                <a:solidFill>
                  <a:schemeClr val="tx1"/>
                </a:solidFill>
                <a:latin typeface="+mn-lt"/>
                <a:ea typeface="+mn-ea"/>
                <a:cs typeface="+mn-cs"/>
              </a:rPr>
              <a:t>”</a:t>
            </a:r>
            <a:endParaRPr lang="en-US"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b. Review the steps on the slide</a:t>
            </a:r>
            <a:r>
              <a:rPr lang="en-US" sz="1200" kern="1200" baseline="0" dirty="0">
                <a:solidFill>
                  <a:schemeClr val="tx1"/>
                </a:solidFill>
                <a:latin typeface="+mn-lt"/>
                <a:ea typeface="+mn-ea"/>
                <a:cs typeface="+mn-cs"/>
              </a:rPr>
              <a:t> and note that in the study groups, these steps will be followed more explicitly than they will be during the Summer Institute.</a:t>
            </a:r>
            <a:r>
              <a:rPr lang="en-US" sz="1200" kern="1200" dirty="0">
                <a:solidFill>
                  <a:schemeClr val="tx1"/>
                </a:solidFill>
                <a:latin typeface="+mn-lt"/>
                <a:ea typeface="+mn-ea"/>
                <a:cs typeface="+mn-cs"/>
              </a:rPr>
              <a:t> </a:t>
            </a:r>
          </a:p>
          <a:p>
            <a:pPr lvl="0"/>
            <a:endParaRPr lang="en-US" dirty="0"/>
          </a:p>
        </p:txBody>
      </p:sp>
      <p:sp>
        <p:nvSpPr>
          <p:cNvPr id="44036" name="Slide Number Placeholder 3"/>
          <p:cNvSpPr>
            <a:spLocks noGrp="1"/>
          </p:cNvSpPr>
          <p:nvPr>
            <p:ph type="sldNum" sz="quarter" idx="5"/>
          </p:nvPr>
        </p:nvSpPr>
        <p:spPr>
          <a:noFill/>
        </p:spPr>
        <p:txBody>
          <a:bodyPr/>
          <a:lstStyle>
            <a:lvl1pPr defTabSz="984925" eaLnBrk="0" hangingPunct="0">
              <a:defRPr>
                <a:solidFill>
                  <a:schemeClr val="tx1"/>
                </a:solidFill>
                <a:latin typeface="Arial" charset="0"/>
              </a:defRPr>
            </a:lvl1pPr>
            <a:lvl2pPr marL="785256" indent="-302021" defTabSz="984925" eaLnBrk="0" hangingPunct="0">
              <a:defRPr>
                <a:solidFill>
                  <a:schemeClr val="tx1"/>
                </a:solidFill>
                <a:latin typeface="Arial" charset="0"/>
              </a:defRPr>
            </a:lvl2pPr>
            <a:lvl3pPr marL="1208086" indent="-241617" defTabSz="984925" eaLnBrk="0" hangingPunct="0">
              <a:defRPr>
                <a:solidFill>
                  <a:schemeClr val="tx1"/>
                </a:solidFill>
                <a:latin typeface="Arial" charset="0"/>
              </a:defRPr>
            </a:lvl3pPr>
            <a:lvl4pPr marL="1691318" indent="-241617" defTabSz="984925" eaLnBrk="0" hangingPunct="0">
              <a:defRPr>
                <a:solidFill>
                  <a:schemeClr val="tx1"/>
                </a:solidFill>
                <a:latin typeface="Arial" charset="0"/>
              </a:defRPr>
            </a:lvl4pPr>
            <a:lvl5pPr marL="2174554" indent="-241617" defTabSz="984925" eaLnBrk="0" hangingPunct="0">
              <a:defRPr>
                <a:solidFill>
                  <a:schemeClr val="tx1"/>
                </a:solidFill>
                <a:latin typeface="Arial" charset="0"/>
              </a:defRPr>
            </a:lvl5pPr>
            <a:lvl6pPr marL="2657787" indent="-241617" defTabSz="984925" eaLnBrk="0" fontAlgn="base" hangingPunct="0">
              <a:spcBef>
                <a:spcPct val="0"/>
              </a:spcBef>
              <a:spcAft>
                <a:spcPct val="0"/>
              </a:spcAft>
              <a:defRPr>
                <a:solidFill>
                  <a:schemeClr val="tx1"/>
                </a:solidFill>
                <a:latin typeface="Arial" charset="0"/>
              </a:defRPr>
            </a:lvl6pPr>
            <a:lvl7pPr marL="3141021" indent="-241617" defTabSz="984925" eaLnBrk="0" fontAlgn="base" hangingPunct="0">
              <a:spcBef>
                <a:spcPct val="0"/>
              </a:spcBef>
              <a:spcAft>
                <a:spcPct val="0"/>
              </a:spcAft>
              <a:defRPr>
                <a:solidFill>
                  <a:schemeClr val="tx1"/>
                </a:solidFill>
                <a:latin typeface="Arial" charset="0"/>
              </a:defRPr>
            </a:lvl7pPr>
            <a:lvl8pPr marL="3624256" indent="-241617" defTabSz="984925" eaLnBrk="0" fontAlgn="base" hangingPunct="0">
              <a:spcBef>
                <a:spcPct val="0"/>
              </a:spcBef>
              <a:spcAft>
                <a:spcPct val="0"/>
              </a:spcAft>
              <a:defRPr>
                <a:solidFill>
                  <a:schemeClr val="tx1"/>
                </a:solidFill>
                <a:latin typeface="Arial" charset="0"/>
              </a:defRPr>
            </a:lvl8pPr>
            <a:lvl9pPr marL="4107489" indent="-241617" defTabSz="984925" eaLnBrk="0" fontAlgn="base" hangingPunct="0">
              <a:spcBef>
                <a:spcPct val="0"/>
              </a:spcBef>
              <a:spcAft>
                <a:spcPct val="0"/>
              </a:spcAft>
              <a:defRPr>
                <a:solidFill>
                  <a:schemeClr val="tx1"/>
                </a:solidFill>
                <a:latin typeface="Arial" charset="0"/>
              </a:defRPr>
            </a:lvl9pPr>
          </a:lstStyle>
          <a:p>
            <a:pPr eaLnBrk="1" hangingPunct="1"/>
            <a:fld id="{B59F497B-ABD1-49CE-9BDF-6FB0A384F89B}" type="slidenum">
              <a:rPr lang="en-US">
                <a:solidFill>
                  <a:srgbClr val="000000"/>
                </a:solidFill>
              </a:rPr>
              <a:pPr eaLnBrk="1" hangingPunct="1"/>
              <a:t>11</a:t>
            </a:fld>
            <a:endParaRPr lang="en-US" dirty="0">
              <a:solidFill>
                <a:srgbClr val="000000"/>
              </a:solidFill>
            </a:endParaRPr>
          </a:p>
        </p:txBody>
      </p:sp>
      <p:sp>
        <p:nvSpPr>
          <p:cNvPr id="2" name="Footer Placeholder 1"/>
          <p:cNvSpPr>
            <a:spLocks noGrp="1"/>
          </p:cNvSpPr>
          <p:nvPr>
            <p:ph type="ftr" sz="quarter" idx="10"/>
          </p:nvPr>
        </p:nvSpPr>
        <p:spPr/>
        <p:txBody>
          <a:bodyPr/>
          <a:lstStyle/>
          <a:p>
            <a:pPr>
              <a:defRPr/>
            </a:pPr>
            <a:r>
              <a:rPr lang="en-US" dirty="0"/>
              <a:t>BSCS</a:t>
            </a:r>
          </a:p>
        </p:txBody>
      </p:sp>
      <p:sp>
        <p:nvSpPr>
          <p:cNvPr id="3" name="Header Placeholder 2"/>
          <p:cNvSpPr>
            <a:spLocks noGrp="1"/>
          </p:cNvSpPr>
          <p:nvPr>
            <p:ph type="hdr" sz="quarter" idx="11"/>
          </p:nvPr>
        </p:nvSpPr>
        <p:spPr/>
        <p:txBody>
          <a:bodyPr/>
          <a:lstStyle/>
          <a:p>
            <a:pPr>
              <a:defRPr/>
            </a:pPr>
            <a:r>
              <a:rPr lang="en-US"/>
              <a:t>STeLLA Blue 1       Study Group 1</a:t>
            </a:r>
            <a:endParaRPr lang="en-US" dirty="0"/>
          </a:p>
        </p:txBody>
      </p:sp>
      <p:sp>
        <p:nvSpPr>
          <p:cNvPr id="4" name="Date Placeholder 3"/>
          <p:cNvSpPr>
            <a:spLocks noGrp="1"/>
          </p:cNvSpPr>
          <p:nvPr>
            <p:ph type="dt" idx="12"/>
          </p:nvPr>
        </p:nvSpPr>
        <p:spPr/>
        <p:txBody>
          <a:bodyPr/>
          <a:lstStyle/>
          <a:p>
            <a:pPr>
              <a:defRPr/>
            </a:pPr>
            <a:r>
              <a:rPr lang="en-US"/>
              <a:t>9/24/2012</a:t>
            </a:r>
            <a:endParaRPr lang="en-US" dirty="0"/>
          </a:p>
        </p:txBody>
      </p:sp>
    </p:spTree>
    <p:extLst>
      <p:ext uri="{BB962C8B-B14F-4D97-AF65-F5344CB8AC3E}">
        <p14:creationId xmlns:p14="http://schemas.microsoft.com/office/powerpoint/2010/main" val="703565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a:t>
            </a:r>
            <a:r>
              <a:rPr lang="en-US" baseline="0" dirty="0"/>
              <a:t> min </a:t>
            </a:r>
          </a:p>
          <a:p>
            <a:endParaRPr lang="en-US" baseline="0"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“Why is each of these viewing basics important? Which will be hardest for you?”</a:t>
            </a:r>
          </a:p>
          <a:p>
            <a:endParaRPr lang="en-US" sz="1200" u="sng" kern="1200" dirty="0">
              <a:solidFill>
                <a:schemeClr val="tx1"/>
              </a:solidFill>
              <a:latin typeface="+mn-lt"/>
              <a:ea typeface="+mn-ea"/>
              <a:cs typeface="+mn-cs"/>
            </a:endParaRPr>
          </a:p>
          <a:p>
            <a:r>
              <a:rPr lang="en-US" sz="1200" b="0" i="0" u="none" kern="1200" dirty="0">
                <a:solidFill>
                  <a:schemeClr val="tx1"/>
                </a:solidFill>
                <a:latin typeface="+mn-lt"/>
                <a:ea typeface="+mn-ea"/>
                <a:cs typeface="+mn-cs"/>
              </a:rPr>
              <a:t>b. </a:t>
            </a:r>
            <a:r>
              <a:rPr lang="en-US" sz="1200" u="none" kern="1200" dirty="0">
                <a:solidFill>
                  <a:schemeClr val="tx1"/>
                </a:solidFill>
                <a:latin typeface="+mn-lt"/>
                <a:ea typeface="+mn-ea"/>
                <a:cs typeface="+mn-cs"/>
              </a:rPr>
              <a:t>Tell participants </a:t>
            </a:r>
            <a:r>
              <a:rPr lang="en-US" sz="1200" kern="1200" dirty="0">
                <a:solidFill>
                  <a:schemeClr val="tx1"/>
                </a:solidFill>
                <a:latin typeface="+mn-lt"/>
                <a:ea typeface="+mn-ea"/>
                <a:cs typeface="+mn-cs"/>
              </a:rPr>
              <a:t>they can find details on the viewing basics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and refer to this information later.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Highlight:</a:t>
            </a:r>
            <a:r>
              <a:rPr lang="en-US" sz="1200" kern="1200" dirty="0">
                <a:solidFill>
                  <a:schemeClr val="tx1"/>
                </a:solidFill>
                <a:latin typeface="+mn-lt"/>
                <a:ea typeface="+mn-ea"/>
                <a:cs typeface="+mn-cs"/>
              </a:rPr>
              <a:t> “The videos we’ll be viewing throughout</a:t>
            </a:r>
            <a:r>
              <a:rPr lang="en-US" sz="1200" kern="1200" baseline="0" dirty="0">
                <a:solidFill>
                  <a:schemeClr val="tx1"/>
                </a:solidFill>
                <a:latin typeface="+mn-lt"/>
                <a:ea typeface="+mn-ea"/>
                <a:cs typeface="+mn-cs"/>
              </a:rPr>
              <a:t> the program </a:t>
            </a:r>
            <a:r>
              <a:rPr lang="en-US" sz="1200" kern="1200" dirty="0">
                <a:solidFill>
                  <a:schemeClr val="tx1"/>
                </a:solidFill>
                <a:latin typeface="+mn-lt"/>
                <a:ea typeface="+mn-ea"/>
                <a:cs typeface="+mn-cs"/>
              </a:rPr>
              <a:t>aren’t necessarily exemplary, but rather they provide real-world examples of teachers implementing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Examples like these deepen our thinking because we can see the sometimes unintended results of teacher decisions and consider missed opportunities.” </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d. </a:t>
            </a:r>
            <a:r>
              <a:rPr lang="en-US" sz="1200" b="1" u="none" kern="1200" dirty="0">
                <a:solidFill>
                  <a:schemeClr val="tx1"/>
                </a:solidFill>
                <a:latin typeface="+mn-lt"/>
                <a:ea typeface="+mn-ea"/>
                <a:cs typeface="+mn-cs"/>
              </a:rPr>
              <a:t>Honor the </a:t>
            </a:r>
            <a:r>
              <a:rPr lang="en-US" sz="1200" b="1" u="none" kern="1200" dirty="0" err="1">
                <a:solidFill>
                  <a:schemeClr val="tx1"/>
                </a:solidFill>
                <a:latin typeface="+mn-lt"/>
                <a:ea typeface="+mn-ea"/>
                <a:cs typeface="+mn-cs"/>
              </a:rPr>
              <a:t>videocase</a:t>
            </a:r>
            <a:r>
              <a:rPr lang="en-US" sz="1200" b="1" u="none" kern="1200" dirty="0">
                <a:solidFill>
                  <a:schemeClr val="tx1"/>
                </a:solidFill>
                <a:latin typeface="+mn-lt"/>
                <a:ea typeface="+mn-ea"/>
                <a:cs typeface="+mn-cs"/>
              </a:rPr>
              <a:t> teachers! </a:t>
            </a:r>
            <a:r>
              <a:rPr lang="en-US" sz="1200" kern="1200" dirty="0">
                <a:solidFill>
                  <a:schemeClr val="tx1"/>
                </a:solidFill>
                <a:latin typeface="+mn-lt"/>
                <a:ea typeface="+mn-ea"/>
                <a:cs typeface="+mn-cs"/>
              </a:rPr>
              <a:t>All of these courageous teachers are not only working hard to improve their own teaching practice but are also willing to make their practice public so that others can learn from it. None of them would claim to be exemplary science teachers. </a:t>
            </a:r>
            <a:r>
              <a:rPr lang="en-US" sz="900" kern="120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C70F6E62-11C5-4854-89DB-851B545ABDD5}"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Header Placeholder 5"/>
          <p:cNvSpPr>
            <a:spLocks noGrp="1"/>
          </p:cNvSpPr>
          <p:nvPr>
            <p:ph type="hdr" sz="quarter" idx="12"/>
          </p:nvPr>
        </p:nvSpPr>
        <p:spPr/>
        <p:txBody>
          <a:bodyPr/>
          <a:lstStyle/>
          <a:p>
            <a:pPr>
              <a:defRPr/>
            </a:pPr>
            <a:r>
              <a:rPr lang="en-US"/>
              <a:t>BSCS</a:t>
            </a:r>
          </a:p>
        </p:txBody>
      </p:sp>
    </p:spTree>
    <p:extLst>
      <p:ext uri="{BB962C8B-B14F-4D97-AF65-F5344CB8AC3E}">
        <p14:creationId xmlns:p14="http://schemas.microsoft.com/office/powerpoint/2010/main" val="2109620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pPr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Describe the context of the first video clip participants will watch. (See the top of the transcript—handout 2.1 in the PD program binder.)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“This student interview showcases the use of elicit and probe questions. Even though this clip doesn’t take place in the context of an actual classroom, the idea is to look at the quality and form of the questions. Our second video clip will feature probe and challenge questions in a classroom context.”</a:t>
            </a:r>
            <a:endParaRPr lang="en-US" sz="180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4161010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dirty="0"/>
              <a:t>20 min </a:t>
            </a:r>
          </a:p>
          <a:p>
            <a:endParaRPr lang="en-US" dirty="0"/>
          </a:p>
          <a:p>
            <a:pPr marL="0" lvl="1"/>
            <a:r>
              <a:rPr lang="en-US" sz="1200" kern="1200" dirty="0">
                <a:solidFill>
                  <a:schemeClr val="tx1"/>
                </a:solidFill>
                <a:latin typeface="+mn-lt"/>
                <a:ea typeface="+mn-ea"/>
                <a:cs typeface="+mn-cs"/>
              </a:rPr>
              <a:t>a. Provide instructions for watching video clip 1 and using the transcript to </a:t>
            </a:r>
            <a:r>
              <a:rPr lang="en-US" sz="1200" u="none" kern="1200" dirty="0">
                <a:solidFill>
                  <a:schemeClr val="tx1"/>
                </a:solidFill>
                <a:latin typeface="+mn-lt"/>
                <a:ea typeface="+mn-ea"/>
                <a:cs typeface="+mn-cs"/>
              </a:rPr>
              <a:t>identify</a:t>
            </a:r>
            <a:r>
              <a:rPr lang="en-US" sz="1200" b="1" i="1" u="none" kern="1200" dirty="0">
                <a:solidFill>
                  <a:schemeClr val="tx1"/>
                </a:solidFill>
                <a:latin typeface="+mn-lt"/>
                <a:ea typeface="+mn-ea"/>
                <a:cs typeface="+mn-cs"/>
              </a:rPr>
              <a:t> </a:t>
            </a:r>
            <a:r>
              <a:rPr lang="en-US" sz="1200" u="none" kern="1200" dirty="0">
                <a:solidFill>
                  <a:schemeClr val="tx1"/>
                </a:solidFill>
                <a:latin typeface="+mn-lt"/>
                <a:ea typeface="+mn-ea"/>
                <a:cs typeface="+mn-cs"/>
              </a:rPr>
              <a:t>questions that elicit (E) and probe (P)</a:t>
            </a:r>
            <a:r>
              <a:rPr lang="en-US" sz="1200" kern="1200" dirty="0">
                <a:solidFill>
                  <a:schemeClr val="tx1"/>
                </a:solidFill>
                <a:latin typeface="+mn-lt"/>
                <a:ea typeface="+mn-ea"/>
                <a:cs typeface="+mn-cs"/>
              </a:rPr>
              <a:t> student ideas and predictions.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Remind participants </a:t>
            </a:r>
            <a:r>
              <a:rPr lang="en-US" sz="1200" kern="1200" dirty="0">
                <a:solidFill>
                  <a:schemeClr val="tx1"/>
                </a:solidFill>
                <a:latin typeface="+mn-lt"/>
                <a:ea typeface="+mn-ea"/>
                <a:cs typeface="+mn-cs"/>
              </a:rPr>
              <a:t>that the purpose of watching the video clip is to deepen their shared understandings of these strategies and to build their individual and collective lesson analysis skills.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Allow time for participants to review the video transcript and mark E and P questions.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what participants found in the transcript. Encourage them to use evidence from the transcript and reasons from their Z-fold summary charts or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to support their ideas. Participants should work to differentiate elicit and probe questions and distinguish them from other types of teacher questions or statements.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elicit and probe questions,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5th-Grade Guide to Video Clips for Day 2.</a:t>
            </a:r>
          </a:p>
          <a:p>
            <a:pPr defTabSz="881390">
              <a:defRPr/>
            </a:pPr>
            <a:endParaRPr lang="en-US" sz="1700" dirty="0"/>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29022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min</a:t>
            </a:r>
          </a:p>
          <a:p>
            <a:pPr defTabSz="881390">
              <a:defRPr/>
            </a:pPr>
            <a:endParaRPr lang="en-US" dirty="0"/>
          </a:p>
          <a:p>
            <a:pPr marL="0" lvl="1"/>
            <a:r>
              <a:rPr lang="en-US" sz="1200" kern="1200" dirty="0">
                <a:solidFill>
                  <a:schemeClr val="tx1"/>
                </a:solidFill>
                <a:latin typeface="+mn-lt"/>
                <a:ea typeface="+mn-ea"/>
                <a:cs typeface="+mn-cs"/>
              </a:rPr>
              <a:t>a. Give participants time to review the video transcript and develop an answer to one of the analysis questions on this slide. Encourage them to write down their answers in their science notebooks.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this first video analysis, do a round-robin and have each participant share. Ask probe and challenge questions to support participants in communicating their ideas clearly and completely:</a:t>
            </a:r>
          </a:p>
          <a:p>
            <a:pPr marL="457200" indent="-137160">
              <a:buFont typeface="Arial" pitchFamily="34" charset="0"/>
              <a:buChar char="•"/>
            </a:pPr>
            <a:r>
              <a:rPr lang="en-US" sz="1200" b="1" kern="1200" dirty="0">
                <a:solidFill>
                  <a:schemeClr val="tx1"/>
                </a:solidFill>
                <a:latin typeface="+mn-lt"/>
                <a:ea typeface="+mn-ea"/>
                <a:cs typeface="+mn-cs"/>
              </a:rPr>
              <a:t>Probe question:</a:t>
            </a:r>
            <a:r>
              <a:rPr lang="en-US" sz="1200" kern="1200" dirty="0">
                <a:solidFill>
                  <a:schemeClr val="tx1"/>
                </a:solidFill>
                <a:latin typeface="+mn-lt"/>
                <a:ea typeface="+mn-ea"/>
                <a:cs typeface="+mn-cs"/>
              </a:rPr>
              <a:t> “Can you say more about what you mean by …?”  </a:t>
            </a:r>
          </a:p>
          <a:p>
            <a:pPr marL="457200" indent="-137160">
              <a:buFont typeface="Arial" pitchFamily="34" charset="0"/>
              <a:buChar char="•"/>
            </a:pPr>
            <a:r>
              <a:rPr lang="en-US" sz="1200" b="1" kern="1200" dirty="0">
                <a:solidFill>
                  <a:schemeClr val="tx1"/>
                </a:solidFill>
                <a:latin typeface="+mn-lt"/>
                <a:ea typeface="+mn-ea"/>
                <a:cs typeface="+mn-cs"/>
              </a:rPr>
              <a:t>Challenge question:</a:t>
            </a:r>
            <a:r>
              <a:rPr lang="en-US" sz="1200" kern="1200" dirty="0">
                <a:solidFill>
                  <a:schemeClr val="tx1"/>
                </a:solidFill>
                <a:latin typeface="+mn-lt"/>
                <a:ea typeface="+mn-ea"/>
                <a:cs typeface="+mn-cs"/>
              </a:rPr>
              <a:t> “Can you point to a specific place in the transcript that supports your idea?”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participants share, encourage others to respond by asking questions like these:</a:t>
            </a:r>
          </a:p>
          <a:p>
            <a:pPr marL="457200" indent="-137160">
              <a:buFont typeface="Arial" pitchFamily="34" charset="0"/>
              <a:buChar char="•"/>
            </a:pPr>
            <a:r>
              <a:rPr lang="en-US" sz="1200" kern="1200" dirty="0">
                <a:solidFill>
                  <a:schemeClr val="tx1"/>
                </a:solidFill>
                <a:latin typeface="+mn-lt"/>
                <a:ea typeface="+mn-ea"/>
                <a:cs typeface="+mn-cs"/>
              </a:rPr>
              <a:t>Do others have additional evidence to support (or challenge) this idea?</a:t>
            </a:r>
          </a:p>
          <a:p>
            <a:pPr marL="457200" indent="-137160">
              <a:buFont typeface="Arial" pitchFamily="34" charset="0"/>
              <a:buChar char="•"/>
            </a:pPr>
            <a:r>
              <a:rPr lang="en-US" sz="1200" kern="1200" dirty="0">
                <a:solidFill>
                  <a:schemeClr val="tx1"/>
                </a:solidFill>
                <a:latin typeface="+mn-lt"/>
                <a:ea typeface="+mn-ea"/>
                <a:cs typeface="+mn-cs"/>
              </a:rPr>
              <a:t>Do others have a different interpretation?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For examples of elicit and probe questions,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5th-Grade Guide to Video Clips for Day 2.</a:t>
            </a:r>
            <a:r>
              <a:rPr lang="en-US" dirty="0"/>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dirty="0"/>
          </a:p>
          <a:p>
            <a:pPr lvl="0"/>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6696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16</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t>15</a:t>
            </a:r>
            <a:r>
              <a:rPr lang="en-US" baseline="0" dirty="0"/>
              <a:t> min</a:t>
            </a:r>
          </a:p>
          <a:p>
            <a:pPr lvl="0"/>
            <a:endParaRPr lang="en-US" baseline="0" dirty="0"/>
          </a:p>
          <a:p>
            <a:pPr marL="0" lvl="1"/>
            <a:r>
              <a:rPr lang="en-US" sz="1200" kern="1200" dirty="0">
                <a:solidFill>
                  <a:schemeClr val="tx1"/>
                </a:solidFill>
                <a:latin typeface="+mn-lt"/>
                <a:ea typeface="+mn-ea"/>
                <a:cs typeface="+mn-cs"/>
              </a:rPr>
              <a:t>a. Provide instructions for watching video clip 2 and using the transcript to </a:t>
            </a:r>
            <a:r>
              <a:rPr lang="en-US" sz="1200" u="none" kern="1200" dirty="0">
                <a:solidFill>
                  <a:schemeClr val="tx1"/>
                </a:solidFill>
                <a:latin typeface="+mn-lt"/>
                <a:ea typeface="+mn-ea"/>
                <a:cs typeface="+mn-cs"/>
              </a:rPr>
              <a:t>identify</a:t>
            </a:r>
            <a:r>
              <a:rPr lang="en-US" sz="1200" kern="1200" dirty="0">
                <a:solidFill>
                  <a:schemeClr val="tx1"/>
                </a:solidFill>
                <a:latin typeface="+mn-lt"/>
                <a:ea typeface="+mn-ea"/>
                <a:cs typeface="+mn-cs"/>
              </a:rPr>
              <a:t> questions that </a:t>
            </a:r>
            <a:r>
              <a:rPr lang="en-US" sz="1200" u="none" kern="1200" dirty="0">
                <a:solidFill>
                  <a:schemeClr val="tx1"/>
                </a:solidFill>
                <a:latin typeface="+mn-lt"/>
                <a:ea typeface="+mn-ea"/>
                <a:cs typeface="+mn-cs"/>
              </a:rPr>
              <a:t>probe</a:t>
            </a:r>
            <a:r>
              <a:rPr lang="en-US" sz="1200" kern="1200" dirty="0">
                <a:solidFill>
                  <a:schemeClr val="tx1"/>
                </a:solidFill>
                <a:latin typeface="+mn-lt"/>
                <a:ea typeface="+mn-ea"/>
                <a:cs typeface="+mn-cs"/>
              </a:rPr>
              <a:t> student ideas and predictions and </a:t>
            </a:r>
            <a:r>
              <a:rPr lang="en-US" sz="1200" u="none" kern="1200" dirty="0">
                <a:solidFill>
                  <a:schemeClr val="tx1"/>
                </a:solidFill>
                <a:latin typeface="+mn-lt"/>
                <a:ea typeface="+mn-ea"/>
                <a:cs typeface="+mn-cs"/>
              </a:rPr>
              <a:t>challenge</a:t>
            </a:r>
            <a:r>
              <a:rPr lang="en-US" sz="1200" kern="1200" dirty="0">
                <a:solidFill>
                  <a:schemeClr val="tx1"/>
                </a:solidFill>
                <a:latin typeface="+mn-lt"/>
                <a:ea typeface="+mn-ea"/>
                <a:cs typeface="+mn-cs"/>
              </a:rPr>
              <a:t> student thinking. </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Encourage</a:t>
            </a:r>
            <a:r>
              <a:rPr lang="en-US" sz="1200" kern="1200" dirty="0">
                <a:solidFill>
                  <a:schemeClr val="tx1"/>
                </a:solidFill>
                <a:latin typeface="+mn-lt"/>
                <a:ea typeface="+mn-ea"/>
                <a:cs typeface="+mn-cs"/>
              </a:rPr>
              <a:t> participants to refer to the strategy charts from</a:t>
            </a:r>
            <a:r>
              <a:rPr lang="en-US" sz="1200" kern="1200" baseline="0" dirty="0">
                <a:solidFill>
                  <a:schemeClr val="tx1"/>
                </a:solidFill>
                <a:latin typeface="+mn-lt"/>
                <a:ea typeface="+mn-ea"/>
                <a:cs typeface="+mn-cs"/>
              </a:rPr>
              <a:t> day 1 (STL strategies 1</a:t>
            </a:r>
            <a:r>
              <a:rPr lang="en-US" sz="1200" kern="1200" dirty="0">
                <a:solidFill>
                  <a:schemeClr val="tx1"/>
                </a:solidFill>
                <a:latin typeface="+mn-lt"/>
                <a:ea typeface="+mn-ea"/>
                <a:cs typeface="+mn-cs"/>
              </a:rPr>
              <a:t>–3</a:t>
            </a:r>
            <a:r>
              <a:rPr lang="en-US" sz="1200" kern="1200" baseline="0" dirty="0">
                <a:solidFill>
                  <a:schemeClr val="tx1"/>
                </a:solidFill>
                <a:latin typeface="+mn-lt"/>
                <a:ea typeface="+mn-ea"/>
                <a:cs typeface="+mn-cs"/>
              </a:rPr>
              <a:t>)</a:t>
            </a:r>
            <a:r>
              <a:rPr lang="en-US" sz="1200" kern="1200" dirty="0">
                <a:solidFill>
                  <a:schemeClr val="tx1"/>
                </a:solidFill>
                <a:latin typeface="+mn-lt"/>
                <a:ea typeface="+mn-ea"/>
                <a:cs typeface="+mn-cs"/>
              </a:rPr>
              <a:t>, their Z-fold summary charts, and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for help differentiating probe and challenge questions. </a:t>
            </a:r>
            <a:r>
              <a:rPr lang="en-US" sz="1200" u="none" kern="1200" dirty="0">
                <a:solidFill>
                  <a:schemeClr val="tx1"/>
                </a:solidFill>
                <a:latin typeface="+mn-lt"/>
                <a:ea typeface="+mn-ea"/>
                <a:cs typeface="+mn-cs"/>
              </a:rPr>
              <a:t>Remind</a:t>
            </a:r>
            <a:r>
              <a:rPr lang="en-US" sz="1200" kern="1200" dirty="0">
                <a:solidFill>
                  <a:schemeClr val="tx1"/>
                </a:solidFill>
                <a:latin typeface="+mn-lt"/>
                <a:ea typeface="+mn-ea"/>
                <a:cs typeface="+mn-cs"/>
              </a:rPr>
              <a:t> them that other types of questions (such as elicit questions) may appear in this video clip.</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Set the context: </a:t>
            </a:r>
            <a:r>
              <a:rPr lang="en-US" sz="1200" kern="1200" dirty="0">
                <a:solidFill>
                  <a:schemeClr val="tx1"/>
                </a:solidFill>
                <a:latin typeface="+mn-lt"/>
                <a:ea typeface="+mn-ea"/>
                <a:cs typeface="+mn-cs"/>
              </a:rPr>
              <a:t>Read the context for video clip 2 (at the top of the transcript).</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d. Emphasize</a:t>
            </a:r>
            <a:r>
              <a:rPr lang="en-US" sz="1200" kern="1200" dirty="0">
                <a:solidFill>
                  <a:schemeClr val="tx1"/>
                </a:solidFill>
                <a:latin typeface="+mn-lt"/>
                <a:ea typeface="+mn-ea"/>
                <a:cs typeface="+mn-cs"/>
              </a:rPr>
              <a:t> that the students in this class haven’t yet studied anything about molecules, evaporation, or the water cycle.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a:t>
            </a:r>
            <a:r>
              <a:rPr lang="en-US" sz="1200" b="0" kern="1200" baseline="0" dirty="0">
                <a:solidFill>
                  <a:schemeClr val="tx1"/>
                </a:solidFill>
                <a:latin typeface="+mn-lt"/>
                <a:ea typeface="+mn-ea"/>
                <a:cs typeface="+mn-cs"/>
              </a:rPr>
              <a:t> </a:t>
            </a:r>
            <a:r>
              <a:rPr lang="en-US" sz="1200" b="0" u="none" kern="1200" dirty="0">
                <a:solidFill>
                  <a:schemeClr val="tx1"/>
                </a:solidFill>
                <a:latin typeface="+mn-lt"/>
                <a:ea typeface="+mn-ea"/>
                <a:cs typeface="+mn-cs"/>
              </a:rPr>
              <a:t>Show the video clip and a</a:t>
            </a:r>
            <a:r>
              <a:rPr lang="en-US" sz="1200" kern="1200" dirty="0">
                <a:solidFill>
                  <a:schemeClr val="tx1"/>
                </a:solidFill>
                <a:latin typeface="+mn-lt"/>
                <a:ea typeface="+mn-ea"/>
                <a:cs typeface="+mn-cs"/>
              </a:rPr>
              <a:t>llow time for participants to study the transcript before advancing to the next slide.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66662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 </a:t>
            </a:r>
          </a:p>
          <a:p>
            <a:endParaRPr lang="en-US" baseline="0" dirty="0"/>
          </a:p>
          <a:p>
            <a:pPr marL="0" lvl="1"/>
            <a:r>
              <a:rPr lang="en-US" sz="1200" kern="1200" dirty="0">
                <a:solidFill>
                  <a:schemeClr val="tx1"/>
                </a:solidFill>
                <a:latin typeface="+mn-lt"/>
                <a:ea typeface="+mn-ea"/>
                <a:cs typeface="+mn-cs"/>
              </a:rPr>
              <a:t>a. After each suggested probe or challenge question, </a:t>
            </a:r>
            <a:r>
              <a:rPr lang="en-US" sz="1200" u="none" kern="1200" dirty="0">
                <a:solidFill>
                  <a:schemeClr val="tx1"/>
                </a:solidFill>
                <a:latin typeface="+mn-lt"/>
                <a:ea typeface="+mn-ea"/>
                <a:cs typeface="+mn-cs"/>
              </a:rPr>
              <a:t>ask participants </a:t>
            </a:r>
            <a:r>
              <a:rPr lang="en-US" sz="1200" kern="1200" dirty="0">
                <a:solidFill>
                  <a:schemeClr val="tx1"/>
                </a:solidFill>
                <a:latin typeface="+mn-lt"/>
                <a:ea typeface="+mn-ea"/>
                <a:cs typeface="+mn-cs"/>
              </a:rPr>
              <a:t>the following:</a:t>
            </a:r>
          </a:p>
          <a:p>
            <a:pPr marL="457200" indent="-137160">
              <a:buFont typeface="Arial" pitchFamily="34" charset="0"/>
              <a:buChar char="•"/>
            </a:pPr>
            <a:r>
              <a:rPr lang="en-US" sz="1200" kern="1200" dirty="0">
                <a:solidFill>
                  <a:schemeClr val="tx1"/>
                </a:solidFill>
                <a:latin typeface="+mn-lt"/>
                <a:ea typeface="+mn-ea"/>
                <a:cs typeface="+mn-cs"/>
              </a:rPr>
              <a:t>“What makes this a probe/challenge question?”</a:t>
            </a:r>
          </a:p>
          <a:p>
            <a:pPr marL="457200" indent="-137160">
              <a:buFont typeface="Arial" pitchFamily="34" charset="0"/>
              <a:buChar char="•"/>
            </a:pPr>
            <a:r>
              <a:rPr lang="en-US" sz="1200" kern="1200" dirty="0">
                <a:solidFill>
                  <a:schemeClr val="tx1"/>
                </a:solidFill>
                <a:latin typeface="+mn-lt"/>
                <a:ea typeface="+mn-ea"/>
                <a:cs typeface="+mn-cs"/>
              </a:rPr>
              <a:t>“Did others mark this as a probe/challenge question?”</a:t>
            </a:r>
          </a:p>
          <a:p>
            <a:pPr marL="457200" indent="-137160">
              <a:buFont typeface="Arial" pitchFamily="34" charset="0"/>
              <a:buChar char="•"/>
            </a:pPr>
            <a:r>
              <a:rPr lang="en-US" sz="1200" kern="1200" dirty="0">
                <a:solidFill>
                  <a:schemeClr val="tx1"/>
                </a:solidFill>
                <a:effectLst/>
                <a:latin typeface="+mn-lt"/>
                <a:ea typeface="+mn-ea"/>
                <a:cs typeface="+mn-cs"/>
              </a:rPr>
              <a:t>“Can you point to any of our resources (the Z-fold summary chart, our strategy charts from day 1, or the </a:t>
            </a:r>
            <a:r>
              <a:rPr lang="en-US" sz="1200" kern="1200" dirty="0" err="1">
                <a:solidFill>
                  <a:schemeClr val="tx1"/>
                </a:solidFill>
                <a:effectLst/>
                <a:latin typeface="+mn-lt"/>
                <a:ea typeface="+mn-ea"/>
                <a:cs typeface="+mn-cs"/>
              </a:rPr>
              <a:t>STeLLA</a:t>
            </a:r>
            <a:r>
              <a:rPr lang="en-US" sz="1200" kern="1200" dirty="0">
                <a:solidFill>
                  <a:schemeClr val="tx1"/>
                </a:solidFill>
                <a:effectLst/>
                <a:latin typeface="+mn-lt"/>
                <a:ea typeface="+mn-ea"/>
                <a:cs typeface="+mn-cs"/>
              </a:rPr>
              <a:t> strategies booklet) to support your answer?”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Don’t worry about debate and lack of agreement on some questions. </a:t>
            </a:r>
            <a:r>
              <a:rPr lang="en-US" sz="1200" b="1" kern="1200" dirty="0">
                <a:solidFill>
                  <a:schemeClr val="tx1"/>
                </a:solidFill>
                <a:latin typeface="+mn-lt"/>
                <a:ea typeface="+mn-ea"/>
                <a:cs typeface="+mn-cs"/>
              </a:rPr>
              <a:t>The important thing</a:t>
            </a:r>
            <a:r>
              <a:rPr lang="en-US" sz="1200" kern="1200" dirty="0">
                <a:solidFill>
                  <a:schemeClr val="tx1"/>
                </a:solidFill>
                <a:latin typeface="+mn-lt"/>
                <a:ea typeface="+mn-ea"/>
                <a:cs typeface="+mn-cs"/>
              </a:rPr>
              <a:t> is that participants clearly understand the difference between the purposes of probe and challenge questions. Sometimes it’s hard to tell whether the teacher in the video intended to find out what a student meant (probe) or move student thinking toward more-scientific understandings (challenge). The teacher may also be asking</a:t>
            </a:r>
            <a:r>
              <a:rPr lang="en-US" sz="1200" kern="1200" baseline="0" dirty="0">
                <a:solidFill>
                  <a:schemeClr val="tx1"/>
                </a:solidFill>
                <a:latin typeface="+mn-lt"/>
                <a:ea typeface="+mn-ea"/>
                <a:cs typeface="+mn-cs"/>
              </a:rPr>
              <a:t> elicit questions to reveal student ideas and misconceptions.</a:t>
            </a:r>
            <a:endParaRPr lang="en-US" sz="16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For examples of probe and challenge questions, see PD Leader Master: 5th-Grade Guide to Video Clips for Day 2.</a:t>
            </a:r>
            <a:r>
              <a:rPr lang="en-US" dirty="0"/>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050" kern="1200" dirty="0">
                <a:solidFill>
                  <a:schemeClr val="tx1"/>
                </a:solidFill>
                <a:latin typeface="+mn-lt"/>
                <a:ea typeface="+mn-ea"/>
                <a:cs typeface="+mn-cs"/>
              </a:rPr>
              <a:t> </a:t>
            </a:r>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a:p>
        </p:txBody>
      </p:sp>
    </p:spTree>
    <p:extLst>
      <p:ext uri="{BB962C8B-B14F-4D97-AF65-F5344CB8AC3E}">
        <p14:creationId xmlns:p14="http://schemas.microsoft.com/office/powerpoint/2010/main" val="497694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“Identify a missed opportunity for a probe question in the video transcript.”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Turn and Talk:</a:t>
            </a:r>
            <a:r>
              <a:rPr lang="en-US" sz="1200" kern="1200" dirty="0">
                <a:solidFill>
                  <a:schemeClr val="tx1"/>
                </a:solidFill>
                <a:latin typeface="+mn-lt"/>
                <a:ea typeface="+mn-ea"/>
                <a:cs typeface="+mn-cs"/>
              </a:rPr>
              <a:t> Have participants</a:t>
            </a:r>
            <a:r>
              <a:rPr lang="en-US" sz="1200" kern="1200" baseline="0" dirty="0">
                <a:solidFill>
                  <a:schemeClr val="tx1"/>
                </a:solidFill>
                <a:latin typeface="+mn-lt"/>
                <a:ea typeface="+mn-ea"/>
                <a:cs typeface="+mn-cs"/>
              </a:rPr>
              <a:t> pair up and discuss their suggested probe questions. </a:t>
            </a:r>
            <a:r>
              <a:rPr lang="en-US" sz="1200" kern="1200" dirty="0">
                <a:solidFill>
                  <a:schemeClr val="tx1"/>
                </a:solidFill>
                <a:latin typeface="+mn-lt"/>
                <a:ea typeface="+mn-ea"/>
                <a:cs typeface="+mn-cs"/>
              </a:rPr>
              <a:t>Listen to their conversations to assess whether they</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truly comprehend that a probe question is designed to help them understand what students are thinking.</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Whole-group share-out:</a:t>
            </a:r>
            <a:r>
              <a:rPr lang="en-US" sz="1200" kern="1200" dirty="0">
                <a:solidFill>
                  <a:schemeClr val="tx1"/>
                </a:solidFill>
                <a:latin typeface="+mn-lt"/>
                <a:ea typeface="+mn-ea"/>
                <a:cs typeface="+mn-cs"/>
              </a:rPr>
              <a:t> Participants may need guidance about when to ask probe questions. Remind them that probe questions are appropriate when students make vague or abbreviated statements, or when they simply use a vocabulary term without </a:t>
            </a:r>
            <a:r>
              <a:rPr lang="en-US" sz="1200" kern="1200" dirty="0">
                <a:solidFill>
                  <a:schemeClr val="tx1"/>
                </a:solidFill>
                <a:effectLst/>
                <a:latin typeface="+mn-lt"/>
                <a:ea typeface="+mn-ea"/>
                <a:cs typeface="+mn-cs"/>
              </a:rPr>
              <a:t>saying what it means</a:t>
            </a:r>
            <a:r>
              <a:rPr lang="en-US" sz="1200" kern="1200" dirty="0">
                <a:solidFill>
                  <a:schemeClr val="tx1"/>
                </a:solidFill>
                <a:latin typeface="+mn-lt"/>
                <a:ea typeface="+mn-ea"/>
                <a:cs typeface="+mn-cs"/>
              </a:rPr>
              <a:t>. Do they really understand the term or concept, or do they have misconceptions? Ask a probe question to find out!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Remind participants:</a:t>
            </a:r>
            <a:r>
              <a:rPr lang="en-US" sz="1200" kern="1200" dirty="0">
                <a:solidFill>
                  <a:schemeClr val="tx1"/>
                </a:solidFill>
                <a:latin typeface="+mn-lt"/>
                <a:ea typeface="+mn-ea"/>
                <a:cs typeface="+mn-cs"/>
              </a:rPr>
              <a:t> “Don’t probe everything a student says. Just probe responses that seem relevant to the lesson’s main learning goal and might reveal interesting student thinking.”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For examples of probe and challenge questions, see PD Leader Master: 5th-Grade Guide to Video Clips for Day 2.</a:t>
            </a:r>
            <a:r>
              <a:rPr lang="en-US" dirty="0"/>
              <a:t> </a:t>
            </a:r>
            <a:endParaRPr lang="en-US" sz="1200" kern="1200" dirty="0">
              <a:solidFill>
                <a:schemeClr val="tx1"/>
              </a:solidFill>
              <a:latin typeface="+mn-lt"/>
              <a:ea typeface="+mn-ea"/>
              <a:cs typeface="+mn-cs"/>
            </a:endParaRPr>
          </a:p>
          <a:p>
            <a:pPr marL="285750" marR="0" lvl="0" indent="-285750">
              <a:lnSpc>
                <a:spcPct val="115000"/>
              </a:lnSpc>
              <a:spcBef>
                <a:spcPts val="600"/>
              </a:spcBef>
              <a:spcAft>
                <a:spcPts val="600"/>
              </a:spcAft>
              <a:buSzPts val="100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2726893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BA67EAEF-652F-4956-A656-EB003437A79A}" type="slidenum">
              <a:rPr lang="en-US" smtClean="0"/>
              <a:pPr eaLnBrk="1" hangingPunct="1"/>
              <a:t>19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en-US" dirty="0"/>
              <a:t>12 min</a:t>
            </a:r>
          </a:p>
          <a:p>
            <a:pPr eaLnBrk="1" hangingPunct="1"/>
            <a:endParaRPr lang="en-US" dirty="0"/>
          </a:p>
          <a:p>
            <a:pPr marL="0" lvl="1"/>
            <a:r>
              <a:rPr lang="en-US" sz="1200" kern="1200" dirty="0">
                <a:solidFill>
                  <a:schemeClr val="tx1"/>
                </a:solidFill>
                <a:latin typeface="+mn-lt"/>
                <a:ea typeface="+mn-ea"/>
                <a:cs typeface="+mn-cs"/>
              </a:rPr>
              <a:t>a. “Now let’s consider some commonly held student ideas (misconceptions). Then we can analyze whether any of these ideas appear in our video clips.” </a:t>
            </a:r>
          </a:p>
          <a:p>
            <a:endParaRPr lang="en-US" sz="1200" kern="1200" dirty="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Have participants locate the Common Student Ideas chart in the resources section of their lesson plans binders.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“This Common Student Ideas chart shows some commonly held student ideas that are interesting but aren’t scientifically accurate.”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participants mark with a red sticker dot any</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ideas they’ve observed among their students, and mark with a blue sticker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dot any ideas they’ve had themselves.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discuss their observations with a partner.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Whole group: </a:t>
            </a:r>
            <a:r>
              <a:rPr lang="en-US" sz="1200" b="0" kern="1200" dirty="0">
                <a:solidFill>
                  <a:schemeClr val="tx1"/>
                </a:solidFill>
                <a:latin typeface="+mn-lt"/>
                <a:ea typeface="+mn-ea"/>
                <a:cs typeface="+mn-cs"/>
              </a:rPr>
              <a:t>Ask participants to share</a:t>
            </a:r>
            <a:r>
              <a:rPr lang="en-US" sz="1200" b="0" kern="1200" baseline="0" dirty="0">
                <a:solidFill>
                  <a:schemeClr val="tx1"/>
                </a:solidFill>
                <a:latin typeface="+mn-lt"/>
                <a:ea typeface="+mn-ea"/>
                <a:cs typeface="+mn-cs"/>
              </a:rPr>
              <a:t> which ideas they’ve observed in their students and themselves. During this share-out, apply sticker dots to the Common Student Ideas chart at the front of the room to highlight patterns in the results. Then discuss the following questions:</a:t>
            </a:r>
            <a:endParaRPr lang="en-US" sz="1200" b="0" kern="1200" dirty="0">
              <a:solidFill>
                <a:schemeClr val="tx1"/>
              </a:solidFill>
              <a:latin typeface="+mn-lt"/>
              <a:ea typeface="+mn-ea"/>
              <a:cs typeface="+mn-cs"/>
            </a:endParaRPr>
          </a:p>
          <a:p>
            <a:pPr marL="457200" indent="-137160">
              <a:buFont typeface="Arial" pitchFamily="34" charset="0"/>
              <a:buChar char="•"/>
            </a:pPr>
            <a:r>
              <a:rPr lang="en-US" sz="1200" kern="1200" dirty="0">
                <a:solidFill>
                  <a:schemeClr val="tx1"/>
                </a:solidFill>
                <a:latin typeface="+mn-lt"/>
                <a:ea typeface="+mn-ea"/>
                <a:cs typeface="+mn-cs"/>
              </a:rPr>
              <a:t>“What conceptual patterns do you notice in the red and blue dots?” </a:t>
            </a:r>
          </a:p>
          <a:p>
            <a:pPr marL="457200" indent="-137160">
              <a:buFont typeface="Arial" pitchFamily="34" charset="0"/>
              <a:buChar char="•"/>
            </a:pPr>
            <a:r>
              <a:rPr lang="en-US" sz="1200" kern="1200" dirty="0">
                <a:solidFill>
                  <a:schemeClr val="tx1"/>
                </a:solidFill>
                <a:latin typeface="+mn-lt"/>
                <a:ea typeface="+mn-ea"/>
                <a:cs typeface="+mn-cs"/>
              </a:rPr>
              <a:t>“What reactions do you have to this analysis? What did it make you think about?”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If time is short, skip this pattern analysis and discussion.</a:t>
            </a:r>
            <a:endParaRPr lang="en-US" sz="12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g. </a:t>
            </a:r>
            <a:r>
              <a:rPr lang="en-US" sz="1200" kern="1200" dirty="0">
                <a:solidFill>
                  <a:schemeClr val="tx1"/>
                </a:solidFill>
                <a:latin typeface="+mn-lt"/>
                <a:ea typeface="+mn-ea"/>
                <a:cs typeface="+mn-cs"/>
              </a:rPr>
              <a:t>“We’ve recognized these common ideas in students or held them ourselves. It’s important to be aware of them when we’re analyzing student thinking in the video clips or planning and teaching lessons in the future.”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h. </a:t>
            </a:r>
            <a:r>
              <a:rPr lang="en-US" sz="1200" kern="1200" dirty="0">
                <a:solidFill>
                  <a:schemeClr val="tx1"/>
                </a:solidFill>
                <a:latin typeface="+mn-lt"/>
                <a:ea typeface="+mn-ea"/>
                <a:cs typeface="+mn-cs"/>
              </a:rPr>
              <a:t>“Now let’s look for evidence of these common student ideas in a video clip.”</a:t>
            </a:r>
            <a:r>
              <a:rPr lang="en-US" dirty="0"/>
              <a:t> </a:t>
            </a:r>
            <a:r>
              <a:rPr lang="en-US" sz="9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48298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5 min</a:t>
            </a:r>
          </a:p>
          <a:p>
            <a:endParaRPr lang="en-US" baseline="0" dirty="0"/>
          </a:p>
          <a:p>
            <a:r>
              <a:rPr lang="en-US" dirty="0"/>
              <a:t>a. Give</a:t>
            </a:r>
            <a:r>
              <a:rPr lang="en-US" baseline="0" dirty="0"/>
              <a:t> </a:t>
            </a:r>
            <a:r>
              <a:rPr lang="en-US" dirty="0"/>
              <a:t>participants time to review your summary of their reflections from day 1 and offer reactions and comments or ask follow-up questions. </a:t>
            </a: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a:t>
            </a:fld>
            <a:endParaRPr lang="en-US"/>
          </a:p>
        </p:txBody>
      </p:sp>
    </p:spTree>
    <p:extLst>
      <p:ext uri="{BB962C8B-B14F-4D97-AF65-F5344CB8AC3E}">
        <p14:creationId xmlns:p14="http://schemas.microsoft.com/office/powerpoint/2010/main" val="459378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marL="0" lvl="1"/>
            <a:r>
              <a:rPr lang="en-US" sz="1200" kern="1200" dirty="0">
                <a:solidFill>
                  <a:schemeClr val="tx1"/>
                </a:solidFill>
                <a:latin typeface="+mn-lt"/>
                <a:ea typeface="+mn-ea"/>
                <a:cs typeface="+mn-cs"/>
              </a:rPr>
              <a:t>a. Have participants count off in ones and twos (1, 2, 1, 2). “Ones” will focus on ideas 1–7</a:t>
            </a:r>
            <a:r>
              <a:rPr lang="en-US" sz="1200" kern="1200" baseline="0" dirty="0">
                <a:solidFill>
                  <a:schemeClr val="tx1"/>
                </a:solidFill>
                <a:latin typeface="+mn-lt"/>
                <a:ea typeface="+mn-ea"/>
                <a:cs typeface="+mn-cs"/>
              </a:rPr>
              <a:t> on the </a:t>
            </a:r>
            <a:r>
              <a:rPr lang="en-US" sz="1200" kern="1200" dirty="0">
                <a:solidFill>
                  <a:schemeClr val="tx1"/>
                </a:solidFill>
                <a:latin typeface="+mn-lt"/>
                <a:ea typeface="+mn-ea"/>
                <a:cs typeface="+mn-cs"/>
              </a:rPr>
              <a:t>Common Student Ideas chart, and “twos” will focus on ideas 8–15.</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“Read the scientific explanations for your assigned ideas on the Common Student Ideas chart.”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“Discuss these explanations briefly with a partner. What was new to you? Write on sticky notes any content questions you have, and place the notes on the Parking Lot poster.”</a:t>
            </a:r>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20</a:t>
            </a:fld>
            <a:endParaRPr lang="en-US"/>
          </a:p>
        </p:txBody>
      </p:sp>
    </p:spTree>
    <p:extLst>
      <p:ext uri="{BB962C8B-B14F-4D97-AF65-F5344CB8AC3E}">
        <p14:creationId xmlns:p14="http://schemas.microsoft.com/office/powerpoint/2010/main" val="182049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945369A7-A66B-424A-B74B-C0F6E25AA912}" type="slidenum">
              <a:rPr lang="en-US" smtClean="0">
                <a:ea typeface="ＭＳ Ｐゴシック" pitchFamily="34" charset="-128"/>
              </a:rPr>
              <a:pPr eaLnBrk="1" hangingPunct="1"/>
              <a:t>21</a:t>
            </a:fld>
            <a:endParaRPr lang="en-US">
              <a:ea typeface="ＭＳ Ｐゴシック"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ea typeface="ＭＳ Ｐゴシック" pitchFamily="34" charset="-128"/>
              </a:rPr>
              <a:t>5</a:t>
            </a:r>
            <a:r>
              <a:rPr lang="en-US" baseline="0" dirty="0">
                <a:ea typeface="ＭＳ Ｐゴシック" pitchFamily="34" charset="-128"/>
              </a:rPr>
              <a:t> min</a:t>
            </a:r>
          </a:p>
          <a:p>
            <a:pPr eaLnBrk="1" hangingPunct="1"/>
            <a:endParaRPr lang="en-US" dirty="0">
              <a:ea typeface="ＭＳ Ｐゴシック" pitchFamily="34" charset="-128"/>
            </a:endParaRPr>
          </a:p>
          <a:p>
            <a:pPr marL="0" lvl="1"/>
            <a:r>
              <a:rPr lang="en-US" sz="1200" kern="1200" dirty="0">
                <a:solidFill>
                  <a:schemeClr val="tx1"/>
                </a:solidFill>
                <a:latin typeface="+mn-lt"/>
                <a:ea typeface="+mn-ea"/>
                <a:cs typeface="+mn-cs"/>
              </a:rPr>
              <a:t>a. “Before we analyze the video clip for student thinking, let’s think about our lesson analysis process.”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analysis basics on the slide.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Direct participants to page 2 in the strategies booklet if they have specific questions that require more information.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Why the analysis basics are important:</a:t>
            </a:r>
            <a:r>
              <a:rPr lang="en-US" sz="1200" kern="1200" dirty="0">
                <a:solidFill>
                  <a:schemeClr val="tx1"/>
                </a:solidFill>
                <a:latin typeface="+mn-lt"/>
                <a:ea typeface="+mn-ea"/>
                <a:cs typeface="+mn-cs"/>
              </a:rPr>
              <a:t> “The analysis basics will help us dig deeper and learn more from our </a:t>
            </a:r>
            <a:r>
              <a:rPr lang="en-US" sz="1200" kern="1200" dirty="0" err="1">
                <a:solidFill>
                  <a:schemeClr val="tx1"/>
                </a:solidFill>
                <a:latin typeface="+mn-lt"/>
                <a:ea typeface="+mn-ea"/>
                <a:cs typeface="+mn-cs"/>
              </a:rPr>
              <a:t>videocase</a:t>
            </a:r>
            <a:r>
              <a:rPr lang="en-US" sz="1200" kern="1200" dirty="0">
                <a:solidFill>
                  <a:schemeClr val="tx1"/>
                </a:solidFill>
                <a:latin typeface="+mn-lt"/>
                <a:ea typeface="+mn-ea"/>
                <a:cs typeface="+mn-cs"/>
              </a:rPr>
              <a:t> analyses while keeping us focused on the ultimate goal of improved student learning.”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This lesson analysis process is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about critiquing teachers but about improving student learning.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kern="1200" dirty="0">
                <a:solidFill>
                  <a:schemeClr val="tx1"/>
                </a:solidFill>
                <a:latin typeface="+mn-lt"/>
                <a:ea typeface="+mn-ea"/>
                <a:cs typeface="+mn-cs"/>
              </a:rPr>
              <a:t>“We’ll use a more structured lesson analysis protocol when we begin reviewing each other’s videos in the fall study-group sessions.”</a:t>
            </a:r>
            <a:r>
              <a:rPr lang="en-US" dirty="0"/>
              <a:t> </a:t>
            </a:r>
            <a:endParaRPr lang="en-US" sz="1050" kern="1200" dirty="0">
              <a:solidFill>
                <a:schemeClr val="tx1"/>
              </a:solidFill>
              <a:latin typeface="+mn-lt"/>
              <a:ea typeface="+mn-ea"/>
              <a:cs typeface="+mn-cs"/>
            </a:endParaRPr>
          </a:p>
          <a:p>
            <a:pPr marL="220348" lvl="1" indent="-220348" defTabSz="881390">
              <a:buFont typeface="+mj-lt"/>
              <a:buNone/>
              <a:defRPr/>
            </a:pPr>
            <a:endParaRPr lang="en-US" sz="1500" dirty="0"/>
          </a:p>
          <a:p>
            <a:pPr eaLnBrk="1" hangingPunct="1"/>
            <a:endParaRPr lang="en-US" baseline="0" dirty="0">
              <a:ea typeface="ＭＳ Ｐゴシック" pitchFamily="34" charset="-128"/>
            </a:endParaRPr>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5076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22</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0" lvl="1"/>
            <a:r>
              <a:rPr lang="en-US" sz="1200" u="none" kern="1200" dirty="0">
                <a:solidFill>
                  <a:schemeClr val="tx1"/>
                </a:solidFill>
                <a:latin typeface="+mn-lt"/>
                <a:ea typeface="+mn-ea"/>
                <a:cs typeface="+mn-cs"/>
              </a:rPr>
              <a:t>a. Remind participants </a:t>
            </a:r>
            <a:r>
              <a:rPr lang="en-US" sz="1200" kern="1200" dirty="0">
                <a:solidFill>
                  <a:schemeClr val="tx1"/>
                </a:solidFill>
                <a:latin typeface="+mn-lt"/>
                <a:ea typeface="+mn-ea"/>
                <a:cs typeface="+mn-cs"/>
              </a:rPr>
              <a:t>of the purposes of video analysis: to deepen understandings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to develop their ability to analyze student thinking; and, ultimately, to improve student learning.</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Tell participants:</a:t>
            </a:r>
            <a:r>
              <a:rPr lang="en-US" sz="1200" kern="1200" dirty="0">
                <a:solidFill>
                  <a:schemeClr val="tx1"/>
                </a:solidFill>
                <a:latin typeface="+mn-lt"/>
                <a:ea typeface="+mn-ea"/>
                <a:cs typeface="+mn-cs"/>
              </a:rPr>
              <a:t> “Remember to refer to your Common Student Ideas chart as you analyze the video clip.”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Review the slide instructions before participants begin working independently on the tasks.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endParaRPr lang="en-US" sz="1200" kern="1200" dirty="0">
              <a:solidFill>
                <a:schemeClr val="tx1"/>
              </a:solidFill>
              <a:latin typeface="+mn-lt"/>
              <a:ea typeface="+mn-ea"/>
              <a:cs typeface="+mn-cs"/>
            </a:endParaRPr>
          </a:p>
          <a:p>
            <a:pPr marL="457200" indent="-137160">
              <a:buFont typeface="Arial" pitchFamily="34" charset="0"/>
              <a:buChar char="•"/>
            </a:pPr>
            <a:r>
              <a:rPr lang="en-US" sz="1200" kern="1200" dirty="0">
                <a:solidFill>
                  <a:schemeClr val="tx1"/>
                </a:solidFill>
                <a:latin typeface="+mn-lt"/>
                <a:ea typeface="+mn-ea"/>
                <a:cs typeface="+mn-cs"/>
              </a:rPr>
              <a:t>Have several participants share their claims and evidence. </a:t>
            </a:r>
          </a:p>
          <a:p>
            <a:pPr marL="457200" indent="-137160">
              <a:buFont typeface="Arial" pitchFamily="34" charset="0"/>
              <a:buChar char="•"/>
            </a:pP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“Did you recognize any of the common student ideas in the students’ responses?”</a:t>
            </a:r>
          </a:p>
          <a:p>
            <a:pPr marL="457200" indent="-137160">
              <a:buFont typeface="Arial" pitchFamily="34" charset="0"/>
              <a:buChar char="•"/>
            </a:pP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probe or challenge questions might you ask to better understand student thinking?”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1:</a:t>
            </a:r>
            <a:r>
              <a:rPr lang="en-US" sz="1200" kern="1200" dirty="0">
                <a:solidFill>
                  <a:schemeClr val="tx1"/>
                </a:solidFill>
                <a:latin typeface="+mn-lt"/>
                <a:ea typeface="+mn-ea"/>
                <a:cs typeface="+mn-cs"/>
              </a:rPr>
              <a:t> Remember to use probe and challenge questions as you interact with participants.</a:t>
            </a:r>
            <a:endParaRPr lang="en-US" sz="16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2:</a:t>
            </a:r>
            <a:r>
              <a:rPr lang="en-US" sz="1200" kern="1200" dirty="0">
                <a:solidFill>
                  <a:schemeClr val="tx1"/>
                </a:solidFill>
                <a:latin typeface="+mn-lt"/>
                <a:ea typeface="+mn-ea"/>
                <a:cs typeface="+mn-cs"/>
              </a:rPr>
              <a:t> For examples of probe and challenge questions, see PD Leader Master: 5th-Grade Guide to Video Clips for Day 2.</a:t>
            </a:r>
            <a:endParaRPr lang="en-US" sz="1700" dirty="0"/>
          </a:p>
          <a:p>
            <a:pPr eaLnBrk="1" hangingPunct="1"/>
            <a:endParaRPr lang="en-US" dirty="0"/>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587469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8CC09-7CB5-42DB-80A1-3BFD857B4F52}" type="slidenum">
              <a:rPr lang="en-US"/>
              <a:pPr/>
              <a:t>23</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pPr lvl="0"/>
            <a:r>
              <a:rPr lang="en-US" dirty="0">
                <a:latin typeface="Arial" charset="0"/>
              </a:rPr>
              <a:t>15 min</a:t>
            </a:r>
          </a:p>
          <a:p>
            <a:pPr lvl="0"/>
            <a:endParaRPr lang="en-US" u="none" dirty="0">
              <a:latin typeface="Arial" charset="0"/>
            </a:endParaRPr>
          </a:p>
          <a:p>
            <a:pPr marL="0" lvl="1"/>
            <a:r>
              <a:rPr lang="en-US" sz="1200" b="0" kern="1200" dirty="0">
                <a:solidFill>
                  <a:schemeClr val="tx1"/>
                </a:solidFill>
                <a:latin typeface="+mn-lt"/>
                <a:ea typeface="+mn-ea"/>
                <a:cs typeface="+mn-cs"/>
              </a:rPr>
              <a:t>a.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the context for this video clip (at the top of the transcript). Make sure participants understand that the students in this clip have previously studied how molecules behave in evaporation and condensation, but they haven’t yet addressed any ideas about the water cycle.</a:t>
            </a:r>
          </a:p>
          <a:p>
            <a:pPr marL="0" lvl="1"/>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Provide instructions for watching video clip 3 and using the transcript to </a:t>
            </a:r>
            <a:r>
              <a:rPr lang="en-US" sz="1200" u="none" kern="1200" dirty="0">
                <a:solidFill>
                  <a:schemeClr val="tx1"/>
                </a:solidFill>
                <a:latin typeface="+mn-lt"/>
                <a:ea typeface="+mn-ea"/>
                <a:cs typeface="+mn-cs"/>
              </a:rPr>
              <a:t>identify</a:t>
            </a:r>
            <a:r>
              <a:rPr lang="en-US" sz="1200" b="1" i="1" kern="1200" dirty="0">
                <a:solidFill>
                  <a:schemeClr val="tx1"/>
                </a:solidFill>
                <a:latin typeface="+mn-lt"/>
                <a:ea typeface="+mn-ea"/>
                <a:cs typeface="+mn-cs"/>
              </a:rPr>
              <a:t> </a:t>
            </a:r>
            <a:r>
              <a:rPr lang="en-US" sz="1200" kern="1200" dirty="0">
                <a:solidFill>
                  <a:schemeClr val="tx1"/>
                </a:solidFill>
                <a:latin typeface="+mn-lt"/>
                <a:ea typeface="+mn-ea"/>
                <a:cs typeface="+mn-cs"/>
              </a:rPr>
              <a:t>questions that </a:t>
            </a:r>
            <a:r>
              <a:rPr lang="en-US" sz="1200" u="none" kern="1200" dirty="0">
                <a:solidFill>
                  <a:schemeClr val="tx1"/>
                </a:solidFill>
                <a:latin typeface="+mn-lt"/>
                <a:ea typeface="+mn-ea"/>
                <a:cs typeface="+mn-cs"/>
              </a:rPr>
              <a:t>probe</a:t>
            </a:r>
            <a:r>
              <a:rPr lang="en-US" sz="1200" kern="1200" dirty="0">
                <a:solidFill>
                  <a:schemeClr val="tx1"/>
                </a:solidFill>
                <a:latin typeface="+mn-lt"/>
                <a:ea typeface="+mn-ea"/>
                <a:cs typeface="+mn-cs"/>
              </a:rPr>
              <a:t> student ideas and predictions and </a:t>
            </a:r>
            <a:r>
              <a:rPr lang="en-US" sz="1200" u="none" kern="1200" dirty="0">
                <a:solidFill>
                  <a:schemeClr val="tx1"/>
                </a:solidFill>
                <a:latin typeface="+mn-lt"/>
                <a:ea typeface="+mn-ea"/>
                <a:cs typeface="+mn-cs"/>
              </a:rPr>
              <a:t>challenge</a:t>
            </a:r>
            <a:r>
              <a:rPr lang="en-US" sz="1200" kern="1200" dirty="0">
                <a:solidFill>
                  <a:schemeClr val="tx1"/>
                </a:solidFill>
                <a:latin typeface="+mn-lt"/>
                <a:ea typeface="+mn-ea"/>
                <a:cs typeface="+mn-cs"/>
              </a:rPr>
              <a:t> student thinking. </a:t>
            </a:r>
            <a:r>
              <a:rPr lang="en-US" sz="1200" b="1" kern="1200" dirty="0">
                <a:solidFill>
                  <a:schemeClr val="tx1"/>
                </a:solidFill>
                <a:latin typeface="+mn-lt"/>
                <a:ea typeface="+mn-ea"/>
                <a:cs typeface="+mn-cs"/>
              </a:rPr>
              <a:t>Participants should also be on the lookout for </a:t>
            </a:r>
            <a:r>
              <a:rPr lang="en-US" sz="1200" b="1" u="none" kern="1200" dirty="0">
                <a:solidFill>
                  <a:schemeClr val="tx1"/>
                </a:solidFill>
                <a:latin typeface="+mn-lt"/>
                <a:ea typeface="+mn-ea"/>
                <a:cs typeface="+mn-cs"/>
              </a:rPr>
              <a:t>leading questions and missed opportunities.</a:t>
            </a:r>
            <a:r>
              <a:rPr lang="en-US" sz="1200" u="none" kern="1200" dirty="0">
                <a:solidFill>
                  <a:schemeClr val="tx1"/>
                </a:solidFill>
                <a:latin typeface="+mn-lt"/>
                <a:ea typeface="+mn-ea"/>
                <a:cs typeface="+mn-cs"/>
              </a:rPr>
              <a:t> </a:t>
            </a:r>
            <a:r>
              <a:rPr lang="en-US" sz="1200" kern="1200" dirty="0">
                <a:solidFill>
                  <a:schemeClr val="tx1"/>
                </a:solidFill>
                <a:latin typeface="+mn-lt"/>
                <a:ea typeface="+mn-ea"/>
                <a:cs typeface="+mn-cs"/>
              </a:rPr>
              <a:t>(</a:t>
            </a:r>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Leading questions provide hints or make it easy for students to give the “right” answer.) Remind participants that other types of</a:t>
            </a:r>
            <a:r>
              <a:rPr lang="en-US" sz="1200" kern="1200" baseline="0" dirty="0">
                <a:solidFill>
                  <a:schemeClr val="tx1"/>
                </a:solidFill>
                <a:latin typeface="+mn-lt"/>
                <a:ea typeface="+mn-ea"/>
                <a:cs typeface="+mn-cs"/>
              </a:rPr>
              <a:t> questions (such as elicit questions) may appear in this video clip.</a:t>
            </a:r>
            <a:endParaRPr lang="en-US" sz="120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Review the slide instructions before participants begin working independently on the tasks.</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endParaRPr lang="en-US" sz="1200" kern="1200" dirty="0">
              <a:solidFill>
                <a:schemeClr val="tx1"/>
              </a:solidFill>
              <a:latin typeface="+mn-lt"/>
              <a:ea typeface="+mn-ea"/>
              <a:cs typeface="+mn-cs"/>
            </a:endParaRPr>
          </a:p>
          <a:p>
            <a:pPr marL="457200" indent="-137160">
              <a:buFont typeface="Arial" pitchFamily="34" charset="0"/>
              <a:buChar char="•"/>
            </a:pPr>
            <a:r>
              <a:rPr lang="en-US" sz="1200" u="none" kern="1200" dirty="0">
                <a:solidFill>
                  <a:schemeClr val="tx1"/>
                </a:solidFill>
                <a:latin typeface="+mn-lt"/>
                <a:ea typeface="+mn-ea"/>
                <a:cs typeface="+mn-cs"/>
              </a:rPr>
              <a:t>Challenge participants</a:t>
            </a:r>
            <a:r>
              <a:rPr lang="en-US" sz="1200" kern="1200" dirty="0">
                <a:solidFill>
                  <a:schemeClr val="tx1"/>
                </a:solidFill>
                <a:latin typeface="+mn-lt"/>
                <a:ea typeface="+mn-ea"/>
                <a:cs typeface="+mn-cs"/>
              </a:rPr>
              <a:t> to clearly state their reasons for identifying a question as probe, challenge, or leading.</a:t>
            </a:r>
          </a:p>
          <a:p>
            <a:pPr marL="457200" indent="-137160">
              <a:buFont typeface="Arial" pitchFamily="34" charset="0"/>
              <a:buChar char="•"/>
            </a:pPr>
            <a:r>
              <a:rPr lang="en-US" sz="1200" kern="1200" dirty="0">
                <a:solidFill>
                  <a:schemeClr val="tx1"/>
                </a:solidFill>
                <a:latin typeface="+mn-lt"/>
                <a:ea typeface="+mn-ea"/>
                <a:cs typeface="+mn-cs"/>
              </a:rPr>
              <a:t>Encourage participants to provide evidence from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to support their claims.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For examples of probe, challenge, and leading questions, see PD Leader Master: 5th-Grade Guide to Video Clips for Day 2.</a:t>
            </a:r>
            <a:endParaRPr lang="en-US" dirty="0"/>
          </a:p>
          <a:p>
            <a:pPr eaLnBrk="1" hangingPunct="1"/>
            <a:endParaRPr lang="en-US" dirty="0"/>
          </a:p>
          <a:p>
            <a:pPr lvl="0"/>
            <a:endParaRPr lang="en-US" dirty="0">
              <a:latin typeface="Arial" charset="0"/>
            </a:endParaRP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038078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31C5FBB5-89A6-4DB0-A80D-1A97731ED15A}" type="slidenum">
              <a:rPr lang="en-US" smtClean="0"/>
              <a:pPr eaLnBrk="1" hangingPunct="1"/>
              <a:t>24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dirty="0"/>
              <a:t>15</a:t>
            </a:r>
            <a:r>
              <a:rPr lang="en-US" baseline="0" dirty="0"/>
              <a:t> min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“Remember to refer to your Common Student Ideas chart as you analyze the video.”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Review the slide instructions before participants begin working independently on</a:t>
            </a:r>
            <a:r>
              <a:rPr lang="en-US" sz="1200" kern="1200" baseline="0" dirty="0">
                <a:solidFill>
                  <a:schemeClr val="tx1"/>
                </a:solidFill>
                <a:latin typeface="+mn-lt"/>
                <a:ea typeface="+mn-ea"/>
                <a:cs typeface="+mn-cs"/>
              </a:rPr>
              <a:t> developing a claim to answer the analysis question</a:t>
            </a:r>
            <a:r>
              <a:rPr lang="en-US" sz="1200" kern="1200" dirty="0">
                <a:solidFill>
                  <a:schemeClr val="tx1"/>
                </a:solidFill>
                <a:latin typeface="+mn-lt"/>
                <a:ea typeface="+mn-ea"/>
                <a:cs typeface="+mn-cs"/>
              </a:rPr>
              <a: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endParaRPr lang="en-US" sz="1200" kern="1200" dirty="0">
              <a:solidFill>
                <a:schemeClr val="tx1"/>
              </a:solidFill>
              <a:latin typeface="+mn-lt"/>
              <a:ea typeface="+mn-ea"/>
              <a:cs typeface="+mn-cs"/>
            </a:endParaRPr>
          </a:p>
          <a:p>
            <a:pPr marL="457200" indent="-137160">
              <a:buFont typeface="Arial" pitchFamily="34" charset="0"/>
              <a:buChar char="•"/>
            </a:pPr>
            <a:r>
              <a:rPr lang="en-US" sz="1200" kern="1200" dirty="0">
                <a:solidFill>
                  <a:schemeClr val="tx1"/>
                </a:solidFill>
                <a:latin typeface="+mn-lt"/>
                <a:ea typeface="+mn-ea"/>
                <a:cs typeface="+mn-cs"/>
              </a:rPr>
              <a:t>Have several participants share their claims and evidence. </a:t>
            </a:r>
          </a:p>
          <a:p>
            <a:pPr marL="457200" indent="-137160">
              <a:buFont typeface="Arial" pitchFamily="34" charset="0"/>
              <a:buChar char="•"/>
            </a:pP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“Did you recognize any of the common student ideas in the students’ responses?”</a:t>
            </a:r>
          </a:p>
          <a:p>
            <a:pPr marL="457200" indent="-137160">
              <a:buFont typeface="Arial" pitchFamily="34" charset="0"/>
              <a:buChar char="•"/>
            </a:pPr>
            <a:r>
              <a:rPr lang="en-US" sz="1200" b="1" kern="1200" dirty="0">
                <a:solidFill>
                  <a:schemeClr val="tx1"/>
                </a:solidFill>
                <a:latin typeface="+mn-lt"/>
                <a:ea typeface="+mn-ea"/>
                <a:cs typeface="+mn-cs"/>
              </a:rPr>
              <a:t>Ask:</a:t>
            </a:r>
            <a:r>
              <a:rPr lang="en-US" sz="1200" kern="1200" dirty="0">
                <a:solidFill>
                  <a:schemeClr val="tx1"/>
                </a:solidFill>
                <a:latin typeface="+mn-lt"/>
                <a:ea typeface="+mn-ea"/>
                <a:cs typeface="+mn-cs"/>
              </a:rPr>
              <a:t> “What probe or challenge questions might you ask to better understand student thinking?”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1:</a:t>
            </a:r>
            <a:r>
              <a:rPr lang="en-US" sz="1200" kern="1200" dirty="0">
                <a:solidFill>
                  <a:schemeClr val="tx1"/>
                </a:solidFill>
                <a:latin typeface="+mn-lt"/>
                <a:ea typeface="+mn-ea"/>
                <a:cs typeface="+mn-cs"/>
              </a:rPr>
              <a:t> Remember to use probe and challenge questions as you interact with participants.</a:t>
            </a:r>
            <a:endParaRPr lang="en-US" sz="16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2: </a:t>
            </a:r>
            <a:r>
              <a:rPr lang="en-US" sz="1200" kern="1200" dirty="0">
                <a:solidFill>
                  <a:schemeClr val="tx1"/>
                </a:solidFill>
                <a:latin typeface="+mn-lt"/>
                <a:ea typeface="+mn-ea"/>
                <a:cs typeface="+mn-cs"/>
              </a:rPr>
              <a:t>For examples of probe and challenge questions,</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see PD Leader Master: 5th-Grade Guide to Video Clips for Day 2.</a:t>
            </a:r>
            <a:endParaRPr lang="en-US" sz="1600" kern="1200" dirty="0">
              <a:solidFill>
                <a:schemeClr val="tx1"/>
              </a:solidFill>
              <a:latin typeface="+mn-lt"/>
              <a:ea typeface="+mn-ea"/>
              <a:cs typeface="+mn-cs"/>
            </a:endParaRPr>
          </a:p>
          <a:p>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124594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3C33A080-172C-4302-A54F-1CC732807BC8}" type="slidenum">
              <a:rPr lang="en-US" smtClean="0"/>
              <a:pPr eaLnBrk="1" hangingPunct="1"/>
              <a:t>25</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dirty="0"/>
              <a:t>3 min</a:t>
            </a:r>
          </a:p>
          <a:p>
            <a:pPr eaLnBrk="1" hangingPunct="1"/>
            <a:endParaRPr lang="en-US" dirty="0"/>
          </a:p>
          <a:p>
            <a:pPr marL="0" lvl="1"/>
            <a:r>
              <a:rPr lang="en-US" sz="1200" b="0" u="none" kern="1200" dirty="0">
                <a:solidFill>
                  <a:schemeClr val="tx1"/>
                </a:solidFill>
                <a:latin typeface="+mn-lt"/>
                <a:ea typeface="+mn-ea"/>
                <a:cs typeface="+mn-cs"/>
              </a:rPr>
              <a:t>a. </a:t>
            </a:r>
            <a:r>
              <a:rPr lang="en-US" sz="1200" u="none" kern="1200" dirty="0">
                <a:solidFill>
                  <a:schemeClr val="tx1"/>
                </a:solidFill>
                <a:latin typeface="+mn-lt"/>
                <a:ea typeface="+mn-ea"/>
                <a:cs typeface="+mn-cs"/>
              </a:rPr>
              <a:t>Pose the first question </a:t>
            </a:r>
            <a:r>
              <a:rPr lang="en-US" sz="1200" kern="1200" dirty="0">
                <a:solidFill>
                  <a:schemeClr val="tx1"/>
                </a:solidFill>
                <a:latin typeface="+mn-lt"/>
                <a:ea typeface="+mn-ea"/>
                <a:cs typeface="+mn-cs"/>
              </a:rPr>
              <a:t>on the slide. If participants need support, point them to the descriptions of strategies 1, 2, and 3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(especially the Summary of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Student Thinking Lens Strategies).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b. Pose the second question. </a:t>
            </a:r>
            <a:r>
              <a:rPr lang="en-US" sz="1200" kern="1200" dirty="0">
                <a:solidFill>
                  <a:schemeClr val="tx1"/>
                </a:solidFill>
                <a:latin typeface="+mn-lt"/>
                <a:ea typeface="+mn-ea"/>
                <a:cs typeface="+mn-cs"/>
              </a:rPr>
              <a:t>Do participants come up with the idea that science-content knowledge is essential for asking good elicit, probe, and challenge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Use the rest of the time to highlight the importance of knowing science content and being aware of common student ideas.</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00744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pPr defTabSz="881390">
              <a:defRPr/>
            </a:pPr>
            <a:endParaRPr lang="en-US" dirty="0"/>
          </a:p>
          <a:p>
            <a:pPr marL="0" lvl="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Ideally, participants will first respond to the questions in a quick write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and then share their ideas with the group. But if time is running short, you can have them simply think for a minute and then share their ideas. But be sure to give them time to think before opening up the discussion.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1676346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7024A7BC-B3C0-4760-B44F-5AB0F63B8F01}" type="slidenum">
              <a:rPr lang="en-US" smtClean="0"/>
              <a:pPr eaLnBrk="1" hangingPunct="1"/>
              <a:t>27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10</a:t>
            </a:r>
            <a:r>
              <a:rPr lang="en-US" baseline="0" dirty="0"/>
              <a:t> min</a:t>
            </a:r>
          </a:p>
          <a:p>
            <a:pPr eaLnBrk="1" hangingPunct="1"/>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Describe the challenge: </a:t>
            </a:r>
            <a:r>
              <a:rPr lang="en-US" sz="1200" kern="1200" dirty="0">
                <a:solidFill>
                  <a:schemeClr val="tx1"/>
                </a:solidFill>
                <a:latin typeface="+mn-lt"/>
                <a:ea typeface="+mn-ea"/>
                <a:cs typeface="+mn-cs"/>
              </a:rPr>
              <a:t>“Next, you and a partner will practice using elicit and probe questions by interviewing each other. The challenge is to ask your partner an elicit question and then follow up by asking </a:t>
            </a:r>
            <a:r>
              <a:rPr lang="en-US" sz="1200" b="1" kern="1200" dirty="0">
                <a:solidFill>
                  <a:schemeClr val="tx1"/>
                </a:solidFill>
                <a:latin typeface="+mn-lt"/>
                <a:ea typeface="+mn-ea"/>
                <a:cs typeface="+mn-cs"/>
              </a:rPr>
              <a:t>only</a:t>
            </a:r>
            <a:r>
              <a:rPr lang="en-US" sz="1200" kern="1200" dirty="0">
                <a:solidFill>
                  <a:schemeClr val="tx1"/>
                </a:solidFill>
                <a:latin typeface="+mn-lt"/>
                <a:ea typeface="+mn-ea"/>
                <a:cs typeface="+mn-cs"/>
              </a:rPr>
              <a:t> probe questions.”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Give each participant a different elicit question (from the PD</a:t>
            </a:r>
            <a:r>
              <a:rPr lang="en-US" sz="1200" kern="1200" baseline="0" dirty="0">
                <a:solidFill>
                  <a:schemeClr val="tx1"/>
                </a:solidFill>
                <a:latin typeface="+mn-lt"/>
                <a:ea typeface="+mn-ea"/>
                <a:cs typeface="+mn-cs"/>
              </a:rPr>
              <a:t> leader master cards)</a:t>
            </a:r>
            <a:r>
              <a:rPr lang="en-US" sz="1200" kern="1200" dirty="0">
                <a:solidFill>
                  <a:schemeClr val="tx1"/>
                </a:solidFill>
                <a:latin typeface="+mn-lt"/>
                <a:ea typeface="+mn-ea"/>
                <a:cs typeface="+mn-cs"/>
              </a:rPr>
              <a: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t>
            </a:r>
            <a:r>
              <a:rPr lang="en-US" sz="1200" u="none" kern="1200" dirty="0">
                <a:solidFill>
                  <a:schemeClr val="tx1"/>
                </a:solidFill>
                <a:latin typeface="+mn-lt"/>
                <a:ea typeface="+mn-ea"/>
                <a:cs typeface="+mn-cs"/>
              </a:rPr>
              <a:t>Direct participants </a:t>
            </a:r>
            <a:r>
              <a:rPr lang="en-US" sz="1200" kern="1200" dirty="0">
                <a:solidFill>
                  <a:schemeClr val="tx1"/>
                </a:solidFill>
                <a:latin typeface="+mn-lt"/>
                <a:ea typeface="+mn-ea"/>
                <a:cs typeface="+mn-cs"/>
              </a:rPr>
              <a:t>to prepare for the interviews by following the slide instructions.</a:t>
            </a:r>
          </a:p>
          <a:p>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refer to the Common Student Ideas chart as a resource for this activity.   </a:t>
            </a:r>
            <a:endParaRPr lang="en-US" baseline="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262275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EAFA9BB9-C4DD-493A-92F3-E14B584AA241}" type="slidenum">
              <a:rPr lang="en-US" smtClean="0"/>
              <a:pPr eaLnBrk="1" hangingPunct="1"/>
              <a:t>28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r>
              <a:rPr lang="en-US" dirty="0"/>
              <a:t>15</a:t>
            </a:r>
            <a:r>
              <a:rPr lang="en-US" baseline="0" dirty="0"/>
              <a:t> min</a:t>
            </a:r>
          </a:p>
          <a:p>
            <a:pPr eaLnBrk="1" hangingPunct="1"/>
            <a:endParaRPr lang="en-US" dirty="0"/>
          </a:p>
          <a:p>
            <a:pPr marL="228600" lvl="1" indent="-228600">
              <a:buNone/>
            </a:pPr>
            <a:r>
              <a:rPr lang="en-US" sz="1200" kern="1200" dirty="0">
                <a:solidFill>
                  <a:schemeClr val="tx1"/>
                </a:solidFill>
                <a:effectLst/>
                <a:latin typeface="+mn-lt"/>
                <a:ea typeface="+mn-ea"/>
                <a:cs typeface="+mn-cs"/>
              </a:rPr>
              <a:t>a. Review the instructions on the slide. </a:t>
            </a:r>
          </a:p>
          <a:p>
            <a:pPr marL="228600" lvl="1" indent="-228600">
              <a:buNone/>
            </a:pPr>
            <a:endParaRPr lang="en-US" sz="1200" kern="1200" dirty="0">
              <a:solidFill>
                <a:schemeClr val="tx1"/>
              </a:solidFill>
              <a:effectLst/>
              <a:latin typeface="+mn-lt"/>
              <a:ea typeface="+mn-ea"/>
              <a:cs typeface="+mn-cs"/>
            </a:endParaRPr>
          </a:p>
          <a:p>
            <a:pPr marL="228600" lvl="1" indent="-228600">
              <a:buNone/>
            </a:pPr>
            <a:r>
              <a:rPr lang="en-US" sz="1200" kern="1200" dirty="0">
                <a:solidFill>
                  <a:schemeClr val="tx1"/>
                </a:solidFill>
                <a:effectLst/>
                <a:latin typeface="+mn-lt"/>
                <a:ea typeface="+mn-ea"/>
                <a:cs typeface="+mn-cs"/>
              </a:rPr>
              <a:t>b. </a:t>
            </a:r>
            <a:r>
              <a:rPr lang="en-US" sz="1200" kern="1200" dirty="0">
                <a:solidFill>
                  <a:schemeClr val="tx1"/>
                </a:solidFill>
                <a:latin typeface="+mn-lt"/>
                <a:ea typeface="+mn-ea"/>
                <a:cs typeface="+mn-cs"/>
              </a:rPr>
              <a:t>“Each interviewer will have 5 minutes to ask questions. Try to keep going with your probe questions for at least 2 minutes.”</a:t>
            </a:r>
          </a:p>
          <a:p>
            <a:endParaRPr lang="en-US" sz="1050" b="1" kern="1200" dirty="0">
              <a:solidFill>
                <a:schemeClr val="tx1"/>
              </a:solidFill>
              <a:latin typeface="+mn-lt"/>
              <a:ea typeface="+mn-ea"/>
              <a:cs typeface="+mn-cs"/>
            </a:endParaRPr>
          </a:p>
          <a:p>
            <a:r>
              <a:rPr lang="en-US" sz="1050" b="0" kern="1200" dirty="0">
                <a:solidFill>
                  <a:schemeClr val="tx1"/>
                </a:solidFill>
                <a:latin typeface="+mn-lt"/>
                <a:ea typeface="+mn-ea"/>
                <a:cs typeface="+mn-cs"/>
              </a:rPr>
              <a:t>c. </a:t>
            </a:r>
            <a:r>
              <a:rPr lang="en-US" sz="1050" b="1" kern="1200" dirty="0">
                <a:solidFill>
                  <a:schemeClr val="tx1"/>
                </a:solidFill>
                <a:latin typeface="+mn-lt"/>
                <a:ea typeface="+mn-ea"/>
                <a:cs typeface="+mn-cs"/>
              </a:rPr>
              <a:t>Interviewees:</a:t>
            </a:r>
            <a:r>
              <a:rPr lang="en-US" sz="1200" kern="1200" dirty="0">
                <a:solidFill>
                  <a:schemeClr val="tx1"/>
                </a:solidFill>
                <a:latin typeface="+mn-lt"/>
                <a:ea typeface="+mn-ea"/>
                <a:cs typeface="+mn-cs"/>
              </a:rPr>
              <a:t> “Don’t pretend to be an elementary student; be yourself. </a:t>
            </a:r>
            <a:r>
              <a:rPr lang="en-US" sz="1200" u="none" kern="1200" dirty="0">
                <a:solidFill>
                  <a:schemeClr val="tx1"/>
                </a:solidFill>
                <a:latin typeface="+mn-lt"/>
                <a:ea typeface="+mn-ea"/>
                <a:cs typeface="+mn-cs"/>
              </a:rPr>
              <a:t>H</a:t>
            </a:r>
            <a:r>
              <a:rPr lang="en-US" sz="1050" u="none" kern="1200" dirty="0">
                <a:solidFill>
                  <a:schemeClr val="tx1"/>
                </a:solidFill>
                <a:latin typeface="+mn-lt"/>
                <a:ea typeface="+mn-ea"/>
                <a:cs typeface="+mn-cs"/>
              </a:rPr>
              <a:t>elp your partner</a:t>
            </a:r>
            <a:r>
              <a:rPr lang="en-US" sz="1200" u="none" kern="1200" dirty="0">
                <a:solidFill>
                  <a:schemeClr val="tx1"/>
                </a:solidFill>
                <a:latin typeface="+mn-lt"/>
                <a:ea typeface="+mn-ea"/>
                <a:cs typeface="+mn-cs"/>
              </a:rPr>
              <a:t> </a:t>
            </a:r>
            <a:r>
              <a:rPr lang="en-US" sz="1200" kern="1200" dirty="0">
                <a:solidFill>
                  <a:schemeClr val="tx1"/>
                </a:solidFill>
                <a:latin typeface="+mn-lt"/>
                <a:ea typeface="+mn-ea"/>
                <a:cs typeface="+mn-cs"/>
              </a:rPr>
              <a:t>by pushing yourself to explain things in more depth than you actually understand. Try to come up with possible explanations that go beyond the surface vocabulary. Don’t worry about being wrong; this will actually make the task more like what you might encounter in the classroom.”</a:t>
            </a:r>
            <a:r>
              <a:rPr lang="en-US" dirty="0"/>
              <a:t> </a:t>
            </a:r>
            <a:endParaRPr lang="en-US" sz="1050" kern="1200" dirty="0">
              <a:solidFill>
                <a:schemeClr val="tx1"/>
              </a:solidFill>
              <a:latin typeface="+mn-lt"/>
              <a:ea typeface="+mn-ea"/>
              <a:cs typeface="+mn-cs"/>
            </a:endParaRPr>
          </a:p>
          <a:p>
            <a:pPr marL="220348" indent="-220348">
              <a:buFont typeface="+mj-lt"/>
              <a:buNone/>
            </a:pPr>
            <a:endParaRPr lang="en-US" sz="1700"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41651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3851681F-2753-43EE-98D1-615BACDF747A}" type="slidenum">
              <a:rPr lang="en-US" smtClean="0"/>
              <a:pPr eaLnBrk="1" hangingPunct="1"/>
              <a:t>29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a:t>15 min</a:t>
            </a:r>
          </a:p>
          <a:p>
            <a:pPr eaLnBrk="1" hangingPunct="1"/>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Discuss the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there’s time, </a:t>
            </a:r>
            <a:r>
              <a:rPr lang="en-US" sz="1200" u="none" kern="1200" dirty="0">
                <a:solidFill>
                  <a:schemeClr val="tx1"/>
                </a:solidFill>
                <a:latin typeface="+mn-lt"/>
                <a:ea typeface="+mn-ea"/>
                <a:cs typeface="+mn-cs"/>
              </a:rPr>
              <a:t>ask participants</a:t>
            </a:r>
            <a:r>
              <a:rPr lang="en-US" sz="1200" kern="1200" dirty="0">
                <a:solidFill>
                  <a:schemeClr val="tx1"/>
                </a:solidFill>
                <a:latin typeface="+mn-lt"/>
                <a:ea typeface="+mn-ea"/>
                <a:cs typeface="+mn-cs"/>
              </a:rPr>
              <a:t>, “How might it help your teaching to do more of this type of practice (with a partner or small group)?”</a:t>
            </a:r>
            <a:endParaRPr lang="en-US" dirty="0"/>
          </a:p>
          <a:p>
            <a:pPr eaLnBrk="1" hangingPunct="1"/>
            <a:endParaRPr lang="en-US" dirty="0"/>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54299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6978" indent="-291145" eaLnBrk="0" hangingPunct="0">
              <a:spcBef>
                <a:spcPct val="30000"/>
              </a:spcBef>
              <a:defRPr sz="1300">
                <a:solidFill>
                  <a:schemeClr val="tx1"/>
                </a:solidFill>
                <a:latin typeface="Arial" charset="0"/>
              </a:defRPr>
            </a:lvl2pPr>
            <a:lvl3pPr marL="1164582" indent="-232916" eaLnBrk="0" hangingPunct="0">
              <a:spcBef>
                <a:spcPct val="30000"/>
              </a:spcBef>
              <a:defRPr sz="1300">
                <a:solidFill>
                  <a:schemeClr val="tx1"/>
                </a:solidFill>
                <a:latin typeface="Arial" charset="0"/>
              </a:defRPr>
            </a:lvl3pPr>
            <a:lvl4pPr marL="1630415" indent="-232916" eaLnBrk="0" hangingPunct="0">
              <a:spcBef>
                <a:spcPct val="30000"/>
              </a:spcBef>
              <a:defRPr sz="1300">
                <a:solidFill>
                  <a:schemeClr val="tx1"/>
                </a:solidFill>
                <a:latin typeface="Arial" charset="0"/>
              </a:defRPr>
            </a:lvl4pPr>
            <a:lvl5pPr marL="2096249" indent="-232916" eaLnBrk="0" hangingPunct="0">
              <a:spcBef>
                <a:spcPct val="30000"/>
              </a:spcBef>
              <a:defRPr sz="1300">
                <a:solidFill>
                  <a:schemeClr val="tx1"/>
                </a:solidFill>
                <a:latin typeface="Arial" charset="0"/>
              </a:defRPr>
            </a:lvl5pPr>
            <a:lvl6pPr marL="2562082" indent="-232916" eaLnBrk="0" fontAlgn="base" hangingPunct="0">
              <a:spcBef>
                <a:spcPct val="30000"/>
              </a:spcBef>
              <a:spcAft>
                <a:spcPct val="0"/>
              </a:spcAft>
              <a:defRPr sz="1300">
                <a:solidFill>
                  <a:schemeClr val="tx1"/>
                </a:solidFill>
                <a:latin typeface="Arial" charset="0"/>
              </a:defRPr>
            </a:lvl6pPr>
            <a:lvl7pPr marL="3027915" indent="-232916" eaLnBrk="0" fontAlgn="base" hangingPunct="0">
              <a:spcBef>
                <a:spcPct val="30000"/>
              </a:spcBef>
              <a:spcAft>
                <a:spcPct val="0"/>
              </a:spcAft>
              <a:defRPr sz="1300">
                <a:solidFill>
                  <a:schemeClr val="tx1"/>
                </a:solidFill>
                <a:latin typeface="Arial" charset="0"/>
              </a:defRPr>
            </a:lvl7pPr>
            <a:lvl8pPr marL="3493747" indent="-232916" eaLnBrk="0" fontAlgn="base" hangingPunct="0">
              <a:spcBef>
                <a:spcPct val="30000"/>
              </a:spcBef>
              <a:spcAft>
                <a:spcPct val="0"/>
              </a:spcAft>
              <a:defRPr sz="1300">
                <a:solidFill>
                  <a:schemeClr val="tx1"/>
                </a:solidFill>
                <a:latin typeface="Arial" charset="0"/>
              </a:defRPr>
            </a:lvl8pPr>
            <a:lvl9pPr marL="3959581" indent="-23291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3</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dirty="0"/>
              <a:t>5 min </a:t>
            </a:r>
          </a:p>
          <a:p>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Provide context:</a:t>
            </a:r>
            <a:r>
              <a:rPr lang="en-US" sz="1200" kern="1200" dirty="0">
                <a:solidFill>
                  <a:schemeClr val="tx1"/>
                </a:solidFill>
                <a:latin typeface="+mn-lt"/>
                <a:ea typeface="+mn-ea"/>
                <a:cs typeface="+mn-cs"/>
              </a:rPr>
              <a:t> “Since we’ll</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be working together throughout the Summer Institute and the academic year, we need norms that will enable us to build trust and productivity as a group.</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Today we’ll start our analysis of other teachers’ classroom videos. In the fall, we’ll analyze videos from each other’s classrooms. For this work to be meaningful, we’ll need to push and challenge each other. This will require mutual respect and a common understanding of our goals.” </a:t>
            </a:r>
          </a:p>
          <a:p>
            <a:pPr lvl="1"/>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“Do you want to clarify or revise any of these norms?”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t>
            </a:r>
            <a:r>
              <a:rPr lang="en-US" sz="1200" u="none" kern="1200" dirty="0">
                <a:solidFill>
                  <a:schemeClr val="tx1"/>
                </a:solidFill>
                <a:latin typeface="+mn-lt"/>
                <a:ea typeface="+mn-ea"/>
                <a:cs typeface="+mn-cs"/>
              </a:rPr>
              <a:t>Have </a:t>
            </a:r>
            <a:r>
              <a:rPr lang="en-US" sz="1200" kern="1200" dirty="0">
                <a:solidFill>
                  <a:schemeClr val="tx1"/>
                </a:solidFill>
                <a:latin typeface="+mn-lt"/>
                <a:ea typeface="+mn-ea"/>
                <a:cs typeface="+mn-cs"/>
              </a:rPr>
              <a:t>participants locate the half-page sheet of norms they pasted into their science notebooks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on day 1. Remind them to leave space for revising the norms.</a:t>
            </a:r>
            <a:endParaRPr lang="en-US" sz="1600" kern="1200" dirty="0">
              <a:solidFill>
                <a:schemeClr val="tx1"/>
              </a:solidFill>
              <a:latin typeface="+mn-lt"/>
              <a:ea typeface="+mn-ea"/>
              <a:cs typeface="+mn-cs"/>
            </a:endParaRP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c. Encourage</a:t>
            </a:r>
            <a:r>
              <a:rPr lang="en-US" sz="1200" kern="1200" dirty="0">
                <a:solidFill>
                  <a:schemeClr val="tx1"/>
                </a:solidFill>
                <a:latin typeface="+mn-lt"/>
                <a:ea typeface="+mn-ea"/>
                <a:cs typeface="+mn-cs"/>
              </a:rPr>
              <a:t> participants to ask clarifying questions regarding the meaning of any of the norms and jot notes in their science notebooks.</a:t>
            </a:r>
            <a:endParaRPr lang="en-US" sz="1600" kern="1200" dirty="0">
              <a:solidFill>
                <a:schemeClr val="tx1"/>
              </a:solidFill>
              <a:latin typeface="+mn-lt"/>
              <a:ea typeface="+mn-ea"/>
              <a:cs typeface="+mn-cs"/>
            </a:endParaRPr>
          </a:p>
          <a:p>
            <a:endParaRPr lang="en-US" sz="1200" u="sng" kern="1200" dirty="0">
              <a:solidFill>
                <a:schemeClr val="tx1"/>
              </a:solidFill>
              <a:latin typeface="+mn-lt"/>
              <a:ea typeface="+mn-ea"/>
              <a:cs typeface="+mn-cs"/>
            </a:endParaRPr>
          </a:p>
          <a:p>
            <a:r>
              <a:rPr lang="en-US" sz="1200" b="0" u="none" kern="1200" dirty="0">
                <a:solidFill>
                  <a:schemeClr val="tx1"/>
                </a:solidFill>
                <a:latin typeface="+mn-lt"/>
                <a:ea typeface="+mn-ea"/>
                <a:cs typeface="+mn-cs"/>
              </a:rPr>
              <a:t>d. </a:t>
            </a:r>
            <a:r>
              <a:rPr lang="en-US" sz="1200" u="none" kern="1200" dirty="0">
                <a:solidFill>
                  <a:schemeClr val="tx1"/>
                </a:solidFill>
                <a:latin typeface="+mn-lt"/>
                <a:ea typeface="+mn-ea"/>
                <a:cs typeface="+mn-cs"/>
              </a:rPr>
              <a:t>Ask</a:t>
            </a:r>
            <a:r>
              <a:rPr lang="en-US" sz="1200" kern="1200" dirty="0">
                <a:solidFill>
                  <a:schemeClr val="tx1"/>
                </a:solidFill>
                <a:latin typeface="+mn-lt"/>
                <a:ea typeface="+mn-ea"/>
                <a:cs typeface="+mn-cs"/>
              </a:rPr>
              <a:t> participants if they’re willing to live with these norms today, and let them know they’ll have an opportunity to revise them tomorrow. Remind them of this at the end of the session.</a:t>
            </a:r>
            <a:endParaRPr lang="en-US" dirty="0"/>
          </a:p>
        </p:txBody>
      </p:sp>
    </p:spTree>
    <p:extLst>
      <p:ext uri="{BB962C8B-B14F-4D97-AF65-F5344CB8AC3E}">
        <p14:creationId xmlns:p14="http://schemas.microsoft.com/office/powerpoint/2010/main" val="3279290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7015" indent="-279621" eaLnBrk="0" hangingPunct="0">
              <a:spcBef>
                <a:spcPct val="30000"/>
              </a:spcBef>
              <a:defRPr sz="1200">
                <a:solidFill>
                  <a:schemeClr val="tx1"/>
                </a:solidFill>
                <a:latin typeface="Arial" charset="0"/>
              </a:defRPr>
            </a:lvl2pPr>
            <a:lvl3pPr marL="1118484" indent="-223697" eaLnBrk="0" hangingPunct="0">
              <a:spcBef>
                <a:spcPct val="30000"/>
              </a:spcBef>
              <a:defRPr sz="1200">
                <a:solidFill>
                  <a:schemeClr val="tx1"/>
                </a:solidFill>
                <a:latin typeface="Arial" charset="0"/>
              </a:defRPr>
            </a:lvl3pPr>
            <a:lvl4pPr marL="1565878" indent="-223697" eaLnBrk="0" hangingPunct="0">
              <a:spcBef>
                <a:spcPct val="30000"/>
              </a:spcBef>
              <a:defRPr sz="1200">
                <a:solidFill>
                  <a:schemeClr val="tx1"/>
                </a:solidFill>
                <a:latin typeface="Arial" charset="0"/>
              </a:defRPr>
            </a:lvl4pPr>
            <a:lvl5pPr marL="2013271" indent="-223697" eaLnBrk="0" hangingPunct="0">
              <a:spcBef>
                <a:spcPct val="30000"/>
              </a:spcBef>
              <a:defRPr sz="1200">
                <a:solidFill>
                  <a:schemeClr val="tx1"/>
                </a:solidFill>
                <a:latin typeface="Arial" charset="0"/>
              </a:defRPr>
            </a:lvl5pPr>
            <a:lvl6pPr marL="2460665" indent="-223697" eaLnBrk="0" fontAlgn="base" hangingPunct="0">
              <a:spcBef>
                <a:spcPct val="30000"/>
              </a:spcBef>
              <a:spcAft>
                <a:spcPct val="0"/>
              </a:spcAft>
              <a:defRPr sz="1200">
                <a:solidFill>
                  <a:schemeClr val="tx1"/>
                </a:solidFill>
                <a:latin typeface="Arial" charset="0"/>
              </a:defRPr>
            </a:lvl6pPr>
            <a:lvl7pPr marL="2908058" indent="-223697" eaLnBrk="0" fontAlgn="base" hangingPunct="0">
              <a:spcBef>
                <a:spcPct val="30000"/>
              </a:spcBef>
              <a:spcAft>
                <a:spcPct val="0"/>
              </a:spcAft>
              <a:defRPr sz="1200">
                <a:solidFill>
                  <a:schemeClr val="tx1"/>
                </a:solidFill>
                <a:latin typeface="Arial" charset="0"/>
              </a:defRPr>
            </a:lvl7pPr>
            <a:lvl8pPr marL="3355453" indent="-223697" eaLnBrk="0" fontAlgn="base" hangingPunct="0">
              <a:spcBef>
                <a:spcPct val="30000"/>
              </a:spcBef>
              <a:spcAft>
                <a:spcPct val="0"/>
              </a:spcAft>
              <a:defRPr sz="1200">
                <a:solidFill>
                  <a:schemeClr val="tx1"/>
                </a:solidFill>
                <a:latin typeface="Arial" charset="0"/>
              </a:defRPr>
            </a:lvl8pPr>
            <a:lvl9pPr marL="3802846" indent="-2236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30</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defTabSz="881390">
              <a:defRPr/>
            </a:pPr>
            <a:r>
              <a:rPr lang="en-US" b="1" dirty="0"/>
              <a:t>PD leader talk: </a:t>
            </a:r>
            <a:r>
              <a:rPr lang="en-US" dirty="0"/>
              <a:t>“Next,</a:t>
            </a:r>
            <a:r>
              <a:rPr lang="en-US" baseline="0" dirty="0"/>
              <a:t> we’ll begin the content deepening phase on the water cycle.”</a:t>
            </a:r>
          </a:p>
          <a:p>
            <a:pPr defTabSz="881390">
              <a:defRPr/>
            </a:pPr>
            <a:endParaRPr lang="en-US" baseline="0" dirty="0"/>
          </a:p>
          <a:p>
            <a:pPr marL="0" marR="0" indent="0" algn="l" defTabSz="88139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To keep things moving so you don’t run out of time during this phase, adhere as closely as possible to the time you’ve allotted for each slide. If you’re running short on time, you may need to abridge or skip some of the group discussion.</a:t>
            </a:r>
            <a:endParaRPr lang="en-US" dirty="0"/>
          </a:p>
        </p:txBody>
      </p:sp>
    </p:spTree>
    <p:extLst>
      <p:ext uri="{BB962C8B-B14F-4D97-AF65-F5344CB8AC3E}">
        <p14:creationId xmlns:p14="http://schemas.microsoft.com/office/powerpoint/2010/main" val="2113866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PD leader talk: </a:t>
            </a:r>
            <a:r>
              <a:rPr lang="en-US" dirty="0"/>
              <a:t>“The main learning</a:t>
            </a:r>
            <a:r>
              <a:rPr lang="en-US" baseline="0" dirty="0"/>
              <a:t> goal of this content deepening phase is to explain the phenomena of the water cycle by examining the nature of water molecules.”</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Water Cycle Content Background Document and Common Student Ideas about Matter, Molecules, and the Water Cycle.</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a:solidFill>
                  <a:schemeClr val="tx1"/>
                </a:solidFill>
                <a:latin typeface="+mn-lt"/>
                <a:ea typeface="+mn-ea"/>
                <a:cs typeface="+mn-cs"/>
              </a:rPr>
              <a:t>PD</a:t>
            </a:r>
            <a:r>
              <a:rPr lang="en-US" sz="1200" b="1" u="none" kern="1200" baseline="0" dirty="0">
                <a:solidFill>
                  <a:schemeClr val="tx1"/>
                </a:solidFill>
                <a:latin typeface="+mn-lt"/>
                <a:ea typeface="+mn-ea"/>
                <a:cs typeface="+mn-cs"/>
              </a:rPr>
              <a:t> leader move: </a:t>
            </a:r>
            <a:r>
              <a:rPr lang="en-US" sz="1200" u="none" kern="1200" dirty="0">
                <a:solidFill>
                  <a:schemeClr val="tx1"/>
                </a:solidFill>
                <a:latin typeface="+mn-lt"/>
                <a:ea typeface="+mn-ea"/>
                <a:cs typeface="+mn-cs"/>
              </a:rPr>
              <a:t>Read</a:t>
            </a:r>
            <a:r>
              <a:rPr lang="en-US" sz="1200" kern="1200" dirty="0">
                <a:solidFill>
                  <a:schemeClr val="tx1"/>
                </a:solidFill>
                <a:latin typeface="+mn-lt"/>
                <a:ea typeface="+mn-ea"/>
                <a:cs typeface="+mn-cs"/>
              </a:rPr>
              <a:t> each content</a:t>
            </a:r>
            <a:r>
              <a:rPr lang="en-US" sz="1200" kern="1200" baseline="0" dirty="0">
                <a:solidFill>
                  <a:schemeClr val="tx1"/>
                </a:solidFill>
                <a:latin typeface="+mn-lt"/>
                <a:ea typeface="+mn-ea"/>
                <a:cs typeface="+mn-cs"/>
              </a:rPr>
              <a:t> deepening</a:t>
            </a:r>
            <a:r>
              <a:rPr lang="en-US" sz="1200" kern="1200" dirty="0">
                <a:solidFill>
                  <a:schemeClr val="tx1"/>
                </a:solidFill>
                <a:latin typeface="+mn-lt"/>
                <a:ea typeface="+mn-ea"/>
                <a:cs typeface="+mn-cs"/>
              </a:rPr>
              <a:t> focus question on the slide and assure participants that they’ve acquired knowledge about water over the years, and you hope to enrich their ability to teach the Water Cycle lessons. To ensure that everyone feels prepared to elicit, probe, and challenge student thinking that will be made visible during the actual lessons, some topics covered will exceed the students’ level of knowledge.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778FD-A078-C74D-A733-E98B8C10F47E}" type="slidenum">
              <a:rPr lang="en-US">
                <a:solidFill>
                  <a:prstClr val="black"/>
                </a:solidFill>
              </a:rPr>
              <a:pPr/>
              <a:t>33</a:t>
            </a:fld>
            <a:endParaRPr lang="en-US">
              <a:solidFill>
                <a:prstClr val="black"/>
              </a:solidFill>
            </a:endParaRPr>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“Remember, </a:t>
            </a:r>
            <a:r>
              <a:rPr lang="en-US" sz="1200" b="1" kern="1200" dirty="0">
                <a:solidFill>
                  <a:schemeClr val="tx1"/>
                </a:solidFill>
                <a:latin typeface="+mn-lt"/>
                <a:ea typeface="+mn-ea"/>
                <a:cs typeface="+mn-cs"/>
              </a:rPr>
              <a:t>water</a:t>
            </a:r>
            <a:r>
              <a:rPr lang="en-US" sz="1200" kern="1200" dirty="0">
                <a:solidFill>
                  <a:schemeClr val="tx1"/>
                </a:solidFill>
                <a:latin typeface="+mn-lt"/>
                <a:ea typeface="+mn-ea"/>
                <a:cs typeface="+mn-cs"/>
              </a:rPr>
              <a:t> is ‘a transparent fluid that forms the world's streams, lakes, oceans, and precipitation.’ Please review the charts around the room, as well as your notes, to recall the physical and chemical properties of water that we discussed yesterday.”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participants have shared their observations, ask probe and challenge questions to advance the knowledge of the group.</a:t>
            </a:r>
            <a:endParaRPr lang="en-US" dirty="0"/>
          </a:p>
          <a:p>
            <a:r>
              <a:rPr lang="en-US" b="1" dirty="0"/>
              <a:t> </a:t>
            </a:r>
            <a:endParaRPr lang="en-US" dirty="0"/>
          </a:p>
        </p:txBody>
      </p:sp>
    </p:spTree>
    <p:extLst>
      <p:ext uri="{BB962C8B-B14F-4D97-AF65-F5344CB8AC3E}">
        <p14:creationId xmlns:p14="http://schemas.microsoft.com/office/powerpoint/2010/main" val="3693833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“Yesterday we defined </a:t>
            </a:r>
            <a:r>
              <a:rPr lang="en-US" sz="1200" b="0" i="1" kern="1200" dirty="0">
                <a:solidFill>
                  <a:schemeClr val="tx1"/>
                </a:solidFill>
                <a:latin typeface="+mn-lt"/>
                <a:ea typeface="+mn-ea"/>
                <a:cs typeface="+mn-cs"/>
              </a:rPr>
              <a:t>water</a:t>
            </a:r>
            <a:r>
              <a:rPr lang="en-US" sz="1200" kern="1200" dirty="0">
                <a:solidFill>
                  <a:schemeClr val="tx1"/>
                </a:solidFill>
                <a:latin typeface="+mn-lt"/>
                <a:ea typeface="+mn-ea"/>
                <a:cs typeface="+mn-cs"/>
              </a:rPr>
              <a:t> as ‘a transparent fluid</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that can exist in a solid, liquid, or gaseous state.’ To review our learning, I have two questions:</a:t>
            </a:r>
          </a:p>
          <a:p>
            <a:pPr lvl="1"/>
            <a:r>
              <a:rPr lang="en-US" sz="1200" kern="1200" dirty="0">
                <a:solidFill>
                  <a:schemeClr val="tx1"/>
                </a:solidFill>
                <a:latin typeface="+mn-lt"/>
                <a:ea typeface="+mn-ea"/>
                <a:cs typeface="+mn-cs"/>
              </a:rPr>
              <a:t>1. “What causes water to undergo a phase change? </a:t>
            </a:r>
          </a:p>
          <a:p>
            <a:pPr marL="457200"/>
            <a:r>
              <a:rPr lang="en-US" sz="1200" kern="1200" dirty="0">
                <a:solidFill>
                  <a:schemeClr val="tx1"/>
                </a:solidFill>
                <a:latin typeface="+mn-lt"/>
                <a:ea typeface="+mn-ea"/>
                <a:cs typeface="+mn-cs"/>
              </a:rPr>
              <a:t>2. “Which phase does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have hydrogen bonds?”</a:t>
            </a:r>
            <a:r>
              <a:rPr lang="en-US" dirty="0"/>
              <a:t> </a:t>
            </a:r>
            <a:endParaRPr lang="en-US" sz="105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“Yesterday we defined a </a:t>
            </a:r>
            <a:r>
              <a:rPr lang="en-US" sz="1200" i="1" kern="1200" dirty="0">
                <a:solidFill>
                  <a:schemeClr val="tx1"/>
                </a:solidFill>
                <a:latin typeface="+mn-lt"/>
                <a:ea typeface="+mn-ea"/>
                <a:cs typeface="+mn-cs"/>
              </a:rPr>
              <a:t>liquid</a:t>
            </a:r>
            <a:r>
              <a:rPr lang="en-US" sz="1200" kern="1200" dirty="0">
                <a:solidFill>
                  <a:schemeClr val="tx1"/>
                </a:solidFill>
                <a:latin typeface="+mn-lt"/>
                <a:ea typeface="+mn-ea"/>
                <a:cs typeface="+mn-cs"/>
              </a:rPr>
              <a:t> as ‘a fluid that conforms to the shape of its container. It’s the only state with a definite volume but no fixed shape.’ We also drew a few diagrams showing how liquid-water molecules were attracted to one another. Let’s begin by redrawing six molecules of</a:t>
            </a:r>
            <a:r>
              <a:rPr lang="en-US" sz="1200" b="1" kern="1200" dirty="0">
                <a:solidFill>
                  <a:schemeClr val="tx1"/>
                </a:solidFill>
                <a:latin typeface="+mn-lt"/>
                <a:ea typeface="+mn-ea"/>
                <a:cs typeface="+mn-cs"/>
              </a:rPr>
              <a:t> liquid </a:t>
            </a:r>
            <a:r>
              <a:rPr lang="en-US" sz="1200" kern="1200" dirty="0">
                <a:solidFill>
                  <a:schemeClr val="tx1"/>
                </a:solidFill>
                <a:latin typeface="+mn-lt"/>
                <a:ea typeface="+mn-ea"/>
                <a:cs typeface="+mn-cs"/>
              </a:rPr>
              <a:t>water interacting through</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at least two H-bonds.”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“In lesson 2, you’ll be helping students explore the movement of water molecules through experiments and simulations. The first experiment involves adding a drop of food-coloring dye to a cup of water. Without moving the cup, you’ll observe what happens to the drop of food dye. Let’s predict what will happen in the first 10 seconds after the dye is added to the water. Please write your predictions in a complete sentence in your science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 possible sentence starter could be, “I believe __________ will happen in the first 10 seconds after the dye is added to the water.</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participants have shared their predictions, add the dye to the cup of water. </a:t>
            </a:r>
            <a:r>
              <a:rPr lang="en-US" sz="1200" b="1" kern="1200" dirty="0">
                <a:solidFill>
                  <a:schemeClr val="tx1"/>
                </a:solidFill>
                <a:latin typeface="+mn-lt"/>
                <a:ea typeface="+mn-ea"/>
                <a:cs typeface="+mn-cs"/>
              </a:rPr>
              <a:t>Be sure not to bump the cup. </a:t>
            </a:r>
            <a:r>
              <a:rPr lang="en-US" sz="1200" kern="1200" dirty="0">
                <a:solidFill>
                  <a:schemeClr val="tx1"/>
                </a:solidFill>
                <a:latin typeface="+mn-lt"/>
                <a:ea typeface="+mn-ea"/>
                <a:cs typeface="+mn-cs"/>
              </a:rPr>
              <a:t>Tell participants to carefully observe what happens to the water as you perform a 10-second countdown. Then have them draw a picture in their notebooks of what they observed. Remove the cup from the table after a minute while participants are drawing.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“Be sure to draw a new picture of six liquid-water molecules with at least two H-bonds, and include the dye.”</a:t>
            </a:r>
            <a:r>
              <a:rPr lang="en-US" dirty="0"/>
              <a:t>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Allow </a:t>
            </a:r>
            <a:r>
              <a:rPr lang="en-US" sz="1200" kern="1200" baseline="0" dirty="0">
                <a:solidFill>
                  <a:schemeClr val="tx1"/>
                </a:solidFill>
                <a:latin typeface="+mn-lt"/>
                <a:ea typeface="+mn-ea"/>
                <a:cs typeface="+mn-cs"/>
              </a:rPr>
              <a:t>participants enough time to finish their drawings. Then say, </a:t>
            </a:r>
            <a:r>
              <a:rPr lang="en-US" sz="1200" kern="1200" dirty="0">
                <a:solidFill>
                  <a:schemeClr val="tx1"/>
                </a:solidFill>
                <a:latin typeface="+mn-lt"/>
                <a:ea typeface="+mn-ea"/>
                <a:cs typeface="+mn-cs"/>
              </a:rPr>
              <a:t>“Let’s do a gallery walk around the room to see what other team members have drawn.”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Once the walk is complete, ask someone to share an interesting insight gained while viewing the work of other</a:t>
            </a:r>
            <a:r>
              <a:rPr lang="en-US" sz="1200" kern="1200" baseline="0" dirty="0">
                <a:solidFill>
                  <a:schemeClr val="tx1"/>
                </a:solidFill>
                <a:latin typeface="+mn-lt"/>
                <a:ea typeface="+mn-ea"/>
                <a:cs typeface="+mn-cs"/>
              </a:rPr>
              <a:t> participants</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that we’ve updated our drawings, can someone explain what happened in the first 10 seconds of this experiment?”</a:t>
            </a:r>
          </a:p>
          <a:p>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participants have shared their ideas about the previous experiment, set up another cup of water and </a:t>
            </a:r>
            <a:r>
              <a:rPr lang="en-US" sz="1200" u="none" kern="1200" dirty="0">
                <a:solidFill>
                  <a:schemeClr val="tx1"/>
                </a:solidFill>
                <a:latin typeface="+mn-lt"/>
                <a:ea typeface="+mn-ea"/>
                <a:cs typeface="+mn-cs"/>
              </a:rPr>
              <a:t>explain</a:t>
            </a:r>
            <a:r>
              <a:rPr lang="en-US" sz="1200" kern="1200" dirty="0">
                <a:solidFill>
                  <a:schemeClr val="tx1"/>
                </a:solidFill>
                <a:latin typeface="+mn-lt"/>
                <a:ea typeface="+mn-ea"/>
                <a:cs typeface="+mn-cs"/>
              </a:rPr>
              <a:t> that in this experiment, a drop of dye will be added and allowed to spread through the water for 5 minutes.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Caution </a:t>
            </a:r>
            <a:r>
              <a:rPr lang="en-US" sz="1200" b="1" kern="1200" baseline="0" dirty="0">
                <a:solidFill>
                  <a:schemeClr val="tx1"/>
                </a:solidFill>
                <a:latin typeface="+mn-lt"/>
                <a:ea typeface="+mn-ea"/>
                <a:cs typeface="+mn-cs"/>
              </a:rPr>
              <a:t>everyone </a:t>
            </a:r>
            <a:r>
              <a:rPr lang="en-US" sz="1200" b="1" kern="1200" dirty="0">
                <a:solidFill>
                  <a:schemeClr val="tx1"/>
                </a:solidFill>
                <a:latin typeface="+mn-lt"/>
                <a:ea typeface="+mn-ea"/>
                <a:cs typeface="+mn-cs"/>
              </a:rPr>
              <a:t>not to bump the table or disturb the cup after the dye is added.</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“Before we add the dye to the water, let’s predict what will happen during the initial 5 minutes after the dye has been added. Please write your predictions in a complete sentence in your science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participants to share their predictions. (Don’t add anything to the sharing at this point; just let participants express their ideas.)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After participants have shared, add the dye to the water. </a:t>
            </a:r>
            <a:r>
              <a:rPr lang="en-US" sz="1200" b="1" kern="1200" dirty="0">
                <a:solidFill>
                  <a:schemeClr val="tx1"/>
                </a:solidFill>
                <a:latin typeface="+mn-lt"/>
                <a:ea typeface="+mn-ea"/>
                <a:cs typeface="+mn-cs"/>
              </a:rPr>
              <a:t>Make sure to watch the clock so you’ll know when 5 minutes have</a:t>
            </a:r>
            <a:r>
              <a:rPr lang="en-US" sz="1200" b="1" kern="1200" baseline="0" dirty="0">
                <a:solidFill>
                  <a:schemeClr val="tx1"/>
                </a:solidFill>
                <a:latin typeface="+mn-lt"/>
                <a:ea typeface="+mn-ea"/>
                <a:cs typeface="+mn-cs"/>
              </a:rPr>
              <a:t> </a:t>
            </a:r>
            <a:r>
              <a:rPr lang="en-US" sz="1200" b="1" kern="1200" dirty="0">
                <a:solidFill>
                  <a:schemeClr val="tx1"/>
                </a:solidFill>
                <a:latin typeface="+mn-lt"/>
                <a:ea typeface="+mn-ea"/>
                <a:cs typeface="+mn-cs"/>
              </a:rPr>
              <a:t>elapsed.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t>
            </a:r>
            <a:r>
              <a:rPr lang="en-US" sz="1200" b="1" kern="1200" dirty="0">
                <a:solidFill>
                  <a:srgbClr val="FF0000"/>
                </a:solidFill>
                <a:latin typeface="+mn-lt"/>
                <a:ea typeface="+mn-ea"/>
                <a:cs typeface="+mn-cs"/>
              </a:rPr>
              <a:t>Remind </a:t>
            </a:r>
            <a:r>
              <a:rPr lang="en-US" sz="1200" b="1" kern="1200" baseline="0" dirty="0">
                <a:solidFill>
                  <a:srgbClr val="FF0000"/>
                </a:solidFill>
                <a:latin typeface="+mn-lt"/>
                <a:ea typeface="+mn-ea"/>
                <a:cs typeface="+mn-cs"/>
              </a:rPr>
              <a:t>participants not to b</a:t>
            </a:r>
            <a:r>
              <a:rPr lang="en-US" sz="1200" b="1" kern="1200" dirty="0">
                <a:solidFill>
                  <a:srgbClr val="FF0000"/>
                </a:solidFill>
                <a:latin typeface="+mn-lt"/>
                <a:ea typeface="+mn-ea"/>
                <a:cs typeface="+mn-cs"/>
              </a:rPr>
              <a:t>ump the table or disturb the cup. Emphasize</a:t>
            </a:r>
            <a:r>
              <a:rPr lang="en-US" sz="1200" b="1" kern="1200" baseline="0" dirty="0">
                <a:solidFill>
                  <a:srgbClr val="FF0000"/>
                </a:solidFill>
                <a:latin typeface="+mn-lt"/>
                <a:ea typeface="+mn-ea"/>
                <a:cs typeface="+mn-cs"/>
              </a:rPr>
              <a:t> that this</a:t>
            </a:r>
            <a:r>
              <a:rPr lang="en-US" sz="1200" b="1" kern="1200" dirty="0">
                <a:solidFill>
                  <a:srgbClr val="FF0000"/>
                </a:solidFill>
                <a:latin typeface="+mn-lt"/>
                <a:ea typeface="+mn-ea"/>
                <a:cs typeface="+mn-cs"/>
              </a:rPr>
              <a:t> is a common mistake students make.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that 5 minutes have passed, draw a new picture of what you observed. Be sure to include in your picture six</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water molecules and two H-bonds along with the dye.”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“Can you explain how the dye spread through the water?”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Push participants to use the words </a:t>
            </a:r>
            <a:r>
              <a:rPr lang="en-US" sz="1200" i="1" kern="1200" dirty="0">
                <a:solidFill>
                  <a:schemeClr val="tx1"/>
                </a:solidFill>
                <a:latin typeface="+mn-lt"/>
                <a:ea typeface="+mn-ea"/>
                <a:cs typeface="+mn-cs"/>
              </a:rPr>
              <a:t>molecules</a:t>
            </a:r>
            <a:r>
              <a:rPr 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liquid</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flowing</a:t>
            </a:r>
            <a:r>
              <a:rPr lang="en-US" sz="1200" kern="1200" dirty="0">
                <a:solidFill>
                  <a:schemeClr val="tx1"/>
                </a:solidFill>
                <a:latin typeface="+mn-lt"/>
                <a:ea typeface="+mn-ea"/>
                <a:cs typeface="+mn-cs"/>
              </a:rPr>
              <a:t> in their explanations. After the discussion, develop a group understanding of the movement of liquid-water molecules.</a:t>
            </a:r>
            <a:r>
              <a:rPr lang="en-US" dirty="0"/>
              <a:t> </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“In this experiment, we observed that liquid-water molecules are moving. In fact, we can think of them as flowing past each other like beads. They are loosely attracted through temporary H-bonds when the lone-pair electrons of an oxygen molecule come into close proximity with a hydrogen molecule. This tumbling effect happens at room temperature. The use of dye made this phenomenon visible. Does anyone want to add thoughts or observations on this topic?”</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“Think about yesterday’s demonstration of boiling water as it applies to the movement of liquid-water molecules. How does this comparison affect your thoughts about water-vapor (gas) molecules?”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review their drawings of boiling water from yesterday if they can’t think of anything.</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Allow everyone to share before advancing to the next slide.</a:t>
            </a:r>
            <a:r>
              <a:rPr lang="en-US" dirty="0"/>
              <a:t> </a:t>
            </a:r>
            <a:r>
              <a:rPr lang="en-US" sz="120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Ask someone to read the water-vapor definition and share any thoughts.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it’s time to answer our first focus question of the session: </a:t>
            </a:r>
            <a:r>
              <a:rPr lang="en-US" sz="1200" i="1" kern="1200" dirty="0">
                <a:solidFill>
                  <a:schemeClr val="tx1"/>
                </a:solidFill>
                <a:latin typeface="+mn-lt"/>
                <a:ea typeface="+mn-ea"/>
                <a:cs typeface="+mn-cs"/>
              </a:rPr>
              <a:t>How does the movement of a water molecule change based on its physical state?</a:t>
            </a:r>
            <a:r>
              <a:rPr lang="en-US" sz="1200" kern="1200" dirty="0">
                <a:solidFill>
                  <a:schemeClr val="tx1"/>
                </a:solidFill>
                <a:latin typeface="+mn-lt"/>
                <a:ea typeface="+mn-ea"/>
                <a:cs typeface="+mn-cs"/>
              </a:rPr>
              <a:t> Please be sure to use scientific vocabulary in your response.”</a:t>
            </a: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share their thoughts with an elbow partner.</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6978" indent="-291145" eaLnBrk="0" hangingPunct="0">
              <a:spcBef>
                <a:spcPct val="30000"/>
              </a:spcBef>
              <a:defRPr sz="1300">
                <a:solidFill>
                  <a:schemeClr val="tx1"/>
                </a:solidFill>
                <a:latin typeface="Arial" charset="0"/>
              </a:defRPr>
            </a:lvl2pPr>
            <a:lvl3pPr marL="1164582" indent="-232916" eaLnBrk="0" hangingPunct="0">
              <a:spcBef>
                <a:spcPct val="30000"/>
              </a:spcBef>
              <a:defRPr sz="1300">
                <a:solidFill>
                  <a:schemeClr val="tx1"/>
                </a:solidFill>
                <a:latin typeface="Arial" charset="0"/>
              </a:defRPr>
            </a:lvl3pPr>
            <a:lvl4pPr marL="1630415" indent="-232916" eaLnBrk="0" hangingPunct="0">
              <a:spcBef>
                <a:spcPct val="30000"/>
              </a:spcBef>
              <a:defRPr sz="1300">
                <a:solidFill>
                  <a:schemeClr val="tx1"/>
                </a:solidFill>
                <a:latin typeface="Arial" charset="0"/>
              </a:defRPr>
            </a:lvl4pPr>
            <a:lvl5pPr marL="2096249" indent="-232916" eaLnBrk="0" hangingPunct="0">
              <a:spcBef>
                <a:spcPct val="30000"/>
              </a:spcBef>
              <a:defRPr sz="1300">
                <a:solidFill>
                  <a:schemeClr val="tx1"/>
                </a:solidFill>
                <a:latin typeface="Arial" charset="0"/>
              </a:defRPr>
            </a:lvl5pPr>
            <a:lvl6pPr marL="2562082" indent="-232916" eaLnBrk="0" fontAlgn="base" hangingPunct="0">
              <a:spcBef>
                <a:spcPct val="30000"/>
              </a:spcBef>
              <a:spcAft>
                <a:spcPct val="0"/>
              </a:spcAft>
              <a:defRPr sz="1300">
                <a:solidFill>
                  <a:schemeClr val="tx1"/>
                </a:solidFill>
                <a:latin typeface="Arial" charset="0"/>
              </a:defRPr>
            </a:lvl6pPr>
            <a:lvl7pPr marL="3027915" indent="-232916" eaLnBrk="0" fontAlgn="base" hangingPunct="0">
              <a:spcBef>
                <a:spcPct val="30000"/>
              </a:spcBef>
              <a:spcAft>
                <a:spcPct val="0"/>
              </a:spcAft>
              <a:defRPr sz="1300">
                <a:solidFill>
                  <a:schemeClr val="tx1"/>
                </a:solidFill>
                <a:latin typeface="Arial" charset="0"/>
              </a:defRPr>
            </a:lvl7pPr>
            <a:lvl8pPr marL="3493747" indent="-232916" eaLnBrk="0" fontAlgn="base" hangingPunct="0">
              <a:spcBef>
                <a:spcPct val="30000"/>
              </a:spcBef>
              <a:spcAft>
                <a:spcPct val="0"/>
              </a:spcAft>
              <a:defRPr sz="1300">
                <a:solidFill>
                  <a:schemeClr val="tx1"/>
                </a:solidFill>
                <a:latin typeface="Arial" charset="0"/>
              </a:defRPr>
            </a:lvl8pPr>
            <a:lvl9pPr marL="3959581" indent="-232916"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t>5 min</a:t>
            </a:r>
          </a:p>
          <a:p>
            <a:endParaRPr lang="en-US" sz="1200" u="sng" kern="1200" baseline="0" dirty="0">
              <a:solidFill>
                <a:schemeClr val="tx1"/>
              </a:solidFill>
              <a:latin typeface="+mn-lt"/>
              <a:ea typeface="+mn-ea"/>
              <a:cs typeface="+mn-cs"/>
            </a:endParaRPr>
          </a:p>
          <a:p>
            <a:r>
              <a:rPr lang="en-US" sz="1200" u="none" kern="1200" dirty="0">
                <a:solidFill>
                  <a:schemeClr val="tx1"/>
                </a:solidFill>
                <a:latin typeface="+mn-lt"/>
                <a:ea typeface="+mn-ea"/>
                <a:cs typeface="+mn-cs"/>
              </a:rPr>
              <a:t>a. “Now let’s review the norms</a:t>
            </a:r>
            <a:r>
              <a:rPr lang="en-US" sz="1200" u="none" kern="1200" baseline="0" dirty="0">
                <a:solidFill>
                  <a:schemeClr val="tx1"/>
                </a:solidFill>
                <a:latin typeface="+mn-lt"/>
                <a:ea typeface="+mn-ea"/>
                <a:cs typeface="+mn-cs"/>
              </a:rPr>
              <a:t> at the heart of the </a:t>
            </a:r>
            <a:r>
              <a:rPr lang="en-US" sz="1200" u="none" kern="1200" baseline="0" dirty="0" err="1">
                <a:solidFill>
                  <a:schemeClr val="tx1"/>
                </a:solidFill>
                <a:latin typeface="+mn-lt"/>
                <a:ea typeface="+mn-ea"/>
                <a:cs typeface="+mn-cs"/>
              </a:rPr>
              <a:t>R</a:t>
            </a:r>
            <a:r>
              <a:rPr lang="en-US" sz="1200" u="none" kern="1200" dirty="0" err="1">
                <a:solidFill>
                  <a:schemeClr val="tx1"/>
                </a:solidFill>
                <a:latin typeface="+mn-lt"/>
                <a:ea typeface="+mn-ea"/>
                <a:cs typeface="+mn-cs"/>
              </a:rPr>
              <a:t>ESPeCT</a:t>
            </a:r>
            <a:r>
              <a:rPr lang="en-US" sz="1200" u="none" kern="1200" dirty="0">
                <a:solidFill>
                  <a:schemeClr val="tx1"/>
                </a:solidFill>
                <a:latin typeface="+mn-lt"/>
                <a:ea typeface="+mn-ea"/>
                <a:cs typeface="+mn-cs"/>
              </a:rPr>
              <a:t> PD program.”</a:t>
            </a:r>
          </a:p>
          <a:p>
            <a:endParaRPr lang="en-US" sz="1200" u="none" kern="1200" dirty="0">
              <a:solidFill>
                <a:schemeClr val="tx1"/>
              </a:solidFill>
              <a:latin typeface="+mn-lt"/>
              <a:ea typeface="+mn-ea"/>
              <a:cs typeface="+mn-cs"/>
            </a:endParaRPr>
          </a:p>
          <a:p>
            <a:r>
              <a:rPr lang="en-US" sz="1200" u="none" kern="1200" dirty="0">
                <a:solidFill>
                  <a:schemeClr val="tx1"/>
                </a:solidFill>
                <a:latin typeface="+mn-lt"/>
                <a:ea typeface="+mn-ea"/>
                <a:cs typeface="+mn-cs"/>
              </a:rPr>
              <a:t>b. “Do </a:t>
            </a:r>
            <a:r>
              <a:rPr lang="en-US" sz="1200" kern="1200" dirty="0">
                <a:solidFill>
                  <a:schemeClr val="tx1"/>
                </a:solidFill>
                <a:latin typeface="+mn-lt"/>
                <a:ea typeface="+mn-ea"/>
                <a:cs typeface="+mn-cs"/>
              </a:rPr>
              <a:t>you want to clarify or revise</a:t>
            </a:r>
            <a:r>
              <a:rPr lang="en-US" sz="1200" u="none" kern="1200" dirty="0">
                <a:solidFill>
                  <a:schemeClr val="tx1"/>
                </a:solidFill>
                <a:latin typeface="+mn-lt"/>
                <a:ea typeface="+mn-ea"/>
                <a:cs typeface="+mn-cs"/>
              </a:rPr>
              <a:t> any of these norms?”</a:t>
            </a:r>
          </a:p>
          <a:p>
            <a:endParaRPr lang="en-US" sz="1200" u="none" kern="1200" dirty="0">
              <a:solidFill>
                <a:schemeClr val="tx1"/>
              </a:solidFill>
              <a:latin typeface="+mn-lt"/>
              <a:ea typeface="+mn-ea"/>
              <a:cs typeface="+mn-cs"/>
            </a:endParaRPr>
          </a:p>
          <a:p>
            <a:r>
              <a:rPr lang="en-US" sz="1200" u="none" kern="1200" dirty="0">
                <a:solidFill>
                  <a:schemeClr val="tx1"/>
                </a:solidFill>
                <a:latin typeface="+mn-lt"/>
                <a:ea typeface="+mn-ea"/>
                <a:cs typeface="+mn-cs"/>
              </a:rPr>
              <a:t>c. “Do </a:t>
            </a:r>
            <a:r>
              <a:rPr lang="en-US" sz="1200" kern="1200" dirty="0">
                <a:solidFill>
                  <a:schemeClr val="tx1"/>
                </a:solidFill>
                <a:latin typeface="+mn-lt"/>
                <a:ea typeface="+mn-ea"/>
                <a:cs typeface="+mn-cs"/>
              </a:rPr>
              <a:t>you want to add </a:t>
            </a:r>
            <a:r>
              <a:rPr lang="en-US" sz="1200" u="none" kern="1200" dirty="0">
                <a:solidFill>
                  <a:schemeClr val="tx1"/>
                </a:solidFill>
                <a:latin typeface="+mn-lt"/>
                <a:ea typeface="+mn-ea"/>
                <a:cs typeface="+mn-cs"/>
              </a:rPr>
              <a:t>any norms to the list?”</a:t>
            </a:r>
          </a:p>
          <a:p>
            <a:endParaRPr lang="en-US" sz="1200" b="1"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d.</a:t>
            </a:r>
            <a:r>
              <a:rPr lang="en-US" sz="1200" u="none" kern="1200" baseline="0" dirty="0">
                <a:solidFill>
                  <a:schemeClr val="tx1"/>
                </a:solidFill>
                <a:latin typeface="+mn-lt"/>
                <a:ea typeface="+mn-ea"/>
                <a:cs typeface="+mn-cs"/>
              </a:rPr>
              <a:t> </a:t>
            </a:r>
            <a:r>
              <a:rPr lang="en-US" sz="1200" u="none" kern="1200" dirty="0">
                <a:solidFill>
                  <a:schemeClr val="tx1"/>
                </a:solidFill>
                <a:latin typeface="+mn-lt"/>
                <a:ea typeface="+mn-ea"/>
                <a:cs typeface="+mn-cs"/>
              </a:rPr>
              <a:t>Ask participants if they’re willing to live with these norms today, and announce that they’ll have an opportunity to revise them tomorrow. </a:t>
            </a:r>
            <a:endParaRPr lang="en-US" dirty="0"/>
          </a:p>
        </p:txBody>
      </p:sp>
    </p:spTree>
    <p:extLst>
      <p:ext uri="{BB962C8B-B14F-4D97-AF65-F5344CB8AC3E}">
        <p14:creationId xmlns:p14="http://schemas.microsoft.com/office/powerpoint/2010/main" val="7469888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let’s consider our second focus question: </a:t>
            </a:r>
            <a:r>
              <a:rPr lang="en-US" sz="1200" i="1" kern="1200" dirty="0">
                <a:solidFill>
                  <a:schemeClr val="tx1"/>
                </a:solidFill>
                <a:latin typeface="+mn-lt"/>
                <a:ea typeface="+mn-ea"/>
                <a:cs typeface="+mn-cs"/>
              </a:rPr>
              <a:t>Can we make water vapor reappear as liquid water?</a:t>
            </a:r>
            <a:r>
              <a:rPr lang="en-US" sz="1200" kern="1200" dirty="0">
                <a:solidFill>
                  <a:schemeClr val="tx1"/>
                </a:solidFill>
                <a:latin typeface="+mn-lt"/>
                <a:ea typeface="+mn-ea"/>
                <a:cs typeface="+mn-cs"/>
              </a:rPr>
              <a:t>  Basically we’re asking whether we can make the opposite of evaporation occur.”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“In this experiment, we’re going to observe two cups (or jars) for 15 minutes. Both cups contain liquid water, but I’ll add ice to one</a:t>
            </a:r>
            <a:r>
              <a:rPr lang="en-US" sz="1200" kern="1200" baseline="0" dirty="0">
                <a:solidFill>
                  <a:schemeClr val="tx1"/>
                </a:solidFill>
                <a:latin typeface="+mn-lt"/>
                <a:ea typeface="+mn-ea"/>
                <a:cs typeface="+mn-cs"/>
              </a:rPr>
              <a:t> of them</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Add ice to one of the cups and set a timer for 15 minutes.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please take out a sheet of paper and divide it into four quadrants (boxes). Apply the labels Start, 5 Minutes, 10 Minutes, and 15 Minutes to each quadrant. Then draw your beginning observations in the first quadrant (the upper-left box). As always, be sure to include six water molecules and some H-bonds in your diagrams of the water in each cup.”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It’s fine if participants focus on the inside of each cup. Encourage them to state one interesting observation.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that the first 5 minutes have passed, begin drawing your observations for the next 5 minutes in the second box (or</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quadrant) of your chart.”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If some condensation is appearing on a cup, simply respond, “That’s interesting” and continue asking participants for their insights.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that 10 minutes have elapsed, begin drawing your observations for the next 5 minutes in the third box (or quadrant).”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During this 5-minute period, encourage participants to begin touching the outside of each cup and noting the differences. Use simple probe questions, such as “Where is that liquid coming from on the cup of ice water?” If someone says it’s from water in the air, see whether that detail was included in the participant’s drawing. Ask probe questions to determine whether anyone will call the water droplets </a:t>
            </a:r>
            <a:r>
              <a:rPr lang="en-US" sz="1200" b="0" i="1" kern="1200" dirty="0">
                <a:solidFill>
                  <a:schemeClr val="tx1"/>
                </a:solidFill>
                <a:latin typeface="+mn-lt"/>
                <a:ea typeface="+mn-ea"/>
                <a:cs typeface="+mn-cs"/>
              </a:rPr>
              <a:t>condensation</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that the entire 15 minutes have elapsed, begin drawing your final observations in the fourth box. It may be a good idea to include water vapor (gas) in your drawing as well.”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Allow participants time to explain what has happened. Encourage them to build on discussions from the previous session, connecting heat energy, molecular movement and attractions, and H-bonds with the current activity.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Many students have misconceptions that water droplets are attracted to a cold cup, that water droplets diffuse through a cold cup to the outside, </a:t>
            </a:r>
            <a:r>
              <a:rPr lang="en-US" sz="1200" kern="1200" dirty="0">
                <a:solidFill>
                  <a:schemeClr val="tx1"/>
                </a:solidFill>
                <a:effectLst/>
                <a:latin typeface="+mn-lt"/>
                <a:ea typeface="+mn-ea"/>
                <a:cs typeface="+mn-cs"/>
              </a:rPr>
              <a:t>or that some water droplets “jump” out of a cold cup and land on the outside of the cup (instead of collecting on the outside from the surrounding air).  </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“It’s time to answer our second focus question, </a:t>
            </a:r>
            <a:r>
              <a:rPr lang="en-US" sz="1200" i="1" kern="1200" dirty="0">
                <a:solidFill>
                  <a:schemeClr val="tx1"/>
                </a:solidFill>
                <a:latin typeface="+mn-lt"/>
                <a:ea typeface="+mn-ea"/>
                <a:cs typeface="+mn-cs"/>
              </a:rPr>
              <a:t>Can we make water vapor reappear as liquid water?</a:t>
            </a:r>
            <a:r>
              <a:rPr lang="en-US" sz="1200" kern="1200" dirty="0">
                <a:solidFill>
                  <a:schemeClr val="tx1"/>
                </a:solidFill>
                <a:latin typeface="+mn-lt"/>
                <a:ea typeface="+mn-ea"/>
                <a:cs typeface="+mn-cs"/>
              </a:rPr>
              <a:t>  Be sure to use scientific vocabulary, such as the words </a:t>
            </a:r>
            <a:r>
              <a:rPr lang="en-US" sz="1200" i="1" kern="1200" dirty="0">
                <a:solidFill>
                  <a:schemeClr val="tx1"/>
                </a:solidFill>
                <a:latin typeface="+mn-lt"/>
                <a:ea typeface="+mn-ea"/>
                <a:cs typeface="+mn-cs"/>
              </a:rPr>
              <a:t>energy loss</a:t>
            </a:r>
            <a:r>
              <a:rPr lang="en-US" sz="1200" kern="1200" dirty="0">
                <a:solidFill>
                  <a:schemeClr val="tx1"/>
                </a:solidFill>
                <a:latin typeface="+mn-lt"/>
                <a:ea typeface="+mn-ea"/>
                <a:cs typeface="+mn-cs"/>
              </a:rPr>
              <a:t> and </a:t>
            </a:r>
            <a:r>
              <a:rPr lang="en-US" sz="1200" i="1" kern="1200" dirty="0">
                <a:solidFill>
                  <a:schemeClr val="tx1"/>
                </a:solidFill>
                <a:latin typeface="+mn-lt"/>
                <a:ea typeface="+mn-ea"/>
                <a:cs typeface="+mn-cs"/>
              </a:rPr>
              <a:t>H-bonds</a:t>
            </a:r>
            <a:r>
              <a:rPr lang="en-US" sz="1200" kern="1200" dirty="0">
                <a:solidFill>
                  <a:schemeClr val="tx1"/>
                </a:solidFill>
                <a:latin typeface="+mn-lt"/>
                <a:ea typeface="+mn-ea"/>
                <a:cs typeface="+mn-cs"/>
              </a:rPr>
              <a:t>, in your response.”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Have participants share their thoughts with the group.</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let’s consider the final focus question of the session: </a:t>
            </a:r>
            <a:r>
              <a:rPr lang="en-US" sz="1200" i="1" kern="1200" dirty="0">
                <a:solidFill>
                  <a:schemeClr val="tx1"/>
                </a:solidFill>
                <a:latin typeface="+mn-lt"/>
                <a:ea typeface="+mn-ea"/>
                <a:cs typeface="+mn-cs"/>
              </a:rPr>
              <a:t>Can the movement of water molecules (in various physical states) be modeled as a dance (or shown in a simulation)?</a:t>
            </a:r>
            <a:r>
              <a:rPr lang="en-US" sz="1200" kern="1200" dirty="0">
                <a:solidFill>
                  <a:schemeClr val="tx1"/>
                </a:solidFill>
                <a:latin typeface="+mn-lt"/>
                <a:ea typeface="+mn-ea"/>
                <a:cs typeface="+mn-cs"/>
              </a:rPr>
              <a:t> The first part of this question is asking, ‘Can you design a dance where the water molecules in the air condense on the side of the cold cup of water?’”</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“In a few minutes, we’ll go into the hallway and extend our learning by engaging in a role-play that illustrates the movement of water molecules during condensation as water vapor changes to liquid water. A Hula-Hoop on the ground will represent a cold cup of water, and you’ll act like water molecules. Your bodies will be oxygen atoms, and your extended arms will be hydrogen atoms. As you design your dance, remember to show H-bonding between two water molecules at some point. Do you have any questions?”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Once participants have some time to work on designing a dance, remind them to use their mouths as well as their bodies by saying phrases like “I’m gaining heat energy” or “I’m losing heat energy” as they move around, so everyone will know what is going 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Perform the role-play two or three times.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“That demonstration was pretty fun, wasn’t it? We modeled the STELLA strategies by extending our learning to another context. We can also extend content by using computer technology and a </a:t>
            </a:r>
            <a:r>
              <a:rPr lang="en-US" sz="1200" kern="1200" dirty="0" err="1">
                <a:solidFill>
                  <a:schemeClr val="tx1"/>
                </a:solidFill>
                <a:latin typeface="+mn-lt"/>
                <a:ea typeface="+mn-ea"/>
                <a:cs typeface="+mn-cs"/>
              </a:rPr>
              <a:t>PhET</a:t>
            </a:r>
            <a:r>
              <a:rPr lang="en-US" sz="1200" kern="1200" dirty="0">
                <a:solidFill>
                  <a:schemeClr val="tx1"/>
                </a:solidFill>
                <a:latin typeface="+mn-lt"/>
                <a:ea typeface="+mn-ea"/>
                <a:cs typeface="+mn-cs"/>
              </a:rPr>
              <a:t> simulation from the University of Colorado, Boulder. </a:t>
            </a:r>
            <a:r>
              <a:rPr lang="en-US" sz="1200" kern="1200" dirty="0">
                <a:solidFill>
                  <a:schemeClr val="tx1"/>
                </a:solidFill>
                <a:effectLst/>
                <a:latin typeface="+mn-lt"/>
                <a:ea typeface="+mn-ea"/>
                <a:cs typeface="+mn-cs"/>
              </a:rPr>
              <a:t>Now break up into small groups and download the </a:t>
            </a:r>
            <a:r>
              <a:rPr lang="en-US" sz="1200" kern="1200" dirty="0" err="1">
                <a:solidFill>
                  <a:schemeClr val="tx1"/>
                </a:solidFill>
                <a:effectLst/>
                <a:latin typeface="+mn-lt"/>
                <a:ea typeface="+mn-ea"/>
                <a:cs typeface="+mn-cs"/>
              </a:rPr>
              <a:t>PhET</a:t>
            </a:r>
            <a:r>
              <a:rPr lang="en-US" sz="1200" kern="1200" dirty="0">
                <a:solidFill>
                  <a:schemeClr val="tx1"/>
                </a:solidFill>
                <a:effectLst/>
                <a:latin typeface="+mn-lt"/>
                <a:ea typeface="+mn-ea"/>
                <a:cs typeface="+mn-cs"/>
              </a:rPr>
              <a:t> simulation onto your group’s laptop using the link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“Let’s start the simulation and cool the system to 3 </a:t>
            </a:r>
            <a:r>
              <a:rPr lang="en-US" sz="1200" kern="1200" dirty="0" err="1">
                <a:solidFill>
                  <a:schemeClr val="tx1"/>
                </a:solidFill>
                <a:latin typeface="+mn-lt"/>
                <a:ea typeface="+mn-ea"/>
                <a:cs typeface="+mn-cs"/>
              </a:rPr>
              <a:t>kelvin</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Engage the whole group in discussing the following questions:</a:t>
            </a:r>
          </a:p>
          <a:p>
            <a:pPr marL="457200" indent="-137160">
              <a:buFont typeface="Arial" pitchFamily="34" charset="0"/>
              <a:buChar char="•"/>
            </a:pPr>
            <a:r>
              <a:rPr lang="en-US" sz="1200" kern="1200" dirty="0">
                <a:solidFill>
                  <a:schemeClr val="tx1"/>
                </a:solidFill>
                <a:latin typeface="+mn-lt"/>
                <a:ea typeface="+mn-ea"/>
                <a:cs typeface="+mn-cs"/>
              </a:rPr>
              <a:t>What do you notice about the movement/spacing of the water molecules?</a:t>
            </a:r>
          </a:p>
          <a:p>
            <a:pPr marL="457200" indent="-137160">
              <a:buFont typeface="Arial" pitchFamily="34" charset="0"/>
              <a:buChar char="•"/>
            </a:pPr>
            <a:r>
              <a:rPr lang="en-US" sz="1200" kern="1200" dirty="0">
                <a:solidFill>
                  <a:schemeClr val="tx1"/>
                </a:solidFill>
                <a:latin typeface="+mn-lt"/>
                <a:ea typeface="+mn-ea"/>
                <a:cs typeface="+mn-cs"/>
              </a:rPr>
              <a:t>Can you see the H-bonds?</a:t>
            </a:r>
          </a:p>
          <a:p>
            <a:pPr marL="457200" indent="-137160">
              <a:buFont typeface="Arial" pitchFamily="34" charset="0"/>
              <a:buChar char="•"/>
            </a:pPr>
            <a:r>
              <a:rPr lang="en-US" sz="1200" kern="1200" dirty="0">
                <a:solidFill>
                  <a:schemeClr val="tx1"/>
                </a:solidFill>
                <a:latin typeface="+mn-lt"/>
                <a:ea typeface="+mn-ea"/>
                <a:cs typeface="+mn-cs"/>
              </a:rPr>
              <a:t>What is the definition of a </a:t>
            </a:r>
            <a:r>
              <a:rPr lang="en-US" sz="1200" b="1" kern="1200" dirty="0">
                <a:solidFill>
                  <a:schemeClr val="tx1"/>
                </a:solidFill>
                <a:latin typeface="+mn-lt"/>
                <a:ea typeface="+mn-ea"/>
                <a:cs typeface="+mn-cs"/>
              </a:rPr>
              <a:t>solid</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let’s warm the system to 300 </a:t>
            </a:r>
            <a:r>
              <a:rPr lang="en-US" sz="1200" kern="1200" dirty="0" err="1">
                <a:solidFill>
                  <a:schemeClr val="tx1"/>
                </a:solidFill>
                <a:latin typeface="+mn-lt"/>
                <a:ea typeface="+mn-ea"/>
                <a:cs typeface="+mn-cs"/>
              </a:rPr>
              <a:t>kelvin</a:t>
            </a:r>
            <a:r>
              <a:rPr lang="en-US" sz="1200" kern="1200" dirty="0">
                <a:solidFill>
                  <a:schemeClr val="tx1"/>
                </a:solidFill>
                <a:latin typeface="+mn-lt"/>
                <a:ea typeface="+mn-ea"/>
                <a:cs typeface="+mn-cs"/>
              </a:rPr>
              <a:t> (liquid water).”</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Engage the whole group in discussing the following questions:</a:t>
            </a:r>
          </a:p>
          <a:p>
            <a:pPr marL="457200" indent="-137160">
              <a:buFont typeface="Arial" pitchFamily="34" charset="0"/>
              <a:buChar char="•"/>
            </a:pPr>
            <a:r>
              <a:rPr lang="en-US" sz="1200" kern="1200" dirty="0">
                <a:solidFill>
                  <a:schemeClr val="tx1"/>
                </a:solidFill>
                <a:latin typeface="+mn-lt"/>
                <a:ea typeface="+mn-ea"/>
                <a:cs typeface="+mn-cs"/>
              </a:rPr>
              <a:t>What do you notice about the entire system as heat energy is added?</a:t>
            </a:r>
          </a:p>
          <a:p>
            <a:pPr marL="457200" indent="-137160">
              <a:buFont typeface="Arial" pitchFamily="34" charset="0"/>
              <a:buChar char="•"/>
            </a:pPr>
            <a:r>
              <a:rPr lang="en-US" sz="1200" kern="1200" dirty="0">
                <a:solidFill>
                  <a:schemeClr val="tx1"/>
                </a:solidFill>
                <a:latin typeface="+mn-lt"/>
                <a:ea typeface="+mn-ea"/>
                <a:cs typeface="+mn-cs"/>
              </a:rPr>
              <a:t>What do you notice about the movement/spacing of the water molecules?</a:t>
            </a:r>
          </a:p>
          <a:p>
            <a:pPr marL="457200" indent="-137160">
              <a:buFont typeface="Arial" pitchFamily="34" charset="0"/>
              <a:buChar char="•"/>
            </a:pPr>
            <a:r>
              <a:rPr lang="en-US" sz="1200" kern="1200" dirty="0">
                <a:solidFill>
                  <a:schemeClr val="tx1"/>
                </a:solidFill>
                <a:latin typeface="+mn-lt"/>
                <a:ea typeface="+mn-ea"/>
                <a:cs typeface="+mn-cs"/>
              </a:rPr>
              <a:t>Can you see the H-bonds?</a:t>
            </a:r>
          </a:p>
          <a:p>
            <a:pPr marL="457200" indent="-137160">
              <a:buFont typeface="Arial" pitchFamily="34" charset="0"/>
              <a:buChar char="•"/>
            </a:pPr>
            <a:r>
              <a:rPr lang="en-US" sz="1200" kern="1200" dirty="0">
                <a:solidFill>
                  <a:schemeClr val="tx1"/>
                </a:solidFill>
                <a:latin typeface="+mn-lt"/>
                <a:ea typeface="+mn-ea"/>
                <a:cs typeface="+mn-cs"/>
              </a:rPr>
              <a:t>What is the definition of a</a:t>
            </a:r>
            <a:r>
              <a:rPr lang="en-US" sz="1200" b="1" kern="1200" dirty="0">
                <a:solidFill>
                  <a:schemeClr val="tx1"/>
                </a:solidFill>
                <a:latin typeface="+mn-lt"/>
                <a:ea typeface="+mn-ea"/>
                <a:cs typeface="+mn-cs"/>
              </a:rPr>
              <a:t> liquid</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“Slowly heat the system to 361–365 </a:t>
            </a:r>
            <a:r>
              <a:rPr lang="en-US" sz="1200" kern="1200" dirty="0" err="1">
                <a:solidFill>
                  <a:schemeClr val="tx1"/>
                </a:solidFill>
                <a:latin typeface="+mn-lt"/>
                <a:ea typeface="+mn-ea"/>
                <a:cs typeface="+mn-cs"/>
              </a:rPr>
              <a:t>kelvin</a:t>
            </a:r>
            <a:r>
              <a:rPr lang="en-US" sz="1200" kern="1200" dirty="0">
                <a:solidFill>
                  <a:schemeClr val="tx1"/>
                </a:solidFill>
                <a:latin typeface="+mn-lt"/>
                <a:ea typeface="+mn-ea"/>
                <a:cs typeface="+mn-cs"/>
              </a:rPr>
              <a: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Engage the group in discussing the following question:</a:t>
            </a:r>
          </a:p>
          <a:p>
            <a:pPr marL="457200" indent="-137160">
              <a:buFont typeface="Arial" pitchFamily="34" charset="0"/>
              <a:buChar char="•"/>
            </a:pPr>
            <a:r>
              <a:rPr lang="en-US" sz="1200" kern="1200" dirty="0">
                <a:solidFill>
                  <a:schemeClr val="tx1"/>
                </a:solidFill>
                <a:latin typeface="+mn-lt"/>
                <a:ea typeface="+mn-ea"/>
                <a:cs typeface="+mn-cs"/>
              </a:rPr>
              <a:t>What do you notice about the movement/spacing of the water molecules?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“Now heat up the system extremely high.”</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move:</a:t>
            </a:r>
            <a:r>
              <a:rPr lang="en-US" sz="1200" kern="1200" dirty="0">
                <a:solidFill>
                  <a:schemeClr val="tx1"/>
                </a:solidFill>
                <a:latin typeface="+mn-lt"/>
                <a:ea typeface="+mn-ea"/>
                <a:cs typeface="+mn-cs"/>
              </a:rPr>
              <a:t> Engage the group in discussing the following questions:</a:t>
            </a:r>
          </a:p>
          <a:p>
            <a:pPr marL="457200" indent="-137160">
              <a:buFont typeface="Arial" pitchFamily="34" charset="0"/>
              <a:buChar char="•"/>
            </a:pPr>
            <a:r>
              <a:rPr lang="en-US" sz="1200" kern="1200" dirty="0">
                <a:solidFill>
                  <a:schemeClr val="tx1"/>
                </a:solidFill>
                <a:latin typeface="+mn-lt"/>
                <a:ea typeface="+mn-ea"/>
                <a:cs typeface="+mn-cs"/>
              </a:rPr>
              <a:t>What do you notice about the entire system as heat energy is added?</a:t>
            </a:r>
          </a:p>
          <a:p>
            <a:pPr marL="457200" indent="-137160">
              <a:buFont typeface="Arial" pitchFamily="34" charset="0"/>
              <a:buChar char="•"/>
            </a:pPr>
            <a:r>
              <a:rPr lang="en-US" sz="1200" kern="1200" dirty="0">
                <a:solidFill>
                  <a:schemeClr val="tx1"/>
                </a:solidFill>
                <a:latin typeface="+mn-lt"/>
                <a:ea typeface="+mn-ea"/>
                <a:cs typeface="+mn-cs"/>
              </a:rPr>
              <a:t>What do notice about the movement/spacing of the water molecules?</a:t>
            </a:r>
          </a:p>
          <a:p>
            <a:pPr marL="457200" indent="-137160">
              <a:buFont typeface="Arial" pitchFamily="34" charset="0"/>
              <a:buChar char="•"/>
            </a:pPr>
            <a:r>
              <a:rPr lang="en-US" sz="1200" kern="1200" dirty="0">
                <a:solidFill>
                  <a:schemeClr val="tx1"/>
                </a:solidFill>
                <a:latin typeface="+mn-lt"/>
                <a:ea typeface="+mn-ea"/>
                <a:cs typeface="+mn-cs"/>
              </a:rPr>
              <a:t>Can you see the H-bonds?</a:t>
            </a:r>
          </a:p>
          <a:p>
            <a:pPr marL="457200" indent="-137160">
              <a:buFont typeface="Arial" pitchFamily="34" charset="0"/>
              <a:buChar char="•"/>
            </a:pPr>
            <a:r>
              <a:rPr lang="en-US" sz="1200" kern="1200" dirty="0">
                <a:solidFill>
                  <a:schemeClr val="tx1"/>
                </a:solidFill>
                <a:latin typeface="+mn-lt"/>
                <a:ea typeface="+mn-ea"/>
                <a:cs typeface="+mn-cs"/>
              </a:rPr>
              <a:t>What is the definition of a</a:t>
            </a:r>
            <a:r>
              <a:rPr lang="en-US" sz="1200" b="1" kern="1200" dirty="0">
                <a:solidFill>
                  <a:schemeClr val="tx1"/>
                </a:solidFill>
                <a:latin typeface="+mn-lt"/>
                <a:ea typeface="+mn-ea"/>
                <a:cs typeface="+mn-cs"/>
              </a:rPr>
              <a:t> gas</a:t>
            </a:r>
            <a:r>
              <a:rPr lang="en-US" sz="1200" kern="1200" dirty="0">
                <a:solidFill>
                  <a:schemeClr val="tx1"/>
                </a:solidFill>
                <a:latin typeface="+mn-lt"/>
                <a:ea typeface="+mn-ea"/>
                <a:cs typeface="+mn-cs"/>
              </a:rPr>
              <a:t>?</a:t>
            </a:r>
            <a:r>
              <a:rPr lang="en-US" dirty="0"/>
              <a:t> </a:t>
            </a:r>
          </a:p>
          <a:p>
            <a:r>
              <a:rPr lang="en-US" dirty="0"/>
              <a:t>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“Reflect on your learning for the entire day. What aspect of today’s content deepening stretched your thinking the most?”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PD leader talk:</a:t>
            </a:r>
            <a:r>
              <a:rPr lang="en-US" sz="1200" kern="1200" dirty="0">
                <a:solidFill>
                  <a:schemeClr val="tx1"/>
                </a:solidFill>
                <a:latin typeface="+mn-lt"/>
                <a:ea typeface="+mn-ea"/>
                <a:cs typeface="+mn-cs"/>
              </a:rPr>
              <a:t> “Discuss with an elbow partner the strengths of implementing the activities from lessons 2 and 3 in your classrooms.”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9015089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32673A63-E959-4099-89CB-1A6D17FBB6BF}" type="slidenum">
              <a:rPr lang="en-US" smtClean="0"/>
              <a:pPr eaLnBrk="1" hangingPunct="1"/>
              <a:t>47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dirty="0"/>
              <a:t>8 min</a:t>
            </a:r>
          </a:p>
          <a:p>
            <a:pPr eaLnBrk="1" hangingPunct="1"/>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Divide participants into two groups. Have Group 1 come up with some conclusions/key ideas related to focus questions 1 and 2. Have Group 2 do the same thing for focus questions 3 and 4. </a:t>
            </a:r>
          </a:p>
          <a:p>
            <a:pPr marL="228600" marR="0" lvl="1" indent="-22860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Give each group 3 minutes to come up with ideas and conclusions.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Allow a 2-minute share-out for each group. </a:t>
            </a:r>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473053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0" lvl="1" indent="0">
              <a:buNone/>
            </a:pPr>
            <a:r>
              <a:rPr lang="en-US" sz="1200" u="none" kern="1200" dirty="0">
                <a:solidFill>
                  <a:schemeClr val="tx1"/>
                </a:solidFill>
                <a:latin typeface="+mn-lt"/>
                <a:ea typeface="+mn-ea"/>
                <a:cs typeface="+mn-cs"/>
              </a:rPr>
              <a:t>a. Forecast </a:t>
            </a:r>
            <a:r>
              <a:rPr lang="en-US" sz="1200" kern="1200" dirty="0">
                <a:solidFill>
                  <a:schemeClr val="tx1"/>
                </a:solidFill>
                <a:latin typeface="+mn-lt"/>
                <a:ea typeface="+mn-ea"/>
                <a:cs typeface="+mn-cs"/>
              </a:rPr>
              <a:t>that tomorrow </a:t>
            </a:r>
            <a:r>
              <a:rPr lang="en-US" sz="1200" kern="1200">
                <a:solidFill>
                  <a:schemeClr val="tx1"/>
                </a:solidFill>
                <a:latin typeface="+mn-lt"/>
                <a:ea typeface="+mn-ea"/>
                <a:cs typeface="+mn-cs"/>
              </a:rPr>
              <a:t>you’ll tackle two </a:t>
            </a:r>
            <a:r>
              <a:rPr lang="en-US" sz="1200" kern="1200" dirty="0">
                <a:solidFill>
                  <a:schemeClr val="tx1"/>
                </a:solidFill>
                <a:latin typeface="+mn-lt"/>
                <a:ea typeface="+mn-ea"/>
                <a:cs typeface="+mn-cs"/>
              </a:rPr>
              <a:t>new, closely interconnected Student Thinking Lens strategies.</a:t>
            </a:r>
          </a:p>
          <a:p>
            <a:pPr marL="228600" lvl="1" indent="-228600">
              <a:buNone/>
            </a:pPr>
            <a:endParaRPr lang="en-US" sz="1200" kern="1200" dirty="0">
              <a:solidFill>
                <a:schemeClr val="tx1"/>
              </a:solidFill>
              <a:latin typeface="+mn-lt"/>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Have participants copy the homework assignment into their science notebooks.</a:t>
            </a:r>
          </a:p>
          <a:p>
            <a:endParaRPr lang="en-US" sz="1200" u="sng" kern="1200" dirty="0">
              <a:solidFill>
                <a:schemeClr val="tx1"/>
              </a:solidFill>
              <a:latin typeface="+mn-lt"/>
              <a:ea typeface="+mn-ea"/>
              <a:cs typeface="+mn-cs"/>
            </a:endParaRPr>
          </a:p>
          <a:p>
            <a:r>
              <a:rPr lang="en-US" sz="1200" u="none" kern="1200" dirty="0">
                <a:solidFill>
                  <a:schemeClr val="tx1"/>
                </a:solidFill>
                <a:latin typeface="+mn-lt"/>
                <a:ea typeface="+mn-ea"/>
                <a:cs typeface="+mn-cs"/>
              </a:rPr>
              <a:t>c. Remind</a:t>
            </a:r>
            <a:r>
              <a:rPr lang="en-US" sz="1200" kern="1200" dirty="0">
                <a:solidFill>
                  <a:schemeClr val="tx1"/>
                </a:solidFill>
                <a:latin typeface="+mn-lt"/>
                <a:ea typeface="+mn-ea"/>
                <a:cs typeface="+mn-cs"/>
              </a:rPr>
              <a:t> participants about their homework for Friday (becoming experts on the lesson plans assigned to them).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a:p>
        </p:txBody>
      </p:sp>
    </p:spTree>
    <p:extLst>
      <p:ext uri="{BB962C8B-B14F-4D97-AF65-F5344CB8AC3E}">
        <p14:creationId xmlns:p14="http://schemas.microsoft.com/office/powerpoint/2010/main" val="1396134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B3A870CA-06FF-432A-87E1-300527A0FDCA}" type="slidenum">
              <a:rPr lang="en-US" smtClean="0"/>
              <a:pPr eaLnBrk="1" hangingPunct="1"/>
              <a:t>49</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a:t>6</a:t>
            </a:r>
            <a:r>
              <a:rPr lang="en-US" baseline="0" dirty="0"/>
              <a:t> min</a:t>
            </a:r>
          </a:p>
          <a:p>
            <a:pPr eaLnBrk="1" hangingPunct="1"/>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Make sure participants have </a:t>
            </a:r>
            <a:r>
              <a:rPr lang="en-US" sz="1200" b="1" u="none" kern="1200" dirty="0">
                <a:solidFill>
                  <a:schemeClr val="tx1"/>
                </a:solidFill>
                <a:latin typeface="+mn-lt"/>
                <a:ea typeface="+mn-ea"/>
                <a:cs typeface="+mn-cs"/>
              </a:rPr>
              <a:t>at least 5 minutes </a:t>
            </a:r>
            <a:r>
              <a:rPr lang="en-US" sz="1200" kern="1200" dirty="0">
                <a:solidFill>
                  <a:schemeClr val="tx1"/>
                </a:solidFill>
                <a:latin typeface="+mn-lt"/>
                <a:ea typeface="+mn-ea"/>
                <a:cs typeface="+mn-cs"/>
              </a:rPr>
              <a:t>to think</a:t>
            </a:r>
            <a:r>
              <a:rPr lang="en-US" sz="1200" kern="1200" baseline="0" dirty="0">
                <a:solidFill>
                  <a:schemeClr val="tx1"/>
                </a:solidFill>
                <a:latin typeface="+mn-lt"/>
                <a:ea typeface="+mn-ea"/>
                <a:cs typeface="+mn-cs"/>
              </a:rPr>
              <a:t> about the questions on the reflections sheet </a:t>
            </a:r>
            <a:r>
              <a:rPr lang="en-US" sz="1200" kern="1200" dirty="0">
                <a:solidFill>
                  <a:schemeClr val="tx1"/>
                </a:solidFill>
                <a:latin typeface="+mn-lt"/>
                <a:ea typeface="+mn-ea"/>
                <a:cs typeface="+mn-cs"/>
              </a:rPr>
              <a:t>(handout 2.4 in the </a:t>
            </a:r>
            <a:r>
              <a:rPr lang="en-US" sz="1200" kern="1200">
                <a:solidFill>
                  <a:schemeClr val="tx1"/>
                </a:solidFill>
                <a:latin typeface="+mn-lt"/>
                <a:ea typeface="+mn-ea"/>
                <a:cs typeface="+mn-cs"/>
              </a:rPr>
              <a:t>PD program binder</a:t>
            </a:r>
            <a:r>
              <a:rPr lang="en-US" sz="1200" kern="1200" dirty="0">
                <a:solidFill>
                  <a:schemeClr val="tx1"/>
                </a:solidFill>
                <a:latin typeface="+mn-lt"/>
                <a:ea typeface="+mn-ea"/>
                <a:cs typeface="+mn-cs"/>
              </a:rPr>
              <a:t>) </a:t>
            </a:r>
            <a:r>
              <a:rPr lang="en-US" sz="1200" kern="1200" baseline="0" dirty="0">
                <a:solidFill>
                  <a:schemeClr val="tx1"/>
                </a:solidFill>
                <a:latin typeface="+mn-lt"/>
                <a:ea typeface="+mn-ea"/>
                <a:cs typeface="+mn-cs"/>
              </a:rPr>
              <a:t>and </a:t>
            </a:r>
            <a:r>
              <a:rPr lang="en-US" sz="1200" kern="1200" dirty="0">
                <a:solidFill>
                  <a:schemeClr val="tx1"/>
                </a:solidFill>
                <a:latin typeface="+mn-lt"/>
                <a:ea typeface="+mn-ea"/>
                <a:cs typeface="+mn-cs"/>
              </a:rPr>
              <a:t>write down their reflections. </a:t>
            </a:r>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STeLLA Summer Institute June 2011</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6270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Talk through the agenda for the day.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a:p>
        </p:txBody>
      </p:sp>
    </p:spTree>
    <p:extLst>
      <p:ext uri="{BB962C8B-B14F-4D97-AF65-F5344CB8AC3E}">
        <p14:creationId xmlns:p14="http://schemas.microsoft.com/office/powerpoint/2010/main" val="334075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6</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baseline="0" dirty="0"/>
              <a:t>1 min</a:t>
            </a:r>
          </a:p>
          <a:p>
            <a:endParaRPr lang="en-US" baseline="0" dirty="0"/>
          </a:p>
          <a:p>
            <a:pPr lvl="0"/>
            <a:r>
              <a:rPr lang="en-US" dirty="0"/>
              <a:t>a. </a:t>
            </a:r>
            <a:r>
              <a:rPr lang="en-US" sz="1200" kern="1200" dirty="0">
                <a:solidFill>
                  <a:schemeClr val="tx1"/>
                </a:solidFill>
                <a:effectLst/>
                <a:latin typeface="+mn-lt"/>
                <a:ea typeface="+mn-ea"/>
                <a:cs typeface="+mn-cs"/>
              </a:rPr>
              <a:t>Introduce the focus questions that will guide today’s session.</a:t>
            </a:r>
            <a:endParaRPr lang="en-US" dirty="0"/>
          </a:p>
          <a:p>
            <a:pPr lvl="0"/>
            <a:endParaRPr lang="en-US" dirty="0"/>
          </a:p>
          <a:p>
            <a:pPr lvl="0"/>
            <a:r>
              <a:rPr lang="en-US" dirty="0"/>
              <a:t>b. </a:t>
            </a:r>
            <a:r>
              <a:rPr lang="en-US" baseline="0" dirty="0"/>
              <a:t>“</a:t>
            </a:r>
            <a:r>
              <a:rPr lang="en-US" dirty="0"/>
              <a:t>Each day we’re going to have at least one lesson analysis focus question and one content deepening focus question.”</a:t>
            </a:r>
          </a:p>
          <a:p>
            <a:r>
              <a:rPr lang="en-US" dirty="0"/>
              <a:t> </a:t>
            </a:r>
          </a:p>
          <a:p>
            <a:r>
              <a:rPr lang="en-US" dirty="0"/>
              <a:t>c. “Here are our focus questions for today’s session.” </a:t>
            </a:r>
          </a:p>
        </p:txBody>
      </p:sp>
      <p:sp>
        <p:nvSpPr>
          <p:cNvPr id="2" name="Footer Placeholder 1"/>
          <p:cNvSpPr>
            <a:spLocks noGrp="1"/>
          </p:cNvSpPr>
          <p:nvPr>
            <p:ph type="ftr" sz="quarter" idx="10"/>
          </p:nvPr>
        </p:nvSpPr>
        <p:spPr/>
        <p:txBody>
          <a:bodyPr/>
          <a:lstStyle/>
          <a:p>
            <a:pPr>
              <a:defRPr/>
            </a:pPr>
            <a:r>
              <a:rPr lang="en-US"/>
              <a:t>STeLLA II Summer Institute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12551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dirty="0"/>
              <a:t>a. Point out the strategies highlighted on the slide.</a:t>
            </a:r>
          </a:p>
          <a:p>
            <a:endParaRPr lang="en-US" dirty="0"/>
          </a:p>
          <a:p>
            <a:r>
              <a:rPr lang="en-US" dirty="0"/>
              <a:t>b. “During today’s session,</a:t>
            </a:r>
            <a:r>
              <a:rPr lang="en-US" baseline="0" dirty="0"/>
              <a:t> we’ll </a:t>
            </a:r>
            <a:r>
              <a:rPr lang="en-US" dirty="0"/>
              <a:t>focus again on the Student Thinking Lens strategies: elicit, probe, and challenge questions.”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1294924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eaLnBrk="0" fontAlgn="base" hangingPunct="0">
              <a:spcBef>
                <a:spcPct val="30000"/>
              </a:spcBef>
              <a:spcAft>
                <a:spcPct val="0"/>
              </a:spcAft>
              <a:defRPr/>
            </a:pPr>
            <a:r>
              <a:rPr lang="en-US" dirty="0">
                <a:latin typeface="Arial" charset="0"/>
              </a:rPr>
              <a:t>15</a:t>
            </a:r>
            <a:r>
              <a:rPr lang="en-US" baseline="0" dirty="0">
                <a:latin typeface="Arial" charset="0"/>
              </a:rPr>
              <a:t> min </a:t>
            </a:r>
          </a:p>
          <a:p>
            <a:pPr defTabSz="931500" eaLnBrk="0" fontAlgn="base" hangingPunct="0">
              <a:spcBef>
                <a:spcPct val="30000"/>
              </a:spcBef>
              <a:spcAft>
                <a:spcPct val="0"/>
              </a:spcAft>
              <a:defRPr/>
            </a:pPr>
            <a:endParaRPr lang="en-US" baseline="0" dirty="0">
              <a:latin typeface="Arial" charset="0"/>
            </a:endParaRPr>
          </a:p>
          <a:p>
            <a:r>
              <a:rPr lang="en-US" sz="1200" kern="1200" dirty="0">
                <a:solidFill>
                  <a:schemeClr val="tx1"/>
                </a:solidFill>
                <a:latin typeface="+mn-lt"/>
                <a:ea typeface="+mn-ea"/>
                <a:cs typeface="+mn-cs"/>
              </a:rPr>
              <a:t>a. Have participants look in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 at a dialogue example for strategy 3 that highlights probe and challenge questions.</a:t>
            </a:r>
          </a:p>
          <a:p>
            <a:r>
              <a:rPr lang="en-US" sz="1200" kern="1200" dirty="0">
                <a:solidFill>
                  <a:schemeClr val="tx1"/>
                </a:solidFill>
                <a:latin typeface="+mn-lt"/>
                <a:ea typeface="+mn-ea"/>
                <a:cs typeface="+mn-cs"/>
              </a:rPr>
              <a:t> </a:t>
            </a:r>
            <a:endParaRPr lang="en-US" sz="1600" kern="1200" dirty="0">
              <a:solidFill>
                <a:schemeClr val="tx1"/>
              </a:solidFill>
              <a:latin typeface="+mn-lt"/>
              <a:ea typeface="+mn-ea"/>
              <a:cs typeface="+mn-cs"/>
            </a:endParaRPr>
          </a:p>
          <a:p>
            <a:r>
              <a:rPr lang="en-US" sz="1200" b="0" kern="1200" dirty="0">
                <a:solidFill>
                  <a:schemeClr val="tx1"/>
                </a:solidFill>
                <a:latin typeface="+mn-lt"/>
                <a:ea typeface="+mn-ea"/>
                <a:cs typeface="+mn-cs"/>
              </a:rPr>
              <a:t>b. The purposes of this activity are as follows:</a:t>
            </a:r>
            <a:endParaRPr lang="en-US" sz="1600" b="0" kern="1200" dirty="0">
              <a:solidFill>
                <a:schemeClr val="tx1"/>
              </a:solidFill>
              <a:latin typeface="+mn-lt"/>
              <a:ea typeface="+mn-ea"/>
              <a:cs typeface="+mn-cs"/>
            </a:endParaRPr>
          </a:p>
          <a:p>
            <a:endParaRPr lang="en-US" sz="1600" b="0" kern="1200" dirty="0">
              <a:solidFill>
                <a:schemeClr val="tx1"/>
              </a:solidFill>
              <a:latin typeface="+mn-lt"/>
              <a:ea typeface="+mn-ea"/>
              <a:cs typeface="+mn-cs"/>
            </a:endParaRPr>
          </a:p>
          <a:p>
            <a:r>
              <a:rPr lang="en-US" sz="1200" kern="1200" dirty="0">
                <a:solidFill>
                  <a:schemeClr val="tx1"/>
                </a:solidFill>
                <a:latin typeface="+mn-lt"/>
                <a:ea typeface="+mn-ea"/>
                <a:cs typeface="+mn-cs"/>
              </a:rPr>
              <a:t>1. To get participants’ heads back into the questioning strategies discussed on day 1.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 To make sure participants understand the distinct purposes of probe and challenge questions:  </a:t>
            </a:r>
          </a:p>
          <a:p>
            <a:endParaRPr lang="en-US" sz="1200" b="1" kern="1200" dirty="0">
              <a:solidFill>
                <a:schemeClr val="tx1"/>
              </a:solidFill>
              <a:latin typeface="+mn-lt"/>
              <a:ea typeface="+mn-ea"/>
              <a:cs typeface="+mn-cs"/>
            </a:endParaRPr>
          </a:p>
          <a:p>
            <a:pPr marL="274320" lvl="1" indent="-137160">
              <a:buFont typeface="Arial" pitchFamily="34" charset="0"/>
              <a:buChar char="•"/>
            </a:pPr>
            <a:r>
              <a:rPr lang="en-US" sz="1200" b="1" kern="1200" dirty="0">
                <a:solidFill>
                  <a:schemeClr val="tx1"/>
                </a:solidFill>
                <a:latin typeface="+mn-lt"/>
                <a:ea typeface="+mn-ea"/>
                <a:cs typeface="+mn-cs"/>
              </a:rPr>
              <a:t>Probe questions</a:t>
            </a:r>
            <a:r>
              <a:rPr lang="en-US" sz="1200" kern="1200" dirty="0">
                <a:solidFill>
                  <a:schemeClr val="tx1"/>
                </a:solidFill>
                <a:latin typeface="+mn-lt"/>
                <a:ea typeface="+mn-ea"/>
                <a:cs typeface="+mn-cs"/>
              </a:rPr>
              <a:t> seek to understand what students are saying/writing and encourage them to explain their ideas more clearly or fully (not to change their thinking).</a:t>
            </a:r>
          </a:p>
          <a:p>
            <a:pPr marL="274320" lvl="1" indent="-137160">
              <a:buFont typeface="Arial" pitchFamily="34" charset="0"/>
              <a:buChar char="•"/>
            </a:pPr>
            <a:r>
              <a:rPr lang="en-US" sz="1200" b="1" kern="1200" dirty="0">
                <a:solidFill>
                  <a:schemeClr val="tx1"/>
                </a:solidFill>
                <a:latin typeface="+mn-lt"/>
                <a:ea typeface="+mn-ea"/>
                <a:cs typeface="+mn-cs"/>
              </a:rPr>
              <a:t>Challenge questions</a:t>
            </a:r>
            <a:r>
              <a:rPr lang="en-US" sz="1200" kern="1200" dirty="0">
                <a:solidFill>
                  <a:schemeClr val="tx1"/>
                </a:solidFill>
                <a:latin typeface="+mn-lt"/>
                <a:ea typeface="+mn-ea"/>
                <a:cs typeface="+mn-cs"/>
              </a:rPr>
              <a:t> seek to engage students in ways that will challenge them to think, reconsider their ideas, change their initial ideas, and move toward more-scientific understandings.</a:t>
            </a:r>
            <a:endParaRPr lang="en-US" dirty="0">
              <a:latin typeface="Arial" charset="0"/>
            </a:endParaRPr>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a:t>STeLLA II Summer Institute Day 2</a:t>
            </a:r>
          </a:p>
        </p:txBody>
      </p:sp>
      <p:sp>
        <p:nvSpPr>
          <p:cNvPr id="6" name="Slide Number Placeholder 5"/>
          <p:cNvSpPr>
            <a:spLocks noGrp="1"/>
          </p:cNvSpPr>
          <p:nvPr>
            <p:ph type="sldNum" sz="quarter" idx="12"/>
          </p:nvPr>
        </p:nvSpPr>
        <p:spPr/>
        <p:txBody>
          <a:bodyPr/>
          <a:lstStyle/>
          <a:p>
            <a:pPr>
              <a:defRPr/>
            </a:pPr>
            <a:fld id="{C70F6E62-11C5-4854-89DB-851B545ABDD5}" type="slidenum">
              <a:rPr lang="en-US" smtClean="0"/>
              <a:pPr>
                <a:defRPr/>
              </a:pPr>
              <a:t>8</a:t>
            </a:fld>
            <a:endParaRPr lang="en-US"/>
          </a:p>
        </p:txBody>
      </p:sp>
    </p:spTree>
    <p:extLst>
      <p:ext uri="{BB962C8B-B14F-4D97-AF65-F5344CB8AC3E}">
        <p14:creationId xmlns:p14="http://schemas.microsoft.com/office/powerpoint/2010/main" val="2508458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0" lvl="1"/>
            <a:r>
              <a:rPr lang="en-US" sz="1200" kern="1200" dirty="0">
                <a:solidFill>
                  <a:schemeClr val="tx1"/>
                </a:solidFill>
                <a:latin typeface="+mn-lt"/>
                <a:ea typeface="+mn-ea"/>
                <a:cs typeface="+mn-cs"/>
              </a:rPr>
              <a:t>a. “Today we’ll explore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this focus question: How can lesson analysis help us better understand how elicit, probe, and challenge questions can</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reveal and challenge student thinking?” </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 “But first let’s discuss what lesson analysis</a:t>
            </a:r>
            <a:r>
              <a:rPr lang="en-US" sz="1200" kern="1200" baseline="0" dirty="0">
                <a:solidFill>
                  <a:schemeClr val="tx1"/>
                </a:solidFill>
                <a:latin typeface="+mn-lt"/>
                <a:ea typeface="+mn-ea"/>
                <a:cs typeface="+mn-cs"/>
              </a:rPr>
              <a:t> involves</a:t>
            </a:r>
            <a:r>
              <a:rPr lang="en-US" sz="1200" kern="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2454598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420833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47762194"/>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embed/yBRbUmBR4e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file:///C:\Users\chvidsten\Desktop\RESPeCT%20Summer%20Institute%202014\Day%202\2.2%20Stella2_GE_Kawamura6_L2.1_C4.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youtube.com/embed/vy2nEolrkw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3%20Red%20Binder%20-%20Lesson%20Analysis%20&amp;%20PDLG/Grade%205%20PDLG/Videos%20Day%202/2.3_stella_WC_dieken_c4.mp4"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embed/R4I6gM6Rb0o"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4.gif"/><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hyperlink" Target="https://phet.colorado.edu/en/simulation/states-of-matter-basic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screen">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2794518" y="2516537"/>
            <a:ext cx="3276600" cy="646331"/>
          </a:xfrm>
          <a:prstGeom prst="rect">
            <a:avLst/>
          </a:prstGeom>
          <a:noFill/>
        </p:spPr>
        <p:txBody>
          <a:bodyPr wrap="square" rtlCol="0">
            <a:spAutoFit/>
          </a:bodyPr>
          <a:lstStyle/>
          <a:p>
            <a:pPr algn="ctr"/>
            <a:r>
              <a:rPr lang="en-US" sz="3600" dirty="0">
                <a:solidFill>
                  <a:srgbClr val="1F497D"/>
                </a:solidFill>
                <a:latin typeface="Calibri" pitchFamily="34" charset="0"/>
              </a:rPr>
              <a:t>Day 2</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err="1"/>
              <a:t>RESPeCT</a:t>
            </a:r>
            <a:r>
              <a:rPr lang="en-US" dirty="0"/>
              <a:t> Lesson Analysis Protocol</a:t>
            </a:r>
          </a:p>
        </p:txBody>
      </p:sp>
      <p:sp>
        <p:nvSpPr>
          <p:cNvPr id="3" name="Content Placeholder 2"/>
          <p:cNvSpPr>
            <a:spLocks noGrp="1"/>
          </p:cNvSpPr>
          <p:nvPr>
            <p:ph idx="1"/>
          </p:nvPr>
        </p:nvSpPr>
        <p:spPr>
          <a:xfrm>
            <a:off x="685800" y="1371600"/>
            <a:ext cx="8001000" cy="5181600"/>
          </a:xfrm>
        </p:spPr>
        <p:txBody>
          <a:bodyPr>
            <a:noAutofit/>
          </a:bodyPr>
          <a:lstStyle/>
          <a:p>
            <a:pPr marL="0" indent="0">
              <a:spcBef>
                <a:spcPts val="0"/>
              </a:spcBef>
              <a:spcAft>
                <a:spcPts val="300"/>
              </a:spcAft>
              <a:buNone/>
            </a:pPr>
            <a:r>
              <a:rPr lang="en-US" sz="2800" dirty="0"/>
              <a:t>1. </a:t>
            </a:r>
            <a:r>
              <a:rPr lang="en-US" sz="2800" b="1" dirty="0">
                <a:solidFill>
                  <a:srgbClr val="FF0000"/>
                </a:solidFill>
              </a:rPr>
              <a:t>Identify</a:t>
            </a:r>
            <a:r>
              <a:rPr lang="en-US" sz="2800" b="1" dirty="0"/>
              <a:t> the strategy </a:t>
            </a:r>
          </a:p>
          <a:p>
            <a:pPr marL="731520" lvl="1" indent="-365760">
              <a:spcBef>
                <a:spcPts val="0"/>
              </a:spcBef>
              <a:spcAft>
                <a:spcPts val="600"/>
              </a:spcAft>
            </a:pPr>
            <a:r>
              <a:rPr lang="en-US" sz="2800" dirty="0"/>
              <a:t>What </a:t>
            </a:r>
            <a:r>
              <a:rPr lang="en-US" sz="2800" dirty="0" err="1"/>
              <a:t>STeLLA</a:t>
            </a:r>
            <a:r>
              <a:rPr lang="en-US" sz="2800" dirty="0"/>
              <a:t> lens and strategy was the teacher using in the video clip?</a:t>
            </a:r>
          </a:p>
          <a:p>
            <a:pPr marL="0" indent="0">
              <a:spcBef>
                <a:spcPts val="600"/>
              </a:spcBef>
              <a:spcAft>
                <a:spcPts val="300"/>
              </a:spcAft>
              <a:buNone/>
            </a:pPr>
            <a:r>
              <a:rPr lang="en-US" sz="2800" dirty="0"/>
              <a:t>2. </a:t>
            </a:r>
            <a:r>
              <a:rPr lang="en-US" sz="2800" b="1" dirty="0">
                <a:solidFill>
                  <a:srgbClr val="FF0000"/>
                </a:solidFill>
              </a:rPr>
              <a:t>Analyze</a:t>
            </a:r>
            <a:r>
              <a:rPr lang="en-US" sz="2800" b="1" dirty="0"/>
              <a:t> the video </a:t>
            </a:r>
          </a:p>
          <a:p>
            <a:pPr marL="731520" lvl="1" indent="-365760">
              <a:spcBef>
                <a:spcPts val="0"/>
              </a:spcBef>
              <a:spcAft>
                <a:spcPts val="300"/>
              </a:spcAft>
            </a:pPr>
            <a:r>
              <a:rPr lang="en-US" sz="2800" dirty="0"/>
              <a:t>What student thinking was made visible (or not)?</a:t>
            </a:r>
          </a:p>
          <a:p>
            <a:pPr marL="731520" lvl="1" indent="-365760">
              <a:spcBef>
                <a:spcPts val="0"/>
              </a:spcBef>
              <a:spcAft>
                <a:spcPts val="600"/>
              </a:spcAft>
            </a:pPr>
            <a:r>
              <a:rPr lang="en-US" sz="2800" dirty="0"/>
              <a:t>How did the use of the </a:t>
            </a:r>
            <a:r>
              <a:rPr lang="en-US" sz="2800" dirty="0" err="1"/>
              <a:t>STeLLA</a:t>
            </a:r>
            <a:r>
              <a:rPr lang="en-US" sz="2800" dirty="0"/>
              <a:t> strategy impact student thinking?</a:t>
            </a:r>
          </a:p>
          <a:p>
            <a:pPr marL="0" indent="0">
              <a:spcBef>
                <a:spcPts val="600"/>
              </a:spcBef>
              <a:spcAft>
                <a:spcPts val="300"/>
              </a:spcAft>
              <a:buNone/>
            </a:pPr>
            <a:r>
              <a:rPr lang="en-US" sz="2800" dirty="0"/>
              <a:t>3. </a:t>
            </a:r>
            <a:r>
              <a:rPr lang="en-US" sz="2800" b="1" dirty="0">
                <a:solidFill>
                  <a:srgbClr val="FF0000"/>
                </a:solidFill>
              </a:rPr>
              <a:t>Reflect</a:t>
            </a:r>
            <a:r>
              <a:rPr lang="en-US" sz="2800" b="1" dirty="0"/>
              <a:t> and apply </a:t>
            </a:r>
          </a:p>
          <a:p>
            <a:pPr marL="731520" lvl="1" indent="-365760">
              <a:spcBef>
                <a:spcPts val="0"/>
              </a:spcBef>
              <a:spcAft>
                <a:spcPts val="0"/>
              </a:spcAft>
            </a:pPr>
            <a:r>
              <a:rPr lang="en-US" sz="2800" dirty="0"/>
              <a:t>What did you learn from identifying and analyzing the strategy in the video?</a:t>
            </a:r>
          </a:p>
          <a:p>
            <a:pPr lvl="1"/>
            <a:endParaRPr lang="en-US" sz="2400" dirty="0"/>
          </a:p>
        </p:txBody>
      </p:sp>
    </p:spTree>
    <p:extLst>
      <p:ext uri="{BB962C8B-B14F-4D97-AF65-F5344CB8AC3E}">
        <p14:creationId xmlns:p14="http://schemas.microsoft.com/office/powerpoint/2010/main" val="35872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914400"/>
          </a:xfrm>
        </p:spPr>
        <p:txBody>
          <a:bodyPr>
            <a:normAutofit/>
          </a:bodyPr>
          <a:lstStyle/>
          <a:p>
            <a:pPr algn="l"/>
            <a:r>
              <a:rPr lang="en-US" sz="4000" dirty="0">
                <a:latin typeface="Calibri" pitchFamily="34" charset="0"/>
              </a:rPr>
              <a:t>Lesson Analysis Process</a:t>
            </a:r>
          </a:p>
        </p:txBody>
      </p:sp>
      <p:sp>
        <p:nvSpPr>
          <p:cNvPr id="17411" name="Content Placeholder 2"/>
          <p:cNvSpPr>
            <a:spLocks noGrp="1"/>
          </p:cNvSpPr>
          <p:nvPr>
            <p:ph idx="1"/>
          </p:nvPr>
        </p:nvSpPr>
        <p:spPr>
          <a:xfrm>
            <a:off x="457200" y="1219200"/>
            <a:ext cx="8229600" cy="5410200"/>
          </a:xfrm>
        </p:spPr>
        <p:txBody>
          <a:bodyPr/>
          <a:lstStyle/>
          <a:p>
            <a:pPr marL="365760" indent="-365760">
              <a:spcBef>
                <a:spcPts val="0"/>
              </a:spcBef>
              <a:buClr>
                <a:schemeClr val="bg1">
                  <a:lumMod val="65000"/>
                </a:schemeClr>
              </a:buClr>
              <a:buFont typeface="Times New Roman" pitchFamily="18" charset="0"/>
              <a:buAutoNum type="arabicPeriod"/>
              <a:defRPr/>
            </a:pPr>
            <a:r>
              <a:rPr lang="en-US" sz="2700" dirty="0">
                <a:solidFill>
                  <a:srgbClr val="C00000"/>
                </a:solidFill>
              </a:rPr>
              <a:t>Review</a:t>
            </a:r>
            <a:r>
              <a:rPr lang="en-US" sz="2700" dirty="0"/>
              <a:t> the lesson context:</a:t>
            </a:r>
          </a:p>
          <a:p>
            <a:pPr marL="685800" lvl="3" indent="-222250">
              <a:buClr>
                <a:schemeClr val="bg1">
                  <a:lumMod val="65000"/>
                </a:schemeClr>
              </a:buClr>
              <a:buFont typeface="Arial" pitchFamily="34" charset="0"/>
              <a:buChar char="•"/>
              <a:defRPr/>
            </a:pPr>
            <a:r>
              <a:rPr lang="en-US" sz="2700" dirty="0"/>
              <a:t>What is the ideal student response to the focus question?</a:t>
            </a:r>
          </a:p>
          <a:p>
            <a:pPr marL="685800" lvl="3" indent="-222250">
              <a:buClr>
                <a:schemeClr val="bg1">
                  <a:lumMod val="65000"/>
                </a:schemeClr>
              </a:buClr>
              <a:buFont typeface="Arial" pitchFamily="34" charset="0"/>
              <a:buChar char="•"/>
              <a:defRPr/>
            </a:pPr>
            <a:r>
              <a:rPr lang="en-US" sz="2700" dirty="0"/>
              <a:t>How is the clip situated in the content storyline?</a:t>
            </a:r>
          </a:p>
          <a:p>
            <a:pPr marL="365760" indent="-365760">
              <a:buClr>
                <a:schemeClr val="bg1">
                  <a:lumMod val="65000"/>
                </a:schemeClr>
              </a:buClr>
              <a:buFont typeface="+mj-lt"/>
              <a:buAutoNum type="arabicPeriod"/>
              <a:defRPr/>
            </a:pPr>
            <a:r>
              <a:rPr lang="en-US" sz="2700" dirty="0">
                <a:solidFill>
                  <a:srgbClr val="C00000"/>
                </a:solidFill>
              </a:rPr>
              <a:t>Identify</a:t>
            </a:r>
            <a:r>
              <a:rPr lang="en-US" sz="2700" dirty="0"/>
              <a:t> and discuss the strategy that is the focus of analysis for each clip.</a:t>
            </a:r>
          </a:p>
          <a:p>
            <a:pPr marL="365760" indent="-365760">
              <a:buClr>
                <a:schemeClr val="bg1">
                  <a:lumMod val="65000"/>
                </a:schemeClr>
              </a:buClr>
              <a:buFont typeface="+mj-lt"/>
              <a:buAutoNum type="arabicPeriod"/>
              <a:defRPr/>
            </a:pPr>
            <a:r>
              <a:rPr lang="en-US" sz="2700" dirty="0">
                <a:solidFill>
                  <a:srgbClr val="C00000"/>
                </a:solidFill>
              </a:rPr>
              <a:t>Watch</a:t>
            </a:r>
            <a:r>
              <a:rPr lang="en-US" sz="2700" dirty="0"/>
              <a:t> video clip(s).</a:t>
            </a:r>
          </a:p>
          <a:p>
            <a:pPr marL="365760" indent="-365760">
              <a:buClr>
                <a:schemeClr val="bg1">
                  <a:lumMod val="65000"/>
                </a:schemeClr>
              </a:buClr>
              <a:buFont typeface="+mj-lt"/>
              <a:buAutoNum type="arabicPeriod"/>
              <a:defRPr/>
            </a:pPr>
            <a:r>
              <a:rPr lang="en-US" sz="2700" dirty="0">
                <a:solidFill>
                  <a:srgbClr val="C00000"/>
                </a:solidFill>
              </a:rPr>
              <a:t>Analyze</a:t>
            </a:r>
            <a:r>
              <a:rPr lang="en-US" sz="2700" dirty="0"/>
              <a:t> the lesson using the lesson analysis protocol.</a:t>
            </a:r>
          </a:p>
          <a:p>
            <a:pPr marL="365760" indent="-365760">
              <a:buClr>
                <a:schemeClr val="bg1">
                  <a:lumMod val="65000"/>
                </a:schemeClr>
              </a:buClr>
              <a:buFont typeface="+mj-lt"/>
              <a:buAutoNum type="arabicPeriod"/>
              <a:defRPr/>
            </a:pPr>
            <a:r>
              <a:rPr lang="en-US" sz="2700" dirty="0">
                <a:solidFill>
                  <a:srgbClr val="C00000"/>
                </a:solidFill>
              </a:rPr>
              <a:t>Reflect</a:t>
            </a:r>
            <a:r>
              <a:rPr lang="en-US" sz="2700" dirty="0"/>
              <a:t> on the lesson analysis experience: </a:t>
            </a:r>
          </a:p>
          <a:p>
            <a:pPr marL="685800" lvl="3" indent="-222250">
              <a:buClr>
                <a:schemeClr val="bg1">
                  <a:lumMod val="65000"/>
                </a:schemeClr>
              </a:buClr>
              <a:buFont typeface="Arial" pitchFamily="34" charset="0"/>
              <a:buChar char="•"/>
              <a:defRPr/>
            </a:pPr>
            <a:r>
              <a:rPr lang="en-US" sz="2700" dirty="0"/>
              <a:t>As a reviewer</a:t>
            </a:r>
          </a:p>
          <a:p>
            <a:pPr marL="685800" lvl="3" indent="-222250">
              <a:buClr>
                <a:schemeClr val="bg1">
                  <a:lumMod val="65000"/>
                </a:schemeClr>
              </a:buClr>
              <a:buFont typeface="Arial" pitchFamily="34" charset="0"/>
              <a:buChar char="•"/>
              <a:defRPr/>
            </a:pPr>
            <a:r>
              <a:rPr lang="en-US" sz="2700" dirty="0"/>
              <a:t>As a teacher in the clip</a:t>
            </a:r>
          </a:p>
        </p:txBody>
      </p:sp>
    </p:spTree>
    <p:extLst>
      <p:ext uri="{BB962C8B-B14F-4D97-AF65-F5344CB8AC3E}">
        <p14:creationId xmlns:p14="http://schemas.microsoft.com/office/powerpoint/2010/main" val="251119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cs typeface="Times New Roman" pitchFamily="18" charset="0"/>
              </a:rPr>
              <a:t>Lesson Analysis: Viewing Basics</a:t>
            </a:r>
          </a:p>
        </p:txBody>
      </p:sp>
      <p:sp>
        <p:nvSpPr>
          <p:cNvPr id="3" name="Content Placeholder 2"/>
          <p:cNvSpPr>
            <a:spLocks noGrp="1"/>
          </p:cNvSpPr>
          <p:nvPr>
            <p:ph idx="1"/>
          </p:nvPr>
        </p:nvSpPr>
        <p:spPr>
          <a:xfrm>
            <a:off x="685800" y="1600200"/>
            <a:ext cx="8001000" cy="3886201"/>
          </a:xfrm>
        </p:spPr>
        <p:txBody>
          <a:bodyPr>
            <a:normAutofit/>
          </a:bodyPr>
          <a:lstStyle/>
          <a:p>
            <a:pPr marL="365760" indent="-365760">
              <a:lnSpc>
                <a:spcPct val="90000"/>
              </a:lnSpc>
              <a:spcBef>
                <a:spcPts val="0"/>
              </a:spcBef>
              <a:spcAft>
                <a:spcPts val="2200"/>
              </a:spcAft>
            </a:pPr>
            <a:r>
              <a:rPr lang="en-US" sz="3000" b="1" dirty="0"/>
              <a:t>Viewing basic 1: </a:t>
            </a:r>
            <a:r>
              <a:rPr lang="en-US" sz="3000" dirty="0"/>
              <a:t>Look past the trivial, or little things, that bug you.</a:t>
            </a:r>
          </a:p>
          <a:p>
            <a:pPr marL="365760" indent="-365760">
              <a:lnSpc>
                <a:spcPct val="90000"/>
              </a:lnSpc>
              <a:spcBef>
                <a:spcPts val="0"/>
              </a:spcBef>
              <a:spcAft>
                <a:spcPts val="2200"/>
              </a:spcAft>
            </a:pPr>
            <a:r>
              <a:rPr lang="en-US" sz="3000" b="1" dirty="0"/>
              <a:t>Viewing basic 2: </a:t>
            </a:r>
            <a:r>
              <a:rPr lang="en-US" sz="3000" dirty="0"/>
              <a:t>Avoid the “This doesn’t look like my classroom!” trap.</a:t>
            </a:r>
          </a:p>
          <a:p>
            <a:pPr marL="365760" indent="-365760">
              <a:lnSpc>
                <a:spcPct val="90000"/>
              </a:lnSpc>
              <a:spcBef>
                <a:spcPts val="0"/>
              </a:spcBef>
              <a:spcAft>
                <a:spcPts val="1800"/>
              </a:spcAft>
            </a:pPr>
            <a:r>
              <a:rPr lang="en-US" sz="3000" b="1" dirty="0"/>
              <a:t>Viewing basic 3: </a:t>
            </a:r>
            <a:r>
              <a:rPr lang="en-US" sz="3000" dirty="0"/>
              <a:t>Avoid making snap judgments about the teaching or learning in the classroom you’re viewing. </a:t>
            </a:r>
          </a:p>
        </p:txBody>
      </p:sp>
      <p:sp>
        <p:nvSpPr>
          <p:cNvPr id="4" name="TextBox 3"/>
          <p:cNvSpPr txBox="1"/>
          <p:nvPr/>
        </p:nvSpPr>
        <p:spPr>
          <a:xfrm>
            <a:off x="838200" y="5410200"/>
            <a:ext cx="7924800" cy="1015663"/>
          </a:xfrm>
          <a:prstGeom prst="rect">
            <a:avLst/>
          </a:prstGeom>
          <a:noFill/>
        </p:spPr>
        <p:txBody>
          <a:bodyPr wrap="square" rtlCol="0">
            <a:spAutoFit/>
          </a:bodyPr>
          <a:lstStyle/>
          <a:p>
            <a:r>
              <a:rPr lang="en-US" sz="3000" b="1" dirty="0">
                <a:latin typeface="Calibri" pitchFamily="34" charset="0"/>
              </a:rPr>
              <a:t>Note: </a:t>
            </a:r>
            <a:r>
              <a:rPr lang="en-US" sz="3000" dirty="0">
                <a:latin typeface="Calibri" pitchFamily="34" charset="0"/>
              </a:rPr>
              <a:t>Find out more about the viewing basics on page 1 of the </a:t>
            </a:r>
            <a:r>
              <a:rPr lang="en-US" sz="3000" dirty="0" err="1">
                <a:latin typeface="Calibri" pitchFamily="34" charset="0"/>
              </a:rPr>
              <a:t>STeLLA</a:t>
            </a:r>
            <a:r>
              <a:rPr lang="en-US" sz="3000" dirty="0">
                <a:latin typeface="Calibri" pitchFamily="34" charset="0"/>
              </a:rPr>
              <a:t> strategies booklet.</a:t>
            </a:r>
          </a:p>
        </p:txBody>
      </p:sp>
    </p:spTree>
    <p:extLst>
      <p:ext uri="{BB962C8B-B14F-4D97-AF65-F5344CB8AC3E}">
        <p14:creationId xmlns:p14="http://schemas.microsoft.com/office/powerpoint/2010/main" val="142290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6940"/>
            <a:ext cx="6172200" cy="990600"/>
          </a:xfrm>
        </p:spPr>
        <p:txBody>
          <a:bodyPr>
            <a:normAutofit/>
          </a:bodyPr>
          <a:lstStyle/>
          <a:p>
            <a:r>
              <a:rPr lang="en-US" dirty="0"/>
              <a:t>Our First Video Clip </a:t>
            </a:r>
          </a:p>
        </p:txBody>
      </p:sp>
      <p:sp>
        <p:nvSpPr>
          <p:cNvPr id="3" name="Content Placeholder 2"/>
          <p:cNvSpPr>
            <a:spLocks noGrp="1"/>
          </p:cNvSpPr>
          <p:nvPr>
            <p:ph idx="1"/>
          </p:nvPr>
        </p:nvSpPr>
        <p:spPr>
          <a:xfrm>
            <a:off x="762000" y="1295400"/>
            <a:ext cx="8153400" cy="5334000"/>
          </a:xfrm>
        </p:spPr>
        <p:txBody>
          <a:bodyPr/>
          <a:lstStyle/>
          <a:p>
            <a:pPr marL="0" indent="0">
              <a:buNone/>
            </a:pPr>
            <a:r>
              <a:rPr lang="en-US" sz="3000" b="1" dirty="0"/>
              <a:t>Context:  </a:t>
            </a:r>
          </a:p>
          <a:p>
            <a:pPr marL="365760" indent="-365760">
              <a:spcBef>
                <a:spcPts val="600"/>
              </a:spcBef>
            </a:pPr>
            <a:r>
              <a:rPr lang="en-US" sz="3000" dirty="0"/>
              <a:t>An interview with a 5th-grade student (Amber) before the teacher begins instruction on the water cycle.</a:t>
            </a:r>
          </a:p>
          <a:p>
            <a:pPr marL="365760" indent="-365760">
              <a:spcBef>
                <a:spcPts val="600"/>
              </a:spcBef>
            </a:pPr>
            <a:r>
              <a:rPr lang="en-US" sz="3000" dirty="0"/>
              <a:t>Read the context at the top of the video transcript (handout 2.1 in </a:t>
            </a:r>
            <a:br>
              <a:rPr lang="en-US" sz="3000" dirty="0"/>
            </a:br>
            <a:r>
              <a:rPr lang="en-US" sz="3000" dirty="0"/>
              <a:t>your PD program binder).</a:t>
            </a:r>
          </a:p>
          <a:p>
            <a:pPr marL="365760" indent="-365760">
              <a:spcBef>
                <a:spcPts val="600"/>
              </a:spcBef>
            </a:pPr>
            <a:r>
              <a:rPr lang="en-US" sz="3000" dirty="0"/>
              <a:t>Amber and the interviewer </a:t>
            </a:r>
            <a:br>
              <a:rPr lang="en-US" sz="3000" dirty="0"/>
            </a:br>
            <a:r>
              <a:rPr lang="en-US" sz="3000" dirty="0"/>
              <a:t>refer to this diagram:</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800" dirty="0">
              <a:solidFill>
                <a:srgbClr val="0070C0"/>
              </a:solidFill>
            </a:endParaRPr>
          </a:p>
          <a:p>
            <a:pPr marL="0" indent="0">
              <a:buNone/>
            </a:pPr>
            <a:endParaRPr lang="en-US" sz="1600" dirty="0"/>
          </a:p>
          <a:p>
            <a:pPr marL="0" indent="0">
              <a:buNone/>
            </a:pPr>
            <a:endParaRPr lang="en-US" sz="1600" dirty="0"/>
          </a:p>
        </p:txBody>
      </p:sp>
      <p:sp>
        <p:nvSpPr>
          <p:cNvPr id="5" name="TextBox 4"/>
          <p:cNvSpPr txBox="1"/>
          <p:nvPr/>
        </p:nvSpPr>
        <p:spPr>
          <a:xfrm>
            <a:off x="7848600" y="533400"/>
            <a:ext cx="914400" cy="646331"/>
          </a:xfrm>
          <a:prstGeom prst="rect">
            <a:avLst/>
          </a:prstGeom>
          <a:solidFill>
            <a:schemeClr val="bg1">
              <a:lumMod val="85000"/>
              <a:alpha val="78000"/>
            </a:schemeClr>
          </a:solidFill>
        </p:spPr>
        <p:txBody>
          <a:bodyPr wrap="square" rtlCol="0">
            <a:spAutoFit/>
          </a:bodyPr>
          <a:lstStyle/>
          <a:p>
            <a:r>
              <a:rPr lang="en-US" b="1" dirty="0"/>
              <a:t>Video </a:t>
            </a:r>
            <a:br>
              <a:rPr lang="en-US" b="1" dirty="0"/>
            </a:br>
            <a:r>
              <a:rPr lang="en-US" b="1" dirty="0"/>
              <a:t>Clip 1</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800" y="4114800"/>
            <a:ext cx="2601648" cy="2312544"/>
          </a:xfrm>
          <a:prstGeom prst="rect">
            <a:avLst/>
          </a:prstGeom>
        </p:spPr>
      </p:pic>
      <p:sp>
        <p:nvSpPr>
          <p:cNvPr id="7" name="TextBox 6">
            <a:extLst>
              <a:ext uri="{FF2B5EF4-FFF2-40B4-BE49-F238E27FC236}">
                <a16:creationId xmlns:a16="http://schemas.microsoft.com/office/drawing/2014/main" id="{DE9F5C12-1F12-4012-9D41-48DA4285C6AF}"/>
              </a:ext>
            </a:extLst>
          </p:cNvPr>
          <p:cNvSpPr txBox="1"/>
          <p:nvPr/>
        </p:nvSpPr>
        <p:spPr>
          <a:xfrm>
            <a:off x="7551923" y="6383179"/>
            <a:ext cx="1069525" cy="246221"/>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Courtesy of BSCS</a:t>
            </a:r>
          </a:p>
        </p:txBody>
      </p:sp>
    </p:spTree>
    <p:extLst>
      <p:ext uri="{BB962C8B-B14F-4D97-AF65-F5344CB8AC3E}">
        <p14:creationId xmlns:p14="http://schemas.microsoft.com/office/powerpoint/2010/main" val="100673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57200"/>
            <a:ext cx="7172047" cy="990600"/>
          </a:xfrm>
        </p:spPr>
        <p:txBody>
          <a:bodyPr>
            <a:normAutofit/>
          </a:bodyPr>
          <a:lstStyle/>
          <a:p>
            <a:r>
              <a:rPr lang="en-US" sz="3600" b="1" dirty="0">
                <a:cs typeface="Times New Roman" pitchFamily="18" charset="0"/>
              </a:rPr>
              <a:t>Identify </a:t>
            </a:r>
            <a:r>
              <a:rPr lang="en-US" sz="3600" dirty="0">
                <a:cs typeface="Times New Roman" pitchFamily="18" charset="0"/>
              </a:rPr>
              <a:t>Elicit and Probe Questions</a:t>
            </a:r>
          </a:p>
        </p:txBody>
      </p:sp>
      <p:sp>
        <p:nvSpPr>
          <p:cNvPr id="99331" name="Rectangle 3"/>
          <p:cNvSpPr>
            <a:spLocks noGrp="1" noChangeArrowheads="1"/>
          </p:cNvSpPr>
          <p:nvPr>
            <p:ph type="body" idx="1"/>
          </p:nvPr>
        </p:nvSpPr>
        <p:spPr>
          <a:xfrm>
            <a:off x="457200" y="1447800"/>
            <a:ext cx="8534400" cy="5410200"/>
          </a:xfrm>
        </p:spPr>
        <p:txBody>
          <a:bodyPr>
            <a:noAutofit/>
          </a:bodyPr>
          <a:lstStyle/>
          <a:p>
            <a:pPr marL="228600" lvl="1" indent="-228600">
              <a:spcBef>
                <a:spcPts val="0"/>
              </a:spcBef>
              <a:spcAft>
                <a:spcPts val="300"/>
              </a:spcAft>
              <a:tabLst>
                <a:tab pos="137160" algn="l"/>
              </a:tabLst>
            </a:pPr>
            <a:r>
              <a:rPr lang="en-US" sz="2600" dirty="0"/>
              <a:t>Watch the video clip for examples of elicit and probe questions.</a:t>
            </a:r>
          </a:p>
          <a:p>
            <a:pPr marL="228600" lvl="1" indent="-228600">
              <a:spcBef>
                <a:spcPts val="0"/>
              </a:spcBef>
              <a:spcAft>
                <a:spcPts val="300"/>
              </a:spcAft>
              <a:tabLst>
                <a:tab pos="137160" algn="l"/>
              </a:tabLst>
            </a:pPr>
            <a:r>
              <a:rPr lang="en-US" sz="2600" b="1" dirty="0"/>
              <a:t>Individuals: </a:t>
            </a:r>
            <a:r>
              <a:rPr lang="en-US" sz="2600" dirty="0"/>
              <a:t>Mark E (elicit) and P (probe) on your transcript.</a:t>
            </a:r>
          </a:p>
          <a:p>
            <a:pPr marL="228600" lvl="1" indent="-228600">
              <a:spcBef>
                <a:spcPts val="0"/>
              </a:spcBef>
              <a:spcAft>
                <a:spcPts val="300"/>
              </a:spcAft>
              <a:tabLst>
                <a:tab pos="137160" algn="l"/>
              </a:tabLst>
            </a:pPr>
            <a:r>
              <a:rPr lang="en-US" sz="2600" dirty="0"/>
              <a:t>Share your evidence with the group.</a:t>
            </a:r>
          </a:p>
          <a:p>
            <a:pPr marL="0" lvl="1" indent="0">
              <a:spcBef>
                <a:spcPts val="600"/>
              </a:spcBef>
              <a:buNone/>
            </a:pPr>
            <a:r>
              <a:rPr lang="en-US" sz="2600" b="1" dirty="0"/>
              <a:t>Remember: </a:t>
            </a:r>
          </a:p>
          <a:p>
            <a:pPr marL="685800" lvl="1" indent="-457200">
              <a:spcBef>
                <a:spcPts val="0"/>
              </a:spcBef>
              <a:spcAft>
                <a:spcPts val="300"/>
              </a:spcAft>
              <a:buFont typeface="+mj-lt"/>
              <a:buAutoNum type="arabicPeriod"/>
            </a:pPr>
            <a:r>
              <a:rPr lang="en-US" sz="2600" dirty="0"/>
              <a:t>Not all questions will fall into the E and P categories.</a:t>
            </a:r>
          </a:p>
          <a:p>
            <a:pPr marL="685800" lvl="1" indent="-457200">
              <a:spcBef>
                <a:spcPts val="0"/>
              </a:spcBef>
              <a:spcAft>
                <a:spcPts val="300"/>
              </a:spcAft>
              <a:buFont typeface="+mj-lt"/>
              <a:buAutoNum type="arabicPeriod"/>
            </a:pPr>
            <a:r>
              <a:rPr lang="en-US" sz="2600" dirty="0"/>
              <a:t>Elicit questions start a conversation and ask for student ideas without expecting right answers.</a:t>
            </a:r>
          </a:p>
          <a:p>
            <a:pPr marL="685800" lvl="1" indent="-457200">
              <a:spcBef>
                <a:spcPts val="0"/>
              </a:spcBef>
              <a:spcAft>
                <a:spcPts val="300"/>
              </a:spcAft>
              <a:buFont typeface="+mj-lt"/>
              <a:buAutoNum type="arabicPeriod"/>
            </a:pPr>
            <a:r>
              <a:rPr lang="en-US" sz="2600" dirty="0"/>
              <a:t>Probe questions try to figure out what a student  means.</a:t>
            </a:r>
          </a:p>
          <a:p>
            <a:pPr marL="685800" lvl="1" indent="-457200">
              <a:spcBef>
                <a:spcPts val="0"/>
              </a:spcBef>
              <a:spcAft>
                <a:spcPts val="300"/>
              </a:spcAft>
              <a:buFont typeface="+mj-lt"/>
              <a:buAutoNum type="arabicPeriod"/>
            </a:pPr>
            <a:r>
              <a:rPr lang="en-US" sz="2600" dirty="0"/>
              <a:t>Probe questions can paraphrase a student’s idea.</a:t>
            </a:r>
          </a:p>
          <a:p>
            <a:pPr marL="239713" indent="0">
              <a:buNone/>
            </a:pPr>
            <a:endParaRPr lang="en-US" sz="2500" dirty="0">
              <a:solidFill>
                <a:srgbClr val="FF0000"/>
              </a:solidFill>
            </a:endParaRPr>
          </a:p>
          <a:p>
            <a:pPr marL="514350" lvl="1" indent="0">
              <a:buNone/>
            </a:pPr>
            <a:endParaRPr lang="en-US" sz="2500" dirty="0"/>
          </a:p>
        </p:txBody>
      </p:sp>
      <p:sp>
        <p:nvSpPr>
          <p:cNvPr id="3" name="TextBox 2"/>
          <p:cNvSpPr txBox="1"/>
          <p:nvPr/>
        </p:nvSpPr>
        <p:spPr>
          <a:xfrm>
            <a:off x="3461657" y="6019800"/>
            <a:ext cx="5410200" cy="381000"/>
          </a:xfrm>
          <a:prstGeom prst="rect">
            <a:avLst/>
          </a:prstGeom>
          <a:noFill/>
          <a:ln>
            <a:solidFill>
              <a:schemeClr val="bg1"/>
            </a:solidFill>
          </a:ln>
        </p:spPr>
        <p:txBody>
          <a:bodyPr wrap="square" rtlCol="0">
            <a:spAutoFit/>
          </a:bodyPr>
          <a:lstStyle/>
          <a:p>
            <a:r>
              <a:rPr lang="en-US" dirty="0">
                <a:solidFill>
                  <a:srgbClr val="0070C0"/>
                </a:solidFill>
                <a:latin typeface="Calibri" pitchFamily="34" charset="0"/>
              </a:rPr>
              <a:t>Link to video clip 1: </a:t>
            </a:r>
            <a:r>
              <a:rPr lang="en-US" dirty="0">
                <a:solidFill>
                  <a:srgbClr val="0070C0"/>
                </a:solidFill>
                <a:latin typeface="Calibri" pitchFamily="34" charset="0"/>
                <a:hlinkClick r:id="rId3"/>
              </a:rPr>
              <a:t>2.1_stella_WC_dieken_amber_c1</a:t>
            </a:r>
            <a:endParaRPr lang="en-US" dirty="0">
              <a:solidFill>
                <a:srgbClr val="0070C0"/>
              </a:solidFill>
              <a:latin typeface="Calibri" pitchFamily="34" charset="0"/>
            </a:endParaRPr>
          </a:p>
        </p:txBody>
      </p:sp>
      <p:sp>
        <p:nvSpPr>
          <p:cNvPr id="2" name="TextBox 1"/>
          <p:cNvSpPr txBox="1"/>
          <p:nvPr/>
        </p:nvSpPr>
        <p:spPr>
          <a:xfrm>
            <a:off x="78486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291556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3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477000" cy="990600"/>
          </a:xfrm>
        </p:spPr>
        <p:txBody>
          <a:bodyPr>
            <a:normAutofit/>
          </a:bodyPr>
          <a:lstStyle/>
          <a:p>
            <a:r>
              <a:rPr lang="en-US" b="1" dirty="0"/>
              <a:t>Analyze</a:t>
            </a:r>
            <a:r>
              <a:rPr lang="en-US" dirty="0"/>
              <a:t> Student Thinking</a:t>
            </a:r>
          </a:p>
        </p:txBody>
      </p:sp>
      <p:sp>
        <p:nvSpPr>
          <p:cNvPr id="3" name="Content Placeholder 2"/>
          <p:cNvSpPr>
            <a:spLocks noGrp="1"/>
          </p:cNvSpPr>
          <p:nvPr>
            <p:ph idx="1"/>
          </p:nvPr>
        </p:nvSpPr>
        <p:spPr>
          <a:xfrm>
            <a:off x="533400" y="1371600"/>
            <a:ext cx="8153400" cy="5029200"/>
          </a:xfrm>
        </p:spPr>
        <p:txBody>
          <a:bodyPr/>
          <a:lstStyle/>
          <a:p>
            <a:pPr marL="0" indent="0">
              <a:spcAft>
                <a:spcPts val="1200"/>
              </a:spcAft>
              <a:buNone/>
            </a:pPr>
            <a:r>
              <a:rPr lang="en-US" sz="3200" dirty="0"/>
              <a:t>Review the interview transcript. </a:t>
            </a:r>
          </a:p>
          <a:p>
            <a:pPr marL="731520" indent="-365760">
              <a:spcBef>
                <a:spcPts val="300"/>
              </a:spcBef>
              <a:spcAft>
                <a:spcPts val="1200"/>
              </a:spcAft>
              <a:tabLst>
                <a:tab pos="457200" algn="l"/>
              </a:tabLst>
            </a:pPr>
            <a:r>
              <a:rPr lang="en-US" sz="3200" dirty="0"/>
              <a:t>What student thinking was revealed through the interviewer’s elicit and probe questions?  </a:t>
            </a:r>
          </a:p>
          <a:p>
            <a:pPr marL="731520" lvl="1" indent="-365760">
              <a:spcBef>
                <a:spcPts val="300"/>
              </a:spcBef>
              <a:spcAft>
                <a:spcPts val="1200"/>
              </a:spcAft>
              <a:tabLst>
                <a:tab pos="457200" algn="l"/>
              </a:tabLst>
            </a:pPr>
            <a:r>
              <a:rPr lang="en-US" sz="3200" dirty="0"/>
              <a:t>What ideas did Amber have about how clouds are formed?  </a:t>
            </a:r>
          </a:p>
          <a:p>
            <a:pPr marL="731520" lvl="1" indent="-365760">
              <a:spcBef>
                <a:spcPts val="300"/>
              </a:spcBef>
              <a:spcAft>
                <a:spcPts val="0"/>
              </a:spcAft>
              <a:tabLst>
                <a:tab pos="457200" algn="l"/>
              </a:tabLst>
            </a:pPr>
            <a:r>
              <a:rPr lang="en-US" sz="3200" dirty="0"/>
              <a:t>Were there places you wished the interviewer had probed more into Amber’s thinking? Why?</a:t>
            </a:r>
          </a:p>
        </p:txBody>
      </p:sp>
      <p:sp>
        <p:nvSpPr>
          <p:cNvPr id="4" name="TextBox 3"/>
          <p:cNvSpPr txBox="1"/>
          <p:nvPr/>
        </p:nvSpPr>
        <p:spPr>
          <a:xfrm>
            <a:off x="7772400" y="609600"/>
            <a:ext cx="990600" cy="646331"/>
          </a:xfrm>
          <a:prstGeom prst="rect">
            <a:avLst/>
          </a:prstGeom>
          <a:solidFill>
            <a:schemeClr val="bg1">
              <a:lumMod val="85000"/>
              <a:alpha val="78000"/>
            </a:schemeClr>
          </a:solidFill>
        </p:spPr>
        <p:txBody>
          <a:bodyPr wrap="square" rtlCol="0">
            <a:spAutoFit/>
          </a:bodyPr>
          <a:lstStyle/>
          <a:p>
            <a:r>
              <a:rPr lang="en-US" b="1" dirty="0"/>
              <a:t>Video Clip 1</a:t>
            </a:r>
          </a:p>
        </p:txBody>
      </p:sp>
    </p:spTree>
    <p:extLst>
      <p:ext uri="{BB962C8B-B14F-4D97-AF65-F5344CB8AC3E}">
        <p14:creationId xmlns:p14="http://schemas.microsoft.com/office/powerpoint/2010/main" val="170630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3400" y="381000"/>
            <a:ext cx="7239000" cy="990600"/>
          </a:xfrm>
        </p:spPr>
        <p:txBody>
          <a:bodyPr>
            <a:noAutofit/>
          </a:bodyPr>
          <a:lstStyle/>
          <a:p>
            <a:r>
              <a:rPr lang="en-US" sz="3600" b="1" dirty="0">
                <a:cs typeface="Times New Roman" pitchFamily="18" charset="0"/>
              </a:rPr>
              <a:t>Identify</a:t>
            </a:r>
            <a:r>
              <a:rPr lang="en-US" sz="3600" dirty="0">
                <a:cs typeface="Times New Roman" pitchFamily="18" charset="0"/>
              </a:rPr>
              <a:t> Probe and Challenge Questions</a:t>
            </a:r>
          </a:p>
        </p:txBody>
      </p:sp>
      <p:sp>
        <p:nvSpPr>
          <p:cNvPr id="99331" name="Rectangle 3"/>
          <p:cNvSpPr>
            <a:spLocks noGrp="1" noChangeArrowheads="1"/>
          </p:cNvSpPr>
          <p:nvPr>
            <p:ph type="body" idx="1"/>
          </p:nvPr>
        </p:nvSpPr>
        <p:spPr>
          <a:xfrm>
            <a:off x="572814" y="1295400"/>
            <a:ext cx="8571186" cy="4917281"/>
          </a:xfrm>
        </p:spPr>
        <p:txBody>
          <a:bodyPr>
            <a:noAutofit/>
          </a:bodyPr>
          <a:lstStyle/>
          <a:p>
            <a:pPr marL="182880" indent="-182880">
              <a:spcBef>
                <a:spcPts val="0"/>
              </a:spcBef>
              <a:spcAft>
                <a:spcPts val="600"/>
              </a:spcAft>
            </a:pPr>
            <a:r>
              <a:rPr lang="en-US" dirty="0"/>
              <a:t>Now we’ll look at a classroom video and focus on identifying probe and challenge questions.</a:t>
            </a:r>
          </a:p>
          <a:p>
            <a:pPr marL="182880" indent="-182880">
              <a:spcBef>
                <a:spcPts val="0"/>
              </a:spcBef>
              <a:spcAft>
                <a:spcPts val="600"/>
              </a:spcAft>
            </a:pPr>
            <a:r>
              <a:rPr lang="en-US" dirty="0"/>
              <a:t>Read the context at the top of the video transcript (handout 2.2).</a:t>
            </a:r>
          </a:p>
          <a:p>
            <a:pPr marL="182880" indent="-182880">
              <a:spcBef>
                <a:spcPts val="0"/>
              </a:spcBef>
              <a:spcAft>
                <a:spcPts val="600"/>
              </a:spcAft>
            </a:pPr>
            <a:r>
              <a:rPr lang="en-US" dirty="0"/>
              <a:t>Identify probe (P) and challenge (C) questions and mark them on your transcript. </a:t>
            </a:r>
          </a:p>
          <a:p>
            <a:pPr marL="182880" indent="-182880">
              <a:spcBef>
                <a:spcPts val="0"/>
              </a:spcBef>
              <a:spcAft>
                <a:spcPts val="600"/>
              </a:spcAft>
            </a:pPr>
            <a:r>
              <a:rPr lang="en-US" dirty="0"/>
              <a:t>Mark “missed opportunity” (MO) next to places you would like to know more about student thinking.</a:t>
            </a:r>
          </a:p>
          <a:p>
            <a:pPr marL="0" lvl="1" indent="0">
              <a:spcBef>
                <a:spcPts val="300"/>
              </a:spcBef>
              <a:spcAft>
                <a:spcPts val="300"/>
              </a:spcAft>
              <a:buNone/>
            </a:pPr>
            <a:r>
              <a:rPr lang="en-US" sz="2400" b="1" dirty="0"/>
              <a:t>Remember: </a:t>
            </a:r>
          </a:p>
          <a:p>
            <a:pPr marL="365760" lvl="1" indent="-365760">
              <a:spcBef>
                <a:spcPts val="0"/>
              </a:spcBef>
              <a:spcAft>
                <a:spcPts val="600"/>
              </a:spcAft>
              <a:buFont typeface="+mj-lt"/>
              <a:buAutoNum type="arabicPeriod"/>
            </a:pPr>
            <a:r>
              <a:rPr lang="en-US" sz="2400" b="1" dirty="0"/>
              <a:t>Probe questions </a:t>
            </a:r>
            <a:r>
              <a:rPr lang="en-US" sz="2400" dirty="0"/>
              <a:t>try to figure out what a student means or is thinking.</a:t>
            </a:r>
          </a:p>
          <a:p>
            <a:pPr marL="365760" lvl="1" indent="-365760">
              <a:spcBef>
                <a:spcPts val="0"/>
              </a:spcBef>
              <a:spcAft>
                <a:spcPts val="600"/>
              </a:spcAft>
              <a:buFont typeface="+mj-lt"/>
              <a:buAutoNum type="arabicPeriod"/>
            </a:pPr>
            <a:r>
              <a:rPr lang="en-US" sz="2400" b="1" dirty="0"/>
              <a:t>Challenge questions </a:t>
            </a:r>
            <a:r>
              <a:rPr lang="en-US" sz="2400" dirty="0"/>
              <a:t>try to move student thinking toward a more scientifically accurate idea.</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6" name="TextBox 5">
            <a:hlinkClick r:id="rId3" action="ppaction://hlinkfile"/>
          </p:cNvPr>
          <p:cNvSpPr txBox="1"/>
          <p:nvPr/>
        </p:nvSpPr>
        <p:spPr>
          <a:xfrm>
            <a:off x="3860074" y="6328350"/>
            <a:ext cx="5022669" cy="369332"/>
          </a:xfrm>
          <a:prstGeom prst="rect">
            <a:avLst/>
          </a:prstGeom>
          <a:noFill/>
          <a:ln>
            <a:solidFill>
              <a:schemeClr val="bg1"/>
            </a:solidFill>
          </a:ln>
        </p:spPr>
        <p:txBody>
          <a:bodyPr wrap="square" rtlCol="0">
            <a:spAutoFit/>
          </a:bodyPr>
          <a:lstStyle/>
          <a:p>
            <a:r>
              <a:rPr lang="en-US" dirty="0">
                <a:solidFill>
                  <a:srgbClr val="0070C0"/>
                </a:solidFill>
                <a:latin typeface="Calibri" pitchFamily="34" charset="0"/>
              </a:rPr>
              <a:t>Link to video clip 2: </a:t>
            </a:r>
            <a:r>
              <a:rPr lang="en-US" dirty="0">
                <a:solidFill>
                  <a:srgbClr val="0070C0"/>
                </a:solidFill>
                <a:latin typeface="Calibri" pitchFamily="34" charset="0"/>
                <a:hlinkClick r:id="rId4"/>
              </a:rPr>
              <a:t>2.2_stella_WC_duin_web_c2</a:t>
            </a:r>
            <a:endParaRPr lang="en-US" dirty="0">
              <a:solidFill>
                <a:srgbClr val="0070C0"/>
              </a:solidFill>
              <a:latin typeface="Calibri" pitchFamily="34" charset="0"/>
            </a:endParaRPr>
          </a:p>
        </p:txBody>
      </p:sp>
      <p:sp>
        <p:nvSpPr>
          <p:cNvPr id="2" name="TextBox 1"/>
          <p:cNvSpPr txBox="1"/>
          <p:nvPr/>
        </p:nvSpPr>
        <p:spPr>
          <a:xfrm>
            <a:off x="80010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154523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Autofit/>
          </a:bodyPr>
          <a:lstStyle/>
          <a:p>
            <a:r>
              <a:rPr lang="en-US" sz="3600" b="1" dirty="0"/>
              <a:t>Identify</a:t>
            </a:r>
            <a:r>
              <a:rPr lang="en-US" sz="3600" dirty="0"/>
              <a:t> Probe and Challenge Questions</a:t>
            </a:r>
          </a:p>
        </p:txBody>
      </p:sp>
      <p:sp>
        <p:nvSpPr>
          <p:cNvPr id="3" name="Content Placeholder 2"/>
          <p:cNvSpPr>
            <a:spLocks noGrp="1"/>
          </p:cNvSpPr>
          <p:nvPr>
            <p:ph idx="1"/>
          </p:nvPr>
        </p:nvSpPr>
        <p:spPr>
          <a:xfrm>
            <a:off x="457200" y="1600200"/>
            <a:ext cx="8229600" cy="4876800"/>
          </a:xfrm>
        </p:spPr>
        <p:txBody>
          <a:bodyPr/>
          <a:lstStyle/>
          <a:p>
            <a:pPr marL="365760" indent="-365760">
              <a:spcBef>
                <a:spcPts val="0"/>
              </a:spcBef>
              <a:spcAft>
                <a:spcPts val="1800"/>
              </a:spcAft>
            </a:pPr>
            <a:r>
              <a:rPr lang="en-US" sz="3200" dirty="0"/>
              <a:t>What are good examples of probe questions in the video transcript (if any)?</a:t>
            </a:r>
          </a:p>
          <a:p>
            <a:pPr marL="365760" indent="-365760">
              <a:spcBef>
                <a:spcPts val="0"/>
              </a:spcBef>
              <a:spcAft>
                <a:spcPts val="1800"/>
              </a:spcAft>
            </a:pPr>
            <a:r>
              <a:rPr lang="en-US" sz="3200" dirty="0"/>
              <a:t>What are good examples of challenge questions in the transcript (if any)? </a:t>
            </a:r>
          </a:p>
        </p:txBody>
      </p:sp>
      <p:sp>
        <p:nvSpPr>
          <p:cNvPr id="4" name="TextBox 3"/>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33940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990600"/>
          </a:xfrm>
        </p:spPr>
        <p:txBody>
          <a:bodyPr>
            <a:noAutofit/>
          </a:bodyPr>
          <a:lstStyle/>
          <a:p>
            <a:r>
              <a:rPr lang="en-US" sz="3600" b="1" dirty="0"/>
              <a:t>Identify</a:t>
            </a:r>
            <a:r>
              <a:rPr lang="en-US" sz="3600" dirty="0"/>
              <a:t> Missed Opportunities to Probe Student Thinking</a:t>
            </a:r>
          </a:p>
        </p:txBody>
      </p:sp>
      <p:sp>
        <p:nvSpPr>
          <p:cNvPr id="3" name="Content Placeholder 2"/>
          <p:cNvSpPr>
            <a:spLocks noGrp="1"/>
          </p:cNvSpPr>
          <p:nvPr>
            <p:ph idx="1"/>
          </p:nvPr>
        </p:nvSpPr>
        <p:spPr>
          <a:xfrm>
            <a:off x="457200" y="1676400"/>
            <a:ext cx="8229600" cy="4572000"/>
          </a:xfrm>
        </p:spPr>
        <p:txBody>
          <a:bodyPr/>
          <a:lstStyle/>
          <a:p>
            <a:pPr marL="0" indent="0">
              <a:spcAft>
                <a:spcPts val="1200"/>
              </a:spcAft>
              <a:buNone/>
            </a:pPr>
            <a:r>
              <a:rPr lang="en-US" sz="3000" b="1" dirty="0"/>
              <a:t>Individuals: </a:t>
            </a:r>
            <a:r>
              <a:rPr lang="en-US" sz="3000" dirty="0"/>
              <a:t>Locate one missed opportunity in the video where the teacher could have asked a probe question. Suggest a probe question to better understand student thinking.  </a:t>
            </a:r>
          </a:p>
          <a:p>
            <a:pPr marL="0" indent="0">
              <a:spcBef>
                <a:spcPts val="1200"/>
              </a:spcBef>
              <a:spcAft>
                <a:spcPts val="0"/>
              </a:spcAft>
              <a:buNone/>
            </a:pPr>
            <a:r>
              <a:rPr lang="en-US" sz="3000" b="1" dirty="0"/>
              <a:t>Turn and Talk: </a:t>
            </a:r>
            <a:r>
              <a:rPr lang="en-US" sz="3000" dirty="0"/>
              <a:t>Turn to a partner and share your possible probe question. Provide each other with feedback. Ask, “Is this a probe question? Why or why not?” </a:t>
            </a:r>
          </a:p>
          <a:p>
            <a:pPr marL="0" lvl="1" indent="0">
              <a:spcBef>
                <a:spcPts val="1200"/>
              </a:spcBef>
              <a:spcAft>
                <a:spcPts val="0"/>
              </a:spcAft>
              <a:buNone/>
            </a:pPr>
            <a:r>
              <a:rPr lang="en-US" sz="3000" b="1" dirty="0"/>
              <a:t>Whole group: </a:t>
            </a:r>
            <a:r>
              <a:rPr lang="en-US" sz="3000" dirty="0"/>
              <a:t>Do you need any clarification?  </a:t>
            </a:r>
          </a:p>
          <a:p>
            <a:endParaRPr lang="en-US" dirty="0"/>
          </a:p>
        </p:txBody>
      </p:sp>
      <p:sp>
        <p:nvSpPr>
          <p:cNvPr id="9" name="TextBox 8"/>
          <p:cNvSpPr txBox="1"/>
          <p:nvPr/>
        </p:nvSpPr>
        <p:spPr>
          <a:xfrm>
            <a:off x="79248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71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457200"/>
            <a:ext cx="7010400" cy="990600"/>
          </a:xfrm>
        </p:spPr>
        <p:txBody>
          <a:bodyPr>
            <a:noAutofit/>
          </a:bodyPr>
          <a:lstStyle/>
          <a:p>
            <a:pPr eaLnBrk="1" hangingPunct="1"/>
            <a:r>
              <a:rPr lang="en-US" dirty="0"/>
              <a:t>Common Student Ideas</a:t>
            </a:r>
            <a:endParaRPr lang="en-US" dirty="0">
              <a:solidFill>
                <a:srgbClr val="00B0F0"/>
              </a:solidFill>
            </a:endParaRPr>
          </a:p>
        </p:txBody>
      </p:sp>
      <p:sp>
        <p:nvSpPr>
          <p:cNvPr id="63491" name="Rectangle 3"/>
          <p:cNvSpPr>
            <a:spLocks noGrp="1" noChangeArrowheads="1"/>
          </p:cNvSpPr>
          <p:nvPr>
            <p:ph idx="1"/>
          </p:nvPr>
        </p:nvSpPr>
        <p:spPr>
          <a:xfrm>
            <a:off x="533400" y="1371600"/>
            <a:ext cx="8382000" cy="5257800"/>
          </a:xfrm>
        </p:spPr>
        <p:txBody>
          <a:bodyPr>
            <a:noAutofit/>
          </a:bodyPr>
          <a:lstStyle/>
          <a:p>
            <a:pPr marL="514350" indent="-457200" eaLnBrk="1" hangingPunct="1">
              <a:spcBef>
                <a:spcPts val="0"/>
              </a:spcBef>
              <a:spcAft>
                <a:spcPts val="600"/>
              </a:spcAft>
              <a:buFont typeface="+mj-lt"/>
              <a:buAutoNum type="arabicPeriod"/>
              <a:defRPr/>
            </a:pPr>
            <a:r>
              <a:rPr lang="en-US" sz="2600" dirty="0"/>
              <a:t>Locate Common Student Ideas about  Matter, Molecules, and the Water Cycle (in lesson plans binder).</a:t>
            </a:r>
            <a:endParaRPr lang="en-US" sz="2600" dirty="0">
              <a:solidFill>
                <a:srgbClr val="FF0000"/>
              </a:solidFill>
            </a:endParaRPr>
          </a:p>
          <a:p>
            <a:pPr marL="514350" indent="-457200" eaLnBrk="1" hangingPunct="1">
              <a:spcBef>
                <a:spcPts val="0"/>
              </a:spcBef>
              <a:spcAft>
                <a:spcPts val="600"/>
              </a:spcAft>
              <a:buFont typeface="+mj-lt"/>
              <a:buAutoNum type="arabicPeriod"/>
              <a:defRPr/>
            </a:pPr>
            <a:r>
              <a:rPr lang="en-US" sz="2600" dirty="0"/>
              <a:t>Read through the </a:t>
            </a:r>
            <a:r>
              <a:rPr lang="en-US" sz="2600" b="1" dirty="0"/>
              <a:t>left-hand column on the handout</a:t>
            </a:r>
            <a:r>
              <a:rPr lang="en-US" sz="2600" dirty="0"/>
              <a:t>.</a:t>
            </a:r>
            <a:r>
              <a:rPr lang="en-US" sz="2600" dirty="0">
                <a:solidFill>
                  <a:srgbClr val="FF0000"/>
                </a:solidFill>
              </a:rPr>
              <a:t> </a:t>
            </a:r>
            <a:r>
              <a:rPr lang="en-US" sz="2600" dirty="0"/>
              <a:t> </a:t>
            </a:r>
          </a:p>
          <a:p>
            <a:pPr marL="822960" lvl="1" indent="-365760" eaLnBrk="1" hangingPunct="1">
              <a:spcBef>
                <a:spcPts val="0"/>
              </a:spcBef>
              <a:spcAft>
                <a:spcPts val="300"/>
              </a:spcAft>
              <a:defRPr/>
            </a:pPr>
            <a:r>
              <a:rPr lang="en-US" sz="2600" dirty="0"/>
              <a:t>Have you observed any of these common ideas among your students? (Mark these ideas with a </a:t>
            </a:r>
            <a:r>
              <a:rPr lang="en-US" sz="2600" dirty="0">
                <a:solidFill>
                  <a:srgbClr val="FF0000"/>
                </a:solidFill>
              </a:rPr>
              <a:t>red</a:t>
            </a:r>
            <a:r>
              <a:rPr lang="en-US" sz="2600" dirty="0"/>
              <a:t> dot.)</a:t>
            </a:r>
          </a:p>
          <a:p>
            <a:pPr marL="822960" lvl="1" indent="-365760" eaLnBrk="1" hangingPunct="1">
              <a:spcBef>
                <a:spcPts val="0"/>
              </a:spcBef>
              <a:spcAft>
                <a:spcPts val="300"/>
              </a:spcAft>
              <a:defRPr/>
            </a:pPr>
            <a:r>
              <a:rPr lang="en-US" sz="2600" dirty="0"/>
              <a:t>Have you ever held any of these ideas yourself? (Mark these ideas with a </a:t>
            </a:r>
            <a:r>
              <a:rPr lang="en-US" sz="2600" dirty="0">
                <a:solidFill>
                  <a:srgbClr val="0070C0"/>
                </a:solidFill>
              </a:rPr>
              <a:t>blue</a:t>
            </a:r>
            <a:r>
              <a:rPr lang="en-US" sz="2600" dirty="0"/>
              <a:t> dot.)</a:t>
            </a:r>
          </a:p>
          <a:p>
            <a:pPr marL="822960" lvl="1" indent="-365760" eaLnBrk="1" hangingPunct="1">
              <a:spcBef>
                <a:spcPts val="0"/>
              </a:spcBef>
              <a:spcAft>
                <a:spcPts val="600"/>
              </a:spcAft>
              <a:defRPr/>
            </a:pPr>
            <a:r>
              <a:rPr lang="en-US" sz="2600" dirty="0"/>
              <a:t>Can you think of other misconceptions you’ve held or observed in students?</a:t>
            </a:r>
          </a:p>
          <a:p>
            <a:pPr marL="552450" indent="-495300" eaLnBrk="1" hangingPunct="1">
              <a:spcBef>
                <a:spcPts val="0"/>
              </a:spcBef>
              <a:spcAft>
                <a:spcPts val="0"/>
              </a:spcAft>
              <a:buFontTx/>
              <a:buAutoNum type="arabicPeriod"/>
              <a:defRPr/>
            </a:pPr>
            <a:r>
              <a:rPr lang="en-US" sz="2600" b="1" dirty="0"/>
              <a:t>Whole group: </a:t>
            </a:r>
            <a:r>
              <a:rPr lang="en-US" sz="2600" dirty="0"/>
              <a:t>What patterns do you notice in the red and blue dots? What did this analysis make you think about? </a:t>
            </a:r>
          </a:p>
        </p:txBody>
      </p:sp>
      <p:sp>
        <p:nvSpPr>
          <p:cNvPr id="4" name="TextBox 3"/>
          <p:cNvSpPr txBox="1"/>
          <p:nvPr/>
        </p:nvSpPr>
        <p:spPr>
          <a:xfrm>
            <a:off x="7620000" y="609600"/>
            <a:ext cx="10668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27697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90600"/>
          </a:xfrm>
        </p:spPr>
        <p:txBody>
          <a:bodyPr/>
          <a:lstStyle/>
          <a:p>
            <a:r>
              <a:rPr lang="en-US" dirty="0"/>
              <a:t>Trends in Reflections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8180140"/>
              </p:ext>
            </p:extLst>
          </p:nvPr>
        </p:nvGraphicFramePr>
        <p:xfrm>
          <a:off x="609600" y="1371600"/>
          <a:ext cx="7924800" cy="5040855"/>
        </p:xfrm>
        <a:graphic>
          <a:graphicData uri="http://schemas.openxmlformats.org/drawingml/2006/table">
            <a:tbl>
              <a:tblPr firstRow="1" bandRow="1">
                <a:tableStyleId>{5C22544A-7EE6-4342-B048-85BDC9FD1C3A}</a:tableStyleId>
              </a:tblPr>
              <a:tblGrid>
                <a:gridCol w="4104542">
                  <a:extLst>
                    <a:ext uri="{9D8B030D-6E8A-4147-A177-3AD203B41FA5}">
                      <a16:colId xmlns:a16="http://schemas.microsoft.com/office/drawing/2014/main" val="20000"/>
                    </a:ext>
                  </a:extLst>
                </a:gridCol>
                <a:gridCol w="3820258">
                  <a:extLst>
                    <a:ext uri="{9D8B030D-6E8A-4147-A177-3AD203B41FA5}">
                      <a16:colId xmlns:a16="http://schemas.microsoft.com/office/drawing/2014/main" val="20001"/>
                    </a:ext>
                  </a:extLst>
                </a:gridCol>
              </a:tblGrid>
              <a:tr h="384586">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872670">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1011363">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54902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801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1011363">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419999">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4223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6705600" cy="990600"/>
          </a:xfrm>
        </p:spPr>
        <p:txBody>
          <a:bodyPr>
            <a:noAutofit/>
          </a:bodyPr>
          <a:lstStyle/>
          <a:p>
            <a:r>
              <a:rPr lang="en-US" dirty="0"/>
              <a:t>Common Student Ideas</a:t>
            </a:r>
          </a:p>
        </p:txBody>
      </p:sp>
      <p:sp>
        <p:nvSpPr>
          <p:cNvPr id="3" name="Content Placeholder 2"/>
          <p:cNvSpPr>
            <a:spLocks noGrp="1"/>
          </p:cNvSpPr>
          <p:nvPr>
            <p:ph idx="1"/>
          </p:nvPr>
        </p:nvSpPr>
        <p:spPr>
          <a:xfrm>
            <a:off x="685800" y="1524000"/>
            <a:ext cx="8001000" cy="4876800"/>
          </a:xfrm>
        </p:spPr>
        <p:txBody>
          <a:bodyPr>
            <a:noAutofit/>
          </a:bodyPr>
          <a:lstStyle/>
          <a:p>
            <a:pPr marL="365760" indent="-365760">
              <a:spcBef>
                <a:spcPts val="0"/>
              </a:spcBef>
              <a:spcAft>
                <a:spcPts val="1800"/>
              </a:spcAft>
            </a:pPr>
            <a:r>
              <a:rPr lang="en-US" sz="3200" b="1" dirty="0"/>
              <a:t>Individuals: </a:t>
            </a:r>
            <a:r>
              <a:rPr lang="en-US" sz="3200" dirty="0"/>
              <a:t>Read the scientific explanations for your assigned ideas on the Common Student Ideas chart.</a:t>
            </a:r>
          </a:p>
          <a:p>
            <a:pPr marL="365760" indent="-365760">
              <a:spcAft>
                <a:spcPts val="0"/>
              </a:spcAft>
            </a:pPr>
            <a:r>
              <a:rPr lang="en-US" sz="3200" b="1" dirty="0"/>
              <a:t>Pairs: </a:t>
            </a:r>
            <a:r>
              <a:rPr lang="en-US" sz="3200" dirty="0"/>
              <a:t>Discuss these explanations briefly with a partner. What was new to you? Write on sticky notes any content questions you have and place them on the Parking Lot poster. </a:t>
            </a:r>
          </a:p>
        </p:txBody>
      </p:sp>
      <p:sp>
        <p:nvSpPr>
          <p:cNvPr id="4" name="TextBox 3"/>
          <p:cNvSpPr txBox="1"/>
          <p:nvPr/>
        </p:nvSpPr>
        <p:spPr>
          <a:xfrm>
            <a:off x="7772400" y="6096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31596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6477000" cy="990600"/>
          </a:xfrm>
        </p:spPr>
        <p:txBody>
          <a:bodyPr>
            <a:normAutofit/>
          </a:bodyPr>
          <a:lstStyle/>
          <a:p>
            <a:r>
              <a:rPr lang="en-US" dirty="0"/>
              <a:t>Lesson Analysis Basics</a:t>
            </a:r>
          </a:p>
        </p:txBody>
      </p:sp>
      <p:sp>
        <p:nvSpPr>
          <p:cNvPr id="12291" name="Rectangle 3"/>
          <p:cNvSpPr>
            <a:spLocks noGrp="1" noChangeArrowheads="1"/>
          </p:cNvSpPr>
          <p:nvPr>
            <p:ph idx="1"/>
          </p:nvPr>
        </p:nvSpPr>
        <p:spPr>
          <a:xfrm>
            <a:off x="685800" y="1295400"/>
            <a:ext cx="8001000" cy="5334000"/>
          </a:xfrm>
        </p:spPr>
        <p:txBody>
          <a:bodyPr>
            <a:normAutofit/>
          </a:bodyPr>
          <a:lstStyle/>
          <a:p>
            <a:pPr marL="365760" indent="-365760">
              <a:spcBef>
                <a:spcPts val="0"/>
              </a:spcBef>
              <a:spcAft>
                <a:spcPts val="1200"/>
              </a:spcAft>
            </a:pPr>
            <a:r>
              <a:rPr lang="en-US" sz="3000" b="1" dirty="0"/>
              <a:t>Analysis basic 1: </a:t>
            </a:r>
            <a:r>
              <a:rPr lang="en-US" sz="3000" dirty="0"/>
              <a:t>Focus on student thinking and the science content storyline.</a:t>
            </a:r>
          </a:p>
          <a:p>
            <a:pPr marL="365760" indent="-365760">
              <a:spcBef>
                <a:spcPts val="0"/>
              </a:spcBef>
              <a:spcAft>
                <a:spcPts val="600"/>
              </a:spcAft>
            </a:pPr>
            <a:r>
              <a:rPr lang="en-US" sz="3000" b="1" dirty="0"/>
              <a:t>Analysis basic 2: </a:t>
            </a:r>
            <a:r>
              <a:rPr lang="en-US" sz="3000" dirty="0"/>
              <a:t>Look for evidence to support any claims.</a:t>
            </a:r>
          </a:p>
          <a:p>
            <a:pPr marL="365760" indent="-365760">
              <a:spcBef>
                <a:spcPts val="0"/>
              </a:spcBef>
              <a:spcAft>
                <a:spcPts val="600"/>
              </a:spcAft>
            </a:pPr>
            <a:r>
              <a:rPr lang="en-US" sz="3000" b="1" dirty="0"/>
              <a:t>Analysis basic 3: </a:t>
            </a:r>
            <a:r>
              <a:rPr lang="en-US" sz="3000" dirty="0"/>
              <a:t>Look more than once (in the video and transcript).</a:t>
            </a:r>
          </a:p>
          <a:p>
            <a:pPr marL="365760" indent="-365760">
              <a:spcBef>
                <a:spcPts val="0"/>
              </a:spcBef>
              <a:spcAft>
                <a:spcPts val="600"/>
              </a:spcAft>
            </a:pPr>
            <a:r>
              <a:rPr lang="en-US" sz="3000" b="1" dirty="0"/>
              <a:t>Analysis basic 4: </a:t>
            </a:r>
            <a:r>
              <a:rPr lang="en-US" sz="3000" dirty="0"/>
              <a:t>Consider alternative explanations and teaching strategies. </a:t>
            </a:r>
          </a:p>
          <a:p>
            <a:endParaRPr lang="en-US" dirty="0"/>
          </a:p>
          <a:p>
            <a:endParaRPr lang="en-US" dirty="0"/>
          </a:p>
          <a:p>
            <a:endParaRPr lang="en-US" dirty="0"/>
          </a:p>
          <a:p>
            <a:endParaRPr lang="en-US" dirty="0"/>
          </a:p>
        </p:txBody>
      </p:sp>
      <p:sp>
        <p:nvSpPr>
          <p:cNvPr id="4" name="TextBox 3"/>
          <p:cNvSpPr txBox="1"/>
          <p:nvPr/>
        </p:nvSpPr>
        <p:spPr>
          <a:xfrm>
            <a:off x="609600" y="5562600"/>
            <a:ext cx="8229600" cy="1015663"/>
          </a:xfrm>
          <a:prstGeom prst="rect">
            <a:avLst/>
          </a:prstGeom>
          <a:noFill/>
        </p:spPr>
        <p:txBody>
          <a:bodyPr wrap="square" rtlCol="0">
            <a:spAutoFit/>
          </a:bodyPr>
          <a:lstStyle/>
          <a:p>
            <a:r>
              <a:rPr lang="en-US" sz="3000" b="1" dirty="0">
                <a:latin typeface="Calibri" pitchFamily="34" charset="0"/>
              </a:rPr>
              <a:t>Note: </a:t>
            </a:r>
            <a:r>
              <a:rPr lang="en-US" sz="3000" dirty="0">
                <a:latin typeface="Calibri" pitchFamily="34" charset="0"/>
              </a:rPr>
              <a:t>Find out more about the analysis basics on page 2 of the </a:t>
            </a:r>
            <a:r>
              <a:rPr lang="en-US" sz="3000" dirty="0" err="1">
                <a:latin typeface="Calibri" pitchFamily="34" charset="0"/>
              </a:rPr>
              <a:t>STeLLA</a:t>
            </a:r>
            <a:r>
              <a:rPr lang="en-US" sz="3000" dirty="0">
                <a:latin typeface="Calibri" pitchFamily="34" charset="0"/>
              </a:rPr>
              <a:t> strategies booklet.</a:t>
            </a:r>
          </a:p>
        </p:txBody>
      </p:sp>
      <p:sp>
        <p:nvSpPr>
          <p:cNvPr id="5" name="TextBox 4"/>
          <p:cNvSpPr txBox="1"/>
          <p:nvPr/>
        </p:nvSpPr>
        <p:spPr>
          <a:xfrm>
            <a:off x="77724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415850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1800" y="451366"/>
            <a:ext cx="7112000" cy="990600"/>
          </a:xfrm>
        </p:spPr>
        <p:txBody>
          <a:bodyPr>
            <a:noAutofit/>
          </a:bodyPr>
          <a:lstStyle/>
          <a:p>
            <a:pPr eaLnBrk="1" hangingPunct="1"/>
            <a:r>
              <a:rPr lang="en-US" sz="3500" b="1" dirty="0"/>
              <a:t>Analyze</a:t>
            </a:r>
            <a:r>
              <a:rPr lang="en-US" sz="3500" dirty="0"/>
              <a:t> Questions That Probe</a:t>
            </a:r>
            <a:r>
              <a:rPr lang="en-US" sz="3500" i="1" dirty="0"/>
              <a:t> </a:t>
            </a:r>
            <a:r>
              <a:rPr lang="en-US" sz="3500" dirty="0"/>
              <a:t>and Challenge Student Thinking</a:t>
            </a:r>
          </a:p>
        </p:txBody>
      </p:sp>
      <p:sp>
        <p:nvSpPr>
          <p:cNvPr id="14339" name="Rectangle 3"/>
          <p:cNvSpPr>
            <a:spLocks noGrp="1" noChangeArrowheads="1"/>
          </p:cNvSpPr>
          <p:nvPr>
            <p:ph idx="1"/>
          </p:nvPr>
        </p:nvSpPr>
        <p:spPr>
          <a:xfrm>
            <a:off x="457200" y="1600200"/>
            <a:ext cx="8305800" cy="5029200"/>
          </a:xfrm>
        </p:spPr>
        <p:txBody>
          <a:bodyPr>
            <a:noAutofit/>
          </a:bodyPr>
          <a:lstStyle/>
          <a:p>
            <a:pPr marL="0" indent="0" eaLnBrk="1" hangingPunct="1">
              <a:spcBef>
                <a:spcPts val="0"/>
              </a:spcBef>
              <a:spcAft>
                <a:spcPts val="600"/>
              </a:spcAft>
              <a:buNone/>
            </a:pPr>
            <a:r>
              <a:rPr lang="en-US" sz="2500" b="1" dirty="0"/>
              <a:t>Analysis question: </a:t>
            </a:r>
            <a:r>
              <a:rPr lang="en-US" sz="2500" dirty="0"/>
              <a:t>What student thinking is made visible (or not) through the use of probe or challenge questions? Be specific. Consider whether you observed any of the common student ideas or correct scientific explanations in the video. </a:t>
            </a:r>
          </a:p>
          <a:p>
            <a:pPr marL="0" indent="0" eaLnBrk="1" hangingPunct="1">
              <a:spcBef>
                <a:spcPts val="400"/>
              </a:spcBef>
              <a:spcAft>
                <a:spcPts val="0"/>
              </a:spcAft>
              <a:buNone/>
            </a:pPr>
            <a:r>
              <a:rPr lang="en-US" sz="2500" b="1" dirty="0"/>
              <a:t>Individuals: </a:t>
            </a:r>
            <a:r>
              <a:rPr lang="en-US" sz="2500" dirty="0"/>
              <a:t>Make notes or highlight questions/responses on the video transcript. Develop a claim to answer the question. Support the claim with </a:t>
            </a:r>
          </a:p>
          <a:p>
            <a:pPr lvl="1" indent="-228600" eaLnBrk="1" hangingPunct="1">
              <a:spcBef>
                <a:spcPts val="0"/>
              </a:spcBef>
              <a:spcAft>
                <a:spcPts val="300"/>
              </a:spcAft>
            </a:pPr>
            <a:r>
              <a:rPr lang="en-US" sz="2500" dirty="0"/>
              <a:t>evidence from the transcript,  </a:t>
            </a:r>
          </a:p>
          <a:p>
            <a:pPr lvl="1" indent="-228600" eaLnBrk="1" hangingPunct="1">
              <a:spcBef>
                <a:spcPts val="0"/>
              </a:spcBef>
              <a:spcAft>
                <a:spcPts val="300"/>
              </a:spcAft>
            </a:pPr>
            <a:r>
              <a:rPr lang="en-US" sz="2500" dirty="0"/>
              <a:t>ideas from the Common Student Ideas chart, and/or</a:t>
            </a:r>
          </a:p>
          <a:p>
            <a:pPr lvl="1" indent="-228600" eaLnBrk="1" hangingPunct="1">
              <a:spcBef>
                <a:spcPts val="0"/>
              </a:spcBef>
              <a:spcAft>
                <a:spcPts val="600"/>
              </a:spcAft>
            </a:pPr>
            <a:r>
              <a:rPr lang="en-US" sz="2500" dirty="0"/>
              <a:t>ideas from the </a:t>
            </a:r>
            <a:r>
              <a:rPr lang="en-US" sz="2500" dirty="0" err="1"/>
              <a:t>STeLLA</a:t>
            </a:r>
            <a:r>
              <a:rPr lang="en-US" sz="2500" dirty="0"/>
              <a:t> strategies booklet.</a:t>
            </a:r>
          </a:p>
          <a:p>
            <a:pPr marL="0" indent="0" eaLnBrk="1" hangingPunct="1">
              <a:spcBef>
                <a:spcPts val="400"/>
              </a:spcBef>
              <a:spcAft>
                <a:spcPts val="0"/>
              </a:spcAft>
              <a:buNone/>
            </a:pPr>
            <a:r>
              <a:rPr lang="en-US" sz="2500" b="1" dirty="0"/>
              <a:t>Whole group: </a:t>
            </a:r>
            <a:r>
              <a:rPr lang="en-US" sz="2500" dirty="0"/>
              <a:t>Share claims and evidence. </a:t>
            </a:r>
          </a:p>
        </p:txBody>
      </p:sp>
      <p:sp>
        <p:nvSpPr>
          <p:cNvPr id="5" name="TextBox 4"/>
          <p:cNvSpPr txBox="1"/>
          <p:nvPr/>
        </p:nvSpPr>
        <p:spPr>
          <a:xfrm>
            <a:off x="7924800" y="533400"/>
            <a:ext cx="914400" cy="646331"/>
          </a:xfrm>
          <a:prstGeom prst="rect">
            <a:avLst/>
          </a:prstGeom>
          <a:solidFill>
            <a:schemeClr val="bg1">
              <a:lumMod val="85000"/>
            </a:schemeClr>
          </a:solidFill>
        </p:spPr>
        <p:txBody>
          <a:bodyPr wrap="square" rtlCol="0">
            <a:spAutoFit/>
          </a:bodyPr>
          <a:lstStyle/>
          <a:p>
            <a:r>
              <a:rPr lang="en-US" b="1" dirty="0"/>
              <a:t>Video Clip 2</a:t>
            </a:r>
          </a:p>
        </p:txBody>
      </p:sp>
    </p:spTree>
    <p:extLst>
      <p:ext uri="{BB962C8B-B14F-4D97-AF65-F5344CB8AC3E}">
        <p14:creationId xmlns:p14="http://schemas.microsoft.com/office/powerpoint/2010/main" val="25292705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533400"/>
            <a:ext cx="7391400" cy="990600"/>
          </a:xfrm>
        </p:spPr>
        <p:txBody>
          <a:bodyPr>
            <a:noAutofit/>
          </a:bodyPr>
          <a:lstStyle/>
          <a:p>
            <a:r>
              <a:rPr lang="en-US" sz="3600" b="1" dirty="0">
                <a:cs typeface="Times New Roman" pitchFamily="18" charset="0"/>
              </a:rPr>
              <a:t>Identify </a:t>
            </a:r>
            <a:r>
              <a:rPr lang="en-US" sz="3600" dirty="0">
                <a:cs typeface="Times New Roman" pitchFamily="18" charset="0"/>
              </a:rPr>
              <a:t>Probe, Challenge, and Leading Questions</a:t>
            </a:r>
          </a:p>
        </p:txBody>
      </p:sp>
      <p:sp>
        <p:nvSpPr>
          <p:cNvPr id="99331" name="Rectangle 3"/>
          <p:cNvSpPr>
            <a:spLocks noGrp="1" noChangeArrowheads="1"/>
          </p:cNvSpPr>
          <p:nvPr>
            <p:ph type="body" idx="1"/>
          </p:nvPr>
        </p:nvSpPr>
        <p:spPr>
          <a:xfrm>
            <a:off x="457200" y="1600200"/>
            <a:ext cx="8382000" cy="4966881"/>
          </a:xfrm>
        </p:spPr>
        <p:txBody>
          <a:bodyPr>
            <a:normAutofit/>
          </a:bodyPr>
          <a:lstStyle/>
          <a:p>
            <a:pPr marL="0" indent="0">
              <a:spcBef>
                <a:spcPts val="0"/>
              </a:spcBef>
              <a:spcAft>
                <a:spcPts val="0"/>
              </a:spcAft>
              <a:buNone/>
            </a:pPr>
            <a:r>
              <a:rPr lang="en-US" sz="2600" dirty="0"/>
              <a:t>Now we’ll look at another classroom video. Read the context in the video transcript (top of handout 2.3).</a:t>
            </a:r>
          </a:p>
          <a:p>
            <a:pPr marL="0" indent="0">
              <a:spcBef>
                <a:spcPts val="600"/>
              </a:spcBef>
              <a:spcAft>
                <a:spcPts val="0"/>
              </a:spcAft>
              <a:buNone/>
            </a:pPr>
            <a:r>
              <a:rPr lang="en-US" sz="2600" b="1" dirty="0"/>
              <a:t>Individuals: </a:t>
            </a:r>
            <a:r>
              <a:rPr lang="en-US" sz="2600" dirty="0"/>
              <a:t>Mark the transcript to identify probe (P), challenge (C), or leading (L) questions. Then mark any missed opportunities (MO).</a:t>
            </a:r>
          </a:p>
          <a:p>
            <a:pPr marL="0" indent="0">
              <a:spcBef>
                <a:spcPts val="300"/>
              </a:spcBef>
              <a:spcAft>
                <a:spcPts val="0"/>
              </a:spcAft>
              <a:buNone/>
            </a:pPr>
            <a:r>
              <a:rPr lang="en-US" sz="2600" b="1" dirty="0"/>
              <a:t>Remember: </a:t>
            </a:r>
          </a:p>
          <a:p>
            <a:pPr marL="971550" lvl="1" indent="-365760">
              <a:spcBef>
                <a:spcPts val="0"/>
              </a:spcBef>
              <a:spcAft>
                <a:spcPts val="0"/>
              </a:spcAft>
              <a:buFont typeface="+mj-lt"/>
              <a:buAutoNum type="arabicPeriod"/>
            </a:pPr>
            <a:r>
              <a:rPr lang="en-US" sz="2600" dirty="0"/>
              <a:t>Not all questions (or statements) will fall into these three categories: P, C, or L.</a:t>
            </a:r>
          </a:p>
          <a:p>
            <a:pPr marL="971550" lvl="1" indent="-365760">
              <a:spcBef>
                <a:spcPts val="0"/>
              </a:spcBef>
              <a:spcAft>
                <a:spcPts val="0"/>
              </a:spcAft>
              <a:buFont typeface="+mj-lt"/>
              <a:buAutoNum type="arabicPeriod"/>
            </a:pPr>
            <a:r>
              <a:rPr lang="en-US" sz="2600" dirty="0"/>
              <a:t>Review the viewing basics and analysis basics.</a:t>
            </a:r>
          </a:p>
          <a:p>
            <a:pPr marL="0" indent="0">
              <a:spcBef>
                <a:spcPts val="600"/>
              </a:spcBef>
              <a:spcAft>
                <a:spcPts val="0"/>
              </a:spcAft>
              <a:buNone/>
            </a:pPr>
            <a:r>
              <a:rPr lang="en-US" sz="2600" b="1" dirty="0"/>
              <a:t>Whole-group share-out: </a:t>
            </a:r>
            <a:r>
              <a:rPr lang="en-US" sz="2600" dirty="0"/>
              <a:t>Give reasons for marking the questions the way you did.</a:t>
            </a:r>
          </a:p>
        </p:txBody>
      </p:sp>
      <p:sp>
        <p:nvSpPr>
          <p:cNvPr id="3" name="TextBox 2"/>
          <p:cNvSpPr txBox="1"/>
          <p:nvPr/>
        </p:nvSpPr>
        <p:spPr>
          <a:xfrm>
            <a:off x="3200400" y="6629400"/>
            <a:ext cx="184731" cy="369332"/>
          </a:xfrm>
          <a:prstGeom prst="rect">
            <a:avLst/>
          </a:prstGeom>
          <a:noFill/>
        </p:spPr>
        <p:txBody>
          <a:bodyPr wrap="none" rtlCol="0">
            <a:spAutoFit/>
          </a:bodyPr>
          <a:lstStyle/>
          <a:p>
            <a:endParaRPr lang="en-US" dirty="0"/>
          </a:p>
        </p:txBody>
      </p:sp>
      <p:sp>
        <p:nvSpPr>
          <p:cNvPr id="6" name="TextBox 5">
            <a:hlinkClick r:id="rId3" action="ppaction://hlinkfile"/>
          </p:cNvPr>
          <p:cNvSpPr txBox="1"/>
          <p:nvPr/>
        </p:nvSpPr>
        <p:spPr>
          <a:xfrm>
            <a:off x="4152900" y="6260068"/>
            <a:ext cx="4800600" cy="369332"/>
          </a:xfrm>
          <a:prstGeom prst="rect">
            <a:avLst/>
          </a:prstGeom>
          <a:noFill/>
          <a:ln>
            <a:solidFill>
              <a:schemeClr val="bg1"/>
            </a:solidFill>
          </a:ln>
        </p:spPr>
        <p:txBody>
          <a:bodyPr wrap="square" rtlCol="0">
            <a:spAutoFit/>
          </a:bodyPr>
          <a:lstStyle/>
          <a:p>
            <a:r>
              <a:rPr lang="en-US" dirty="0">
                <a:solidFill>
                  <a:srgbClr val="0070C0"/>
                </a:solidFill>
                <a:latin typeface="Calibri" pitchFamily="34" charset="0"/>
              </a:rPr>
              <a:t>Link to video clip 3: </a:t>
            </a:r>
            <a:r>
              <a:rPr lang="en-US" dirty="0">
                <a:solidFill>
                  <a:srgbClr val="0070C0"/>
                </a:solidFill>
                <a:latin typeface="Calibri" pitchFamily="34" charset="0"/>
                <a:hlinkClick r:id="rId4"/>
              </a:rPr>
              <a:t>2.3_stella_WC_dieken_c4</a:t>
            </a:r>
            <a:endParaRPr lang="en-US" dirty="0">
              <a:solidFill>
                <a:srgbClr val="0070C0"/>
              </a:solidFill>
              <a:latin typeface="Calibri" pitchFamily="34" charset="0"/>
            </a:endParaRPr>
          </a:p>
        </p:txBody>
      </p:sp>
      <p:sp>
        <p:nvSpPr>
          <p:cNvPr id="2" name="TextBox 1"/>
          <p:cNvSpPr txBox="1"/>
          <p:nvPr/>
        </p:nvSpPr>
        <p:spPr>
          <a:xfrm>
            <a:off x="7924800" y="6096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637331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3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65146"/>
            <a:ext cx="6934200" cy="990600"/>
          </a:xfrm>
        </p:spPr>
        <p:txBody>
          <a:bodyPr>
            <a:noAutofit/>
          </a:bodyPr>
          <a:lstStyle/>
          <a:p>
            <a:pPr eaLnBrk="1" hangingPunct="1"/>
            <a:r>
              <a:rPr lang="en-US" b="1" dirty="0"/>
              <a:t>Analyze </a:t>
            </a:r>
            <a:r>
              <a:rPr lang="en-US" dirty="0"/>
              <a:t>Student Thinking</a:t>
            </a:r>
          </a:p>
        </p:txBody>
      </p:sp>
      <p:sp>
        <p:nvSpPr>
          <p:cNvPr id="14339" name="Rectangle 3"/>
          <p:cNvSpPr>
            <a:spLocks noGrp="1" noChangeArrowheads="1"/>
          </p:cNvSpPr>
          <p:nvPr>
            <p:ph idx="1"/>
          </p:nvPr>
        </p:nvSpPr>
        <p:spPr>
          <a:xfrm>
            <a:off x="457200" y="1295400"/>
            <a:ext cx="8458200" cy="4876800"/>
          </a:xfrm>
        </p:spPr>
        <p:txBody>
          <a:bodyPr>
            <a:noAutofit/>
          </a:bodyPr>
          <a:lstStyle/>
          <a:p>
            <a:pPr marL="0" indent="0" eaLnBrk="1" hangingPunct="1">
              <a:spcBef>
                <a:spcPts val="0"/>
              </a:spcBef>
              <a:spcAft>
                <a:spcPts val="300"/>
              </a:spcAft>
              <a:buNone/>
            </a:pPr>
            <a:r>
              <a:rPr lang="en-US" sz="3000" b="1" dirty="0"/>
              <a:t>Analysis question: </a:t>
            </a:r>
            <a:r>
              <a:rPr lang="en-US" sz="3000" dirty="0"/>
              <a:t>What student thinking is made visible (or not) through the use of probe or challenge questions? Be specific.</a:t>
            </a:r>
            <a:endParaRPr lang="en-US" sz="3000" u="sng" dirty="0"/>
          </a:p>
          <a:p>
            <a:pPr marL="0" indent="0" eaLnBrk="1" hangingPunct="1">
              <a:spcBef>
                <a:spcPts val="600"/>
              </a:spcBef>
              <a:spcAft>
                <a:spcPts val="0"/>
              </a:spcAft>
              <a:buNone/>
            </a:pPr>
            <a:r>
              <a:rPr lang="en-US" sz="3000" b="1" dirty="0"/>
              <a:t>Individuals: </a:t>
            </a:r>
            <a:r>
              <a:rPr lang="en-US" sz="3000" dirty="0"/>
              <a:t>Develop a claim to answer the analysis question. Support the claim with</a:t>
            </a:r>
          </a:p>
          <a:p>
            <a:pPr lvl="1" indent="-228600" eaLnBrk="1" hangingPunct="1">
              <a:spcBef>
                <a:spcPts val="0"/>
              </a:spcBef>
              <a:spcAft>
                <a:spcPts val="300"/>
              </a:spcAft>
            </a:pPr>
            <a:r>
              <a:rPr lang="en-US" sz="3000" dirty="0"/>
              <a:t>evidence from the video transcript, </a:t>
            </a:r>
          </a:p>
          <a:p>
            <a:pPr lvl="1" indent="-228600" eaLnBrk="1" hangingPunct="1">
              <a:spcBef>
                <a:spcPts val="0"/>
              </a:spcBef>
              <a:spcAft>
                <a:spcPts val="300"/>
              </a:spcAft>
            </a:pPr>
            <a:r>
              <a:rPr lang="en-US" sz="3000" dirty="0"/>
              <a:t>ideas from the Common Student Ideas chart, and/or</a:t>
            </a:r>
          </a:p>
          <a:p>
            <a:pPr lvl="1" indent="-228600" eaLnBrk="1" hangingPunct="1">
              <a:spcBef>
                <a:spcPts val="0"/>
              </a:spcBef>
              <a:spcAft>
                <a:spcPts val="300"/>
              </a:spcAft>
            </a:pPr>
            <a:r>
              <a:rPr lang="en-US" sz="3000" dirty="0"/>
              <a:t>ideas from the </a:t>
            </a:r>
            <a:r>
              <a:rPr lang="en-US" sz="3000" dirty="0" err="1"/>
              <a:t>STeLLA</a:t>
            </a:r>
            <a:r>
              <a:rPr lang="en-US" sz="3000" dirty="0"/>
              <a:t> strategies booklet.</a:t>
            </a:r>
          </a:p>
          <a:p>
            <a:pPr marL="0" indent="0" eaLnBrk="1" hangingPunct="1">
              <a:spcBef>
                <a:spcPts val="600"/>
              </a:spcBef>
              <a:spcAft>
                <a:spcPts val="0"/>
              </a:spcAft>
              <a:buNone/>
            </a:pPr>
            <a:r>
              <a:rPr lang="en-US" sz="3000" b="1" dirty="0"/>
              <a:t>Whole group: </a:t>
            </a:r>
            <a:r>
              <a:rPr lang="en-US" sz="3000" dirty="0"/>
              <a:t>Share claims and evidence. </a:t>
            </a:r>
          </a:p>
        </p:txBody>
      </p:sp>
      <p:sp>
        <p:nvSpPr>
          <p:cNvPr id="4" name="TextBox 3"/>
          <p:cNvSpPr txBox="1"/>
          <p:nvPr/>
        </p:nvSpPr>
        <p:spPr>
          <a:xfrm>
            <a:off x="7772400" y="533400"/>
            <a:ext cx="914400" cy="646331"/>
          </a:xfrm>
          <a:prstGeom prst="rect">
            <a:avLst/>
          </a:prstGeom>
          <a:solidFill>
            <a:schemeClr val="bg1">
              <a:lumMod val="85000"/>
            </a:schemeClr>
          </a:solidFill>
        </p:spPr>
        <p:txBody>
          <a:bodyPr wrap="square" rtlCol="0">
            <a:spAutoFit/>
          </a:bodyPr>
          <a:lstStyle/>
          <a:p>
            <a:r>
              <a:rPr lang="en-US" b="1" dirty="0"/>
              <a:t>Video Clip 3</a:t>
            </a:r>
          </a:p>
        </p:txBody>
      </p:sp>
    </p:spTree>
    <p:extLst>
      <p:ext uri="{BB962C8B-B14F-4D97-AF65-F5344CB8AC3E}">
        <p14:creationId xmlns:p14="http://schemas.microsoft.com/office/powerpoint/2010/main" val="2286211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686800" cy="990600"/>
          </a:xfrm>
        </p:spPr>
        <p:txBody>
          <a:bodyPr>
            <a:noAutofit/>
          </a:bodyPr>
          <a:lstStyle/>
          <a:p>
            <a:pPr eaLnBrk="1" hangingPunct="1"/>
            <a:r>
              <a:rPr lang="en-US" sz="3400" dirty="0"/>
              <a:t>Summarize:  Elicit, Probe, and Challenge Questions</a:t>
            </a:r>
          </a:p>
        </p:txBody>
      </p:sp>
      <p:sp>
        <p:nvSpPr>
          <p:cNvPr id="19459" name="Rectangle 3"/>
          <p:cNvSpPr>
            <a:spLocks noGrp="1" noChangeArrowheads="1"/>
          </p:cNvSpPr>
          <p:nvPr>
            <p:ph idx="1"/>
          </p:nvPr>
        </p:nvSpPr>
        <p:spPr>
          <a:xfrm>
            <a:off x="457200" y="1371600"/>
            <a:ext cx="8229600" cy="4876800"/>
          </a:xfrm>
        </p:spPr>
        <p:txBody>
          <a:bodyPr>
            <a:noAutofit/>
          </a:bodyPr>
          <a:lstStyle/>
          <a:p>
            <a:pPr marL="365760" indent="-365760" eaLnBrk="1" hangingPunct="1">
              <a:spcAft>
                <a:spcPts val="1200"/>
              </a:spcAft>
              <a:buFont typeface="+mj-lt"/>
              <a:buAutoNum type="arabicPeriod"/>
            </a:pPr>
            <a:r>
              <a:rPr lang="en-US" sz="3000" dirty="0"/>
              <a:t>What makes a good elicit question? A good probe question? A good challenge question?</a:t>
            </a:r>
          </a:p>
          <a:p>
            <a:pPr marL="365760" indent="-365760" eaLnBrk="1" hangingPunct="1">
              <a:spcAft>
                <a:spcPts val="1200"/>
              </a:spcAft>
              <a:buFont typeface="+mj-lt"/>
              <a:buAutoNum type="arabicPeriod"/>
            </a:pPr>
            <a:r>
              <a:rPr lang="en-US" sz="3000" dirty="0"/>
              <a:t>What do you need to know to ask good elicit, probe, and challenge questions?</a:t>
            </a:r>
          </a:p>
          <a:p>
            <a:pPr marL="0" indent="0" eaLnBrk="1" hangingPunct="1">
              <a:spcBef>
                <a:spcPts val="1200"/>
              </a:spcBef>
              <a:spcAft>
                <a:spcPts val="600"/>
              </a:spcAft>
              <a:buNone/>
            </a:pPr>
            <a:r>
              <a:rPr lang="en-US" sz="3000" dirty="0"/>
              <a:t>To ask good questions that make student thinking visible, you need a clear understanding of</a:t>
            </a:r>
          </a:p>
          <a:p>
            <a:pPr marL="731520" lvl="1" indent="-365760" eaLnBrk="1" hangingPunct="1">
              <a:spcAft>
                <a:spcPts val="0"/>
              </a:spcAft>
              <a:buFont typeface="+mj-lt"/>
              <a:buAutoNum type="alphaLcPeriod"/>
            </a:pPr>
            <a:r>
              <a:rPr lang="en-US" sz="3000" dirty="0"/>
              <a:t>the science concepts you are teaching, and</a:t>
            </a:r>
          </a:p>
          <a:p>
            <a:pPr marL="731520" lvl="1" indent="-365760" eaLnBrk="1" hangingPunct="1">
              <a:spcAft>
                <a:spcPts val="1200"/>
              </a:spcAft>
              <a:buFont typeface="+mj-lt"/>
              <a:buAutoNum type="alphaLcPeriod"/>
            </a:pPr>
            <a:r>
              <a:rPr lang="en-US" sz="3000" dirty="0"/>
              <a:t>alternative ideas that students may hold.</a:t>
            </a:r>
          </a:p>
          <a:p>
            <a:pPr lvl="1" eaLnBrk="1" hangingPunct="1">
              <a:spcAft>
                <a:spcPts val="0"/>
              </a:spcAft>
            </a:pPr>
            <a:endParaRPr lang="en-US" sz="1200" dirty="0"/>
          </a:p>
        </p:txBody>
      </p:sp>
    </p:spTree>
    <p:extLst>
      <p:ext uri="{BB962C8B-B14F-4D97-AF65-F5344CB8AC3E}">
        <p14:creationId xmlns:p14="http://schemas.microsoft.com/office/powerpoint/2010/main" val="14766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Reflect on Your Learning</a:t>
            </a:r>
          </a:p>
        </p:txBody>
      </p:sp>
      <p:sp>
        <p:nvSpPr>
          <p:cNvPr id="3" name="Content Placeholder 2"/>
          <p:cNvSpPr>
            <a:spLocks noGrp="1"/>
          </p:cNvSpPr>
          <p:nvPr>
            <p:ph idx="1"/>
          </p:nvPr>
        </p:nvSpPr>
        <p:spPr>
          <a:xfrm>
            <a:off x="609600" y="1600200"/>
            <a:ext cx="8077200" cy="4876800"/>
          </a:xfrm>
        </p:spPr>
        <p:txBody>
          <a:bodyPr/>
          <a:lstStyle/>
          <a:p>
            <a:pPr marL="0" indent="0">
              <a:spcBef>
                <a:spcPts val="0"/>
              </a:spcBef>
              <a:spcAft>
                <a:spcPts val="1200"/>
              </a:spcAft>
              <a:buNone/>
            </a:pPr>
            <a:r>
              <a:rPr lang="en-US" sz="3200" dirty="0"/>
              <a:t>Respond to these questions in a quick write:</a:t>
            </a:r>
          </a:p>
          <a:p>
            <a:pPr marL="822960" indent="-457200">
              <a:spcAft>
                <a:spcPts val="1200"/>
              </a:spcAft>
              <a:buFont typeface="+mj-lt"/>
              <a:buAutoNum type="arabicPeriod"/>
            </a:pPr>
            <a:r>
              <a:rPr lang="en-US" sz="3200" dirty="0"/>
              <a:t>What did you learn about student thinking from analyzing these videos?</a:t>
            </a:r>
          </a:p>
          <a:p>
            <a:pPr marL="822960" indent="-457200">
              <a:spcAft>
                <a:spcPts val="1200"/>
              </a:spcAft>
              <a:buFont typeface="+mj-lt"/>
              <a:buAutoNum type="arabicPeriod"/>
            </a:pPr>
            <a:r>
              <a:rPr lang="en-US" sz="3200" dirty="0"/>
              <a:t>How did the analysis process help you better understand the questioning strategies? </a:t>
            </a:r>
          </a:p>
          <a:p>
            <a:pPr marL="0" indent="0">
              <a:spcBef>
                <a:spcPts val="600"/>
              </a:spcBef>
              <a:spcAft>
                <a:spcPts val="0"/>
              </a:spcAft>
              <a:buNone/>
            </a:pPr>
            <a:r>
              <a:rPr lang="en-US" sz="3200" dirty="0"/>
              <a:t>Be prepared to share your ideas.</a:t>
            </a:r>
          </a:p>
          <a:p>
            <a:endParaRPr lang="en-US" dirty="0"/>
          </a:p>
        </p:txBody>
      </p:sp>
    </p:spTree>
    <p:extLst>
      <p:ext uri="{BB962C8B-B14F-4D97-AF65-F5344CB8AC3E}">
        <p14:creationId xmlns:p14="http://schemas.microsoft.com/office/powerpoint/2010/main" val="634119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457200"/>
            <a:ext cx="8534400" cy="990600"/>
          </a:xfrm>
        </p:spPr>
        <p:txBody>
          <a:bodyPr>
            <a:normAutofit fontScale="90000"/>
          </a:bodyPr>
          <a:lstStyle/>
          <a:p>
            <a:pPr eaLnBrk="1" hangingPunct="1"/>
            <a:r>
              <a:rPr lang="en-US" dirty="0"/>
              <a:t>Practice Elicit and Probe Questions: Interview Planning</a:t>
            </a:r>
          </a:p>
        </p:txBody>
      </p:sp>
      <p:sp>
        <p:nvSpPr>
          <p:cNvPr id="20483" name="Rectangle 3"/>
          <p:cNvSpPr>
            <a:spLocks noGrp="1" noChangeArrowheads="1"/>
          </p:cNvSpPr>
          <p:nvPr>
            <p:ph idx="1"/>
          </p:nvPr>
        </p:nvSpPr>
        <p:spPr>
          <a:xfrm>
            <a:off x="381000" y="1676400"/>
            <a:ext cx="8458200" cy="5029200"/>
          </a:xfrm>
        </p:spPr>
        <p:txBody>
          <a:bodyPr/>
          <a:lstStyle/>
          <a:p>
            <a:pPr marL="365760" indent="-365760" eaLnBrk="1" hangingPunct="1">
              <a:lnSpc>
                <a:spcPct val="90000"/>
              </a:lnSpc>
              <a:spcAft>
                <a:spcPts val="1800"/>
              </a:spcAft>
            </a:pPr>
            <a:r>
              <a:rPr lang="en-US" sz="3100" b="1" dirty="0"/>
              <a:t>The challenge: </a:t>
            </a:r>
            <a:r>
              <a:rPr lang="en-US" sz="3100" dirty="0"/>
              <a:t>Pair up and practice using elicit and probe questions. First ask your partner an elicit question and then ask </a:t>
            </a:r>
            <a:r>
              <a:rPr lang="en-US" sz="3100" b="1" dirty="0"/>
              <a:t>only</a:t>
            </a:r>
            <a:r>
              <a:rPr lang="en-US" sz="3100" dirty="0"/>
              <a:t> probe questions to find out what your partner thinks.</a:t>
            </a:r>
          </a:p>
          <a:p>
            <a:pPr marL="365760" indent="-365760" eaLnBrk="1" hangingPunct="1">
              <a:lnSpc>
                <a:spcPct val="90000"/>
              </a:lnSpc>
              <a:spcBef>
                <a:spcPts val="0"/>
              </a:spcBef>
              <a:spcAft>
                <a:spcPts val="600"/>
              </a:spcAft>
            </a:pPr>
            <a:r>
              <a:rPr lang="en-US" sz="3100" b="1" dirty="0"/>
              <a:t>To prepare:</a:t>
            </a:r>
          </a:p>
          <a:p>
            <a:pPr marL="788987" indent="-514350" eaLnBrk="1" hangingPunct="1">
              <a:spcBef>
                <a:spcPts val="0"/>
              </a:spcBef>
              <a:spcAft>
                <a:spcPts val="0"/>
              </a:spcAft>
              <a:buFont typeface="+mj-lt"/>
              <a:buAutoNum type="alphaLcPeriod"/>
            </a:pPr>
            <a:r>
              <a:rPr lang="en-US" sz="3100" dirty="0"/>
              <a:t>Read your elicit question.</a:t>
            </a:r>
          </a:p>
          <a:p>
            <a:pPr marL="788987" indent="-514350" eaLnBrk="1" hangingPunct="1">
              <a:spcBef>
                <a:spcPts val="0"/>
              </a:spcBef>
              <a:spcAft>
                <a:spcPts val="0"/>
              </a:spcAft>
              <a:buFont typeface="+mj-lt"/>
              <a:buAutoNum type="alphaLcPeriod"/>
            </a:pPr>
            <a:r>
              <a:rPr lang="en-US" sz="3100" dirty="0"/>
              <a:t>Read the common student ideas and scientific explanations that relate to your question.</a:t>
            </a:r>
            <a:endParaRPr lang="en-US" sz="3100" dirty="0">
              <a:solidFill>
                <a:srgbClr val="FF0000"/>
              </a:solidFill>
            </a:endParaRPr>
          </a:p>
          <a:p>
            <a:pPr marL="788987" indent="-514350" eaLnBrk="1" hangingPunct="1">
              <a:spcBef>
                <a:spcPts val="0"/>
              </a:spcBef>
              <a:spcAft>
                <a:spcPts val="0"/>
              </a:spcAft>
              <a:buFont typeface="+mj-lt"/>
              <a:buAutoNum type="alphaLcPeriod"/>
            </a:pPr>
            <a:r>
              <a:rPr lang="en-US" sz="3100" dirty="0"/>
              <a:t>Plan probe questions to clarify ideas you think might emerge. </a:t>
            </a:r>
          </a:p>
        </p:txBody>
      </p:sp>
    </p:spTree>
    <p:extLst>
      <p:ext uri="{BB962C8B-B14F-4D97-AF65-F5344CB8AC3E}">
        <p14:creationId xmlns:p14="http://schemas.microsoft.com/office/powerpoint/2010/main" val="77316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3400"/>
            <a:ext cx="8229600" cy="990600"/>
          </a:xfrm>
        </p:spPr>
        <p:txBody>
          <a:bodyPr>
            <a:normAutofit fontScale="90000"/>
          </a:bodyPr>
          <a:lstStyle/>
          <a:p>
            <a:pPr eaLnBrk="1" hangingPunct="1"/>
            <a:r>
              <a:rPr lang="en-US" dirty="0"/>
              <a:t>Practice Elicit and Probe Questions: Interview Process</a:t>
            </a:r>
          </a:p>
        </p:txBody>
      </p:sp>
      <p:sp>
        <p:nvSpPr>
          <p:cNvPr id="21507" name="Rectangle 3"/>
          <p:cNvSpPr>
            <a:spLocks noGrp="1" noChangeArrowheads="1"/>
          </p:cNvSpPr>
          <p:nvPr>
            <p:ph idx="1"/>
          </p:nvPr>
        </p:nvSpPr>
        <p:spPr>
          <a:xfrm>
            <a:off x="533400" y="1524000"/>
            <a:ext cx="8382000" cy="5105400"/>
          </a:xfrm>
        </p:spPr>
        <p:txBody>
          <a:bodyPr/>
          <a:lstStyle/>
          <a:p>
            <a:pPr marL="514350" indent="-514350" eaLnBrk="1" hangingPunct="1">
              <a:spcBef>
                <a:spcPts val="0"/>
              </a:spcBef>
              <a:spcAft>
                <a:spcPts val="300"/>
              </a:spcAft>
              <a:buFont typeface="+mj-lt"/>
              <a:buAutoNum type="arabicPeriod"/>
            </a:pPr>
            <a:r>
              <a:rPr lang="en-US" sz="2800" dirty="0"/>
              <a:t>Ask your partner the elicit question. </a:t>
            </a:r>
          </a:p>
          <a:p>
            <a:pPr marL="514350" indent="-514350" eaLnBrk="1" hangingPunct="1">
              <a:spcBef>
                <a:spcPts val="0"/>
              </a:spcBef>
              <a:spcAft>
                <a:spcPts val="300"/>
              </a:spcAft>
              <a:buFont typeface="+mj-lt"/>
              <a:buAutoNum type="arabicPeriod"/>
            </a:pPr>
            <a:r>
              <a:rPr lang="en-US" sz="2800" dirty="0"/>
              <a:t>Probe your partner’s thinking without providing any new information. (Keep going for at least 2 minutes!)</a:t>
            </a:r>
          </a:p>
          <a:p>
            <a:pPr marL="514350" indent="-514350" eaLnBrk="1" hangingPunct="1">
              <a:spcBef>
                <a:spcPts val="0"/>
              </a:spcBef>
              <a:spcAft>
                <a:spcPts val="300"/>
              </a:spcAft>
              <a:buFont typeface="+mj-lt"/>
              <a:buAutoNum type="arabicPeriod"/>
            </a:pPr>
            <a:r>
              <a:rPr lang="en-US" sz="2800" dirty="0"/>
              <a:t>Debrief with your partner: </a:t>
            </a:r>
          </a:p>
          <a:p>
            <a:pPr marL="855663" lvl="1" indent="-339725" eaLnBrk="1" hangingPunct="1">
              <a:spcBef>
                <a:spcPts val="0"/>
              </a:spcBef>
              <a:spcAft>
                <a:spcPts val="300"/>
              </a:spcAft>
            </a:pPr>
            <a:r>
              <a:rPr lang="en-US" sz="2800" dirty="0"/>
              <a:t>What probe questions did you ask?</a:t>
            </a:r>
          </a:p>
          <a:p>
            <a:pPr marL="855663" lvl="1" indent="-339725" eaLnBrk="1" hangingPunct="1">
              <a:spcBef>
                <a:spcPts val="0"/>
              </a:spcBef>
              <a:spcAft>
                <a:spcPts val="300"/>
              </a:spcAft>
            </a:pPr>
            <a:r>
              <a:rPr lang="en-US" sz="2800" dirty="0"/>
              <a:t>Did you ask questions that weren’t probe questions?</a:t>
            </a:r>
          </a:p>
          <a:p>
            <a:pPr marL="855663" lvl="1" indent="-339725" eaLnBrk="1" hangingPunct="1">
              <a:spcBef>
                <a:spcPts val="0"/>
              </a:spcBef>
              <a:spcAft>
                <a:spcPts val="300"/>
              </a:spcAft>
            </a:pPr>
            <a:r>
              <a:rPr lang="en-US" sz="2800" dirty="0"/>
              <a:t>What did your probe questions reveal about your partner’s understanding of the concept? </a:t>
            </a:r>
          </a:p>
          <a:p>
            <a:pPr marL="514350" indent="-514350" eaLnBrk="1" hangingPunct="1">
              <a:spcBef>
                <a:spcPts val="0"/>
              </a:spcBef>
              <a:spcAft>
                <a:spcPts val="300"/>
              </a:spcAft>
              <a:buFont typeface="+mj-lt"/>
              <a:buAutoNum type="arabicPeriod"/>
            </a:pPr>
            <a:r>
              <a:rPr lang="en-US" sz="2800" dirty="0"/>
              <a:t>Switch roles and repeat the interview process, with the other partner asking the questions.</a:t>
            </a:r>
          </a:p>
        </p:txBody>
      </p:sp>
    </p:spTree>
    <p:extLst>
      <p:ext uri="{BB962C8B-B14F-4D97-AF65-F5344CB8AC3E}">
        <p14:creationId xmlns:p14="http://schemas.microsoft.com/office/powerpoint/2010/main" val="330640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533400"/>
            <a:ext cx="8153400" cy="990600"/>
          </a:xfrm>
        </p:spPr>
        <p:txBody>
          <a:bodyPr>
            <a:normAutofit/>
          </a:bodyPr>
          <a:lstStyle/>
          <a:p>
            <a:pPr eaLnBrk="1" hangingPunct="1"/>
            <a:r>
              <a:rPr lang="en-US" dirty="0"/>
              <a:t>Group Discussion</a:t>
            </a:r>
          </a:p>
        </p:txBody>
      </p:sp>
      <p:sp>
        <p:nvSpPr>
          <p:cNvPr id="22531" name="Rectangle 3"/>
          <p:cNvSpPr>
            <a:spLocks noGrp="1" noChangeArrowheads="1"/>
          </p:cNvSpPr>
          <p:nvPr>
            <p:ph idx="1"/>
          </p:nvPr>
        </p:nvSpPr>
        <p:spPr>
          <a:xfrm>
            <a:off x="533400" y="1600200"/>
            <a:ext cx="8153400" cy="4953000"/>
          </a:xfrm>
        </p:spPr>
        <p:txBody>
          <a:bodyPr>
            <a:normAutofit lnSpcReduction="10000"/>
          </a:bodyPr>
          <a:lstStyle/>
          <a:p>
            <a:pPr marL="457200" indent="-457200">
              <a:spcAft>
                <a:spcPts val="1200"/>
              </a:spcAft>
              <a:buFont typeface="+mj-lt"/>
              <a:buAutoNum type="arabicPeriod"/>
            </a:pPr>
            <a:r>
              <a:rPr lang="en-US" sz="3200" dirty="0"/>
              <a:t>How did the interviews go? What did you find difficult as an interviewer? As a responder?</a:t>
            </a:r>
          </a:p>
          <a:p>
            <a:pPr marL="457200" indent="-457200">
              <a:spcAft>
                <a:spcPts val="1200"/>
              </a:spcAft>
              <a:buFont typeface="+mj-lt"/>
              <a:buAutoNum type="arabicPeriod"/>
            </a:pPr>
            <a:r>
              <a:rPr lang="en-US" sz="3200" dirty="0"/>
              <a:t>Which probe questions revealed some interesting clarifications or elaborations?</a:t>
            </a:r>
          </a:p>
          <a:p>
            <a:pPr marL="457200" indent="-457200">
              <a:spcAft>
                <a:spcPts val="1200"/>
              </a:spcAft>
              <a:buFont typeface="+mj-lt"/>
              <a:buAutoNum type="arabicPeriod"/>
            </a:pPr>
            <a:r>
              <a:rPr lang="en-US" sz="3200" dirty="0"/>
              <a:t>Did any of your questions end up challenging your partner’s thinking? (Did your questions move your partner’s thinking toward a more scientifically accurate response?)</a:t>
            </a:r>
          </a:p>
          <a:p>
            <a:pPr marL="0" indent="0" eaLnBrk="1" hangingPunct="1">
              <a:buNone/>
            </a:pPr>
            <a:endParaRPr lang="en-US" dirty="0"/>
          </a:p>
        </p:txBody>
      </p:sp>
    </p:spTree>
    <p:extLst>
      <p:ext uri="{BB962C8B-B14F-4D97-AF65-F5344CB8AC3E}">
        <p14:creationId xmlns:p14="http://schemas.microsoft.com/office/powerpoint/2010/main" val="356939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3820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286000"/>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Clr>
                <a:schemeClr val="bg1">
                  <a:lumMod val="65000"/>
                </a:schemeClr>
              </a:buCl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Clr>
                <a:schemeClr val="bg1">
                  <a:lumMod val="65000"/>
                </a:schemeClr>
              </a:buCl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19200"/>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Water Cycle</a:t>
            </a:r>
            <a:endParaRPr lang="en-US" altLang="en-US" dirty="0"/>
          </a:p>
        </p:txBody>
      </p:sp>
      <p:sp>
        <p:nvSpPr>
          <p:cNvPr id="8195" name="Rectangle 3"/>
          <p:cNvSpPr>
            <a:spLocks noGrp="1" noChangeArrowheads="1"/>
          </p:cNvSpPr>
          <p:nvPr>
            <p:ph type="subTitle" idx="1"/>
          </p:nvPr>
        </p:nvSpPr>
        <p:spPr>
          <a:xfrm>
            <a:off x="685800" y="35814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657600"/>
            <a:ext cx="73723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5</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screen">
            <a:extLst>
              <a:ext uri="{28A0092B-C50C-407E-A947-70E740481C1C}">
                <a14:useLocalDpi xmlns:a14="http://schemas.microsoft.com/office/drawing/2010/main"/>
              </a:ext>
            </a:extLst>
          </a:blip>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screen">
            <a:extLst>
              <a:ext uri="{28A0092B-C50C-407E-A947-70E740481C1C}">
                <a14:useLocalDpi xmlns:a14="http://schemas.microsoft.com/office/drawing/2010/main"/>
              </a:ext>
            </a:extLst>
          </a:blip>
          <a:srcRect/>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38414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Main Learning Goal</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The phenomena of the water cycle can be explained by examining the nature of water molecules.</a:t>
            </a:r>
          </a:p>
        </p:txBody>
      </p:sp>
    </p:spTree>
    <p:extLst>
      <p:ext uri="{BB962C8B-B14F-4D97-AF65-F5344CB8AC3E}">
        <p14:creationId xmlns:p14="http://schemas.microsoft.com/office/powerpoint/2010/main" val="4284842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Deepening Focus Questions</a:t>
            </a:r>
          </a:p>
        </p:txBody>
      </p:sp>
      <p:sp>
        <p:nvSpPr>
          <p:cNvPr id="3" name="Content Placeholder 2"/>
          <p:cNvSpPr>
            <a:spLocks noGrp="1"/>
          </p:cNvSpPr>
          <p:nvPr>
            <p:ph idx="1"/>
          </p:nvPr>
        </p:nvSpPr>
        <p:spPr>
          <a:xfrm>
            <a:off x="457200" y="1600200"/>
            <a:ext cx="8229600" cy="4876800"/>
          </a:xfrm>
        </p:spPr>
        <p:txBody>
          <a:bodyPr/>
          <a:lstStyle/>
          <a:p>
            <a:pPr marL="457200" indent="-457200">
              <a:spcAft>
                <a:spcPts val="1200"/>
              </a:spcAft>
              <a:buFont typeface="+mj-lt"/>
              <a:buAutoNum type="arabicPeriod"/>
            </a:pPr>
            <a:r>
              <a:rPr lang="en-US" sz="3200" dirty="0"/>
              <a:t>How does the movement of a water molecule change based on its physical state? </a:t>
            </a:r>
          </a:p>
          <a:p>
            <a:pPr marL="457200" indent="-457200">
              <a:spcBef>
                <a:spcPts val="0"/>
              </a:spcBef>
              <a:spcAft>
                <a:spcPts val="1200"/>
              </a:spcAft>
              <a:buFont typeface="+mj-lt"/>
              <a:buAutoNum type="arabicPeriod"/>
            </a:pPr>
            <a:r>
              <a:rPr lang="en-US" sz="3200" dirty="0"/>
              <a:t>Can we make water vapor reappear as liquid water? </a:t>
            </a:r>
          </a:p>
          <a:p>
            <a:pPr marL="457200" indent="-457200">
              <a:spcBef>
                <a:spcPts val="0"/>
              </a:spcBef>
              <a:spcAft>
                <a:spcPts val="1200"/>
              </a:spcAft>
              <a:buFont typeface="+mj-lt"/>
              <a:buAutoNum type="arabicPeriod"/>
            </a:pPr>
            <a:r>
              <a:rPr lang="en-US" sz="3200" dirty="0"/>
              <a:t>Can the movement of water molecules (in various physical states) be modeled as a dance (or shown in a simulation)? </a:t>
            </a:r>
          </a:p>
          <a:p>
            <a:pPr marL="0" indent="0">
              <a:spcBef>
                <a:spcPts val="0"/>
              </a:spcBef>
              <a:buNone/>
            </a:pPr>
            <a:endParaRPr lang="en-US" dirty="0">
              <a:solidFill>
                <a:srgbClr val="FF0000"/>
              </a:solidFill>
            </a:endParaRPr>
          </a:p>
          <a:p>
            <a:pPr marL="457200" indent="-457200">
              <a:spcBef>
                <a:spcPts val="0"/>
              </a:spcBef>
              <a:buFont typeface="+mj-lt"/>
              <a:buAutoNum type="arabicPeriod"/>
            </a:pPr>
            <a:endParaRPr lang="en-US" dirty="0">
              <a:solidFill>
                <a:srgbClr val="FF0000"/>
              </a:solidFill>
            </a:endParaRPr>
          </a:p>
          <a:p>
            <a:pPr marL="457200" indent="-457200">
              <a:spcBef>
                <a:spcPts val="0"/>
              </a:spcBef>
              <a:buFont typeface="+mj-lt"/>
              <a:buAutoNum type="arabicPeriod"/>
            </a:pPr>
            <a:endParaRPr lang="en-US" dirty="0"/>
          </a:p>
        </p:txBody>
      </p:sp>
    </p:spTree>
    <p:extLst>
      <p:ext uri="{BB962C8B-B14F-4D97-AF65-F5344CB8AC3E}">
        <p14:creationId xmlns:p14="http://schemas.microsoft.com/office/powerpoint/2010/main" val="2460538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533400" y="457200"/>
            <a:ext cx="8153400" cy="990600"/>
          </a:xfrm>
        </p:spPr>
        <p:txBody>
          <a:bodyPr/>
          <a:lstStyle/>
          <a:p>
            <a:r>
              <a:rPr lang="en-US" dirty="0"/>
              <a:t>Review: Water Definition</a:t>
            </a:r>
          </a:p>
        </p:txBody>
      </p:sp>
      <p:sp>
        <p:nvSpPr>
          <p:cNvPr id="60419" name="Rectangle 3"/>
          <p:cNvSpPr>
            <a:spLocks noGrp="1" noChangeArrowheads="1"/>
          </p:cNvSpPr>
          <p:nvPr>
            <p:ph type="body" idx="1"/>
          </p:nvPr>
        </p:nvSpPr>
        <p:spPr>
          <a:xfrm>
            <a:off x="533400" y="1371600"/>
            <a:ext cx="8382000" cy="3505200"/>
          </a:xfrm>
        </p:spPr>
        <p:txBody>
          <a:bodyPr/>
          <a:lstStyle/>
          <a:p>
            <a:pPr marL="0" indent="0">
              <a:lnSpc>
                <a:spcPct val="90000"/>
              </a:lnSpc>
              <a:buNone/>
            </a:pPr>
            <a:r>
              <a:rPr lang="en-US" sz="3200" b="1" dirty="0"/>
              <a:t>Water</a:t>
            </a:r>
            <a:r>
              <a:rPr lang="en-US" sz="3200" dirty="0"/>
              <a:t> is a transparent fluid that forms the world’s streams, lakes, oceans, and precipitation. </a:t>
            </a:r>
          </a:p>
          <a:p>
            <a:pPr marL="0" indent="0">
              <a:lnSpc>
                <a:spcPct val="90000"/>
              </a:lnSpc>
              <a:buNone/>
            </a:pPr>
            <a:endParaRPr lang="en-US" dirty="0">
              <a:effectLst>
                <a:outerShdw blurRad="38100" dist="38100" dir="2700000" algn="tl">
                  <a:srgbClr val="FFFFFF"/>
                </a:outerShdw>
              </a:effectLst>
            </a:endParaRPr>
          </a:p>
        </p:txBody>
      </p:sp>
      <p:pic>
        <p:nvPicPr>
          <p:cNvPr id="13" name="Picture 12">
            <a:extLst>
              <a:ext uri="{FF2B5EF4-FFF2-40B4-BE49-F238E27FC236}">
                <a16:creationId xmlns:a16="http://schemas.microsoft.com/office/drawing/2014/main" id="{80EE3AEB-3521-43F5-A763-9CD4B68987F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7343" y="2852682"/>
            <a:ext cx="3399877" cy="2067035"/>
          </a:xfrm>
          <a:prstGeom prst="rect">
            <a:avLst/>
          </a:prstGeom>
        </p:spPr>
      </p:pic>
      <p:pic>
        <p:nvPicPr>
          <p:cNvPr id="14" name="Content Placeholder 7">
            <a:extLst>
              <a:ext uri="{FF2B5EF4-FFF2-40B4-BE49-F238E27FC236}">
                <a16:creationId xmlns:a16="http://schemas.microsoft.com/office/drawing/2014/main" id="{01A390D3-C972-4695-B769-E2009BC9A7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4191000" y="2638484"/>
            <a:ext cx="2590800" cy="2302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descr="Electrostatic map water.png">
            <a:extLst>
              <a:ext uri="{FF2B5EF4-FFF2-40B4-BE49-F238E27FC236}">
                <a16:creationId xmlns:a16="http://schemas.microsoft.com/office/drawing/2014/main" id="{C7FF61A6-4AF4-441A-BA42-4CB839C77D4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608798" y="4517623"/>
            <a:ext cx="2590800" cy="2176272"/>
          </a:xfrm>
          <a:prstGeom prst="rect">
            <a:avLst/>
          </a:prstGeom>
        </p:spPr>
      </p:pic>
      <p:pic>
        <p:nvPicPr>
          <p:cNvPr id="16" name="Picture 15">
            <a:extLst>
              <a:ext uri="{FF2B5EF4-FFF2-40B4-BE49-F238E27FC236}">
                <a16:creationId xmlns:a16="http://schemas.microsoft.com/office/drawing/2014/main" id="{F30FE27E-170D-4F37-92DA-6A305BA961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47118" y="2251628"/>
            <a:ext cx="2921884" cy="2558148"/>
          </a:xfrm>
          <a:prstGeom prst="rect">
            <a:avLst/>
          </a:prstGeom>
        </p:spPr>
      </p:pic>
    </p:spTree>
    <p:extLst>
      <p:ext uri="{BB962C8B-B14F-4D97-AF65-F5344CB8AC3E}">
        <p14:creationId xmlns:p14="http://schemas.microsoft.com/office/powerpoint/2010/main" val="328217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A8314D8-6F67-4988-9A4C-18C431542B72}"/>
              </a:ext>
            </a:extLst>
          </p:cNvPr>
          <p:cNvGrpSpPr/>
          <p:nvPr/>
        </p:nvGrpSpPr>
        <p:grpSpPr>
          <a:xfrm>
            <a:off x="762000" y="3604235"/>
            <a:ext cx="7602286" cy="3102810"/>
            <a:chOff x="762000" y="3604235"/>
            <a:chExt cx="7602286" cy="3102810"/>
          </a:xfrm>
        </p:grpSpPr>
        <p:pic>
          <p:nvPicPr>
            <p:cNvPr id="8" name="Picture 7">
              <a:extLst>
                <a:ext uri="{FF2B5EF4-FFF2-40B4-BE49-F238E27FC236}">
                  <a16:creationId xmlns:a16="http://schemas.microsoft.com/office/drawing/2014/main" id="{5CF51866-2E73-434B-A7A5-177BC88231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720" b="4446"/>
            <a:stretch/>
          </p:blipFill>
          <p:spPr>
            <a:xfrm>
              <a:off x="932114" y="3604235"/>
              <a:ext cx="7432172" cy="2796565"/>
            </a:xfrm>
            <a:prstGeom prst="rect">
              <a:avLst/>
            </a:prstGeom>
          </p:spPr>
        </p:pic>
        <p:sp>
          <p:nvSpPr>
            <p:cNvPr id="10" name="TextBox 9">
              <a:extLst>
                <a:ext uri="{FF2B5EF4-FFF2-40B4-BE49-F238E27FC236}">
                  <a16:creationId xmlns:a16="http://schemas.microsoft.com/office/drawing/2014/main" id="{220B94F8-9BB3-43BB-AA5A-AF6557A39457}"/>
                </a:ext>
              </a:extLst>
            </p:cNvPr>
            <p:cNvSpPr txBox="1"/>
            <p:nvPr/>
          </p:nvSpPr>
          <p:spPr>
            <a:xfrm>
              <a:off x="762000" y="6337713"/>
              <a:ext cx="2590800" cy="369332"/>
            </a:xfrm>
            <a:prstGeom prst="rect">
              <a:avLst/>
            </a:prstGeom>
            <a:solidFill>
              <a:schemeClr val="bg1"/>
            </a:solidFill>
          </p:spPr>
          <p:txBody>
            <a:bodyPr wrap="square" rtlCol="0">
              <a:spAutoFit/>
            </a:bodyPr>
            <a:lstStyle/>
            <a:p>
              <a:endParaRPr lang="en-US" dirty="0"/>
            </a:p>
          </p:txBody>
        </p:sp>
      </p:grpSp>
      <p:sp>
        <p:nvSpPr>
          <p:cNvPr id="2" name="Title 1"/>
          <p:cNvSpPr>
            <a:spLocks noGrp="1"/>
          </p:cNvSpPr>
          <p:nvPr>
            <p:ph type="title"/>
          </p:nvPr>
        </p:nvSpPr>
        <p:spPr>
          <a:xfrm>
            <a:off x="457200" y="228600"/>
            <a:ext cx="8229600" cy="990600"/>
          </a:xfrm>
        </p:spPr>
        <p:txBody>
          <a:bodyPr>
            <a:normAutofit/>
          </a:bodyPr>
          <a:lstStyle/>
          <a:p>
            <a:r>
              <a:rPr lang="en-US" dirty="0"/>
              <a:t>Interactions among Water Molecules</a:t>
            </a:r>
          </a:p>
        </p:txBody>
      </p:sp>
      <p:sp>
        <p:nvSpPr>
          <p:cNvPr id="3" name="Content Placeholder 2"/>
          <p:cNvSpPr>
            <a:spLocks noGrp="1"/>
          </p:cNvSpPr>
          <p:nvPr>
            <p:ph idx="1"/>
          </p:nvPr>
        </p:nvSpPr>
        <p:spPr>
          <a:xfrm>
            <a:off x="457200" y="1066800"/>
            <a:ext cx="8382000" cy="5334000"/>
          </a:xfrm>
        </p:spPr>
        <p:txBody>
          <a:bodyPr/>
          <a:lstStyle/>
          <a:p>
            <a:pPr marL="0" indent="0">
              <a:spcBef>
                <a:spcPts val="0"/>
              </a:spcBef>
              <a:buNone/>
            </a:pPr>
            <a:r>
              <a:rPr lang="en-US" sz="2800" dirty="0"/>
              <a:t>Last time, we drew water as a solid, a liquid, and a gas (water vapor) using 6 molecules and possible hydrogen bonds (H-bonds). What causes water to undergo a phase change? Can you explain which phase does </a:t>
            </a:r>
            <a:r>
              <a:rPr lang="en-US" sz="2800" b="1" dirty="0"/>
              <a:t>not</a:t>
            </a:r>
            <a:r>
              <a:rPr lang="en-US" sz="2800" dirty="0"/>
              <a:t> have hydrogen bonds?</a:t>
            </a:r>
          </a:p>
        </p:txBody>
      </p:sp>
      <p:sp>
        <p:nvSpPr>
          <p:cNvPr id="9" name="TextBox 8">
            <a:extLst>
              <a:ext uri="{FF2B5EF4-FFF2-40B4-BE49-F238E27FC236}">
                <a16:creationId xmlns:a16="http://schemas.microsoft.com/office/drawing/2014/main" id="{F87F1F45-CCEB-4509-9DDF-BEFBB1AC4951}"/>
              </a:ext>
            </a:extLst>
          </p:cNvPr>
          <p:cNvSpPr txBox="1"/>
          <p:nvPr/>
        </p:nvSpPr>
        <p:spPr>
          <a:xfrm>
            <a:off x="932114" y="3516335"/>
            <a:ext cx="697627" cy="369332"/>
          </a:xfrm>
          <a:prstGeom prst="rect">
            <a:avLst/>
          </a:prstGeom>
          <a:solidFill>
            <a:schemeClr val="bg1"/>
          </a:solidFill>
        </p:spPr>
        <p:txBody>
          <a:bodyPr wrap="none" rtlCol="0">
            <a:spAutoFit/>
          </a:bodyPr>
          <a:lstStyle/>
          <a:p>
            <a:r>
              <a:rPr lang="en-US" dirty="0"/>
              <a:t>Solid</a:t>
            </a:r>
          </a:p>
        </p:txBody>
      </p:sp>
      <p:sp>
        <p:nvSpPr>
          <p:cNvPr id="12" name="TextBox 11">
            <a:extLst>
              <a:ext uri="{FF2B5EF4-FFF2-40B4-BE49-F238E27FC236}">
                <a16:creationId xmlns:a16="http://schemas.microsoft.com/office/drawing/2014/main" id="{7C156CD2-51B6-4E71-951D-C109753B1C11}"/>
              </a:ext>
            </a:extLst>
          </p:cNvPr>
          <p:cNvSpPr txBox="1"/>
          <p:nvPr/>
        </p:nvSpPr>
        <p:spPr>
          <a:xfrm>
            <a:off x="3545642" y="3516868"/>
            <a:ext cx="800219" cy="369332"/>
          </a:xfrm>
          <a:prstGeom prst="rect">
            <a:avLst/>
          </a:prstGeom>
          <a:solidFill>
            <a:schemeClr val="bg1"/>
          </a:solidFill>
        </p:spPr>
        <p:txBody>
          <a:bodyPr wrap="none" rtlCol="0">
            <a:spAutoFit/>
          </a:bodyPr>
          <a:lstStyle/>
          <a:p>
            <a:r>
              <a:rPr lang="en-US" dirty="0"/>
              <a:t>Liquid</a:t>
            </a:r>
          </a:p>
        </p:txBody>
      </p:sp>
      <p:sp>
        <p:nvSpPr>
          <p:cNvPr id="13" name="TextBox 12">
            <a:extLst>
              <a:ext uri="{FF2B5EF4-FFF2-40B4-BE49-F238E27FC236}">
                <a16:creationId xmlns:a16="http://schemas.microsoft.com/office/drawing/2014/main" id="{70805E4A-F5B0-4181-B4EE-DF8F4B540782}"/>
              </a:ext>
            </a:extLst>
          </p:cNvPr>
          <p:cNvSpPr txBox="1"/>
          <p:nvPr/>
        </p:nvSpPr>
        <p:spPr>
          <a:xfrm>
            <a:off x="6243717" y="3516335"/>
            <a:ext cx="607859" cy="369332"/>
          </a:xfrm>
          <a:prstGeom prst="rect">
            <a:avLst/>
          </a:prstGeom>
          <a:solidFill>
            <a:schemeClr val="bg1"/>
          </a:solidFill>
        </p:spPr>
        <p:txBody>
          <a:bodyPr wrap="none" rtlCol="0">
            <a:spAutoFit/>
          </a:bodyPr>
          <a:lstStyle/>
          <a:p>
            <a:r>
              <a:rPr lang="en-US" dirty="0"/>
              <a:t>Gas</a:t>
            </a:r>
          </a:p>
        </p:txBody>
      </p:sp>
      <p:sp>
        <p:nvSpPr>
          <p:cNvPr id="14" name="TextBox 13">
            <a:extLst>
              <a:ext uri="{FF2B5EF4-FFF2-40B4-BE49-F238E27FC236}">
                <a16:creationId xmlns:a16="http://schemas.microsoft.com/office/drawing/2014/main" id="{FD27714A-8EC9-4E4D-A7AF-C7CBCEA0D272}"/>
              </a:ext>
            </a:extLst>
          </p:cNvPr>
          <p:cNvSpPr txBox="1"/>
          <p:nvPr/>
        </p:nvSpPr>
        <p:spPr>
          <a:xfrm>
            <a:off x="4678384" y="6535079"/>
            <a:ext cx="3738524" cy="246221"/>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Courtesy of </a:t>
            </a:r>
            <a:r>
              <a:rPr lang="en-US" sz="1000" dirty="0" err="1">
                <a:latin typeface="Calibri" panose="020F0502020204030204" pitchFamily="34" charset="0"/>
                <a:cs typeface="Calibri" panose="020F0502020204030204" pitchFamily="34" charset="0"/>
              </a:rPr>
              <a:t>Encyclopaedia</a:t>
            </a:r>
            <a:r>
              <a:rPr lang="en-US" sz="1000" dirty="0">
                <a:latin typeface="Calibri" panose="020F0502020204030204" pitchFamily="34" charset="0"/>
                <a:cs typeface="Calibri" panose="020F0502020204030204" pitchFamily="34" charset="0"/>
              </a:rPr>
              <a:t> Britannica, © 2015, used with permission</a:t>
            </a:r>
          </a:p>
        </p:txBody>
      </p:sp>
    </p:spTree>
    <p:extLst>
      <p:ext uri="{BB962C8B-B14F-4D97-AF65-F5344CB8AC3E}">
        <p14:creationId xmlns:p14="http://schemas.microsoft.com/office/powerpoint/2010/main" val="617856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dirty="0"/>
              <a:t>Movement of Water Molecules</a:t>
            </a:r>
          </a:p>
        </p:txBody>
      </p:sp>
      <p:sp>
        <p:nvSpPr>
          <p:cNvPr id="3" name="Content Placeholder 2"/>
          <p:cNvSpPr>
            <a:spLocks noGrp="1"/>
          </p:cNvSpPr>
          <p:nvPr>
            <p:ph idx="1"/>
          </p:nvPr>
        </p:nvSpPr>
        <p:spPr>
          <a:xfrm>
            <a:off x="457200" y="1143000"/>
            <a:ext cx="8458200" cy="1905000"/>
          </a:xfrm>
        </p:spPr>
        <p:txBody>
          <a:bodyPr/>
          <a:lstStyle/>
          <a:p>
            <a:pPr marL="0" indent="0">
              <a:spcBef>
                <a:spcPts val="0"/>
              </a:spcBef>
              <a:buNone/>
            </a:pPr>
            <a:r>
              <a:rPr lang="en-US" sz="2700" dirty="0"/>
              <a:t>If a drop of blue dye were added to this beaker of water, </a:t>
            </a:r>
            <a:r>
              <a:rPr lang="en-US" sz="2700" b="1" dirty="0"/>
              <a:t>predict </a:t>
            </a:r>
            <a:r>
              <a:rPr lang="en-US" sz="2700" dirty="0"/>
              <a:t>what would happen in the </a:t>
            </a:r>
            <a:r>
              <a:rPr lang="en-US" sz="2700" b="1" dirty="0"/>
              <a:t>first 10 seconds </a:t>
            </a:r>
            <a:r>
              <a:rPr lang="en-US" sz="2700" dirty="0"/>
              <a:t>after adding the dye. In your notebooks, draw a new picture of </a:t>
            </a:r>
            <a:br>
              <a:rPr lang="en-US" sz="2700" dirty="0"/>
            </a:br>
            <a:r>
              <a:rPr lang="en-US" sz="2700" dirty="0"/>
              <a:t>6 molecules of liquid water, including at least 2 H-bonds.</a:t>
            </a:r>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p:txBody>
      </p:sp>
      <p:sp>
        <p:nvSpPr>
          <p:cNvPr id="10" name="Content Placeholder 2"/>
          <p:cNvSpPr txBox="1">
            <a:spLocks/>
          </p:cNvSpPr>
          <p:nvPr/>
        </p:nvSpPr>
        <p:spPr bwMode="auto">
          <a:xfrm>
            <a:off x="457200" y="6172200"/>
            <a:ext cx="822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Clr>
                <a:srgbClr val="93A299"/>
              </a:buClr>
              <a:buFont typeface="Arial" charset="0"/>
              <a:buNone/>
            </a:pPr>
            <a:r>
              <a:rPr lang="en-US" sz="2700" dirty="0">
                <a:solidFill>
                  <a:srgbClr val="292934"/>
                </a:solidFill>
              </a:rPr>
              <a:t>Let’s test our hypotheses!</a:t>
            </a:r>
          </a:p>
          <a:p>
            <a:pPr marL="0" indent="0">
              <a:spcBef>
                <a:spcPts val="0"/>
              </a:spcBef>
              <a:buClr>
                <a:srgbClr val="93A299"/>
              </a:buClr>
              <a:buFont typeface="Arial" charset="0"/>
              <a:buNone/>
            </a:pPr>
            <a:endParaRPr lang="en-US" dirty="0">
              <a:solidFill>
                <a:srgbClr val="292934"/>
              </a:solidFill>
            </a:endParaRPr>
          </a:p>
          <a:p>
            <a:pPr marL="0" indent="0">
              <a:spcBef>
                <a:spcPts val="0"/>
              </a:spcBef>
              <a:buClr>
                <a:srgbClr val="93A299"/>
              </a:buClr>
              <a:buFont typeface="Arial" charset="0"/>
              <a:buNone/>
            </a:pPr>
            <a:endParaRPr lang="en-US" dirty="0">
              <a:solidFill>
                <a:srgbClr val="292934"/>
              </a:solidFill>
            </a:endParaRPr>
          </a:p>
          <a:p>
            <a:pPr marL="0" indent="0">
              <a:spcBef>
                <a:spcPts val="0"/>
              </a:spcBef>
              <a:buClr>
                <a:srgbClr val="93A299"/>
              </a:buClr>
              <a:buFont typeface="Arial" charset="0"/>
              <a:buNone/>
            </a:pPr>
            <a:endParaRPr lang="en-US" dirty="0">
              <a:solidFill>
                <a:srgbClr val="292934"/>
              </a:solidFill>
            </a:endParaRPr>
          </a:p>
        </p:txBody>
      </p:sp>
      <p:pic>
        <p:nvPicPr>
          <p:cNvPr id="11" name="irc_mi">
            <a:extLst>
              <a:ext uri="{FF2B5EF4-FFF2-40B4-BE49-F238E27FC236}">
                <a16:creationId xmlns:a16="http://schemas.microsoft.com/office/drawing/2014/main" id="{CD8D2D76-6D18-4849-9323-450F4677E2DF}"/>
              </a:ext>
            </a:extLst>
          </p:cNvPr>
          <p:cNvPicPr/>
          <p:nvPr/>
        </p:nvPicPr>
        <p:blipFill>
          <a:blip r:embed="rId3" cstate="screen">
            <a:extLst>
              <a:ext uri="{28A0092B-C50C-407E-A947-70E740481C1C}">
                <a14:useLocalDpi xmlns:a14="http://schemas.microsoft.com/office/drawing/2010/main"/>
              </a:ext>
            </a:extLst>
          </a:blip>
          <a:stretch>
            <a:fillRect/>
          </a:stretch>
        </p:blipFill>
        <p:spPr bwMode="auto">
          <a:xfrm>
            <a:off x="845046" y="3276600"/>
            <a:ext cx="2196107" cy="2667000"/>
          </a:xfrm>
          <a:prstGeom prst="rect">
            <a:avLst/>
          </a:prstGeom>
          <a:noFill/>
          <a:ln>
            <a:noFill/>
          </a:ln>
        </p:spPr>
      </p:pic>
      <p:pic>
        <p:nvPicPr>
          <p:cNvPr id="13" name="irc_mi">
            <a:extLst>
              <a:ext uri="{FF2B5EF4-FFF2-40B4-BE49-F238E27FC236}">
                <a16:creationId xmlns:a16="http://schemas.microsoft.com/office/drawing/2014/main" id="{2063ADE5-18FD-4B88-B49D-6B07D28D5DB3}"/>
              </a:ext>
            </a:extLst>
          </p:cNvPr>
          <p:cNvPicPr/>
          <p:nvPr/>
        </p:nvPicPr>
        <p:blipFill>
          <a:blip r:embed="rId3" cstate="screen">
            <a:extLst>
              <a:ext uri="{28A0092B-C50C-407E-A947-70E740481C1C}">
                <a14:useLocalDpi xmlns:a14="http://schemas.microsoft.com/office/drawing/2010/main"/>
              </a:ext>
            </a:extLst>
          </a:blip>
          <a:stretch>
            <a:fillRect/>
          </a:stretch>
        </p:blipFill>
        <p:spPr bwMode="auto">
          <a:xfrm>
            <a:off x="6026646" y="3276600"/>
            <a:ext cx="2196107" cy="2667000"/>
          </a:xfrm>
          <a:prstGeom prst="rect">
            <a:avLst/>
          </a:prstGeom>
          <a:noFill/>
          <a:ln>
            <a:noFill/>
          </a:ln>
        </p:spPr>
      </p:pic>
      <p:sp>
        <p:nvSpPr>
          <p:cNvPr id="14" name="Right Arrow 3">
            <a:extLst>
              <a:ext uri="{FF2B5EF4-FFF2-40B4-BE49-F238E27FC236}">
                <a16:creationId xmlns:a16="http://schemas.microsoft.com/office/drawing/2014/main" id="{4A3C8490-2B56-40A3-87B0-573D5F6BD495}"/>
              </a:ext>
            </a:extLst>
          </p:cNvPr>
          <p:cNvSpPr/>
          <p:nvPr/>
        </p:nvSpPr>
        <p:spPr>
          <a:xfrm>
            <a:off x="3657600" y="4343400"/>
            <a:ext cx="1676400" cy="381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n>
                <a:solidFill>
                  <a:srgbClr val="292934"/>
                </a:solidFill>
              </a:ln>
              <a:solidFill>
                <a:srgbClr val="FFFFFF"/>
              </a:solidFill>
            </a:endParaRPr>
          </a:p>
        </p:txBody>
      </p:sp>
      <p:sp>
        <p:nvSpPr>
          <p:cNvPr id="15" name="TextBox 14">
            <a:extLst>
              <a:ext uri="{FF2B5EF4-FFF2-40B4-BE49-F238E27FC236}">
                <a16:creationId xmlns:a16="http://schemas.microsoft.com/office/drawing/2014/main" id="{9C25E1D7-0048-4BFD-B8B5-930AEB79BB5A}"/>
              </a:ext>
            </a:extLst>
          </p:cNvPr>
          <p:cNvSpPr txBox="1"/>
          <p:nvPr/>
        </p:nvSpPr>
        <p:spPr>
          <a:xfrm>
            <a:off x="3733800" y="3886200"/>
            <a:ext cx="1676400" cy="400110"/>
          </a:xfrm>
          <a:prstGeom prst="rect">
            <a:avLst/>
          </a:prstGeom>
          <a:noFill/>
        </p:spPr>
        <p:txBody>
          <a:bodyPr wrap="square" rtlCol="0">
            <a:spAutoFit/>
          </a:bodyPr>
          <a:lstStyle/>
          <a:p>
            <a:r>
              <a:rPr lang="en-US" sz="2000" dirty="0">
                <a:solidFill>
                  <a:srgbClr val="292934"/>
                </a:solidFill>
              </a:rPr>
              <a:t>10 Seconds</a:t>
            </a:r>
          </a:p>
        </p:txBody>
      </p:sp>
      <p:grpSp>
        <p:nvGrpSpPr>
          <p:cNvPr id="4" name="Group 3">
            <a:extLst>
              <a:ext uri="{FF2B5EF4-FFF2-40B4-BE49-F238E27FC236}">
                <a16:creationId xmlns:a16="http://schemas.microsoft.com/office/drawing/2014/main" id="{817287D9-82B1-47AD-AD08-9F647E8513B6}"/>
              </a:ext>
            </a:extLst>
          </p:cNvPr>
          <p:cNvGrpSpPr/>
          <p:nvPr/>
        </p:nvGrpSpPr>
        <p:grpSpPr>
          <a:xfrm>
            <a:off x="167290" y="3666699"/>
            <a:ext cx="3738524" cy="2511994"/>
            <a:chOff x="167290" y="3666699"/>
            <a:chExt cx="3738524" cy="2511994"/>
          </a:xfrm>
        </p:grpSpPr>
        <p:pic>
          <p:nvPicPr>
            <p:cNvPr id="16" name="Picture 15">
              <a:extLst>
                <a:ext uri="{FF2B5EF4-FFF2-40B4-BE49-F238E27FC236}">
                  <a16:creationId xmlns:a16="http://schemas.microsoft.com/office/drawing/2014/main" id="{41106AAB-EC6F-47B8-ABFB-7929BF3B9C4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37736" y="3778682"/>
              <a:ext cx="1781664" cy="1891435"/>
            </a:xfrm>
            <a:prstGeom prst="rect">
              <a:avLst/>
            </a:prstGeom>
          </p:spPr>
        </p:pic>
        <p:sp>
          <p:nvSpPr>
            <p:cNvPr id="17" name="TextBox 16">
              <a:extLst>
                <a:ext uri="{FF2B5EF4-FFF2-40B4-BE49-F238E27FC236}">
                  <a16:creationId xmlns:a16="http://schemas.microsoft.com/office/drawing/2014/main" id="{FCB0F29C-BCAA-4088-8875-E568098451FC}"/>
                </a:ext>
              </a:extLst>
            </p:cNvPr>
            <p:cNvSpPr txBox="1"/>
            <p:nvPr/>
          </p:nvSpPr>
          <p:spPr>
            <a:xfrm>
              <a:off x="1098333" y="3710503"/>
              <a:ext cx="280025" cy="296779"/>
            </a:xfrm>
            <a:prstGeom prst="rect">
              <a:avLst/>
            </a:prstGeom>
            <a:solidFill>
              <a:schemeClr val="bg1"/>
            </a:solidFill>
          </p:spPr>
          <p:txBody>
            <a:bodyPr wrap="square" rtlCol="0">
              <a:spAutoFit/>
            </a:bodyPr>
            <a:lstStyle/>
            <a:p>
              <a:endParaRPr lang="en-US" sz="1400" dirty="0"/>
            </a:p>
          </p:txBody>
        </p:sp>
        <p:sp>
          <p:nvSpPr>
            <p:cNvPr id="18" name="TextBox 17">
              <a:extLst>
                <a:ext uri="{FF2B5EF4-FFF2-40B4-BE49-F238E27FC236}">
                  <a16:creationId xmlns:a16="http://schemas.microsoft.com/office/drawing/2014/main" id="{AAAC9477-DA25-4F59-9C1B-EC7AA8148F2A}"/>
                </a:ext>
              </a:extLst>
            </p:cNvPr>
            <p:cNvSpPr txBox="1"/>
            <p:nvPr/>
          </p:nvSpPr>
          <p:spPr>
            <a:xfrm>
              <a:off x="1320927" y="3666699"/>
              <a:ext cx="1200431" cy="307777"/>
            </a:xfrm>
            <a:prstGeom prst="rect">
              <a:avLst/>
            </a:prstGeom>
            <a:solidFill>
              <a:schemeClr val="bg1"/>
            </a:solidFill>
          </p:spPr>
          <p:txBody>
            <a:bodyPr wrap="square" rtlCol="0">
              <a:spAutoFit/>
            </a:bodyPr>
            <a:lstStyle/>
            <a:p>
              <a:r>
                <a:rPr lang="en-US" sz="1400" dirty="0"/>
                <a:t>Liquid water</a:t>
              </a:r>
            </a:p>
          </p:txBody>
        </p:sp>
        <p:sp>
          <p:nvSpPr>
            <p:cNvPr id="19" name="TextBox 18">
              <a:extLst>
                <a:ext uri="{FF2B5EF4-FFF2-40B4-BE49-F238E27FC236}">
                  <a16:creationId xmlns:a16="http://schemas.microsoft.com/office/drawing/2014/main" id="{0C60C7D4-62E3-4431-B1D7-3077D86C0282}"/>
                </a:ext>
              </a:extLst>
            </p:cNvPr>
            <p:cNvSpPr txBox="1"/>
            <p:nvPr/>
          </p:nvSpPr>
          <p:spPr>
            <a:xfrm>
              <a:off x="167290" y="5932472"/>
              <a:ext cx="3738524" cy="246221"/>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Courtesy of </a:t>
              </a:r>
              <a:r>
                <a:rPr lang="en-US" sz="1000" dirty="0" err="1">
                  <a:latin typeface="Calibri" panose="020F0502020204030204" pitchFamily="34" charset="0"/>
                  <a:cs typeface="Calibri" panose="020F0502020204030204" pitchFamily="34" charset="0"/>
                </a:rPr>
                <a:t>Encyclopaedia</a:t>
              </a:r>
              <a:r>
                <a:rPr lang="en-US" sz="1000" dirty="0">
                  <a:latin typeface="Calibri" panose="020F0502020204030204" pitchFamily="34" charset="0"/>
                  <a:cs typeface="Calibri" panose="020F0502020204030204" pitchFamily="34" charset="0"/>
                </a:rPr>
                <a:t> Britannica, © 2015, used with permission</a:t>
              </a:r>
            </a:p>
          </p:txBody>
        </p:sp>
      </p:grpSp>
    </p:spTree>
    <p:extLst>
      <p:ext uri="{BB962C8B-B14F-4D97-AF65-F5344CB8AC3E}">
        <p14:creationId xmlns:p14="http://schemas.microsoft.com/office/powerpoint/2010/main" val="6654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dirty="0"/>
              <a:t>Adding the Dye</a:t>
            </a:r>
          </a:p>
        </p:txBody>
      </p:sp>
      <p:sp>
        <p:nvSpPr>
          <p:cNvPr id="3" name="Content Placeholder 2"/>
          <p:cNvSpPr>
            <a:spLocks noGrp="1"/>
          </p:cNvSpPr>
          <p:nvPr>
            <p:ph idx="1"/>
          </p:nvPr>
        </p:nvSpPr>
        <p:spPr>
          <a:xfrm>
            <a:off x="457200" y="1143000"/>
            <a:ext cx="8229600" cy="1447800"/>
          </a:xfrm>
        </p:spPr>
        <p:txBody>
          <a:bodyPr/>
          <a:lstStyle/>
          <a:p>
            <a:pPr marL="0" indent="0">
              <a:spcBef>
                <a:spcPts val="0"/>
              </a:spcBef>
              <a:buNone/>
            </a:pPr>
            <a:r>
              <a:rPr lang="en-US" sz="3200" dirty="0"/>
              <a:t>Can someone explain what happened in the first 10 seconds of this experiment?</a:t>
            </a:r>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p:txBody>
      </p:sp>
      <p:sp>
        <p:nvSpPr>
          <p:cNvPr id="10" name="Content Placeholder 2"/>
          <p:cNvSpPr txBox="1">
            <a:spLocks/>
          </p:cNvSpPr>
          <p:nvPr/>
        </p:nvSpPr>
        <p:spPr bwMode="auto">
          <a:xfrm>
            <a:off x="457200" y="5562600"/>
            <a:ext cx="83820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Clr>
                <a:srgbClr val="93A299"/>
              </a:buClr>
              <a:buFont typeface="Arial" charset="0"/>
              <a:buNone/>
            </a:pPr>
            <a:r>
              <a:rPr lang="en-US" sz="3200" dirty="0">
                <a:solidFill>
                  <a:srgbClr val="292934"/>
                </a:solidFill>
              </a:rPr>
              <a:t>Update your drawing, and be sure to show 6 water molecules!</a:t>
            </a:r>
          </a:p>
          <a:p>
            <a:pPr marL="0" indent="0">
              <a:spcBef>
                <a:spcPts val="0"/>
              </a:spcBef>
              <a:buClr>
                <a:srgbClr val="93A299"/>
              </a:buClr>
              <a:buFont typeface="Arial" charset="0"/>
              <a:buNone/>
            </a:pPr>
            <a:endParaRPr lang="en-US" dirty="0">
              <a:solidFill>
                <a:srgbClr val="292934"/>
              </a:solidFill>
            </a:endParaRPr>
          </a:p>
          <a:p>
            <a:pPr marL="0" indent="0">
              <a:spcBef>
                <a:spcPts val="0"/>
              </a:spcBef>
              <a:buClr>
                <a:srgbClr val="93A299"/>
              </a:buClr>
              <a:buFont typeface="Arial" charset="0"/>
              <a:buNone/>
            </a:pPr>
            <a:endParaRPr lang="en-US" dirty="0">
              <a:solidFill>
                <a:srgbClr val="292934"/>
              </a:solidFill>
            </a:endParaRPr>
          </a:p>
          <a:p>
            <a:pPr marL="0" indent="0">
              <a:spcBef>
                <a:spcPts val="0"/>
              </a:spcBef>
              <a:buClr>
                <a:srgbClr val="93A299"/>
              </a:buClr>
              <a:buFont typeface="Arial" charset="0"/>
              <a:buNone/>
            </a:pPr>
            <a:endParaRPr lang="en-US" dirty="0">
              <a:solidFill>
                <a:srgbClr val="292934"/>
              </a:solidFill>
            </a:endParaRPr>
          </a:p>
        </p:txBody>
      </p:sp>
      <p:pic>
        <p:nvPicPr>
          <p:cNvPr id="8" name="Picture 7" descr="ink to cup.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43200" y="2362200"/>
            <a:ext cx="3619500" cy="2985155"/>
          </a:xfrm>
          <a:prstGeom prst="rect">
            <a:avLst/>
          </a:prstGeom>
        </p:spPr>
      </p:pic>
      <p:sp>
        <p:nvSpPr>
          <p:cNvPr id="4" name="TextBox 3">
            <a:extLst>
              <a:ext uri="{FF2B5EF4-FFF2-40B4-BE49-F238E27FC236}">
                <a16:creationId xmlns:a16="http://schemas.microsoft.com/office/drawing/2014/main" id="{284AB287-794A-4442-93A6-940F217ADB45}"/>
              </a:ext>
            </a:extLst>
          </p:cNvPr>
          <p:cNvSpPr txBox="1"/>
          <p:nvPr/>
        </p:nvSpPr>
        <p:spPr>
          <a:xfrm>
            <a:off x="4601737" y="5316379"/>
            <a:ext cx="180530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Photograph by Zach Armstrong</a:t>
            </a:r>
          </a:p>
        </p:txBody>
      </p:sp>
    </p:spTree>
    <p:extLst>
      <p:ext uri="{BB962C8B-B14F-4D97-AF65-F5344CB8AC3E}">
        <p14:creationId xmlns:p14="http://schemas.microsoft.com/office/powerpoint/2010/main" val="14361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990600"/>
          </a:xfrm>
        </p:spPr>
        <p:txBody>
          <a:bodyPr>
            <a:normAutofit/>
          </a:bodyPr>
          <a:lstStyle/>
          <a:p>
            <a:r>
              <a:rPr lang="en-US" dirty="0"/>
              <a:t>A Longer Experiment</a:t>
            </a:r>
          </a:p>
        </p:txBody>
      </p:sp>
      <p:sp>
        <p:nvSpPr>
          <p:cNvPr id="3" name="Content Placeholder 2"/>
          <p:cNvSpPr>
            <a:spLocks noGrp="1"/>
          </p:cNvSpPr>
          <p:nvPr>
            <p:ph idx="1"/>
          </p:nvPr>
        </p:nvSpPr>
        <p:spPr>
          <a:xfrm>
            <a:off x="381000" y="1295400"/>
            <a:ext cx="8458200" cy="1295400"/>
          </a:xfrm>
        </p:spPr>
        <p:txBody>
          <a:bodyPr/>
          <a:lstStyle/>
          <a:p>
            <a:pPr marL="0" indent="0">
              <a:spcBef>
                <a:spcPts val="0"/>
              </a:spcBef>
              <a:buNone/>
            </a:pPr>
            <a:r>
              <a:rPr lang="en-US" sz="2800" b="1" dirty="0"/>
              <a:t>Predict </a:t>
            </a:r>
            <a:r>
              <a:rPr lang="en-US" sz="2800" dirty="0"/>
              <a:t>what will happen after dye is added and allowed to spread through the water for 5 minutes. Include a drawing with an explanation.</a:t>
            </a:r>
          </a:p>
          <a:p>
            <a:pPr marL="0" indent="0">
              <a:spcBef>
                <a:spcPts val="0"/>
              </a:spcBef>
              <a:buNone/>
            </a:pPr>
            <a:endParaRPr lang="en-US" dirty="0"/>
          </a:p>
          <a:p>
            <a:pPr marL="0" indent="0">
              <a:spcBef>
                <a:spcPts val="0"/>
              </a:spcBef>
              <a:buNone/>
            </a:pPr>
            <a:endParaRPr lang="en-US" dirty="0"/>
          </a:p>
        </p:txBody>
      </p:sp>
      <p:sp>
        <p:nvSpPr>
          <p:cNvPr id="10" name="Content Placeholder 2"/>
          <p:cNvSpPr txBox="1">
            <a:spLocks/>
          </p:cNvSpPr>
          <p:nvPr/>
        </p:nvSpPr>
        <p:spPr bwMode="auto">
          <a:xfrm>
            <a:off x="381000" y="5638800"/>
            <a:ext cx="8610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Clr>
                <a:srgbClr val="93A299"/>
              </a:buClr>
              <a:buFont typeface="Arial" charset="0"/>
              <a:buNone/>
            </a:pPr>
            <a:r>
              <a:rPr lang="en-US" sz="2800" dirty="0">
                <a:solidFill>
                  <a:srgbClr val="292934"/>
                </a:solidFill>
              </a:rPr>
              <a:t>Let’s test our hypotheses and explain how the movement of liquid-water molecules is </a:t>
            </a:r>
            <a:r>
              <a:rPr lang="en-US" sz="2800" dirty="0"/>
              <a:t>effecting</a:t>
            </a:r>
            <a:r>
              <a:rPr lang="en-US" sz="2800" dirty="0">
                <a:solidFill>
                  <a:srgbClr val="292934"/>
                </a:solidFill>
              </a:rPr>
              <a:t> these phenomena!</a:t>
            </a:r>
          </a:p>
          <a:p>
            <a:pPr marL="0" indent="0">
              <a:spcBef>
                <a:spcPts val="0"/>
              </a:spcBef>
              <a:buClr>
                <a:srgbClr val="93A299"/>
              </a:buClr>
              <a:buFont typeface="Arial" charset="0"/>
              <a:buNone/>
            </a:pPr>
            <a:endParaRPr lang="en-US" dirty="0">
              <a:solidFill>
                <a:srgbClr val="292934"/>
              </a:solidFill>
            </a:endParaRPr>
          </a:p>
          <a:p>
            <a:pPr marL="0" indent="0">
              <a:spcBef>
                <a:spcPts val="0"/>
              </a:spcBef>
              <a:buClr>
                <a:srgbClr val="93A299"/>
              </a:buClr>
              <a:buFont typeface="Arial" charset="0"/>
              <a:buNone/>
            </a:pPr>
            <a:endParaRPr lang="en-US" dirty="0">
              <a:solidFill>
                <a:srgbClr val="292934"/>
              </a:solidFill>
            </a:endParaRPr>
          </a:p>
          <a:p>
            <a:pPr marL="0" indent="0">
              <a:spcBef>
                <a:spcPts val="0"/>
              </a:spcBef>
              <a:buClr>
                <a:srgbClr val="93A299"/>
              </a:buClr>
              <a:buFont typeface="Arial" charset="0"/>
              <a:buNone/>
            </a:pPr>
            <a:endParaRPr lang="en-US" dirty="0">
              <a:solidFill>
                <a:srgbClr val="292934"/>
              </a:solidFill>
            </a:endParaRPr>
          </a:p>
        </p:txBody>
      </p:sp>
      <p:pic>
        <p:nvPicPr>
          <p:cNvPr id="8" name="Picture 7" descr="ink to cup.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3048000"/>
            <a:ext cx="2771775" cy="2286000"/>
          </a:xfrm>
          <a:prstGeom prst="rect">
            <a:avLst/>
          </a:prstGeom>
        </p:spPr>
      </p:pic>
      <p:sp>
        <p:nvSpPr>
          <p:cNvPr id="6" name="Right Arrow 5"/>
          <p:cNvSpPr/>
          <p:nvPr/>
        </p:nvSpPr>
        <p:spPr>
          <a:xfrm>
            <a:off x="3733800" y="3962400"/>
            <a:ext cx="1676400" cy="3810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ln>
                <a:solidFill>
                  <a:srgbClr val="292934"/>
                </a:solidFill>
              </a:ln>
              <a:solidFill>
                <a:srgbClr val="FFFFFF"/>
              </a:solidFill>
            </a:endParaRPr>
          </a:p>
        </p:txBody>
      </p:sp>
      <p:sp>
        <p:nvSpPr>
          <p:cNvPr id="7" name="TextBox 6"/>
          <p:cNvSpPr txBox="1"/>
          <p:nvPr/>
        </p:nvSpPr>
        <p:spPr>
          <a:xfrm>
            <a:off x="3962400" y="3505200"/>
            <a:ext cx="1371600" cy="400110"/>
          </a:xfrm>
          <a:prstGeom prst="rect">
            <a:avLst/>
          </a:prstGeom>
          <a:noFill/>
        </p:spPr>
        <p:txBody>
          <a:bodyPr wrap="square" rtlCol="0">
            <a:spAutoFit/>
          </a:bodyPr>
          <a:lstStyle/>
          <a:p>
            <a:r>
              <a:rPr lang="en-US" sz="2000" dirty="0">
                <a:solidFill>
                  <a:srgbClr val="292934"/>
                </a:solidFill>
              </a:rPr>
              <a:t>5 Minutes</a:t>
            </a:r>
          </a:p>
        </p:txBody>
      </p:sp>
      <p:sp>
        <p:nvSpPr>
          <p:cNvPr id="11" name="TextBox 10">
            <a:extLst>
              <a:ext uri="{FF2B5EF4-FFF2-40B4-BE49-F238E27FC236}">
                <a16:creationId xmlns:a16="http://schemas.microsoft.com/office/drawing/2014/main" id="{CC255407-689B-4F9D-A31C-8CD049654E14}"/>
              </a:ext>
            </a:extLst>
          </p:cNvPr>
          <p:cNvSpPr txBox="1"/>
          <p:nvPr/>
        </p:nvSpPr>
        <p:spPr>
          <a:xfrm>
            <a:off x="1802134" y="5316379"/>
            <a:ext cx="180530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Photograph by Zach Armstrong</a:t>
            </a:r>
          </a:p>
        </p:txBody>
      </p:sp>
      <p:pic>
        <p:nvPicPr>
          <p:cNvPr id="12" name="irc_mi">
            <a:extLst>
              <a:ext uri="{FF2B5EF4-FFF2-40B4-BE49-F238E27FC236}">
                <a16:creationId xmlns:a16="http://schemas.microsoft.com/office/drawing/2014/main" id="{A1EADAFB-E357-471F-BC12-668394B5CF4F}"/>
              </a:ext>
            </a:extLst>
          </p:cNvPr>
          <p:cNvPicPr/>
          <p:nvPr/>
        </p:nvPicPr>
        <p:blipFill>
          <a:blip r:embed="rId4" cstate="screen">
            <a:extLst>
              <a:ext uri="{28A0092B-C50C-407E-A947-70E740481C1C}">
                <a14:useLocalDpi xmlns:a14="http://schemas.microsoft.com/office/drawing/2010/main"/>
              </a:ext>
            </a:extLst>
          </a:blip>
          <a:stretch>
            <a:fillRect/>
          </a:stretch>
        </p:blipFill>
        <p:spPr bwMode="auto">
          <a:xfrm>
            <a:off x="5721846" y="2857500"/>
            <a:ext cx="2196107" cy="2667000"/>
          </a:xfrm>
          <a:prstGeom prst="rect">
            <a:avLst/>
          </a:prstGeom>
          <a:noFill/>
          <a:ln>
            <a:noFill/>
          </a:ln>
        </p:spPr>
      </p:pic>
    </p:spTree>
    <p:extLst>
      <p:ext uri="{BB962C8B-B14F-4D97-AF65-F5344CB8AC3E}">
        <p14:creationId xmlns:p14="http://schemas.microsoft.com/office/powerpoint/2010/main" val="256753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normAutofit/>
          </a:bodyPr>
          <a:lstStyle/>
          <a:p>
            <a:r>
              <a:rPr lang="en-US" dirty="0"/>
              <a:t>Interactions among Water Molecules</a:t>
            </a:r>
          </a:p>
        </p:txBody>
      </p:sp>
      <p:sp>
        <p:nvSpPr>
          <p:cNvPr id="3" name="Content Placeholder 2"/>
          <p:cNvSpPr>
            <a:spLocks noGrp="1"/>
          </p:cNvSpPr>
          <p:nvPr>
            <p:ph idx="1"/>
          </p:nvPr>
        </p:nvSpPr>
        <p:spPr>
          <a:xfrm>
            <a:off x="533400" y="1371600"/>
            <a:ext cx="8153400" cy="5257800"/>
          </a:xfrm>
        </p:spPr>
        <p:txBody>
          <a:bodyPr/>
          <a:lstStyle/>
          <a:p>
            <a:pPr marL="0" indent="0">
              <a:spcBef>
                <a:spcPts val="0"/>
              </a:spcBef>
              <a:buNone/>
            </a:pPr>
            <a:r>
              <a:rPr lang="en-US" sz="3200" b="1" dirty="0"/>
              <a:t>Liquid: </a:t>
            </a:r>
            <a:r>
              <a:rPr lang="en-US" sz="3200" dirty="0"/>
              <a:t>A fluid that conforms to the shape of its container. It’s the only state with a definite volume but no fixed shape. (Water molecules are loosely attracted to each other through H-bonds.)</a:t>
            </a:r>
          </a:p>
          <a:p>
            <a:pPr marL="0" indent="0">
              <a:spcBef>
                <a:spcPts val="1800"/>
              </a:spcBef>
              <a:buNone/>
            </a:pPr>
            <a:r>
              <a:rPr lang="en-US" sz="3200" b="1" dirty="0"/>
              <a:t>Water vapor (gas): </a:t>
            </a:r>
            <a:r>
              <a:rPr lang="en-US" sz="3200" dirty="0"/>
              <a:t>When water undergoes evaporation, the molecules gain kinetic energy and are able to fill the entire space because the molecules are no longer attracted to each other in H-bonds.  </a:t>
            </a:r>
          </a:p>
        </p:txBody>
      </p:sp>
    </p:spTree>
    <p:extLst>
      <p:ext uri="{BB962C8B-B14F-4D97-AF65-F5344CB8AC3E}">
        <p14:creationId xmlns:p14="http://schemas.microsoft.com/office/powerpoint/2010/main" val="31859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305800" cy="4876800"/>
          </a:xfrm>
        </p:spPr>
        <p:txBody>
          <a:bodyPr/>
          <a:lstStyle/>
          <a:p>
            <a:pPr marL="0" indent="0">
              <a:spcBef>
                <a:spcPts val="0"/>
              </a:spcBef>
              <a:buNone/>
            </a:pPr>
            <a:r>
              <a:rPr lang="en-US" sz="3000" dirty="0"/>
              <a:t>How does the movement of a water molecule change based on its physical state? </a:t>
            </a:r>
          </a:p>
          <a:p>
            <a:pPr marL="457200" indent="-457200">
              <a:buNone/>
            </a:pPr>
            <a:endParaRPr lang="en-US" dirty="0"/>
          </a:p>
          <a:p>
            <a:pPr marL="0" indent="0">
              <a:spcBef>
                <a:spcPts val="0"/>
              </a:spcBef>
              <a:buNone/>
            </a:pPr>
            <a:endParaRPr lang="en-US" dirty="0">
              <a:solidFill>
                <a:srgbClr val="FF0000"/>
              </a:solidFill>
            </a:endParaRPr>
          </a:p>
          <a:p>
            <a:pPr marL="457200" indent="-457200">
              <a:spcBef>
                <a:spcPts val="0"/>
              </a:spcBef>
              <a:buFont typeface="+mj-lt"/>
              <a:buAutoNum type="arabicPeriod"/>
            </a:pPr>
            <a:endParaRPr lang="en-US" dirty="0"/>
          </a:p>
        </p:txBody>
      </p:sp>
      <p:sp>
        <p:nvSpPr>
          <p:cNvPr id="2" name="Title 1"/>
          <p:cNvSpPr>
            <a:spLocks noGrp="1"/>
          </p:cNvSpPr>
          <p:nvPr>
            <p:ph type="title"/>
          </p:nvPr>
        </p:nvSpPr>
        <p:spPr>
          <a:xfrm>
            <a:off x="533400" y="533400"/>
            <a:ext cx="8153400" cy="990600"/>
          </a:xfrm>
        </p:spPr>
        <p:txBody>
          <a:bodyPr/>
          <a:lstStyle/>
          <a:p>
            <a:r>
              <a:rPr lang="en-US" dirty="0"/>
              <a:t>Focus Question 1</a:t>
            </a:r>
          </a:p>
        </p:txBody>
      </p:sp>
      <p:grpSp>
        <p:nvGrpSpPr>
          <p:cNvPr id="5" name="Group 4">
            <a:extLst>
              <a:ext uri="{FF2B5EF4-FFF2-40B4-BE49-F238E27FC236}">
                <a16:creationId xmlns:a16="http://schemas.microsoft.com/office/drawing/2014/main" id="{D54343AD-BE14-483B-AAF0-77B7E8838513}"/>
              </a:ext>
            </a:extLst>
          </p:cNvPr>
          <p:cNvGrpSpPr/>
          <p:nvPr/>
        </p:nvGrpSpPr>
        <p:grpSpPr>
          <a:xfrm>
            <a:off x="1202198" y="3043187"/>
            <a:ext cx="6591387" cy="3129013"/>
            <a:chOff x="1202198" y="3043187"/>
            <a:chExt cx="6591387" cy="3129013"/>
          </a:xfrm>
        </p:grpSpPr>
        <p:sp>
          <p:nvSpPr>
            <p:cNvPr id="6" name="Right Arrow 5"/>
            <p:cNvSpPr/>
            <p:nvPr/>
          </p:nvSpPr>
          <p:spPr>
            <a:xfrm>
              <a:off x="3733800" y="3962400"/>
              <a:ext cx="16002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Left Arrow 6"/>
            <p:cNvSpPr/>
            <p:nvPr/>
          </p:nvSpPr>
          <p:spPr>
            <a:xfrm>
              <a:off x="3733800" y="4419600"/>
              <a:ext cx="15240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3733800" y="3200400"/>
              <a:ext cx="1524000" cy="646331"/>
            </a:xfrm>
            <a:prstGeom prst="rect">
              <a:avLst/>
            </a:prstGeom>
            <a:noFill/>
          </p:spPr>
          <p:txBody>
            <a:bodyPr wrap="square" rtlCol="0">
              <a:spAutoFit/>
            </a:bodyPr>
            <a:lstStyle/>
            <a:p>
              <a:r>
                <a:rPr lang="en-US" dirty="0">
                  <a:solidFill>
                    <a:srgbClr val="292934"/>
                  </a:solidFill>
                </a:rPr>
                <a:t>Evaporation Gain Energy</a:t>
              </a:r>
            </a:p>
          </p:txBody>
        </p:sp>
        <p:sp>
          <p:nvSpPr>
            <p:cNvPr id="9" name="TextBox 8"/>
            <p:cNvSpPr txBox="1"/>
            <p:nvPr/>
          </p:nvSpPr>
          <p:spPr>
            <a:xfrm>
              <a:off x="3733800" y="5105400"/>
              <a:ext cx="1905000" cy="369332"/>
            </a:xfrm>
            <a:prstGeom prst="rect">
              <a:avLst/>
            </a:prstGeom>
            <a:noFill/>
          </p:spPr>
          <p:txBody>
            <a:bodyPr wrap="square" rtlCol="0">
              <a:spAutoFit/>
            </a:bodyPr>
            <a:lstStyle/>
            <a:p>
              <a:r>
                <a:rPr lang="en-US" dirty="0">
                  <a:solidFill>
                    <a:srgbClr val="292934"/>
                  </a:solidFill>
                </a:rPr>
                <a:t>Loss of Energy</a:t>
              </a:r>
            </a:p>
          </p:txBody>
        </p:sp>
        <p:sp>
          <p:nvSpPr>
            <p:cNvPr id="15" name="TextBox 14">
              <a:extLst>
                <a:ext uri="{FF2B5EF4-FFF2-40B4-BE49-F238E27FC236}">
                  <a16:creationId xmlns:a16="http://schemas.microsoft.com/office/drawing/2014/main" id="{922B13DC-6810-4390-BF9F-1DDF3472A477}"/>
                </a:ext>
              </a:extLst>
            </p:cNvPr>
            <p:cNvSpPr txBox="1"/>
            <p:nvPr/>
          </p:nvSpPr>
          <p:spPr>
            <a:xfrm>
              <a:off x="1828800" y="5802868"/>
              <a:ext cx="1143000" cy="369332"/>
            </a:xfrm>
            <a:prstGeom prst="rect">
              <a:avLst/>
            </a:prstGeom>
            <a:noFill/>
          </p:spPr>
          <p:txBody>
            <a:bodyPr wrap="square" rtlCol="0">
              <a:spAutoFit/>
            </a:bodyPr>
            <a:lstStyle/>
            <a:p>
              <a:r>
                <a:rPr lang="en-US" dirty="0">
                  <a:solidFill>
                    <a:srgbClr val="292934"/>
                  </a:solidFill>
                </a:rPr>
                <a:t>Visible</a:t>
              </a:r>
            </a:p>
          </p:txBody>
        </p:sp>
        <p:sp>
          <p:nvSpPr>
            <p:cNvPr id="16" name="TextBox 15">
              <a:extLst>
                <a:ext uri="{FF2B5EF4-FFF2-40B4-BE49-F238E27FC236}">
                  <a16:creationId xmlns:a16="http://schemas.microsoft.com/office/drawing/2014/main" id="{70F49AB5-45ED-454D-9A6F-EF43BFA57E33}"/>
                </a:ext>
              </a:extLst>
            </p:cNvPr>
            <p:cNvSpPr txBox="1"/>
            <p:nvPr/>
          </p:nvSpPr>
          <p:spPr>
            <a:xfrm>
              <a:off x="6142214" y="5802868"/>
              <a:ext cx="1219200" cy="369332"/>
            </a:xfrm>
            <a:prstGeom prst="rect">
              <a:avLst/>
            </a:prstGeom>
            <a:noFill/>
          </p:spPr>
          <p:txBody>
            <a:bodyPr wrap="square" rtlCol="0">
              <a:spAutoFit/>
            </a:bodyPr>
            <a:lstStyle/>
            <a:p>
              <a:r>
                <a:rPr lang="en-US" dirty="0">
                  <a:solidFill>
                    <a:srgbClr val="292934"/>
                  </a:solidFill>
                </a:rPr>
                <a:t>Invisible</a:t>
              </a:r>
            </a:p>
          </p:txBody>
        </p:sp>
        <p:pic>
          <p:nvPicPr>
            <p:cNvPr id="17" name="Picture 16">
              <a:extLst>
                <a:ext uri="{FF2B5EF4-FFF2-40B4-BE49-F238E27FC236}">
                  <a16:creationId xmlns:a16="http://schemas.microsoft.com/office/drawing/2014/main" id="{C552A09B-3D74-491F-8188-2F543A211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400" y="3122477"/>
              <a:ext cx="1981200" cy="1982923"/>
            </a:xfrm>
            <a:prstGeom prst="rect">
              <a:avLst/>
            </a:prstGeom>
          </p:spPr>
        </p:pic>
        <p:pic>
          <p:nvPicPr>
            <p:cNvPr id="23" name="Picture 22">
              <a:extLst>
                <a:ext uri="{FF2B5EF4-FFF2-40B4-BE49-F238E27FC236}">
                  <a16:creationId xmlns:a16="http://schemas.microsoft.com/office/drawing/2014/main" id="{465D1729-5834-4DAB-B9FF-803F91C8735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96760" y="3155171"/>
              <a:ext cx="1781664" cy="1891435"/>
            </a:xfrm>
            <a:prstGeom prst="rect">
              <a:avLst/>
            </a:prstGeom>
          </p:spPr>
        </p:pic>
        <p:sp>
          <p:nvSpPr>
            <p:cNvPr id="24" name="TextBox 23">
              <a:extLst>
                <a:ext uri="{FF2B5EF4-FFF2-40B4-BE49-F238E27FC236}">
                  <a16:creationId xmlns:a16="http://schemas.microsoft.com/office/drawing/2014/main" id="{76650E0A-05E8-467C-92E2-58879782D91F}"/>
                </a:ext>
              </a:extLst>
            </p:cNvPr>
            <p:cNvSpPr txBox="1"/>
            <p:nvPr/>
          </p:nvSpPr>
          <p:spPr>
            <a:xfrm>
              <a:off x="1457357" y="3086992"/>
              <a:ext cx="280025" cy="296779"/>
            </a:xfrm>
            <a:prstGeom prst="rect">
              <a:avLst/>
            </a:prstGeom>
            <a:solidFill>
              <a:schemeClr val="bg1"/>
            </a:solidFill>
          </p:spPr>
          <p:txBody>
            <a:bodyPr wrap="square" rtlCol="0">
              <a:spAutoFit/>
            </a:bodyPr>
            <a:lstStyle/>
            <a:p>
              <a:endParaRPr lang="en-US" sz="1400" dirty="0"/>
            </a:p>
          </p:txBody>
        </p:sp>
        <p:sp>
          <p:nvSpPr>
            <p:cNvPr id="25" name="TextBox 24">
              <a:extLst>
                <a:ext uri="{FF2B5EF4-FFF2-40B4-BE49-F238E27FC236}">
                  <a16:creationId xmlns:a16="http://schemas.microsoft.com/office/drawing/2014/main" id="{9C5D34CD-E7EB-40E3-91D5-1030EE46D5D4}"/>
                </a:ext>
              </a:extLst>
            </p:cNvPr>
            <p:cNvSpPr txBox="1"/>
            <p:nvPr/>
          </p:nvSpPr>
          <p:spPr>
            <a:xfrm>
              <a:off x="1679951" y="3043188"/>
              <a:ext cx="1200431" cy="307777"/>
            </a:xfrm>
            <a:prstGeom prst="rect">
              <a:avLst/>
            </a:prstGeom>
            <a:solidFill>
              <a:schemeClr val="bg1"/>
            </a:solidFill>
          </p:spPr>
          <p:txBody>
            <a:bodyPr wrap="square" rtlCol="0">
              <a:spAutoFit/>
            </a:bodyPr>
            <a:lstStyle/>
            <a:p>
              <a:r>
                <a:rPr lang="en-US" sz="1400" dirty="0"/>
                <a:t>Liquid water</a:t>
              </a:r>
            </a:p>
          </p:txBody>
        </p:sp>
        <p:sp>
          <p:nvSpPr>
            <p:cNvPr id="26" name="TextBox 25">
              <a:extLst>
                <a:ext uri="{FF2B5EF4-FFF2-40B4-BE49-F238E27FC236}">
                  <a16:creationId xmlns:a16="http://schemas.microsoft.com/office/drawing/2014/main" id="{E7C52DEF-C66B-4C2B-91D5-2CE1802293F5}"/>
                </a:ext>
              </a:extLst>
            </p:cNvPr>
            <p:cNvSpPr txBox="1"/>
            <p:nvPr/>
          </p:nvSpPr>
          <p:spPr>
            <a:xfrm>
              <a:off x="1202198" y="5074622"/>
              <a:ext cx="2170787" cy="400110"/>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Courtesy of </a:t>
              </a:r>
              <a:r>
                <a:rPr lang="en-US" sz="1000" dirty="0" err="1">
                  <a:latin typeface="Calibri" panose="020F0502020204030204" pitchFamily="34" charset="0"/>
                  <a:cs typeface="Calibri" panose="020F0502020204030204" pitchFamily="34" charset="0"/>
                </a:rPr>
                <a:t>Encyclopaedia</a:t>
              </a:r>
              <a:r>
                <a:rPr lang="en-US" sz="1000" dirty="0">
                  <a:latin typeface="Calibri" panose="020F0502020204030204" pitchFamily="34" charset="0"/>
                  <a:cs typeface="Calibri" panose="020F0502020204030204" pitchFamily="34" charset="0"/>
                </a:rPr>
                <a:t> Britannica, </a:t>
              </a:r>
            </a:p>
            <a:p>
              <a:pPr algn="ctr"/>
              <a:r>
                <a:rPr lang="en-US" sz="1000" dirty="0">
                  <a:latin typeface="Calibri" panose="020F0502020204030204" pitchFamily="34" charset="0"/>
                  <a:cs typeface="Calibri" panose="020F0502020204030204" pitchFamily="34" charset="0"/>
                </a:rPr>
                <a:t>© 2015, used with permission</a:t>
              </a:r>
            </a:p>
          </p:txBody>
        </p:sp>
        <p:grpSp>
          <p:nvGrpSpPr>
            <p:cNvPr id="4" name="Group 3">
              <a:extLst>
                <a:ext uri="{FF2B5EF4-FFF2-40B4-BE49-F238E27FC236}">
                  <a16:creationId xmlns:a16="http://schemas.microsoft.com/office/drawing/2014/main" id="{4AF024D1-F0C9-4519-9636-D1449F722145}"/>
                </a:ext>
              </a:extLst>
            </p:cNvPr>
            <p:cNvGrpSpPr/>
            <p:nvPr/>
          </p:nvGrpSpPr>
          <p:grpSpPr>
            <a:xfrm>
              <a:off x="5622798" y="3043187"/>
              <a:ext cx="2170787" cy="2431545"/>
              <a:chOff x="5622798" y="3043187"/>
              <a:chExt cx="2170787" cy="2431545"/>
            </a:xfrm>
          </p:grpSpPr>
          <p:pic>
            <p:nvPicPr>
              <p:cNvPr id="14" name="Picture 13">
                <a:extLst>
                  <a:ext uri="{FF2B5EF4-FFF2-40B4-BE49-F238E27FC236}">
                    <a16:creationId xmlns:a16="http://schemas.microsoft.com/office/drawing/2014/main" id="{62E31C87-AFA5-426F-A265-D02D8556279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35498" y="3081288"/>
                <a:ext cx="1725916" cy="2024112"/>
              </a:xfrm>
              <a:prstGeom prst="rect">
                <a:avLst/>
              </a:prstGeom>
            </p:spPr>
          </p:pic>
          <p:sp>
            <p:nvSpPr>
              <p:cNvPr id="28" name="TextBox 27">
                <a:extLst>
                  <a:ext uri="{FF2B5EF4-FFF2-40B4-BE49-F238E27FC236}">
                    <a16:creationId xmlns:a16="http://schemas.microsoft.com/office/drawing/2014/main" id="{BC166966-91FC-44C3-9BF4-08BD493A40C3}"/>
                  </a:ext>
                </a:extLst>
              </p:cNvPr>
              <p:cNvSpPr txBox="1"/>
              <p:nvPr/>
            </p:nvSpPr>
            <p:spPr>
              <a:xfrm>
                <a:off x="5664673" y="3043187"/>
                <a:ext cx="1200431" cy="307777"/>
              </a:xfrm>
              <a:prstGeom prst="rect">
                <a:avLst/>
              </a:prstGeom>
              <a:solidFill>
                <a:schemeClr val="bg1"/>
              </a:solidFill>
            </p:spPr>
            <p:txBody>
              <a:bodyPr wrap="square" rtlCol="0">
                <a:spAutoFit/>
              </a:bodyPr>
              <a:lstStyle/>
              <a:p>
                <a:endParaRPr lang="en-US" sz="1400" dirty="0"/>
              </a:p>
            </p:txBody>
          </p:sp>
          <p:sp>
            <p:nvSpPr>
              <p:cNvPr id="27" name="TextBox 26">
                <a:extLst>
                  <a:ext uri="{FF2B5EF4-FFF2-40B4-BE49-F238E27FC236}">
                    <a16:creationId xmlns:a16="http://schemas.microsoft.com/office/drawing/2014/main" id="{6A05408D-99E1-46DD-B0F2-38BE367AAB57}"/>
                  </a:ext>
                </a:extLst>
              </p:cNvPr>
              <p:cNvSpPr txBox="1"/>
              <p:nvPr/>
            </p:nvSpPr>
            <p:spPr>
              <a:xfrm>
                <a:off x="6401903" y="3043754"/>
                <a:ext cx="1200431" cy="307777"/>
              </a:xfrm>
              <a:prstGeom prst="rect">
                <a:avLst/>
              </a:prstGeom>
              <a:solidFill>
                <a:schemeClr val="bg1"/>
              </a:solidFill>
            </p:spPr>
            <p:txBody>
              <a:bodyPr wrap="square" rtlCol="0">
                <a:spAutoFit/>
              </a:bodyPr>
              <a:lstStyle/>
              <a:p>
                <a:r>
                  <a:rPr lang="en-US" sz="1400" dirty="0"/>
                  <a:t>Gas</a:t>
                </a:r>
              </a:p>
            </p:txBody>
          </p:sp>
          <p:sp>
            <p:nvSpPr>
              <p:cNvPr id="29" name="TextBox 28">
                <a:extLst>
                  <a:ext uri="{FF2B5EF4-FFF2-40B4-BE49-F238E27FC236}">
                    <a16:creationId xmlns:a16="http://schemas.microsoft.com/office/drawing/2014/main" id="{B96EA153-B0C2-4088-B124-A626A43CEA3F}"/>
                  </a:ext>
                </a:extLst>
              </p:cNvPr>
              <p:cNvSpPr txBox="1"/>
              <p:nvPr/>
            </p:nvSpPr>
            <p:spPr>
              <a:xfrm>
                <a:off x="5622798" y="5074622"/>
                <a:ext cx="2170787" cy="400110"/>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Courtesy of </a:t>
                </a:r>
                <a:r>
                  <a:rPr lang="en-US" sz="1000" dirty="0" err="1">
                    <a:latin typeface="Calibri" panose="020F0502020204030204" pitchFamily="34" charset="0"/>
                    <a:cs typeface="Calibri" panose="020F0502020204030204" pitchFamily="34" charset="0"/>
                  </a:rPr>
                  <a:t>Encyclopaedia</a:t>
                </a:r>
                <a:r>
                  <a:rPr lang="en-US" sz="1000" dirty="0">
                    <a:latin typeface="Calibri" panose="020F0502020204030204" pitchFamily="34" charset="0"/>
                    <a:cs typeface="Calibri" panose="020F0502020204030204" pitchFamily="34" charset="0"/>
                  </a:rPr>
                  <a:t> Britannica, </a:t>
                </a:r>
              </a:p>
              <a:p>
                <a:pPr algn="ctr"/>
                <a:r>
                  <a:rPr lang="en-US" sz="1000" dirty="0">
                    <a:latin typeface="Calibri" panose="020F0502020204030204" pitchFamily="34" charset="0"/>
                    <a:cs typeface="Calibri" panose="020F0502020204030204" pitchFamily="34" charset="0"/>
                  </a:rPr>
                  <a:t>© 2015, used with permission</a:t>
                </a:r>
              </a:p>
            </p:txBody>
          </p:sp>
        </p:grpSp>
      </p:grpSp>
    </p:spTree>
    <p:extLst>
      <p:ext uri="{BB962C8B-B14F-4D97-AF65-F5344CB8AC3E}">
        <p14:creationId xmlns:p14="http://schemas.microsoft.com/office/powerpoint/2010/main" val="9994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81000"/>
            <a:ext cx="8458200" cy="990600"/>
          </a:xfrm>
        </p:spPr>
        <p:txBody>
          <a:bodyPr>
            <a:normAutofit fontScale="90000"/>
          </a:bodyPr>
          <a:lstStyle/>
          <a:p>
            <a:pPr algn="l" eaLnBrk="1" fontAlgn="auto" hangingPunct="1">
              <a:spcAft>
                <a:spcPts val="0"/>
              </a:spcAft>
              <a:defRPr/>
            </a:pPr>
            <a:br>
              <a:rPr lang="en-US" dirty="0"/>
            </a:br>
            <a:r>
              <a:rPr lang="en-US" sz="4200" dirty="0">
                <a:latin typeface="Calibri" pitchFamily="34" charset="0"/>
              </a:rPr>
              <a:t>Norms for Working Together: The Heart </a:t>
            </a:r>
            <a:br>
              <a:rPr lang="en-US" sz="4400" dirty="0"/>
            </a:br>
            <a:endParaRPr lang="en-US" sz="4400" dirty="0"/>
          </a:p>
        </p:txBody>
      </p:sp>
      <p:sp>
        <p:nvSpPr>
          <p:cNvPr id="115715" name="Rectangle 3"/>
          <p:cNvSpPr>
            <a:spLocks noGrp="1" noChangeArrowheads="1"/>
          </p:cNvSpPr>
          <p:nvPr>
            <p:ph idx="1"/>
          </p:nvPr>
        </p:nvSpPr>
        <p:spPr>
          <a:xfrm>
            <a:off x="609600" y="2209800"/>
            <a:ext cx="8229600" cy="4495800"/>
          </a:xfrm>
        </p:spPr>
        <p:txBody>
          <a:bodyPr rtlCol="0">
            <a:normAutofit fontScale="85000" lnSpcReduction="20000"/>
          </a:bodyPr>
          <a:lstStyle/>
          <a:p>
            <a:pPr marL="0" indent="0" eaLnBrk="1" fontAlgn="auto" hangingPunct="1">
              <a:spcAft>
                <a:spcPts val="0"/>
              </a:spcAft>
              <a:buFont typeface="Arial" pitchFamily="34" charset="0"/>
              <a:buNone/>
              <a:defRPr/>
            </a:pPr>
            <a:r>
              <a:rPr lang="en-US" sz="3200" b="1" dirty="0"/>
              <a:t>The Heart of </a:t>
            </a:r>
            <a:r>
              <a:rPr lang="en-US" sz="3200" b="1" dirty="0" err="1"/>
              <a:t>RESPeCT</a:t>
            </a:r>
            <a:r>
              <a:rPr lang="en-US" sz="3200" b="1" dirty="0"/>
              <a:t> Lesson Analysis and Content </a:t>
            </a:r>
            <a:br>
              <a:rPr lang="en-US" sz="3200" b="1" dirty="0"/>
            </a:br>
            <a:r>
              <a:rPr lang="en-US" sz="3200" b="1" dirty="0"/>
              <a:t>Deepening</a:t>
            </a:r>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Keep the goal in mind: analysis of teaching to improve student learning.  </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Share your ideas, uncertainties, confusion, disagreements, questions, and good humor. All points of view are welcome.</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Expect and ask questions to deepen everyone’s learning; be constructively challenging.</a:t>
            </a:r>
            <a:endParaRPr lang="en-US" sz="3200" dirty="0"/>
          </a:p>
          <a:p>
            <a:pPr marL="342900" marR="0" lvl="0" indent="-342900">
              <a:lnSpc>
                <a:spcPct val="110000"/>
              </a:lnSpc>
              <a:spcBef>
                <a:spcPts val="600"/>
              </a:spcBef>
              <a:spcAft>
                <a:spcPts val="0"/>
              </a:spcAft>
              <a:buClr>
                <a:schemeClr val="bg1">
                  <a:lumMod val="65000"/>
                </a:schemeClr>
              </a:buClr>
            </a:pPr>
            <a:r>
              <a:rPr lang="en-US" sz="3200" dirty="0">
                <a:solidFill>
                  <a:srgbClr val="292934"/>
                </a:solidFill>
              </a:rPr>
              <a:t>Listen carefully; seek to understand other participants’ points of view.</a:t>
            </a:r>
            <a:endParaRPr lang="en-US" sz="32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9600" y="1143000"/>
            <a:ext cx="831476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700" b="1" dirty="0">
                <a:solidFill>
                  <a:srgbClr val="000000"/>
                </a:solidFill>
                <a:latin typeface="Calibri" panose="020F0502020204030204" pitchFamily="34" charset="0"/>
              </a:rPr>
              <a:t>Purpose: </a:t>
            </a:r>
            <a:r>
              <a:rPr lang="en-US" altLang="en-US" sz="27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lstStyle/>
          <a:p>
            <a:r>
              <a:rPr lang="en-US" dirty="0"/>
              <a:t>Focus Question 2</a:t>
            </a:r>
          </a:p>
        </p:txBody>
      </p:sp>
      <p:sp>
        <p:nvSpPr>
          <p:cNvPr id="3" name="Content Placeholder 2"/>
          <p:cNvSpPr>
            <a:spLocks noGrp="1"/>
          </p:cNvSpPr>
          <p:nvPr>
            <p:ph idx="1"/>
          </p:nvPr>
        </p:nvSpPr>
        <p:spPr>
          <a:xfrm>
            <a:off x="533400" y="1447800"/>
            <a:ext cx="8153400" cy="4876800"/>
          </a:xfrm>
        </p:spPr>
        <p:txBody>
          <a:bodyPr/>
          <a:lstStyle/>
          <a:p>
            <a:pPr marL="0" indent="0">
              <a:spcBef>
                <a:spcPts val="0"/>
              </a:spcBef>
              <a:buNone/>
            </a:pPr>
            <a:r>
              <a:rPr lang="en-US" sz="3200" dirty="0"/>
              <a:t>Can we make water vapor reappear as liquid water? </a:t>
            </a:r>
            <a:endParaRPr lang="en-US" sz="32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73515" y="2438400"/>
            <a:ext cx="5273170" cy="4175490"/>
          </a:xfrm>
          <a:prstGeom prst="rect">
            <a:avLst/>
          </a:prstGeom>
        </p:spPr>
      </p:pic>
      <p:sp>
        <p:nvSpPr>
          <p:cNvPr id="5" name="TextBox 4">
            <a:extLst>
              <a:ext uri="{FF2B5EF4-FFF2-40B4-BE49-F238E27FC236}">
                <a16:creationId xmlns:a16="http://schemas.microsoft.com/office/drawing/2014/main" id="{AD6D17E6-BD19-421A-BAAE-01FEA5AB7718}"/>
              </a:ext>
            </a:extLst>
          </p:cNvPr>
          <p:cNvSpPr txBox="1"/>
          <p:nvPr/>
        </p:nvSpPr>
        <p:spPr>
          <a:xfrm>
            <a:off x="5952493" y="6613890"/>
            <a:ext cx="1319592"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Courtesy of NASA.gov</a:t>
            </a:r>
          </a:p>
        </p:txBody>
      </p:sp>
    </p:spTree>
    <p:extLst>
      <p:ext uri="{BB962C8B-B14F-4D97-AF65-F5344CB8AC3E}">
        <p14:creationId xmlns:p14="http://schemas.microsoft.com/office/powerpoint/2010/main" val="1893160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90600"/>
          </a:xfrm>
        </p:spPr>
        <p:txBody>
          <a:bodyPr>
            <a:normAutofit/>
          </a:bodyPr>
          <a:lstStyle/>
          <a:p>
            <a:r>
              <a:rPr lang="en-US" dirty="0"/>
              <a:t>Two-Cups Experiment</a:t>
            </a:r>
          </a:p>
        </p:txBody>
      </p:sp>
      <p:sp>
        <p:nvSpPr>
          <p:cNvPr id="3" name="Content Placeholder 2"/>
          <p:cNvSpPr>
            <a:spLocks noGrp="1"/>
          </p:cNvSpPr>
          <p:nvPr>
            <p:ph idx="1"/>
          </p:nvPr>
        </p:nvSpPr>
        <p:spPr>
          <a:xfrm>
            <a:off x="533400" y="1066800"/>
            <a:ext cx="8382000" cy="1447800"/>
          </a:xfrm>
        </p:spPr>
        <p:txBody>
          <a:bodyPr/>
          <a:lstStyle/>
          <a:p>
            <a:pPr marL="0" indent="0">
              <a:spcBef>
                <a:spcPts val="0"/>
              </a:spcBef>
              <a:buNone/>
            </a:pPr>
            <a:r>
              <a:rPr lang="en-US" sz="3000" dirty="0"/>
              <a:t>Can we make water vapor from the atmosphere reappear as liquid water in this experiment with </a:t>
            </a:r>
            <a:br>
              <a:rPr lang="en-US" sz="3000" dirty="0"/>
            </a:br>
            <a:r>
              <a:rPr lang="en-US" sz="3000" dirty="0"/>
              <a:t>two cups of water? </a:t>
            </a:r>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p:txBody>
      </p:sp>
      <p:sp>
        <p:nvSpPr>
          <p:cNvPr id="10" name="Content Placeholder 2"/>
          <p:cNvSpPr txBox="1">
            <a:spLocks/>
          </p:cNvSpPr>
          <p:nvPr/>
        </p:nvSpPr>
        <p:spPr bwMode="auto">
          <a:xfrm>
            <a:off x="533400" y="5638800"/>
            <a:ext cx="8382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0"/>
              </a:spcBef>
              <a:buClr>
                <a:srgbClr val="93A299"/>
              </a:buClr>
              <a:buFont typeface="Arial" charset="0"/>
              <a:buNone/>
            </a:pPr>
            <a:r>
              <a:rPr lang="en-US" sz="3000" dirty="0">
                <a:solidFill>
                  <a:srgbClr val="292934"/>
                </a:solidFill>
              </a:rPr>
              <a:t>Divide a piece of paper into four quadrants and add a new picture of what you observe every 5 minutes.</a:t>
            </a:r>
          </a:p>
          <a:p>
            <a:pPr marL="0" indent="0">
              <a:spcBef>
                <a:spcPts val="0"/>
              </a:spcBef>
              <a:buClr>
                <a:srgbClr val="93A299"/>
              </a:buClr>
              <a:buFont typeface="Arial" charset="0"/>
              <a:buNone/>
            </a:pPr>
            <a:endParaRPr lang="en-US" dirty="0">
              <a:solidFill>
                <a:srgbClr val="292934"/>
              </a:solidFill>
            </a:endParaRPr>
          </a:p>
          <a:p>
            <a:pPr marL="0" indent="0">
              <a:spcBef>
                <a:spcPts val="0"/>
              </a:spcBef>
              <a:buClr>
                <a:srgbClr val="93A299"/>
              </a:buClr>
              <a:buFont typeface="Arial" charset="0"/>
              <a:buNone/>
            </a:pPr>
            <a:endParaRPr lang="en-US" dirty="0">
              <a:solidFill>
                <a:srgbClr val="292934"/>
              </a:solidFill>
            </a:endParaRPr>
          </a:p>
          <a:p>
            <a:pPr marL="0" indent="0">
              <a:spcBef>
                <a:spcPts val="0"/>
              </a:spcBef>
              <a:buClr>
                <a:srgbClr val="93A299"/>
              </a:buClr>
              <a:buFont typeface="Arial" charset="0"/>
              <a:buNone/>
            </a:pPr>
            <a:endParaRPr lang="en-US" dirty="0">
              <a:solidFill>
                <a:srgbClr val="292934"/>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3600" y="2801151"/>
            <a:ext cx="4743528" cy="2532849"/>
          </a:xfrm>
          <a:prstGeom prst="rect">
            <a:avLst/>
          </a:prstGeom>
        </p:spPr>
      </p:pic>
      <p:sp>
        <p:nvSpPr>
          <p:cNvPr id="6" name="TextBox 5">
            <a:extLst>
              <a:ext uri="{FF2B5EF4-FFF2-40B4-BE49-F238E27FC236}">
                <a16:creationId xmlns:a16="http://schemas.microsoft.com/office/drawing/2014/main" id="{AD6D17E6-BD19-421A-BAAE-01FEA5AB7718}"/>
              </a:ext>
            </a:extLst>
          </p:cNvPr>
          <p:cNvSpPr txBox="1"/>
          <p:nvPr/>
        </p:nvSpPr>
        <p:spPr>
          <a:xfrm>
            <a:off x="4876800" y="5334000"/>
            <a:ext cx="2013693"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Image courtesy of Cal Poly Pomona</a:t>
            </a:r>
          </a:p>
        </p:txBody>
      </p:sp>
    </p:spTree>
    <p:extLst>
      <p:ext uri="{BB962C8B-B14F-4D97-AF65-F5344CB8AC3E}">
        <p14:creationId xmlns:p14="http://schemas.microsoft.com/office/powerpoint/2010/main" val="39494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Focus Question 2</a:t>
            </a:r>
          </a:p>
        </p:txBody>
      </p:sp>
      <p:sp>
        <p:nvSpPr>
          <p:cNvPr id="3" name="Content Placeholder 2"/>
          <p:cNvSpPr>
            <a:spLocks noGrp="1"/>
          </p:cNvSpPr>
          <p:nvPr>
            <p:ph idx="1"/>
          </p:nvPr>
        </p:nvSpPr>
        <p:spPr>
          <a:xfrm>
            <a:off x="609600" y="1524000"/>
            <a:ext cx="8077200" cy="4876800"/>
          </a:xfrm>
        </p:spPr>
        <p:txBody>
          <a:bodyPr/>
          <a:lstStyle/>
          <a:p>
            <a:pPr marL="0" indent="0">
              <a:spcBef>
                <a:spcPts val="0"/>
              </a:spcBef>
              <a:buNone/>
            </a:pPr>
            <a:r>
              <a:rPr lang="en-US" sz="3200" dirty="0"/>
              <a:t>Can we make water vapor reappear as liquid water? </a:t>
            </a:r>
          </a:p>
        </p:txBody>
      </p:sp>
      <p:grpSp>
        <p:nvGrpSpPr>
          <p:cNvPr id="4" name="Group 3">
            <a:extLst>
              <a:ext uri="{FF2B5EF4-FFF2-40B4-BE49-F238E27FC236}">
                <a16:creationId xmlns:a16="http://schemas.microsoft.com/office/drawing/2014/main" id="{AA51F61E-2B93-4E3D-A71E-5CEEC4E7C5B5}"/>
              </a:ext>
            </a:extLst>
          </p:cNvPr>
          <p:cNvGrpSpPr/>
          <p:nvPr/>
        </p:nvGrpSpPr>
        <p:grpSpPr>
          <a:xfrm>
            <a:off x="1202198" y="3043187"/>
            <a:ext cx="6591387" cy="3129013"/>
            <a:chOff x="1202198" y="3043187"/>
            <a:chExt cx="6591387" cy="3129013"/>
          </a:xfrm>
        </p:grpSpPr>
        <p:sp>
          <p:nvSpPr>
            <p:cNvPr id="6" name="Right Arrow 5"/>
            <p:cNvSpPr/>
            <p:nvPr/>
          </p:nvSpPr>
          <p:spPr>
            <a:xfrm>
              <a:off x="3733800" y="3962400"/>
              <a:ext cx="1600200"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Left Arrow 6"/>
            <p:cNvSpPr/>
            <p:nvPr/>
          </p:nvSpPr>
          <p:spPr>
            <a:xfrm>
              <a:off x="3733800" y="4419600"/>
              <a:ext cx="1524000" cy="4572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3810000" y="3200400"/>
              <a:ext cx="1524000" cy="646331"/>
            </a:xfrm>
            <a:prstGeom prst="rect">
              <a:avLst/>
            </a:prstGeom>
            <a:noFill/>
          </p:spPr>
          <p:txBody>
            <a:bodyPr wrap="square" rtlCol="0">
              <a:spAutoFit/>
            </a:bodyPr>
            <a:lstStyle/>
            <a:p>
              <a:r>
                <a:rPr lang="en-US" dirty="0">
                  <a:solidFill>
                    <a:srgbClr val="292934"/>
                  </a:solidFill>
                </a:rPr>
                <a:t>Evaporation Gain Energy</a:t>
              </a:r>
            </a:p>
          </p:txBody>
        </p:sp>
        <p:sp>
          <p:nvSpPr>
            <p:cNvPr id="9" name="TextBox 8"/>
            <p:cNvSpPr txBox="1"/>
            <p:nvPr/>
          </p:nvSpPr>
          <p:spPr>
            <a:xfrm>
              <a:off x="3733800" y="5181600"/>
              <a:ext cx="1905000" cy="646331"/>
            </a:xfrm>
            <a:prstGeom prst="rect">
              <a:avLst/>
            </a:prstGeom>
            <a:noFill/>
          </p:spPr>
          <p:txBody>
            <a:bodyPr wrap="square" rtlCol="0">
              <a:spAutoFit/>
            </a:bodyPr>
            <a:lstStyle/>
            <a:p>
              <a:r>
                <a:rPr lang="en-US" dirty="0">
                  <a:solidFill>
                    <a:srgbClr val="292934"/>
                  </a:solidFill>
                </a:rPr>
                <a:t>Condensation</a:t>
              </a:r>
            </a:p>
            <a:p>
              <a:r>
                <a:rPr lang="en-US" dirty="0">
                  <a:solidFill>
                    <a:srgbClr val="292934"/>
                  </a:solidFill>
                </a:rPr>
                <a:t>Loss of Energy</a:t>
              </a:r>
            </a:p>
          </p:txBody>
        </p:sp>
        <p:sp>
          <p:nvSpPr>
            <p:cNvPr id="12" name="TextBox 11">
              <a:extLst>
                <a:ext uri="{FF2B5EF4-FFF2-40B4-BE49-F238E27FC236}">
                  <a16:creationId xmlns:a16="http://schemas.microsoft.com/office/drawing/2014/main" id="{58241895-BF60-4CF5-9B08-E13187D23D1F}"/>
                </a:ext>
              </a:extLst>
            </p:cNvPr>
            <p:cNvSpPr txBox="1"/>
            <p:nvPr/>
          </p:nvSpPr>
          <p:spPr>
            <a:xfrm>
              <a:off x="1828800" y="5802868"/>
              <a:ext cx="1143000" cy="369332"/>
            </a:xfrm>
            <a:prstGeom prst="rect">
              <a:avLst/>
            </a:prstGeom>
            <a:noFill/>
          </p:spPr>
          <p:txBody>
            <a:bodyPr wrap="square" rtlCol="0">
              <a:spAutoFit/>
            </a:bodyPr>
            <a:lstStyle/>
            <a:p>
              <a:r>
                <a:rPr lang="en-US" dirty="0">
                  <a:solidFill>
                    <a:srgbClr val="292934"/>
                  </a:solidFill>
                </a:rPr>
                <a:t>Visible</a:t>
              </a:r>
            </a:p>
          </p:txBody>
        </p:sp>
        <p:sp>
          <p:nvSpPr>
            <p:cNvPr id="13" name="TextBox 12">
              <a:extLst>
                <a:ext uri="{FF2B5EF4-FFF2-40B4-BE49-F238E27FC236}">
                  <a16:creationId xmlns:a16="http://schemas.microsoft.com/office/drawing/2014/main" id="{988C1EB2-E5D1-4A1E-9EB4-B58C8E88D17F}"/>
                </a:ext>
              </a:extLst>
            </p:cNvPr>
            <p:cNvSpPr txBox="1"/>
            <p:nvPr/>
          </p:nvSpPr>
          <p:spPr>
            <a:xfrm>
              <a:off x="6142214" y="5802868"/>
              <a:ext cx="1219200" cy="369332"/>
            </a:xfrm>
            <a:prstGeom prst="rect">
              <a:avLst/>
            </a:prstGeom>
            <a:noFill/>
          </p:spPr>
          <p:txBody>
            <a:bodyPr wrap="square" rtlCol="0">
              <a:spAutoFit/>
            </a:bodyPr>
            <a:lstStyle/>
            <a:p>
              <a:r>
                <a:rPr lang="en-US" dirty="0">
                  <a:solidFill>
                    <a:srgbClr val="292934"/>
                  </a:solidFill>
                </a:rPr>
                <a:t>Invisible</a:t>
              </a:r>
            </a:p>
          </p:txBody>
        </p:sp>
        <p:pic>
          <p:nvPicPr>
            <p:cNvPr id="18" name="Picture 17">
              <a:extLst>
                <a:ext uri="{FF2B5EF4-FFF2-40B4-BE49-F238E27FC236}">
                  <a16:creationId xmlns:a16="http://schemas.microsoft.com/office/drawing/2014/main" id="{384297A5-2A5D-4374-B33B-2364669C8F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96760" y="3155171"/>
              <a:ext cx="1781664" cy="1891435"/>
            </a:xfrm>
            <a:prstGeom prst="rect">
              <a:avLst/>
            </a:prstGeom>
          </p:spPr>
        </p:pic>
        <p:sp>
          <p:nvSpPr>
            <p:cNvPr id="19" name="TextBox 18">
              <a:extLst>
                <a:ext uri="{FF2B5EF4-FFF2-40B4-BE49-F238E27FC236}">
                  <a16:creationId xmlns:a16="http://schemas.microsoft.com/office/drawing/2014/main" id="{05852ECF-AD1F-4EFF-956F-A823860922C6}"/>
                </a:ext>
              </a:extLst>
            </p:cNvPr>
            <p:cNvSpPr txBox="1"/>
            <p:nvPr/>
          </p:nvSpPr>
          <p:spPr>
            <a:xfrm>
              <a:off x="1202198" y="5074622"/>
              <a:ext cx="2170787" cy="400110"/>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Courtesy of </a:t>
              </a:r>
              <a:r>
                <a:rPr lang="en-US" sz="1000" dirty="0" err="1">
                  <a:latin typeface="Calibri" panose="020F0502020204030204" pitchFamily="34" charset="0"/>
                  <a:cs typeface="Calibri" panose="020F0502020204030204" pitchFamily="34" charset="0"/>
                </a:rPr>
                <a:t>Encyclopaedia</a:t>
              </a:r>
              <a:r>
                <a:rPr lang="en-US" sz="1000" dirty="0">
                  <a:latin typeface="Calibri" panose="020F0502020204030204" pitchFamily="34" charset="0"/>
                  <a:cs typeface="Calibri" panose="020F0502020204030204" pitchFamily="34" charset="0"/>
                </a:rPr>
                <a:t> Britannica, </a:t>
              </a:r>
            </a:p>
            <a:p>
              <a:pPr algn="ctr"/>
              <a:r>
                <a:rPr lang="en-US" sz="1000" dirty="0">
                  <a:latin typeface="Calibri" panose="020F0502020204030204" pitchFamily="34" charset="0"/>
                  <a:cs typeface="Calibri" panose="020F0502020204030204" pitchFamily="34" charset="0"/>
                </a:rPr>
                <a:t>© 2015, used with permission</a:t>
              </a:r>
            </a:p>
          </p:txBody>
        </p:sp>
        <p:grpSp>
          <p:nvGrpSpPr>
            <p:cNvPr id="20" name="Group 19">
              <a:extLst>
                <a:ext uri="{FF2B5EF4-FFF2-40B4-BE49-F238E27FC236}">
                  <a16:creationId xmlns:a16="http://schemas.microsoft.com/office/drawing/2014/main" id="{B9815432-5735-41F6-A1BF-6B7C0C0A91B5}"/>
                </a:ext>
              </a:extLst>
            </p:cNvPr>
            <p:cNvGrpSpPr/>
            <p:nvPr/>
          </p:nvGrpSpPr>
          <p:grpSpPr>
            <a:xfrm>
              <a:off x="5622798" y="3043187"/>
              <a:ext cx="2170787" cy="2431545"/>
              <a:chOff x="5622798" y="3043187"/>
              <a:chExt cx="2170787" cy="2431545"/>
            </a:xfrm>
          </p:grpSpPr>
          <p:pic>
            <p:nvPicPr>
              <p:cNvPr id="21" name="Picture 20">
                <a:extLst>
                  <a:ext uri="{FF2B5EF4-FFF2-40B4-BE49-F238E27FC236}">
                    <a16:creationId xmlns:a16="http://schemas.microsoft.com/office/drawing/2014/main" id="{B7BB3522-62AA-47F4-90E1-8A95634D948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35498" y="3081288"/>
                <a:ext cx="1725916" cy="2024112"/>
              </a:xfrm>
              <a:prstGeom prst="rect">
                <a:avLst/>
              </a:prstGeom>
            </p:spPr>
          </p:pic>
          <p:sp>
            <p:nvSpPr>
              <p:cNvPr id="22" name="TextBox 21">
                <a:extLst>
                  <a:ext uri="{FF2B5EF4-FFF2-40B4-BE49-F238E27FC236}">
                    <a16:creationId xmlns:a16="http://schemas.microsoft.com/office/drawing/2014/main" id="{851989B7-432A-4883-9F06-7D31AA37E313}"/>
                  </a:ext>
                </a:extLst>
              </p:cNvPr>
              <p:cNvSpPr txBox="1"/>
              <p:nvPr/>
            </p:nvSpPr>
            <p:spPr>
              <a:xfrm>
                <a:off x="5664673" y="3043187"/>
                <a:ext cx="1200431" cy="307777"/>
              </a:xfrm>
              <a:prstGeom prst="rect">
                <a:avLst/>
              </a:prstGeom>
              <a:solidFill>
                <a:schemeClr val="bg1"/>
              </a:solidFill>
            </p:spPr>
            <p:txBody>
              <a:bodyPr wrap="square" rtlCol="0">
                <a:spAutoFit/>
              </a:bodyPr>
              <a:lstStyle/>
              <a:p>
                <a:endParaRPr lang="en-US" sz="1400" dirty="0"/>
              </a:p>
            </p:txBody>
          </p:sp>
          <p:sp>
            <p:nvSpPr>
              <p:cNvPr id="23" name="TextBox 22">
                <a:extLst>
                  <a:ext uri="{FF2B5EF4-FFF2-40B4-BE49-F238E27FC236}">
                    <a16:creationId xmlns:a16="http://schemas.microsoft.com/office/drawing/2014/main" id="{2915B2C6-8934-4A68-A1B7-C4763092E96F}"/>
                  </a:ext>
                </a:extLst>
              </p:cNvPr>
              <p:cNvSpPr txBox="1"/>
              <p:nvPr/>
            </p:nvSpPr>
            <p:spPr>
              <a:xfrm>
                <a:off x="6401903" y="3043754"/>
                <a:ext cx="1200431" cy="307777"/>
              </a:xfrm>
              <a:prstGeom prst="rect">
                <a:avLst/>
              </a:prstGeom>
              <a:solidFill>
                <a:schemeClr val="bg1"/>
              </a:solidFill>
            </p:spPr>
            <p:txBody>
              <a:bodyPr wrap="square" rtlCol="0">
                <a:spAutoFit/>
              </a:bodyPr>
              <a:lstStyle/>
              <a:p>
                <a:r>
                  <a:rPr lang="en-US" sz="1400" dirty="0"/>
                  <a:t>Gas</a:t>
                </a:r>
              </a:p>
            </p:txBody>
          </p:sp>
          <p:sp>
            <p:nvSpPr>
              <p:cNvPr id="24" name="TextBox 23">
                <a:extLst>
                  <a:ext uri="{FF2B5EF4-FFF2-40B4-BE49-F238E27FC236}">
                    <a16:creationId xmlns:a16="http://schemas.microsoft.com/office/drawing/2014/main" id="{81329E9B-A548-4D12-B5AE-C7CB64BAADF7}"/>
                  </a:ext>
                </a:extLst>
              </p:cNvPr>
              <p:cNvSpPr txBox="1"/>
              <p:nvPr/>
            </p:nvSpPr>
            <p:spPr>
              <a:xfrm>
                <a:off x="5622798" y="5074622"/>
                <a:ext cx="2170787" cy="400110"/>
              </a:xfrm>
              <a:prstGeom prst="rect">
                <a:avLst/>
              </a:prstGeom>
              <a:noFill/>
            </p:spPr>
            <p:txBody>
              <a:bodyPr wrap="none" rtlCol="0">
                <a:spAutoFit/>
              </a:bodyPr>
              <a:lstStyle/>
              <a:p>
                <a:pPr algn="ctr"/>
                <a:r>
                  <a:rPr lang="en-US" sz="1000" dirty="0">
                    <a:latin typeface="Calibri" panose="020F0502020204030204" pitchFamily="34" charset="0"/>
                    <a:cs typeface="Calibri" panose="020F0502020204030204" pitchFamily="34" charset="0"/>
                  </a:rPr>
                  <a:t>Courtesy of </a:t>
                </a:r>
                <a:r>
                  <a:rPr lang="en-US" sz="1000" dirty="0" err="1">
                    <a:latin typeface="Calibri" panose="020F0502020204030204" pitchFamily="34" charset="0"/>
                    <a:cs typeface="Calibri" panose="020F0502020204030204" pitchFamily="34" charset="0"/>
                  </a:rPr>
                  <a:t>Encyclopaedia</a:t>
                </a:r>
                <a:r>
                  <a:rPr lang="en-US" sz="1000" dirty="0">
                    <a:latin typeface="Calibri" panose="020F0502020204030204" pitchFamily="34" charset="0"/>
                    <a:cs typeface="Calibri" panose="020F0502020204030204" pitchFamily="34" charset="0"/>
                  </a:rPr>
                  <a:t> Britannica, </a:t>
                </a:r>
              </a:p>
              <a:p>
                <a:pPr algn="ctr"/>
                <a:r>
                  <a:rPr lang="en-US" sz="1000" dirty="0">
                    <a:latin typeface="Calibri" panose="020F0502020204030204" pitchFamily="34" charset="0"/>
                    <a:cs typeface="Calibri" panose="020F0502020204030204" pitchFamily="34" charset="0"/>
                  </a:rPr>
                  <a:t>© 2015, used with permission</a:t>
                </a:r>
              </a:p>
            </p:txBody>
          </p:sp>
        </p:grpSp>
      </p:grpSp>
    </p:spTree>
    <p:extLst>
      <p:ext uri="{BB962C8B-B14F-4D97-AF65-F5344CB8AC3E}">
        <p14:creationId xmlns:p14="http://schemas.microsoft.com/office/powerpoint/2010/main" val="200498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Focus Question 3</a:t>
            </a:r>
          </a:p>
        </p:txBody>
      </p:sp>
      <p:sp>
        <p:nvSpPr>
          <p:cNvPr id="3" name="Content Placeholder 2"/>
          <p:cNvSpPr>
            <a:spLocks noGrp="1"/>
          </p:cNvSpPr>
          <p:nvPr>
            <p:ph idx="1"/>
          </p:nvPr>
        </p:nvSpPr>
        <p:spPr>
          <a:xfrm>
            <a:off x="609600" y="1524000"/>
            <a:ext cx="8229600" cy="4876800"/>
          </a:xfrm>
        </p:spPr>
        <p:txBody>
          <a:bodyPr/>
          <a:lstStyle/>
          <a:p>
            <a:pPr marL="0" indent="0">
              <a:spcBef>
                <a:spcPts val="0"/>
              </a:spcBef>
              <a:spcAft>
                <a:spcPts val="0"/>
              </a:spcAft>
              <a:buNone/>
            </a:pPr>
            <a:r>
              <a:rPr lang="en-US" sz="3200" dirty="0"/>
              <a:t>Can the movement of water molecules (in various physical states) be modeled as a dance (or shown in a simulation)? </a:t>
            </a:r>
            <a:endParaRPr lang="en-US" dirty="0">
              <a:solidFill>
                <a:srgbClr val="FF0000"/>
              </a:solidFill>
            </a:endParaRPr>
          </a:p>
          <a:p>
            <a:pPr marL="457200" indent="-457200">
              <a:spcBef>
                <a:spcPts val="0"/>
              </a:spcBef>
              <a:buFont typeface="+mj-lt"/>
              <a:buAutoNum type="arabicPeriod"/>
            </a:pPr>
            <a:endParaRPr lang="en-US" dirty="0">
              <a:solidFill>
                <a:srgbClr val="FF0000"/>
              </a:solidFill>
            </a:endParaRPr>
          </a:p>
          <a:p>
            <a:pPr marL="457200" indent="-457200">
              <a:spcBef>
                <a:spcPts val="0"/>
              </a:spcBef>
              <a:buFont typeface="+mj-lt"/>
              <a:buAutoNum type="arabicPeriod"/>
            </a:pPr>
            <a:endParaRPr lang="en-US" dirty="0"/>
          </a:p>
        </p:txBody>
      </p:sp>
    </p:spTree>
    <p:extLst>
      <p:ext uri="{BB962C8B-B14F-4D97-AF65-F5344CB8AC3E}">
        <p14:creationId xmlns:p14="http://schemas.microsoft.com/office/powerpoint/2010/main" val="3490547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sz="3800" dirty="0"/>
              <a:t>Extending Content Representations: Part 1</a:t>
            </a:r>
          </a:p>
        </p:txBody>
      </p:sp>
      <p:sp>
        <p:nvSpPr>
          <p:cNvPr id="3" name="Content Placeholder 2"/>
          <p:cNvSpPr>
            <a:spLocks noGrp="1"/>
          </p:cNvSpPr>
          <p:nvPr>
            <p:ph idx="1"/>
          </p:nvPr>
        </p:nvSpPr>
        <p:spPr>
          <a:xfrm>
            <a:off x="457200" y="1295400"/>
            <a:ext cx="8458200" cy="1447800"/>
          </a:xfrm>
        </p:spPr>
        <p:txBody>
          <a:bodyPr/>
          <a:lstStyle/>
          <a:p>
            <a:pPr marL="0" indent="0">
              <a:spcBef>
                <a:spcPts val="0"/>
              </a:spcBef>
              <a:buNone/>
            </a:pPr>
            <a:r>
              <a:rPr lang="en-US" sz="2800" dirty="0"/>
              <a:t>Can our learning be extended by engaging in a role-play that illustrates the movement of water molecules during the condensation of water vapor to liquid water?</a:t>
            </a:r>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3600" y="2895600"/>
            <a:ext cx="5105400" cy="3402270"/>
          </a:xfrm>
          <a:prstGeom prst="rect">
            <a:avLst/>
          </a:prstGeom>
        </p:spPr>
      </p:pic>
      <p:sp>
        <p:nvSpPr>
          <p:cNvPr id="5" name="TextBox 4">
            <a:extLst>
              <a:ext uri="{FF2B5EF4-FFF2-40B4-BE49-F238E27FC236}">
                <a16:creationId xmlns:a16="http://schemas.microsoft.com/office/drawing/2014/main" id="{8B34EC0B-13DE-4859-BE76-DF36016BD28B}"/>
              </a:ext>
            </a:extLst>
          </p:cNvPr>
          <p:cNvSpPr txBox="1"/>
          <p:nvPr/>
        </p:nvSpPr>
        <p:spPr>
          <a:xfrm>
            <a:off x="5562600" y="6283002"/>
            <a:ext cx="1790875"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1209915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sz="3800" dirty="0"/>
              <a:t>Extending Content Representations: Part 2</a:t>
            </a:r>
          </a:p>
        </p:txBody>
      </p:sp>
      <p:sp>
        <p:nvSpPr>
          <p:cNvPr id="3" name="Content Placeholder 2"/>
          <p:cNvSpPr>
            <a:spLocks noGrp="1"/>
          </p:cNvSpPr>
          <p:nvPr>
            <p:ph idx="1"/>
          </p:nvPr>
        </p:nvSpPr>
        <p:spPr>
          <a:xfrm>
            <a:off x="457200" y="1219200"/>
            <a:ext cx="8229600" cy="1371600"/>
          </a:xfrm>
        </p:spPr>
        <p:txBody>
          <a:bodyPr/>
          <a:lstStyle/>
          <a:p>
            <a:pPr marL="0" indent="0">
              <a:spcBef>
                <a:spcPts val="0"/>
              </a:spcBef>
              <a:buNone/>
            </a:pPr>
            <a:r>
              <a:rPr lang="en-US" sz="3000" dirty="0"/>
              <a:t>Can our learning about the movement of water molecules be extended and visualized with the use of technology? </a:t>
            </a:r>
            <a:endParaRPr lang="en-US" sz="3000" dirty="0">
              <a:solidFill>
                <a:srgbClr val="0070C0"/>
              </a:solidFill>
            </a:endParaRPr>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a:p>
            <a:pPr marL="0" indent="0">
              <a:spcBef>
                <a:spcPts val="0"/>
              </a:spcBef>
              <a:buNone/>
            </a:pPr>
            <a:endParaRPr lang="en-US" dirty="0"/>
          </a:p>
        </p:txBody>
      </p:sp>
      <p:pic>
        <p:nvPicPr>
          <p:cNvPr id="5" name="Picture 4" descr="statesofmatt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1800" y="2667000"/>
            <a:ext cx="3178278" cy="3204117"/>
          </a:xfrm>
          <a:prstGeom prst="rect">
            <a:avLst/>
          </a:prstGeom>
        </p:spPr>
      </p:pic>
      <p:sp>
        <p:nvSpPr>
          <p:cNvPr id="6" name="TextBox 5"/>
          <p:cNvSpPr txBox="1"/>
          <p:nvPr/>
        </p:nvSpPr>
        <p:spPr>
          <a:xfrm>
            <a:off x="228600" y="6172200"/>
            <a:ext cx="8534400" cy="369332"/>
          </a:xfrm>
          <a:prstGeom prst="rect">
            <a:avLst/>
          </a:prstGeom>
          <a:noFill/>
        </p:spPr>
        <p:txBody>
          <a:bodyPr wrap="square" rtlCol="0">
            <a:spAutoFit/>
          </a:bodyPr>
          <a:lstStyle/>
          <a:p>
            <a:pPr algn="ctr"/>
            <a:r>
              <a:rPr lang="en-US" dirty="0">
                <a:solidFill>
                  <a:srgbClr val="0070C0"/>
                </a:solidFill>
                <a:latin typeface="Calibri" pitchFamily="34" charset="0"/>
              </a:rPr>
              <a:t>Link to </a:t>
            </a:r>
            <a:r>
              <a:rPr lang="en-US" dirty="0" err="1">
                <a:solidFill>
                  <a:srgbClr val="0070C0"/>
                </a:solidFill>
                <a:latin typeface="Calibri" pitchFamily="34" charset="0"/>
              </a:rPr>
              <a:t>PhET</a:t>
            </a:r>
            <a:r>
              <a:rPr lang="en-US" dirty="0">
                <a:solidFill>
                  <a:srgbClr val="0070C0"/>
                </a:solidFill>
                <a:latin typeface="Calibri" pitchFamily="34" charset="0"/>
              </a:rPr>
              <a:t> simulation: </a:t>
            </a:r>
            <a:r>
              <a:rPr lang="en-US" dirty="0">
                <a:solidFill>
                  <a:srgbClr val="0070C0"/>
                </a:solidFill>
                <a:latin typeface="Calibri" pitchFamily="34" charset="0"/>
                <a:hlinkClick r:id="rId4"/>
              </a:rPr>
              <a:t>https://phet.colorado.edu/en/simulation/states-of-matter-basics</a:t>
            </a:r>
            <a:endParaRPr lang="en-US" dirty="0">
              <a:latin typeface="Calibri" pitchFamily="34" charset="0"/>
            </a:endParaRPr>
          </a:p>
        </p:txBody>
      </p:sp>
      <p:sp>
        <p:nvSpPr>
          <p:cNvPr id="7" name="TextBox 6">
            <a:extLst>
              <a:ext uri="{FF2B5EF4-FFF2-40B4-BE49-F238E27FC236}">
                <a16:creationId xmlns:a16="http://schemas.microsoft.com/office/drawing/2014/main" id="{1D577EAD-D5E0-40A1-83F9-3C0B875E1DF6}"/>
              </a:ext>
            </a:extLst>
          </p:cNvPr>
          <p:cNvSpPr txBox="1"/>
          <p:nvPr/>
        </p:nvSpPr>
        <p:spPr>
          <a:xfrm>
            <a:off x="2738806" y="5871117"/>
            <a:ext cx="3666388" cy="246221"/>
          </a:xfrm>
          <a:prstGeom prst="rect">
            <a:avLst/>
          </a:prstGeom>
          <a:noFill/>
        </p:spPr>
        <p:txBody>
          <a:bodyPr wrap="none" rtlCol="0">
            <a:spAutoFit/>
          </a:bodyPr>
          <a:lstStyle/>
          <a:p>
            <a:r>
              <a:rPr lang="en-US" sz="1000" dirty="0">
                <a:latin typeface="Calibri" panose="020F0502020204030204" pitchFamily="34" charset="0"/>
                <a:cs typeface="Calibri" panose="020F0502020204030204" pitchFamily="34" charset="0"/>
              </a:rPr>
              <a:t>Photo </a:t>
            </a:r>
            <a:r>
              <a:rPr lang="en-US" sz="1000" dirty="0" err="1">
                <a:latin typeface="Calibri" panose="020F0502020204030204" pitchFamily="34" charset="0"/>
                <a:cs typeface="Calibri" panose="020F0502020204030204" pitchFamily="34" charset="0"/>
              </a:rPr>
              <a:t>PhET</a:t>
            </a:r>
            <a:r>
              <a:rPr lang="en-US" sz="1000" dirty="0">
                <a:latin typeface="Calibri" panose="020F0502020204030204" pitchFamily="34" charset="0"/>
                <a:cs typeface="Calibri" panose="020F0502020204030204" pitchFamily="34" charset="0"/>
              </a:rPr>
              <a:t> Interactive Simulations, University of Colorado Boulder</a:t>
            </a:r>
          </a:p>
        </p:txBody>
      </p:sp>
    </p:spTree>
    <p:extLst>
      <p:ext uri="{BB962C8B-B14F-4D97-AF65-F5344CB8AC3E}">
        <p14:creationId xmlns:p14="http://schemas.microsoft.com/office/powerpoint/2010/main" val="30127618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990600"/>
          </a:xfrm>
        </p:spPr>
        <p:txBody>
          <a:bodyPr>
            <a:normAutofit fontScale="90000"/>
          </a:bodyPr>
          <a:lstStyle/>
          <a:p>
            <a:r>
              <a:rPr lang="en-US" dirty="0"/>
              <a:t>Reflect: Content Deepening Focus Questions</a:t>
            </a:r>
          </a:p>
        </p:txBody>
      </p:sp>
      <p:sp>
        <p:nvSpPr>
          <p:cNvPr id="3" name="Content Placeholder 2"/>
          <p:cNvSpPr>
            <a:spLocks noGrp="1"/>
          </p:cNvSpPr>
          <p:nvPr>
            <p:ph idx="1"/>
          </p:nvPr>
        </p:nvSpPr>
        <p:spPr>
          <a:xfrm>
            <a:off x="533400" y="1524000"/>
            <a:ext cx="8153400" cy="4876800"/>
          </a:xfrm>
        </p:spPr>
        <p:txBody>
          <a:bodyPr/>
          <a:lstStyle/>
          <a:p>
            <a:pPr marL="365760" indent="-365760">
              <a:spcAft>
                <a:spcPts val="1200"/>
              </a:spcAft>
              <a:buFont typeface="+mj-lt"/>
              <a:buAutoNum type="arabicPeriod"/>
            </a:pPr>
            <a:r>
              <a:rPr lang="en-US" sz="3200" dirty="0"/>
              <a:t>How does the movement of a water molecule change based on its physical state? </a:t>
            </a:r>
          </a:p>
          <a:p>
            <a:pPr marL="365760" indent="-365760">
              <a:spcBef>
                <a:spcPts val="0"/>
              </a:spcBef>
              <a:spcAft>
                <a:spcPts val="1200"/>
              </a:spcAft>
              <a:buFont typeface="+mj-lt"/>
              <a:buAutoNum type="arabicPeriod"/>
            </a:pPr>
            <a:r>
              <a:rPr lang="en-US" sz="3200" dirty="0"/>
              <a:t>Can we make water vapor reappear as liquid water? </a:t>
            </a:r>
          </a:p>
          <a:p>
            <a:pPr marL="365760" indent="-365760">
              <a:spcBef>
                <a:spcPts val="0"/>
              </a:spcBef>
              <a:spcAft>
                <a:spcPts val="1200"/>
              </a:spcAft>
              <a:buFont typeface="+mj-lt"/>
              <a:buAutoNum type="arabicPeriod"/>
            </a:pPr>
            <a:r>
              <a:rPr lang="en-US" sz="3200" dirty="0"/>
              <a:t>Can the movement of water molecules (in various physical states) be modeled as a dance (or shown in a simulation)? </a:t>
            </a:r>
          </a:p>
          <a:p>
            <a:pPr marL="457200" indent="-457200">
              <a:spcBef>
                <a:spcPts val="0"/>
              </a:spcBef>
              <a:buFont typeface="+mj-lt"/>
              <a:buAutoNum type="arabicPeriod"/>
            </a:pPr>
            <a:endParaRPr lang="en-US" dirty="0">
              <a:solidFill>
                <a:srgbClr val="FF0000"/>
              </a:solidFill>
            </a:endParaRPr>
          </a:p>
          <a:p>
            <a:pPr marL="457200" indent="-457200">
              <a:spcBef>
                <a:spcPts val="0"/>
              </a:spcBef>
              <a:buFont typeface="+mj-lt"/>
              <a:buAutoNum type="arabicPeriod"/>
            </a:pPr>
            <a:endParaRPr lang="en-US" dirty="0">
              <a:solidFill>
                <a:srgbClr val="FF0000"/>
              </a:solidFill>
            </a:endParaRPr>
          </a:p>
          <a:p>
            <a:pPr marL="457200" indent="-457200">
              <a:spcBef>
                <a:spcPts val="0"/>
              </a:spcBef>
              <a:buFont typeface="+mj-lt"/>
              <a:buAutoNum type="arabicPeriod"/>
            </a:pPr>
            <a:endParaRPr lang="en-US" dirty="0"/>
          </a:p>
        </p:txBody>
      </p:sp>
    </p:spTree>
    <p:extLst>
      <p:ext uri="{BB962C8B-B14F-4D97-AF65-F5344CB8AC3E}">
        <p14:creationId xmlns:p14="http://schemas.microsoft.com/office/powerpoint/2010/main" val="236980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304800"/>
            <a:ext cx="8153400" cy="990600"/>
          </a:xfrm>
        </p:spPr>
        <p:txBody>
          <a:bodyPr>
            <a:normAutofit/>
          </a:bodyPr>
          <a:lstStyle/>
          <a:p>
            <a:pPr eaLnBrk="1" hangingPunct="1"/>
            <a:r>
              <a:rPr lang="en-US" dirty="0"/>
              <a:t>Summary: Today’s Focus Questions</a:t>
            </a:r>
          </a:p>
        </p:txBody>
      </p:sp>
      <p:sp>
        <p:nvSpPr>
          <p:cNvPr id="90115" name="Rectangle 3"/>
          <p:cNvSpPr>
            <a:spLocks noGrp="1" noChangeArrowheads="1"/>
          </p:cNvSpPr>
          <p:nvPr>
            <p:ph idx="1"/>
          </p:nvPr>
        </p:nvSpPr>
        <p:spPr>
          <a:xfrm>
            <a:off x="533400" y="1143000"/>
            <a:ext cx="8305800" cy="5257800"/>
          </a:xfrm>
        </p:spPr>
        <p:txBody>
          <a:bodyPr>
            <a:noAutofit/>
          </a:bodyPr>
          <a:lstStyle/>
          <a:p>
            <a:pPr marL="0" lvl="0" indent="0" eaLnBrk="1" hangingPunct="1">
              <a:spcBef>
                <a:spcPts val="0"/>
              </a:spcBef>
              <a:spcAft>
                <a:spcPts val="600"/>
              </a:spcAft>
              <a:buNone/>
              <a:defRPr/>
            </a:pPr>
            <a:r>
              <a:rPr lang="en-US" sz="2800" dirty="0"/>
              <a:t>What progress have we made in addressing our focus questions?</a:t>
            </a:r>
          </a:p>
          <a:p>
            <a:pPr marL="731520" lvl="0" indent="-365760" eaLnBrk="1" hangingPunct="1">
              <a:spcBef>
                <a:spcPts val="0"/>
              </a:spcBef>
              <a:spcAft>
                <a:spcPts val="0"/>
              </a:spcAft>
              <a:buFont typeface="+mj-lt"/>
              <a:buAutoNum type="arabicPeriod"/>
              <a:defRPr/>
            </a:pPr>
            <a:r>
              <a:rPr lang="en-US" sz="2800" dirty="0"/>
              <a:t>How can lesson analysis help us better understand how elicit, probe, and challenge questions can reveal and challenge student thinking? </a:t>
            </a:r>
          </a:p>
          <a:p>
            <a:pPr marL="731520" lvl="0" indent="-365760" eaLnBrk="1" hangingPunct="1">
              <a:spcBef>
                <a:spcPts val="300"/>
              </a:spcBef>
              <a:spcAft>
                <a:spcPts val="0"/>
              </a:spcAft>
              <a:buFont typeface="+mj-lt"/>
              <a:buAutoNum type="arabicPeriod"/>
              <a:defRPr/>
            </a:pPr>
            <a:r>
              <a:rPr lang="en-US" sz="2800" dirty="0"/>
              <a:t>How does the movement of a water molecule change based on its physical state? </a:t>
            </a:r>
          </a:p>
          <a:p>
            <a:pPr marL="731520" lvl="0" indent="-365760" eaLnBrk="1" hangingPunct="1">
              <a:spcBef>
                <a:spcPts val="300"/>
              </a:spcBef>
              <a:spcAft>
                <a:spcPts val="0"/>
              </a:spcAft>
              <a:buFont typeface="+mj-lt"/>
              <a:buAutoNum type="arabicPeriod"/>
              <a:defRPr/>
            </a:pPr>
            <a:r>
              <a:rPr lang="en-US" sz="2800" dirty="0"/>
              <a:t>Can we make water vapor reappear as liquid water? </a:t>
            </a:r>
          </a:p>
          <a:p>
            <a:pPr marL="731520" lvl="0" indent="-365760" eaLnBrk="1" hangingPunct="1">
              <a:spcBef>
                <a:spcPts val="300"/>
              </a:spcBef>
              <a:spcAft>
                <a:spcPts val="0"/>
              </a:spcAft>
              <a:buFont typeface="+mj-lt"/>
              <a:buAutoNum type="arabicPeriod"/>
              <a:defRPr/>
            </a:pPr>
            <a:r>
              <a:rPr lang="en-US" sz="2800" dirty="0"/>
              <a:t>Can the movement of water molecules (in various physical states) be modeled as a dance (or shown in a simulation)? </a:t>
            </a:r>
          </a:p>
        </p:txBody>
      </p:sp>
    </p:spTree>
    <p:extLst>
      <p:ext uri="{BB962C8B-B14F-4D97-AF65-F5344CB8AC3E}">
        <p14:creationId xmlns:p14="http://schemas.microsoft.com/office/powerpoint/2010/main" val="2738679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lstStyle/>
          <a:p>
            <a:r>
              <a:rPr lang="en-US" dirty="0"/>
              <a:t>Homework</a:t>
            </a:r>
          </a:p>
        </p:txBody>
      </p:sp>
      <p:sp>
        <p:nvSpPr>
          <p:cNvPr id="3" name="Content Placeholder 2"/>
          <p:cNvSpPr>
            <a:spLocks noGrp="1"/>
          </p:cNvSpPr>
          <p:nvPr>
            <p:ph idx="1"/>
          </p:nvPr>
        </p:nvSpPr>
        <p:spPr>
          <a:xfrm>
            <a:off x="609600" y="1371600"/>
            <a:ext cx="8153400" cy="4876800"/>
          </a:xfrm>
        </p:spPr>
        <p:txBody>
          <a:bodyPr/>
          <a:lstStyle/>
          <a:p>
            <a:pPr marL="365760" indent="-365760">
              <a:spcBef>
                <a:spcPts val="0"/>
              </a:spcBef>
              <a:spcAft>
                <a:spcPts val="600"/>
              </a:spcAft>
              <a:buFont typeface="+mj-lt"/>
              <a:buAutoNum type="arabicPeriod"/>
            </a:pPr>
            <a:r>
              <a:rPr lang="en-US" sz="3000" dirty="0"/>
              <a:t>For tomorrow, read the </a:t>
            </a:r>
            <a:r>
              <a:rPr lang="en-US" sz="3000" dirty="0" err="1"/>
              <a:t>STeLLA</a:t>
            </a:r>
            <a:r>
              <a:rPr lang="en-US" sz="3000" dirty="0"/>
              <a:t> strategies booklet and complete the Z-fold summary chart for these Student Thinking Lens strategies:</a:t>
            </a:r>
          </a:p>
          <a:p>
            <a:pPr marL="731520" lvl="1" indent="-365760">
              <a:buFont typeface="Arial" pitchFamily="34" charset="0"/>
              <a:buChar char="•"/>
            </a:pPr>
            <a:r>
              <a:rPr lang="en-US" sz="3000" b="1" dirty="0"/>
              <a:t>Strategy 4: </a:t>
            </a:r>
            <a:r>
              <a:rPr lang="en-US" sz="3000" dirty="0"/>
              <a:t>Engage students in analyzing and interpreting data and observations.</a:t>
            </a:r>
          </a:p>
          <a:p>
            <a:pPr marL="731520" lvl="1" indent="-365760">
              <a:spcBef>
                <a:spcPts val="300"/>
              </a:spcBef>
              <a:spcAft>
                <a:spcPts val="600"/>
              </a:spcAft>
              <a:buFont typeface="Arial" pitchFamily="34" charset="0"/>
              <a:buChar char="•"/>
            </a:pPr>
            <a:r>
              <a:rPr lang="en-US" sz="3000" b="1" dirty="0"/>
              <a:t>Strategy 5: </a:t>
            </a:r>
            <a:r>
              <a:rPr lang="en-US" sz="3000" dirty="0"/>
              <a:t>Engage students in constructing explanations and arguments. </a:t>
            </a:r>
          </a:p>
          <a:p>
            <a:pPr marL="365760" indent="-365760">
              <a:buFont typeface="+mj-lt"/>
              <a:buAutoNum type="arabicPeriod"/>
            </a:pPr>
            <a:r>
              <a:rPr lang="en-US" sz="3000" dirty="0"/>
              <a:t>Don’t forget about the lesson plan reading-and-reporting assignment due on day 4. </a:t>
            </a:r>
          </a:p>
        </p:txBody>
      </p:sp>
    </p:spTree>
    <p:extLst>
      <p:ext uri="{BB962C8B-B14F-4D97-AF65-F5344CB8AC3E}">
        <p14:creationId xmlns:p14="http://schemas.microsoft.com/office/powerpoint/2010/main" val="4000271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04800"/>
            <a:ext cx="8229600" cy="990600"/>
          </a:xfrm>
        </p:spPr>
        <p:txBody>
          <a:bodyPr>
            <a:normAutofit/>
          </a:bodyPr>
          <a:lstStyle/>
          <a:p>
            <a:pPr eaLnBrk="1" hangingPunct="1"/>
            <a:r>
              <a:rPr lang="en-US" dirty="0"/>
              <a:t>Reflections on Today’s Session</a:t>
            </a:r>
          </a:p>
        </p:txBody>
      </p:sp>
      <p:sp>
        <p:nvSpPr>
          <p:cNvPr id="28675" name="Rectangle 3"/>
          <p:cNvSpPr>
            <a:spLocks noGrp="1" noChangeArrowheads="1"/>
          </p:cNvSpPr>
          <p:nvPr>
            <p:ph idx="1"/>
          </p:nvPr>
        </p:nvSpPr>
        <p:spPr>
          <a:xfrm>
            <a:off x="457200" y="1143000"/>
            <a:ext cx="8458200" cy="5562600"/>
          </a:xfrm>
        </p:spPr>
        <p:txBody>
          <a:bodyPr>
            <a:noAutofit/>
          </a:bodyPr>
          <a:lstStyle/>
          <a:p>
            <a:pPr marL="0" indent="0">
              <a:spcBef>
                <a:spcPts val="300"/>
              </a:spcBef>
              <a:buNone/>
            </a:pPr>
            <a:r>
              <a:rPr lang="en-US" sz="2700" dirty="0"/>
              <a:t>Complete the Daily Reflections sheet (handout 2.4 in PD program binder).</a:t>
            </a:r>
          </a:p>
          <a:p>
            <a:pPr marL="731520" indent="-365760">
              <a:spcBef>
                <a:spcPts val="0"/>
              </a:spcBef>
              <a:buFont typeface="+mj-lt"/>
              <a:buAutoNum type="arabicPeriod"/>
            </a:pPr>
            <a:r>
              <a:rPr lang="en-US" sz="2700" dirty="0"/>
              <a:t>What value do you see in analyzing student thinking and practicing questions that elicit, probe, and challenge student thinking? What concerns do you have about enacting these practices?</a:t>
            </a:r>
          </a:p>
          <a:p>
            <a:pPr marL="731520" indent="-365760">
              <a:spcBef>
                <a:spcPts val="0"/>
              </a:spcBef>
              <a:buFont typeface="+mj-lt"/>
              <a:buAutoNum type="arabicPeriod"/>
            </a:pPr>
            <a:r>
              <a:rPr lang="en-US" sz="2700" dirty="0"/>
              <a:t>Did you identify any science ideas that you are unclear about? If so, what helped you identify this uncertainty?</a:t>
            </a:r>
          </a:p>
          <a:p>
            <a:pPr marL="731520" indent="-365760">
              <a:spcBef>
                <a:spcPts val="0"/>
              </a:spcBef>
              <a:buFont typeface="+mj-lt"/>
              <a:buAutoNum type="arabicPeriod"/>
            </a:pPr>
            <a:r>
              <a:rPr lang="en-US" sz="2700" dirty="0"/>
              <a:t>What questions do you have about the purposes and goals of the </a:t>
            </a:r>
            <a:r>
              <a:rPr lang="en-US" sz="2700" dirty="0" err="1"/>
              <a:t>RESPeCT</a:t>
            </a:r>
            <a:r>
              <a:rPr lang="en-US" sz="2700" dirty="0"/>
              <a:t> PD program?</a:t>
            </a:r>
          </a:p>
          <a:p>
            <a:pPr marL="731520" indent="-365760">
              <a:spcBef>
                <a:spcPts val="0"/>
              </a:spcBef>
              <a:buFont typeface="+mj-lt"/>
              <a:buAutoNum type="arabicPeriod"/>
            </a:pPr>
            <a:r>
              <a:rPr lang="en-US" sz="2700" dirty="0"/>
              <a:t>Which norms are we successfully implementing? Which norms need more work?</a:t>
            </a:r>
            <a:endParaRPr lang="en-US" sz="2400" dirty="0"/>
          </a:p>
        </p:txBody>
      </p:sp>
    </p:spTree>
    <p:extLst>
      <p:ext uri="{BB962C8B-B14F-4D97-AF65-F5344CB8AC3E}">
        <p14:creationId xmlns:p14="http://schemas.microsoft.com/office/powerpoint/2010/main" val="8197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391400" cy="990600"/>
          </a:xfrm>
        </p:spPr>
        <p:txBody>
          <a:bodyPr/>
          <a:lstStyle/>
          <a:p>
            <a:r>
              <a:rPr lang="en-US" dirty="0"/>
              <a:t>Agenda for Day 2</a:t>
            </a:r>
          </a:p>
        </p:txBody>
      </p:sp>
      <p:sp>
        <p:nvSpPr>
          <p:cNvPr id="3" name="Content Placeholder 2"/>
          <p:cNvSpPr>
            <a:spLocks noGrp="1"/>
          </p:cNvSpPr>
          <p:nvPr>
            <p:ph idx="1"/>
          </p:nvPr>
        </p:nvSpPr>
        <p:spPr>
          <a:xfrm>
            <a:off x="609600" y="1219200"/>
            <a:ext cx="8229600" cy="5257800"/>
          </a:xfrm>
        </p:spPr>
        <p:txBody>
          <a:bodyPr/>
          <a:lstStyle/>
          <a:p>
            <a:pPr marL="365760" indent="-365760">
              <a:spcBef>
                <a:spcPts val="300"/>
              </a:spcBef>
            </a:pPr>
            <a:r>
              <a:rPr lang="en-US" sz="3200" dirty="0"/>
              <a:t>Day-1 reflections</a:t>
            </a:r>
          </a:p>
          <a:p>
            <a:pPr marL="365760" indent="-365760">
              <a:spcBef>
                <a:spcPts val="300"/>
              </a:spcBef>
            </a:pPr>
            <a:r>
              <a:rPr lang="en-US" sz="3200" dirty="0"/>
              <a:t>Focus questions</a:t>
            </a:r>
          </a:p>
          <a:p>
            <a:pPr marL="365760" indent="-365760">
              <a:spcBef>
                <a:spcPts val="300"/>
              </a:spcBef>
            </a:pPr>
            <a:r>
              <a:rPr lang="en-US" sz="3200" dirty="0"/>
              <a:t>Review of STL strategies 1–3</a:t>
            </a:r>
          </a:p>
          <a:p>
            <a:pPr marL="365760" indent="-365760">
              <a:spcBef>
                <a:spcPts val="300"/>
              </a:spcBef>
            </a:pPr>
            <a:r>
              <a:rPr lang="en-US" sz="3200" dirty="0"/>
              <a:t>STL lesson analysis: elicit and probe questions</a:t>
            </a:r>
          </a:p>
          <a:p>
            <a:pPr marL="365760" indent="-365760">
              <a:spcBef>
                <a:spcPts val="300"/>
              </a:spcBef>
            </a:pPr>
            <a:r>
              <a:rPr lang="en-US" sz="3200" dirty="0"/>
              <a:t>STL lesson analysis: probe and challenge questions</a:t>
            </a:r>
          </a:p>
          <a:p>
            <a:pPr marL="365760" indent="-365760">
              <a:spcBef>
                <a:spcPts val="300"/>
              </a:spcBef>
            </a:pPr>
            <a:r>
              <a:rPr lang="en-US" sz="3200" dirty="0"/>
              <a:t>Practice using elicit and probe questions</a:t>
            </a:r>
          </a:p>
          <a:p>
            <a:pPr marL="365760" indent="-365760">
              <a:spcBef>
                <a:spcPts val="300"/>
              </a:spcBef>
            </a:pPr>
            <a:r>
              <a:rPr lang="en-US" sz="3200" dirty="0"/>
              <a:t>Lunch</a:t>
            </a:r>
          </a:p>
          <a:p>
            <a:pPr marL="365760" indent="-365760">
              <a:spcBef>
                <a:spcPts val="300"/>
              </a:spcBef>
            </a:pPr>
            <a:r>
              <a:rPr lang="en-US" sz="3200" dirty="0"/>
              <a:t>Content deepening: water cycle</a:t>
            </a:r>
          </a:p>
          <a:p>
            <a:pPr marL="365760" indent="-365760">
              <a:spcBef>
                <a:spcPts val="300"/>
              </a:spcBef>
            </a:pPr>
            <a:r>
              <a:rPr lang="en-US" sz="3200" dirty="0"/>
              <a:t>Summary, homework, and reflections</a:t>
            </a:r>
          </a:p>
        </p:txBody>
      </p:sp>
    </p:spTree>
    <p:extLst>
      <p:ext uri="{BB962C8B-B14F-4D97-AF65-F5344CB8AC3E}">
        <p14:creationId xmlns:p14="http://schemas.microsoft.com/office/powerpoint/2010/main" val="230808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381000"/>
            <a:ext cx="8229600" cy="990600"/>
          </a:xfrm>
        </p:spPr>
        <p:txBody>
          <a:bodyPr>
            <a:normAutofit/>
          </a:bodyPr>
          <a:lstStyle/>
          <a:p>
            <a:r>
              <a:rPr lang="en-US" dirty="0">
                <a:cs typeface="Times New Roman" pitchFamily="18" charset="0"/>
              </a:rPr>
              <a:t>Today’s Focus Questions</a:t>
            </a:r>
          </a:p>
        </p:txBody>
      </p:sp>
      <p:sp>
        <p:nvSpPr>
          <p:cNvPr id="6" name="Text Placeholder 5"/>
          <p:cNvSpPr>
            <a:spLocks noGrp="1"/>
          </p:cNvSpPr>
          <p:nvPr>
            <p:ph type="body" idx="1"/>
          </p:nvPr>
        </p:nvSpPr>
        <p:spPr>
          <a:xfrm>
            <a:off x="457200" y="1219200"/>
            <a:ext cx="3931920" cy="639762"/>
          </a:xfrm>
        </p:spPr>
        <p:txBody>
          <a:bodyPr>
            <a:normAutofit/>
          </a:bodyPr>
          <a:lstStyle/>
          <a:p>
            <a:r>
              <a:rPr lang="en-US" sz="2800" dirty="0"/>
              <a:t>Lesson Analysis</a:t>
            </a:r>
          </a:p>
        </p:txBody>
      </p:sp>
      <p:sp>
        <p:nvSpPr>
          <p:cNvPr id="54275" name="Rectangle 3"/>
          <p:cNvSpPr>
            <a:spLocks noGrp="1" noChangeArrowheads="1"/>
          </p:cNvSpPr>
          <p:nvPr>
            <p:ph sz="half" idx="2"/>
          </p:nvPr>
        </p:nvSpPr>
        <p:spPr>
          <a:xfrm>
            <a:off x="533400" y="1828800"/>
            <a:ext cx="3886200" cy="3951288"/>
          </a:xfrm>
        </p:spPr>
        <p:txBody>
          <a:bodyPr>
            <a:normAutofit/>
          </a:bodyPr>
          <a:lstStyle/>
          <a:p>
            <a:pPr lvl="0">
              <a:spcAft>
                <a:spcPts val="1200"/>
              </a:spcAft>
            </a:pPr>
            <a:r>
              <a:rPr lang="en-US" sz="2500" dirty="0"/>
              <a:t>How can lesson analysis help us better understand how elicit, probe, and challenge questions can reveal and challenge student thinking? </a:t>
            </a:r>
          </a:p>
          <a:p>
            <a:pPr>
              <a:spcAft>
                <a:spcPts val="1200"/>
              </a:spcAft>
            </a:pPr>
            <a:endParaRPr lang="en-US" sz="2800" dirty="0"/>
          </a:p>
        </p:txBody>
      </p:sp>
      <p:sp>
        <p:nvSpPr>
          <p:cNvPr id="7" name="Text Placeholder 6"/>
          <p:cNvSpPr>
            <a:spLocks noGrp="1"/>
          </p:cNvSpPr>
          <p:nvPr>
            <p:ph type="body" sz="quarter" idx="3"/>
          </p:nvPr>
        </p:nvSpPr>
        <p:spPr>
          <a:xfrm>
            <a:off x="4724400" y="1219200"/>
            <a:ext cx="3931920" cy="639762"/>
          </a:xfrm>
        </p:spPr>
        <p:txBody>
          <a:bodyPr>
            <a:normAutofit/>
          </a:bodyPr>
          <a:lstStyle/>
          <a:p>
            <a:r>
              <a:rPr lang="en-US" sz="2800" dirty="0"/>
              <a:t>Content Deepening</a:t>
            </a:r>
          </a:p>
        </p:txBody>
      </p:sp>
      <p:sp>
        <p:nvSpPr>
          <p:cNvPr id="5" name="Content Placeholder 4"/>
          <p:cNvSpPr>
            <a:spLocks noGrp="1"/>
          </p:cNvSpPr>
          <p:nvPr>
            <p:ph sz="quarter" idx="4"/>
          </p:nvPr>
        </p:nvSpPr>
        <p:spPr>
          <a:xfrm>
            <a:off x="4724400" y="1828800"/>
            <a:ext cx="4267200" cy="4800600"/>
          </a:xfrm>
        </p:spPr>
        <p:txBody>
          <a:bodyPr/>
          <a:lstStyle/>
          <a:p>
            <a:pPr>
              <a:spcBef>
                <a:spcPts val="300"/>
              </a:spcBef>
            </a:pPr>
            <a:r>
              <a:rPr lang="en-US" sz="2500" dirty="0"/>
              <a:t>How does the movement of a water molecule change based on its physical state? </a:t>
            </a:r>
          </a:p>
          <a:p>
            <a:pPr>
              <a:spcBef>
                <a:spcPts val="300"/>
              </a:spcBef>
            </a:pPr>
            <a:r>
              <a:rPr lang="en-US" sz="2500" dirty="0"/>
              <a:t>Can we make water vapor reappear as liquid water? </a:t>
            </a:r>
          </a:p>
          <a:p>
            <a:pPr>
              <a:spcBef>
                <a:spcPts val="300"/>
              </a:spcBef>
            </a:pPr>
            <a:r>
              <a:rPr lang="en-US" sz="2500" dirty="0"/>
              <a:t>Can the movement of water molecules (in various physical states) be modeled as a dance (or shown in a simulation)? </a:t>
            </a:r>
          </a:p>
        </p:txBody>
      </p:sp>
    </p:spTree>
    <p:extLst>
      <p:ext uri="{BB962C8B-B14F-4D97-AF65-F5344CB8AC3E}">
        <p14:creationId xmlns:p14="http://schemas.microsoft.com/office/powerpoint/2010/main" val="29820443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76400" y="383113"/>
            <a:ext cx="5868219" cy="6420746"/>
          </a:xfrm>
          <a:prstGeom prst="rect">
            <a:avLst/>
          </a:prstGeom>
        </p:spPr>
      </p:pic>
      <p:sp>
        <p:nvSpPr>
          <p:cNvPr id="5" name="Rectangle 6"/>
          <p:cNvSpPr>
            <a:spLocks noChangeArrowheads="1"/>
          </p:cNvSpPr>
          <p:nvPr/>
        </p:nvSpPr>
        <p:spPr bwMode="auto">
          <a:xfrm>
            <a:off x="1904999" y="2667000"/>
            <a:ext cx="2678369"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36265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cs typeface="Times New Roman" pitchFamily="18" charset="0"/>
              </a:rPr>
              <a:t>Probe versus Challenge Questions</a:t>
            </a:r>
          </a:p>
        </p:txBody>
      </p:sp>
      <p:sp>
        <p:nvSpPr>
          <p:cNvPr id="3" name="Content Placeholder 2"/>
          <p:cNvSpPr>
            <a:spLocks noGrp="1"/>
          </p:cNvSpPr>
          <p:nvPr>
            <p:ph idx="1"/>
          </p:nvPr>
        </p:nvSpPr>
        <p:spPr>
          <a:xfrm>
            <a:off x="609600" y="1371600"/>
            <a:ext cx="8077200" cy="4953000"/>
          </a:xfrm>
        </p:spPr>
        <p:txBody>
          <a:bodyPr>
            <a:noAutofit/>
          </a:bodyPr>
          <a:lstStyle/>
          <a:p>
            <a:pPr marL="365760" indent="-365760">
              <a:spcBef>
                <a:spcPts val="0"/>
              </a:spcBef>
              <a:spcAft>
                <a:spcPts val="1200"/>
              </a:spcAft>
            </a:pPr>
            <a:r>
              <a:rPr lang="en-US" sz="3200" dirty="0"/>
              <a:t>Read one of the dialogue examples for STL strategy 3 in the </a:t>
            </a:r>
            <a:r>
              <a:rPr lang="en-US" sz="3200" dirty="0" err="1"/>
              <a:t>STeLLA</a:t>
            </a:r>
            <a:r>
              <a:rPr lang="en-US" sz="3200" dirty="0"/>
              <a:t> strategies booklet. </a:t>
            </a:r>
            <a:endParaRPr lang="en-US" sz="3200" i="1" dirty="0"/>
          </a:p>
          <a:p>
            <a:pPr marL="365760" indent="-365760">
              <a:spcBef>
                <a:spcPts val="0"/>
              </a:spcBef>
              <a:spcAft>
                <a:spcPts val="1200"/>
              </a:spcAft>
            </a:pPr>
            <a:r>
              <a:rPr lang="en-US" sz="3200" dirty="0"/>
              <a:t>With an elbow partner, try to justify why each question is labeled probe or challenge.</a:t>
            </a:r>
          </a:p>
          <a:p>
            <a:pPr marL="365760" indent="-365760">
              <a:spcBef>
                <a:spcPts val="0"/>
              </a:spcBef>
              <a:spcAft>
                <a:spcPts val="1200"/>
              </a:spcAft>
            </a:pPr>
            <a:r>
              <a:rPr lang="en-US" sz="3200" dirty="0"/>
              <a:t>For help, refer to the STL Z-fold summary chart and the explanations, examples, and general questions for strategy 3 in the strategies booklet.</a:t>
            </a:r>
          </a:p>
          <a:p>
            <a:pPr marL="365760" indent="-365760">
              <a:spcBef>
                <a:spcPts val="0"/>
              </a:spcBef>
              <a:spcAft>
                <a:spcPts val="1200"/>
              </a:spcAft>
            </a:pPr>
            <a:r>
              <a:rPr lang="en-US" sz="3200" dirty="0"/>
              <a:t>Be ready to share your ideas.</a:t>
            </a:r>
          </a:p>
        </p:txBody>
      </p:sp>
    </p:spTree>
    <p:extLst>
      <p:ext uri="{BB962C8B-B14F-4D97-AF65-F5344CB8AC3E}">
        <p14:creationId xmlns:p14="http://schemas.microsoft.com/office/powerpoint/2010/main" val="46554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a:t>
            </a:r>
          </a:p>
        </p:txBody>
      </p:sp>
      <p:sp>
        <p:nvSpPr>
          <p:cNvPr id="3" name="Content Placeholder 2"/>
          <p:cNvSpPr>
            <a:spLocks noGrp="1"/>
          </p:cNvSpPr>
          <p:nvPr>
            <p:ph idx="1"/>
          </p:nvPr>
        </p:nvSpPr>
        <p:spPr>
          <a:xfrm>
            <a:off x="609600" y="1600200"/>
            <a:ext cx="8077200" cy="4876800"/>
          </a:xfrm>
        </p:spPr>
        <p:txBody>
          <a:bodyPr/>
          <a:lstStyle/>
          <a:p>
            <a:pPr marL="0" lvl="0" indent="0">
              <a:spcBef>
                <a:spcPts val="0"/>
              </a:spcBef>
              <a:buNone/>
            </a:pPr>
            <a:r>
              <a:rPr lang="en-US" sz="3200" dirty="0"/>
              <a:t>How can lesson analysis help us better understand how elicit, probe, and challenge questions can reveal and challenge student thinking?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16816</TotalTime>
  <Words>7554</Words>
  <Application>Microsoft Office PowerPoint</Application>
  <PresentationFormat>On-screen Show (4:3)</PresentationFormat>
  <Paragraphs>783</Paragraphs>
  <Slides>49</Slides>
  <Notes>49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Lucida Sans Unicode</vt:lpstr>
      <vt:lpstr>Times New Roman</vt:lpstr>
      <vt:lpstr>Clarity</vt:lpstr>
      <vt:lpstr>RESPeCT Template</vt:lpstr>
      <vt:lpstr>RESPeCT PD pROGRAM</vt:lpstr>
      <vt:lpstr>Trends in Reflections</vt:lpstr>
      <vt:lpstr> Norms for Working Together: The Basics </vt:lpstr>
      <vt:lpstr> Norms for Working Together: The Heart  </vt:lpstr>
      <vt:lpstr>Agenda for Day 2</vt:lpstr>
      <vt:lpstr>Today’s Focus Questions</vt:lpstr>
      <vt:lpstr>PowerPoint Presentation</vt:lpstr>
      <vt:lpstr>Probe versus Challenge Questions</vt:lpstr>
      <vt:lpstr>Lesson Analysis Focus Question</vt:lpstr>
      <vt:lpstr>RESPeCT Lesson Analysis Protocol</vt:lpstr>
      <vt:lpstr>Lesson Analysis Process</vt:lpstr>
      <vt:lpstr>Lesson Analysis: Viewing Basics</vt:lpstr>
      <vt:lpstr>Our First Video Clip </vt:lpstr>
      <vt:lpstr>Identify Elicit and Probe Questions</vt:lpstr>
      <vt:lpstr>Analyze Student Thinking</vt:lpstr>
      <vt:lpstr>Identify Probe and Challenge Questions</vt:lpstr>
      <vt:lpstr>Identify Probe and Challenge Questions</vt:lpstr>
      <vt:lpstr>Identify Missed Opportunities to Probe Student Thinking</vt:lpstr>
      <vt:lpstr>Common Student Ideas</vt:lpstr>
      <vt:lpstr>Common Student Ideas</vt:lpstr>
      <vt:lpstr>Lesson Analysis Basics</vt:lpstr>
      <vt:lpstr>Analyze Questions That Probe and Challenge Student Thinking</vt:lpstr>
      <vt:lpstr>Identify Probe, Challenge, and Leading Questions</vt:lpstr>
      <vt:lpstr>Analyze Student Thinking</vt:lpstr>
      <vt:lpstr>Summarize:  Elicit, Probe, and Challenge Questions</vt:lpstr>
      <vt:lpstr>Reflect on Your Learning</vt:lpstr>
      <vt:lpstr>Practice Elicit and Probe Questions: Interview Planning</vt:lpstr>
      <vt:lpstr>Practice Elicit and Probe Questions: Interview Process</vt:lpstr>
      <vt:lpstr>Group Discussion</vt:lpstr>
      <vt:lpstr>Water Cycle</vt:lpstr>
      <vt:lpstr>Main Learning Goal</vt:lpstr>
      <vt:lpstr>Content Deepening Focus Questions</vt:lpstr>
      <vt:lpstr>Review: Water Definition</vt:lpstr>
      <vt:lpstr>Interactions among Water Molecules</vt:lpstr>
      <vt:lpstr>Movement of Water Molecules</vt:lpstr>
      <vt:lpstr>Adding the Dye</vt:lpstr>
      <vt:lpstr>A Longer Experiment</vt:lpstr>
      <vt:lpstr>Interactions among Water Molecules</vt:lpstr>
      <vt:lpstr>Focus Question 1</vt:lpstr>
      <vt:lpstr>Focus Question 2</vt:lpstr>
      <vt:lpstr>Two-Cups Experiment</vt:lpstr>
      <vt:lpstr>Focus Question 2</vt:lpstr>
      <vt:lpstr>Focus Question 3</vt:lpstr>
      <vt:lpstr>Extending Content Representations: Part 1</vt:lpstr>
      <vt:lpstr>Extending Content Representations: Part 2</vt:lpstr>
      <vt:lpstr>Reflect: Content Deepening Focus Questions</vt:lpstr>
      <vt:lpstr>Summary: Today’s Focus Questions</vt:lpstr>
      <vt:lpstr>Homework</vt:lpstr>
      <vt:lpstr>Reflections on Today’s Session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1002</cp:revision>
  <cp:lastPrinted>2016-03-11T23:22:31Z</cp:lastPrinted>
  <dcterms:created xsi:type="dcterms:W3CDTF">2014-06-10T18:20:14Z</dcterms:created>
  <dcterms:modified xsi:type="dcterms:W3CDTF">2020-01-07T22:54:44Z</dcterms:modified>
</cp:coreProperties>
</file>