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8.xml" ContentType="application/vnd.openxmlformats-officedocument.theme+xml"/>
  <Override PartName="/ppt/slideLayouts/slideLayout29.xml" ContentType="application/vnd.openxmlformats-officedocument.presentationml.slideLayout+xml"/>
  <Override PartName="/ppt/theme/theme9.xml" ContentType="application/vnd.openxmlformats-officedocument.theme+xml"/>
  <Override PartName="/ppt/slideLayouts/slideLayout30.xml" ContentType="application/vnd.openxmlformats-officedocument.presentationml.slideLayout+xml"/>
  <Override PartName="/ppt/theme/theme10.xml" ContentType="application/vnd.openxmlformats-officedocument.theme+xml"/>
  <Override PartName="/ppt/slideLayouts/slideLayout31.xml" ContentType="application/vnd.openxmlformats-officedocument.presentationml.slideLayout+xml"/>
  <Override PartName="/ppt/theme/theme11.xml" ContentType="application/vnd.openxmlformats-officedocument.theme+xml"/>
  <Override PartName="/ppt/slideLayouts/slideLayout32.xml" ContentType="application/vnd.openxmlformats-officedocument.presentationml.slideLayout+xml"/>
  <Override PartName="/ppt/theme/theme12.xml" ContentType="application/vnd.openxmlformats-officedocument.theme+xml"/>
  <Override PartName="/ppt/slideLayouts/slideLayout33.xml" ContentType="application/vnd.openxmlformats-officedocument.presentationml.slideLayout+xml"/>
  <Override PartName="/ppt/theme/theme13.xml" ContentType="application/vnd.openxmlformats-officedocument.theme+xml"/>
  <Override PartName="/ppt/slideLayouts/slideLayout3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slideLayouts/slideLayout35.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2.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687" r:id="rId4"/>
    <p:sldMasterId id="2147483689" r:id="rId5"/>
    <p:sldMasterId id="2147483691" r:id="rId6"/>
    <p:sldMasterId id="2147483693" r:id="rId7"/>
    <p:sldMasterId id="2147483695" r:id="rId8"/>
    <p:sldMasterId id="2147483697" r:id="rId9"/>
    <p:sldMasterId id="2147483699" r:id="rId10"/>
    <p:sldMasterId id="2147483701" r:id="rId11"/>
    <p:sldMasterId id="2147483703" r:id="rId12"/>
    <p:sldMasterId id="2147483705" r:id="rId13"/>
    <p:sldMasterId id="2147483707" r:id="rId14"/>
    <p:sldMasterId id="2147483709" r:id="rId15"/>
    <p:sldMasterId id="2147483711" r:id="rId16"/>
    <p:sldMasterId id="2147483713" r:id="rId17"/>
    <p:sldMasterId id="2147483715" r:id="rId18"/>
    <p:sldMasterId id="2147483717" r:id="rId19"/>
    <p:sldMasterId id="2147483719" r:id="rId20"/>
    <p:sldMasterId id="2147483721" r:id="rId21"/>
  </p:sldMasterIdLst>
  <p:notesMasterIdLst>
    <p:notesMasterId r:id="rId88"/>
  </p:notesMasterIdLst>
  <p:handoutMasterIdLst>
    <p:handoutMasterId r:id="rId89"/>
  </p:handoutMasterIdLst>
  <p:sldIdLst>
    <p:sldId id="299" r:id="rId22"/>
    <p:sldId id="451" r:id="rId23"/>
    <p:sldId id="452" r:id="rId24"/>
    <p:sldId id="453" r:id="rId25"/>
    <p:sldId id="454" r:id="rId26"/>
    <p:sldId id="455" r:id="rId27"/>
    <p:sldId id="456" r:id="rId28"/>
    <p:sldId id="457" r:id="rId29"/>
    <p:sldId id="458" r:id="rId30"/>
    <p:sldId id="395" r:id="rId31"/>
    <p:sldId id="459" r:id="rId32"/>
    <p:sldId id="460" r:id="rId33"/>
    <p:sldId id="461" r:id="rId34"/>
    <p:sldId id="462" r:id="rId35"/>
    <p:sldId id="463" r:id="rId36"/>
    <p:sldId id="464" r:id="rId37"/>
    <p:sldId id="465" r:id="rId38"/>
    <p:sldId id="466" r:id="rId39"/>
    <p:sldId id="467" r:id="rId40"/>
    <p:sldId id="468" r:id="rId41"/>
    <p:sldId id="469" r:id="rId42"/>
    <p:sldId id="470" r:id="rId43"/>
    <p:sldId id="471" r:id="rId44"/>
    <p:sldId id="472" r:id="rId45"/>
    <p:sldId id="473" r:id="rId46"/>
    <p:sldId id="474" r:id="rId47"/>
    <p:sldId id="475" r:id="rId48"/>
    <p:sldId id="476" r:id="rId49"/>
    <p:sldId id="477" r:id="rId50"/>
    <p:sldId id="478" r:id="rId51"/>
    <p:sldId id="479" r:id="rId52"/>
    <p:sldId id="480" r:id="rId53"/>
    <p:sldId id="417" r:id="rId54"/>
    <p:sldId id="419" r:id="rId55"/>
    <p:sldId id="487" r:id="rId56"/>
    <p:sldId id="448" r:id="rId57"/>
    <p:sldId id="488" r:id="rId58"/>
    <p:sldId id="422" r:id="rId59"/>
    <p:sldId id="423" r:id="rId60"/>
    <p:sldId id="489" r:id="rId61"/>
    <p:sldId id="492" r:id="rId62"/>
    <p:sldId id="491" r:id="rId63"/>
    <p:sldId id="490" r:id="rId64"/>
    <p:sldId id="493" r:id="rId65"/>
    <p:sldId id="440" r:id="rId66"/>
    <p:sldId id="494" r:id="rId67"/>
    <p:sldId id="442" r:id="rId68"/>
    <p:sldId id="495" r:id="rId69"/>
    <p:sldId id="443" r:id="rId70"/>
    <p:sldId id="444" r:id="rId71"/>
    <p:sldId id="445" r:id="rId72"/>
    <p:sldId id="447" r:id="rId73"/>
    <p:sldId id="496" r:id="rId74"/>
    <p:sldId id="497" r:id="rId75"/>
    <p:sldId id="431" r:id="rId76"/>
    <p:sldId id="498" r:id="rId77"/>
    <p:sldId id="499" r:id="rId78"/>
    <p:sldId id="426" r:id="rId79"/>
    <p:sldId id="427" r:id="rId80"/>
    <p:sldId id="428" r:id="rId81"/>
    <p:sldId id="481" r:id="rId82"/>
    <p:sldId id="482" r:id="rId83"/>
    <p:sldId id="483" r:id="rId84"/>
    <p:sldId id="484" r:id="rId85"/>
    <p:sldId id="485" r:id="rId86"/>
    <p:sldId id="486" r:id="rId87"/>
  </p:sldIdLst>
  <p:sldSz cx="9144000" cy="6858000" type="screen4x3"/>
  <p:notesSz cx="7010400" cy="9296400"/>
  <p:custDataLst>
    <p:tags r:id="rId9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BDB2797-CB8B-418E-B233-C672DFC51E11}">
          <p14:sldIdLst>
            <p14:sldId id="299"/>
            <p14:sldId id="451"/>
            <p14:sldId id="452"/>
            <p14:sldId id="453"/>
            <p14:sldId id="454"/>
            <p14:sldId id="455"/>
            <p14:sldId id="456"/>
            <p14:sldId id="457"/>
            <p14:sldId id="458"/>
            <p14:sldId id="395"/>
            <p14:sldId id="459"/>
            <p14:sldId id="460"/>
            <p14:sldId id="461"/>
            <p14:sldId id="462"/>
            <p14:sldId id="463"/>
            <p14:sldId id="464"/>
            <p14:sldId id="465"/>
            <p14:sldId id="466"/>
            <p14:sldId id="467"/>
            <p14:sldId id="468"/>
            <p14:sldId id="469"/>
            <p14:sldId id="470"/>
            <p14:sldId id="471"/>
            <p14:sldId id="472"/>
            <p14:sldId id="473"/>
            <p14:sldId id="474"/>
            <p14:sldId id="475"/>
            <p14:sldId id="476"/>
            <p14:sldId id="477"/>
            <p14:sldId id="478"/>
            <p14:sldId id="479"/>
            <p14:sldId id="480"/>
            <p14:sldId id="417"/>
            <p14:sldId id="419"/>
            <p14:sldId id="487"/>
            <p14:sldId id="448"/>
            <p14:sldId id="488"/>
            <p14:sldId id="422"/>
            <p14:sldId id="423"/>
            <p14:sldId id="489"/>
            <p14:sldId id="492"/>
            <p14:sldId id="491"/>
            <p14:sldId id="490"/>
            <p14:sldId id="493"/>
            <p14:sldId id="440"/>
            <p14:sldId id="494"/>
            <p14:sldId id="442"/>
            <p14:sldId id="495"/>
            <p14:sldId id="443"/>
            <p14:sldId id="444"/>
            <p14:sldId id="445"/>
            <p14:sldId id="447"/>
            <p14:sldId id="496"/>
            <p14:sldId id="497"/>
            <p14:sldId id="431"/>
            <p14:sldId id="498"/>
            <p14:sldId id="499"/>
            <p14:sldId id="426"/>
            <p14:sldId id="427"/>
            <p14:sldId id="428"/>
            <p14:sldId id="481"/>
            <p14:sldId id="482"/>
            <p14:sldId id="483"/>
            <p14:sldId id="484"/>
            <p14:sldId id="485"/>
            <p14:sldId id="48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7A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18" autoAdjust="0"/>
    <p:restoredTop sz="75515" autoAdjust="0"/>
  </p:normalViewPr>
  <p:slideViewPr>
    <p:cSldViewPr>
      <p:cViewPr varScale="1">
        <p:scale>
          <a:sx n="85" d="100"/>
          <a:sy n="85" d="100"/>
        </p:scale>
        <p:origin x="438"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5.xml"/><Relationship Id="rId21" Type="http://schemas.openxmlformats.org/officeDocument/2006/relationships/slideMaster" Target="slideMasters/slideMaster21.xml"/><Relationship Id="rId42" Type="http://schemas.openxmlformats.org/officeDocument/2006/relationships/slide" Target="slides/slide21.xml"/><Relationship Id="rId47" Type="http://schemas.openxmlformats.org/officeDocument/2006/relationships/slide" Target="slides/slide26.xml"/><Relationship Id="rId63" Type="http://schemas.openxmlformats.org/officeDocument/2006/relationships/slide" Target="slides/slide42.xml"/><Relationship Id="rId68" Type="http://schemas.openxmlformats.org/officeDocument/2006/relationships/slide" Target="slides/slide47.xml"/><Relationship Id="rId84" Type="http://schemas.openxmlformats.org/officeDocument/2006/relationships/slide" Target="slides/slide63.xml"/><Relationship Id="rId89" Type="http://schemas.openxmlformats.org/officeDocument/2006/relationships/handoutMaster" Target="handoutMasters/handoutMaster1.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1.xml"/><Relationship Id="rId37" Type="http://schemas.openxmlformats.org/officeDocument/2006/relationships/slide" Target="slides/slide16.xml"/><Relationship Id="rId53" Type="http://schemas.openxmlformats.org/officeDocument/2006/relationships/slide" Target="slides/slide32.xml"/><Relationship Id="rId58" Type="http://schemas.openxmlformats.org/officeDocument/2006/relationships/slide" Target="slides/slide37.xml"/><Relationship Id="rId74" Type="http://schemas.openxmlformats.org/officeDocument/2006/relationships/slide" Target="slides/slide53.xml"/><Relationship Id="rId79" Type="http://schemas.openxmlformats.org/officeDocument/2006/relationships/slide" Target="slides/slide58.xml"/><Relationship Id="rId5" Type="http://schemas.openxmlformats.org/officeDocument/2006/relationships/slideMaster" Target="slideMasters/slideMaster5.xml"/><Relationship Id="rId90" Type="http://schemas.openxmlformats.org/officeDocument/2006/relationships/tags" Target="tags/tag1.xml"/><Relationship Id="rId22" Type="http://schemas.openxmlformats.org/officeDocument/2006/relationships/slide" Target="slides/slide1.xml"/><Relationship Id="rId27" Type="http://schemas.openxmlformats.org/officeDocument/2006/relationships/slide" Target="slides/slide6.xml"/><Relationship Id="rId43" Type="http://schemas.openxmlformats.org/officeDocument/2006/relationships/slide" Target="slides/slide22.xml"/><Relationship Id="rId48" Type="http://schemas.openxmlformats.org/officeDocument/2006/relationships/slide" Target="slides/slide27.xml"/><Relationship Id="rId64" Type="http://schemas.openxmlformats.org/officeDocument/2006/relationships/slide" Target="slides/slide43.xml"/><Relationship Id="rId69" Type="http://schemas.openxmlformats.org/officeDocument/2006/relationships/slide" Target="slides/slide48.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80" Type="http://schemas.openxmlformats.org/officeDocument/2006/relationships/slide" Target="slides/slide59.xml"/><Relationship Id="rId85" Type="http://schemas.openxmlformats.org/officeDocument/2006/relationships/slide" Target="slides/slide64.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slide" Target="slides/slide54.xml"/><Relationship Id="rId83" Type="http://schemas.openxmlformats.org/officeDocument/2006/relationships/slide" Target="slides/slide62.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slide" Target="slides/slide57.xml"/><Relationship Id="rId81" Type="http://schemas.openxmlformats.org/officeDocument/2006/relationships/slide" Target="slides/slide60.xml"/><Relationship Id="rId86" Type="http://schemas.openxmlformats.org/officeDocument/2006/relationships/slide" Target="slides/slide65.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8.xml"/><Relationship Id="rId34" Type="http://schemas.openxmlformats.org/officeDocument/2006/relationships/slide" Target="slides/slide13.xml"/><Relationship Id="rId50" Type="http://schemas.openxmlformats.org/officeDocument/2006/relationships/slide" Target="slides/slide29.xml"/><Relationship Id="rId55" Type="http://schemas.openxmlformats.org/officeDocument/2006/relationships/slide" Target="slides/slide34.xml"/><Relationship Id="rId76" Type="http://schemas.openxmlformats.org/officeDocument/2006/relationships/slide" Target="slides/slide55.xml"/><Relationship Id="rId7" Type="http://schemas.openxmlformats.org/officeDocument/2006/relationships/slideMaster" Target="slideMasters/slideMaster7.xml"/><Relationship Id="rId71" Type="http://schemas.openxmlformats.org/officeDocument/2006/relationships/slide" Target="slides/slide50.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8.xml"/><Relationship Id="rId24" Type="http://schemas.openxmlformats.org/officeDocument/2006/relationships/slide" Target="slides/slide3.xml"/><Relationship Id="rId40" Type="http://schemas.openxmlformats.org/officeDocument/2006/relationships/slide" Target="slides/slide19.xml"/><Relationship Id="rId45" Type="http://schemas.openxmlformats.org/officeDocument/2006/relationships/slide" Target="slides/slide24.xml"/><Relationship Id="rId66" Type="http://schemas.openxmlformats.org/officeDocument/2006/relationships/slide" Target="slides/slide45.xml"/><Relationship Id="rId87" Type="http://schemas.openxmlformats.org/officeDocument/2006/relationships/slide" Target="slides/slide66.xml"/><Relationship Id="rId61" Type="http://schemas.openxmlformats.org/officeDocument/2006/relationships/slide" Target="slides/slide40.xml"/><Relationship Id="rId82" Type="http://schemas.openxmlformats.org/officeDocument/2006/relationships/slide" Target="slides/slide6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9.xml"/><Relationship Id="rId35" Type="http://schemas.openxmlformats.org/officeDocument/2006/relationships/slide" Target="slides/slide14.xml"/><Relationship Id="rId56" Type="http://schemas.openxmlformats.org/officeDocument/2006/relationships/slide" Target="slides/slide35.xml"/><Relationship Id="rId7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4205"/>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5" y="0"/>
            <a:ext cx="3038145" cy="464205"/>
          </a:xfrm>
          <a:prstGeom prst="rect">
            <a:avLst/>
          </a:prstGeom>
        </p:spPr>
        <p:txBody>
          <a:bodyPr vert="horz" lIns="88139" tIns="44070" rIns="88139" bIns="44070" rtlCol="0"/>
          <a:lstStyle>
            <a:lvl1pPr algn="r">
              <a:defRPr sz="1200"/>
            </a:lvl1pPr>
          </a:lstStyle>
          <a:p>
            <a:fld id="{22BE6590-55AB-41C4-96E2-64150110ABDC}" type="datetimeFigureOut">
              <a:rPr lang="en-US" smtClean="0"/>
              <a:pPr/>
              <a:t>1/7/2020</a:t>
            </a:fld>
            <a:endParaRPr lang="en-US"/>
          </a:p>
        </p:txBody>
      </p:sp>
      <p:sp>
        <p:nvSpPr>
          <p:cNvPr id="4" name="Footer Placeholder 3"/>
          <p:cNvSpPr>
            <a:spLocks noGrp="1"/>
          </p:cNvSpPr>
          <p:nvPr>
            <p:ph type="ftr" sz="quarter" idx="2"/>
          </p:nvPr>
        </p:nvSpPr>
        <p:spPr>
          <a:xfrm>
            <a:off x="0" y="8830658"/>
            <a:ext cx="3038145" cy="464205"/>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5" y="8830658"/>
            <a:ext cx="3038145" cy="464205"/>
          </a:xfrm>
          <a:prstGeom prst="rect">
            <a:avLst/>
          </a:prstGeom>
        </p:spPr>
        <p:txBody>
          <a:bodyPr vert="horz" lIns="88139" tIns="44070" rIns="88139" bIns="44070" rtlCol="0" anchor="b"/>
          <a:lstStyle>
            <a:lvl1pPr algn="r">
              <a:defRPr sz="1200"/>
            </a:lvl1pPr>
          </a:lstStyle>
          <a:p>
            <a:fld id="{DC381C04-FF4A-4314-B444-B851E0167BF6}" type="slidenum">
              <a:rPr lang="en-US" smtClean="0"/>
              <a:pPr/>
              <a:t>‹#›</a:t>
            </a:fld>
            <a:endParaRPr lang="en-US"/>
          </a:p>
        </p:txBody>
      </p:sp>
    </p:spTree>
    <p:extLst>
      <p:ext uri="{BB962C8B-B14F-4D97-AF65-F5344CB8AC3E}">
        <p14:creationId xmlns:p14="http://schemas.microsoft.com/office/powerpoint/2010/main" val="4219231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113E99A0-5A01-41BA-AC39-BB8F130969B5}" type="datetimeFigureOut">
              <a:rPr lang="en-US" smtClean="0"/>
              <a:pPr/>
              <a:t>1/7/2020</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458BEC4D-D1F7-4625-B0BA-2126EAFE9E6D}" type="slidenum">
              <a:rPr lang="en-US" smtClean="0"/>
              <a:pPr/>
              <a:t>‹#›</a:t>
            </a:fld>
            <a:endParaRPr lang="en-US"/>
          </a:p>
        </p:txBody>
      </p:sp>
    </p:spTree>
    <p:extLst>
      <p:ext uri="{BB962C8B-B14F-4D97-AF65-F5344CB8AC3E}">
        <p14:creationId xmlns:p14="http://schemas.microsoft.com/office/powerpoint/2010/main" val="269179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57020" indent="-291161" eaLnBrk="0" hangingPunct="0">
              <a:spcBef>
                <a:spcPct val="30000"/>
              </a:spcBef>
              <a:defRPr sz="1300">
                <a:solidFill>
                  <a:schemeClr val="tx1"/>
                </a:solidFill>
                <a:latin typeface="Arial" charset="0"/>
              </a:defRPr>
            </a:lvl2pPr>
            <a:lvl3pPr marL="1164647" indent="-232929" eaLnBrk="0" hangingPunct="0">
              <a:spcBef>
                <a:spcPct val="30000"/>
              </a:spcBef>
              <a:defRPr sz="1300">
                <a:solidFill>
                  <a:schemeClr val="tx1"/>
                </a:solidFill>
                <a:latin typeface="Arial" charset="0"/>
              </a:defRPr>
            </a:lvl3pPr>
            <a:lvl4pPr marL="1630505" indent="-232929" eaLnBrk="0" hangingPunct="0">
              <a:spcBef>
                <a:spcPct val="30000"/>
              </a:spcBef>
              <a:defRPr sz="1300">
                <a:solidFill>
                  <a:schemeClr val="tx1"/>
                </a:solidFill>
                <a:latin typeface="Arial" charset="0"/>
              </a:defRPr>
            </a:lvl4pPr>
            <a:lvl5pPr marL="2096365" indent="-232929" eaLnBrk="0" hangingPunct="0">
              <a:spcBef>
                <a:spcPct val="30000"/>
              </a:spcBef>
              <a:defRPr sz="1300">
                <a:solidFill>
                  <a:schemeClr val="tx1"/>
                </a:solidFill>
                <a:latin typeface="Arial" charset="0"/>
              </a:defRPr>
            </a:lvl5pPr>
            <a:lvl6pPr marL="2562224" indent="-232929" eaLnBrk="0" fontAlgn="base" hangingPunct="0">
              <a:spcBef>
                <a:spcPct val="30000"/>
              </a:spcBef>
              <a:spcAft>
                <a:spcPct val="0"/>
              </a:spcAft>
              <a:defRPr sz="1300">
                <a:solidFill>
                  <a:schemeClr val="tx1"/>
                </a:solidFill>
                <a:latin typeface="Arial" charset="0"/>
              </a:defRPr>
            </a:lvl6pPr>
            <a:lvl7pPr marL="3028082" indent="-232929" eaLnBrk="0" fontAlgn="base" hangingPunct="0">
              <a:spcBef>
                <a:spcPct val="30000"/>
              </a:spcBef>
              <a:spcAft>
                <a:spcPct val="0"/>
              </a:spcAft>
              <a:defRPr sz="1300">
                <a:solidFill>
                  <a:schemeClr val="tx1"/>
                </a:solidFill>
                <a:latin typeface="Arial" charset="0"/>
              </a:defRPr>
            </a:lvl7pPr>
            <a:lvl8pPr marL="3493941" indent="-232929" eaLnBrk="0" fontAlgn="base" hangingPunct="0">
              <a:spcBef>
                <a:spcPct val="30000"/>
              </a:spcBef>
              <a:spcAft>
                <a:spcPct val="0"/>
              </a:spcAft>
              <a:defRPr sz="1300">
                <a:solidFill>
                  <a:schemeClr val="tx1"/>
                </a:solidFill>
                <a:latin typeface="Arial" charset="0"/>
              </a:defRPr>
            </a:lvl8pPr>
            <a:lvl9pPr marL="3959800" indent="-23292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sz="1200" kern="1200" dirty="0">
                <a:solidFill>
                  <a:schemeClr val="tx1"/>
                </a:solidFill>
                <a:latin typeface="+mn-lt"/>
                <a:ea typeface="+mn-ea"/>
                <a:cs typeface="+mn-cs"/>
              </a:rPr>
              <a:t>5 min</a:t>
            </a:r>
          </a:p>
          <a:p>
            <a:pPr eaLnBrk="1" hangingPunct="1"/>
            <a:endParaRPr lang="en-US" sz="1200" kern="1200" dirty="0">
              <a:solidFill>
                <a:schemeClr val="tx1"/>
              </a:solidFill>
              <a:latin typeface="+mn-lt"/>
              <a:ea typeface="+mn-ea"/>
              <a:cs typeface="+mn-cs"/>
            </a:endParaRPr>
          </a:p>
          <a:p>
            <a:pPr eaLnBrk="1" hangingPunct="1"/>
            <a:r>
              <a:rPr lang="en-US" sz="1200" kern="1200" dirty="0">
                <a:solidFill>
                  <a:schemeClr val="tx1"/>
                </a:solidFill>
                <a:latin typeface="+mn-lt"/>
                <a:ea typeface="+mn-ea"/>
                <a:cs typeface="+mn-cs"/>
              </a:rPr>
              <a:t>a. Take care of any housekeeping issues.</a:t>
            </a:r>
            <a:endParaRPr lang="en-US" altLang="en-US" dirty="0"/>
          </a:p>
        </p:txBody>
      </p:sp>
    </p:spTree>
    <p:extLst>
      <p:ext uri="{BB962C8B-B14F-4D97-AF65-F5344CB8AC3E}">
        <p14:creationId xmlns:p14="http://schemas.microsoft.com/office/powerpoint/2010/main" val="955717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Have participants form small groups.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Distribute a relief map of the United States (from ECS lesson 1a) to each group and have participants locate handout 4.1 (Map of Plate Boundaries around the World) from ECS</a:t>
            </a:r>
            <a:r>
              <a:rPr lang="en-US" sz="1200" kern="1200" baseline="0" dirty="0">
                <a:solidFill>
                  <a:schemeClr val="tx1"/>
                </a:solidFill>
                <a:latin typeface="+mn-lt"/>
                <a:ea typeface="+mn-ea"/>
                <a:cs typeface="+mn-cs"/>
              </a:rPr>
              <a:t> lesson 4a </a:t>
            </a:r>
            <a:r>
              <a:rPr lang="en-US" sz="1200" kern="1200" dirty="0">
                <a:solidFill>
                  <a:schemeClr val="tx1"/>
                </a:solidFill>
                <a:latin typeface="+mn-lt"/>
                <a:ea typeface="+mn-ea"/>
                <a:cs typeface="+mn-cs"/>
              </a:rPr>
              <a:t>in their lesson plans binders.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Small groups (4 min):</a:t>
            </a:r>
            <a:r>
              <a:rPr lang="en-US" sz="1200" kern="1200" dirty="0">
                <a:solidFill>
                  <a:schemeClr val="tx1"/>
                </a:solidFill>
                <a:latin typeface="+mn-lt"/>
                <a:ea typeface="+mn-ea"/>
                <a:cs typeface="+mn-cs"/>
              </a:rPr>
              <a:t> “Discuss the use-and-apply questions on the slide with your small group, using the relief map and plate-boundaries map to support your ideas. Be ready to share your ideas and evidence from the maps.”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Whole-group share-out (4 min):</a:t>
            </a:r>
            <a:r>
              <a:rPr lang="en-US" sz="1200" kern="1200" dirty="0">
                <a:solidFill>
                  <a:schemeClr val="tx1"/>
                </a:solidFill>
                <a:latin typeface="+mn-lt"/>
                <a:ea typeface="+mn-ea"/>
                <a:cs typeface="+mn-cs"/>
              </a:rPr>
              <a:t> “What ideas and evidence do you have for answering these questions?”</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10</a:t>
            </a:fld>
            <a:endParaRPr lang="en-US"/>
          </a:p>
        </p:txBody>
      </p:sp>
    </p:spTree>
    <p:extLst>
      <p:ext uri="{BB962C8B-B14F-4D97-AF65-F5344CB8AC3E}">
        <p14:creationId xmlns:p14="http://schemas.microsoft.com/office/powerpoint/2010/main" val="316006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6 min </a:t>
            </a:r>
          </a:p>
          <a:p>
            <a:endParaRPr lang="en-US" baseline="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This activity is a lead-in for thinking about specific SCSL strategies. When planning science lessons, are participants thinking primarily about (1) SCSL issues, such as learning goals, (2) student misconceptions (an STL issue), which is a great start but doesn’t include SCSL strategies, or (3) activities and/or classroom management and timing issues?  </a:t>
            </a:r>
          </a:p>
          <a:p>
            <a:r>
              <a:rPr lang="en-US" sz="1200" kern="1200" dirty="0">
                <a:solidFill>
                  <a:schemeClr val="tx1"/>
                </a:solidFill>
                <a:latin typeface="+mn-lt"/>
                <a:ea typeface="+mn-ea"/>
                <a:cs typeface="+mn-cs"/>
              </a:rPr>
              <a:t> </a:t>
            </a:r>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a.</a:t>
            </a:r>
            <a:r>
              <a:rPr lang="en-US" sz="1200" b="0" u="none" strike="noStrike" kern="1200" baseline="0" dirty="0">
                <a:solidFill>
                  <a:schemeClr val="tx1"/>
                </a:solidFill>
                <a:effectLst/>
                <a:latin typeface="+mn-lt"/>
                <a:ea typeface="+mn-ea"/>
                <a:cs typeface="+mn-cs"/>
              </a:rPr>
              <a:t> </a:t>
            </a:r>
            <a:r>
              <a:rPr lang="en-US" sz="1200" b="1" u="none" strike="noStrike" kern="1200" dirty="0">
                <a:solidFill>
                  <a:schemeClr val="tx1"/>
                </a:solidFill>
                <a:effectLst/>
                <a:latin typeface="+mn-lt"/>
                <a:ea typeface="+mn-ea"/>
                <a:cs typeface="+mn-cs"/>
              </a:rPr>
              <a:t>Individuals:</a:t>
            </a:r>
            <a:r>
              <a:rPr lang="en-US" sz="1200" u="none" strike="noStrike" kern="1200" dirty="0">
                <a:solidFill>
                  <a:schemeClr val="tx1"/>
                </a:solidFill>
                <a:effectLst/>
                <a:latin typeface="+mn-lt"/>
                <a:ea typeface="+mn-ea"/>
                <a:cs typeface="+mn-cs"/>
              </a:rPr>
              <a:t> Direct participants to take 2–3 minutes to write down the key things they think about when planning science lessons.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Ask participants to share their reflections with the group.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Tell participants:</a:t>
            </a:r>
            <a:r>
              <a:rPr lang="en-US" sz="1200" kern="1200" dirty="0">
                <a:solidFill>
                  <a:schemeClr val="tx1"/>
                </a:solidFill>
                <a:latin typeface="+mn-lt"/>
                <a:ea typeface="+mn-ea"/>
                <a:cs typeface="+mn-cs"/>
              </a:rPr>
              <a:t> “The Science Content Storyline Lens strategies should provide some new or additional ways of thinking about planning your science lessons.” </a:t>
            </a: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11</a:t>
            </a:fld>
            <a:endParaRPr lang="en-US"/>
          </a:p>
        </p:txBody>
      </p:sp>
    </p:spTree>
    <p:extLst>
      <p:ext uri="{BB962C8B-B14F-4D97-AF65-F5344CB8AC3E}">
        <p14:creationId xmlns:p14="http://schemas.microsoft.com/office/powerpoint/2010/main" val="2176638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84927" eaLnBrk="0" hangingPunct="0">
              <a:defRPr>
                <a:solidFill>
                  <a:schemeClr val="tx1"/>
                </a:solidFill>
                <a:latin typeface="Arial" charset="0"/>
              </a:defRPr>
            </a:lvl1pPr>
            <a:lvl2pPr marL="785258" indent="-302022" defTabSz="984927" eaLnBrk="0" hangingPunct="0">
              <a:defRPr>
                <a:solidFill>
                  <a:schemeClr val="tx1"/>
                </a:solidFill>
                <a:latin typeface="Arial" charset="0"/>
              </a:defRPr>
            </a:lvl2pPr>
            <a:lvl3pPr marL="1208089" indent="-241618" defTabSz="984927" eaLnBrk="0" hangingPunct="0">
              <a:defRPr>
                <a:solidFill>
                  <a:schemeClr val="tx1"/>
                </a:solidFill>
                <a:latin typeface="Arial" charset="0"/>
              </a:defRPr>
            </a:lvl3pPr>
            <a:lvl4pPr marL="1691324" indent="-241618" defTabSz="984927" eaLnBrk="0" hangingPunct="0">
              <a:defRPr>
                <a:solidFill>
                  <a:schemeClr val="tx1"/>
                </a:solidFill>
                <a:latin typeface="Arial" charset="0"/>
              </a:defRPr>
            </a:lvl4pPr>
            <a:lvl5pPr marL="2174558" indent="-241618" defTabSz="984927" eaLnBrk="0" hangingPunct="0">
              <a:defRPr>
                <a:solidFill>
                  <a:schemeClr val="tx1"/>
                </a:solidFill>
                <a:latin typeface="Arial" charset="0"/>
              </a:defRPr>
            </a:lvl5pPr>
            <a:lvl6pPr marL="2657794" indent="-241618" defTabSz="984927" eaLnBrk="0" fontAlgn="base" hangingPunct="0">
              <a:spcBef>
                <a:spcPct val="0"/>
              </a:spcBef>
              <a:spcAft>
                <a:spcPct val="0"/>
              </a:spcAft>
              <a:defRPr>
                <a:solidFill>
                  <a:schemeClr val="tx1"/>
                </a:solidFill>
                <a:latin typeface="Arial" charset="0"/>
              </a:defRPr>
            </a:lvl6pPr>
            <a:lvl7pPr marL="3141029" indent="-241618" defTabSz="984927" eaLnBrk="0" fontAlgn="base" hangingPunct="0">
              <a:spcBef>
                <a:spcPct val="0"/>
              </a:spcBef>
              <a:spcAft>
                <a:spcPct val="0"/>
              </a:spcAft>
              <a:defRPr>
                <a:solidFill>
                  <a:schemeClr val="tx1"/>
                </a:solidFill>
                <a:latin typeface="Arial" charset="0"/>
              </a:defRPr>
            </a:lvl7pPr>
            <a:lvl8pPr marL="3624265" indent="-241618" defTabSz="984927" eaLnBrk="0" fontAlgn="base" hangingPunct="0">
              <a:spcBef>
                <a:spcPct val="0"/>
              </a:spcBef>
              <a:spcAft>
                <a:spcPct val="0"/>
              </a:spcAft>
              <a:defRPr>
                <a:solidFill>
                  <a:schemeClr val="tx1"/>
                </a:solidFill>
                <a:latin typeface="Arial" charset="0"/>
              </a:defRPr>
            </a:lvl8pPr>
            <a:lvl9pPr marL="4107500" indent="-241618" defTabSz="984927" eaLnBrk="0" fontAlgn="base" hangingPunct="0">
              <a:spcBef>
                <a:spcPct val="0"/>
              </a:spcBef>
              <a:spcAft>
                <a:spcPct val="0"/>
              </a:spcAft>
              <a:defRPr>
                <a:solidFill>
                  <a:schemeClr val="tx1"/>
                </a:solidFill>
                <a:latin typeface="Arial" charset="0"/>
              </a:defRPr>
            </a:lvl9pPr>
          </a:lstStyle>
          <a:p>
            <a:pPr eaLnBrk="1" hangingPunct="1"/>
            <a:fld id="{31E4C651-5DBA-4E1B-BBBF-30C4826612BE}" type="slidenum">
              <a:rPr lang="en-US" smtClean="0"/>
              <a:pPr eaLnBrk="1" hangingPunct="1"/>
              <a:t>12</a:t>
            </a:fld>
            <a:endParaRPr 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defTabSz="881390">
              <a:defRPr/>
            </a:pPr>
            <a:r>
              <a:rPr lang="en-US" baseline="0" dirty="0"/>
              <a:t>7 </a:t>
            </a:r>
            <a:r>
              <a:rPr lang="en-US" dirty="0"/>
              <a:t>min </a:t>
            </a:r>
          </a:p>
          <a:p>
            <a:pPr defTabSz="881390">
              <a:defRPr/>
            </a:pPr>
            <a:endParaRPr lang="en-US" dirty="0"/>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Small groups:</a:t>
            </a:r>
            <a:r>
              <a:rPr lang="en-US" sz="1200" u="none" strike="noStrike" kern="1200" dirty="0">
                <a:solidFill>
                  <a:schemeClr val="tx1"/>
                </a:solidFill>
                <a:effectLst/>
                <a:latin typeface="+mn-lt"/>
                <a:ea typeface="+mn-ea"/>
                <a:cs typeface="+mn-cs"/>
              </a:rPr>
              <a:t> </a:t>
            </a:r>
            <a:r>
              <a:rPr lang="en-US" sz="1200" kern="1200" dirty="0">
                <a:solidFill>
                  <a:schemeClr val="tx1"/>
                </a:solidFill>
                <a:latin typeface="+mn-lt"/>
                <a:ea typeface="+mn-ea"/>
                <a:cs typeface="+mn-cs"/>
              </a:rPr>
              <a:t>Direct half the group to focus on the first bulleted question on the slide, and the other half to focus on the second. Allow groups 2 minutes to think about their assigned questions as they review “Introduction to the Science Content Storyline Lens” in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a:t>
            </a:r>
            <a:r>
              <a:rPr lang="en-US" sz="1200" u="none" strike="noStrike" kern="1200" dirty="0">
                <a:solidFill>
                  <a:schemeClr val="tx1"/>
                </a:solidFill>
                <a:effectLst/>
                <a:latin typeface="+mn-lt"/>
                <a:ea typeface="+mn-ea"/>
                <a:cs typeface="+mn-cs"/>
              </a:rPr>
              <a:t>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Have each group share their ideas and responses for these questions.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 you listen to participants, make sure that what they’re saying is consistent with the strategies booklet. If you aren’t sure they’re interpreting the text accurately, ask them to identify the specific text they are drawing from.  </a:t>
            </a:r>
            <a:endParaRPr lang="en-US" dirty="0"/>
          </a:p>
        </p:txBody>
      </p:sp>
      <p:sp>
        <p:nvSpPr>
          <p:cNvPr id="2" name="Date Placeholder 1"/>
          <p:cNvSpPr>
            <a:spLocks noGrp="1"/>
          </p:cNvSpPr>
          <p:nvPr>
            <p:ph type="dt" idx="10"/>
          </p:nvPr>
        </p:nvSpPr>
        <p:spPr/>
        <p:txBody>
          <a:bodyPr/>
          <a:lstStyle/>
          <a:p>
            <a:pPr>
              <a:defRPr/>
            </a:pPr>
            <a:fld id="{FCEAF0B5-1122-4D61-AE5E-4CFFC583F19A}" type="datetime1">
              <a:rPr lang="en-US" smtClean="0"/>
              <a:pPr>
                <a:defRPr/>
              </a:pPr>
              <a:t>1/7/2020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1136964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pPr defTabSz="881390">
              <a:defRPr/>
            </a:pPr>
            <a:r>
              <a:rPr lang="en-US" baseline="0" dirty="0"/>
              <a:t>2</a:t>
            </a:r>
            <a:r>
              <a:rPr lang="en-US" dirty="0"/>
              <a:t> min </a:t>
            </a:r>
          </a:p>
          <a:p>
            <a:endParaRPr lang="en-US" dirty="0"/>
          </a:p>
          <a:p>
            <a:pPr lvl="0" fontAlgn="base"/>
            <a:r>
              <a:rPr lang="en-US" sz="1200" u="none" strike="noStrike" kern="1200" dirty="0">
                <a:solidFill>
                  <a:schemeClr val="tx1"/>
                </a:solidFill>
                <a:effectLst/>
                <a:latin typeface="+mn-lt"/>
                <a:ea typeface="+mn-ea"/>
                <a:cs typeface="+mn-cs"/>
              </a:rPr>
              <a:t>a. Emphasize the research basis for the Science Content Storyline Lens and its importance. Remind participants that the data on the slide was presented on day 1 of the PD program.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“What does this graph reveal about US science lessons compared with higher-achieving countries?”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a:t>
            </a:r>
            <a:r>
              <a:rPr lang="en-US" sz="1200" kern="1200" dirty="0">
                <a:solidFill>
                  <a:schemeClr val="tx1"/>
                </a:solidFill>
                <a:latin typeface="+mn-lt"/>
                <a:ea typeface="+mn-ea"/>
                <a:cs typeface="+mn-cs"/>
              </a:rPr>
              <a:t> According to the study, US science lessons didn’t do as well linking science ideas to lesson activities; in fact, many lessons were activity focused and included significantly</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fewer science ideas compared to other countries.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Summarize:</a:t>
            </a:r>
            <a:r>
              <a:rPr lang="en-US" sz="1200" kern="1200" dirty="0">
                <a:solidFill>
                  <a:schemeClr val="tx1"/>
                </a:solidFill>
                <a:latin typeface="+mn-lt"/>
                <a:ea typeface="+mn-ea"/>
                <a:cs typeface="+mn-cs"/>
              </a:rPr>
              <a:t> Point to strategies F and G on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poster: Make explicit links between science ideas and activities (strategy</a:t>
            </a:r>
            <a:r>
              <a:rPr lang="en-US" sz="1200" kern="1200" baseline="0" dirty="0">
                <a:solidFill>
                  <a:schemeClr val="tx1"/>
                </a:solidFill>
                <a:latin typeface="+mn-lt"/>
                <a:ea typeface="+mn-ea"/>
                <a:cs typeface="+mn-cs"/>
              </a:rPr>
              <a:t> F)</a:t>
            </a:r>
            <a:r>
              <a:rPr lang="en-US" sz="1200" kern="1200" dirty="0">
                <a:solidFill>
                  <a:schemeClr val="tx1"/>
                </a:solidFill>
                <a:latin typeface="+mn-lt"/>
                <a:ea typeface="+mn-ea"/>
                <a:cs typeface="+mn-cs"/>
              </a:rPr>
              <a:t> and link science ideas to other science ideas (strategy</a:t>
            </a:r>
            <a:r>
              <a:rPr lang="en-US" sz="1200" kern="1200" baseline="0" dirty="0">
                <a:solidFill>
                  <a:schemeClr val="tx1"/>
                </a:solidFill>
                <a:latin typeface="+mn-lt"/>
                <a:ea typeface="+mn-ea"/>
                <a:cs typeface="+mn-cs"/>
              </a:rPr>
              <a:t> G)</a:t>
            </a:r>
            <a:r>
              <a:rPr lang="en-US" sz="1200" kern="1200" dirty="0">
                <a:solidFill>
                  <a:schemeClr val="tx1"/>
                </a:solidFill>
                <a:latin typeface="+mn-lt"/>
                <a:ea typeface="+mn-ea"/>
                <a:cs typeface="+mn-cs"/>
              </a:rPr>
              <a:t>. These strategies and the idea of a Science Content Storyline Lens grew out of the TIMSS research findings.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“Today we’ll begin our study of the Science Content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Storyline Lens, with a focus on strategy A: Identify one main learning goal.” </a:t>
            </a:r>
          </a:p>
        </p:txBody>
      </p:sp>
      <p:sp>
        <p:nvSpPr>
          <p:cNvPr id="51204" name="Slide Number Placeholder 3"/>
          <p:cNvSpPr>
            <a:spLocks noGrp="1"/>
          </p:cNvSpPr>
          <p:nvPr>
            <p:ph type="sldNum" sz="quarter" idx="5"/>
          </p:nvPr>
        </p:nvSpPr>
        <p:spPr>
          <a:noFill/>
        </p:spPr>
        <p:txBody>
          <a:bodyPr/>
          <a:lstStyle>
            <a:lvl1pPr defTabSz="984927" eaLnBrk="0" hangingPunct="0">
              <a:defRPr>
                <a:solidFill>
                  <a:schemeClr val="tx1"/>
                </a:solidFill>
                <a:latin typeface="Arial" charset="0"/>
              </a:defRPr>
            </a:lvl1pPr>
            <a:lvl2pPr marL="785258" indent="-302022" defTabSz="984927" eaLnBrk="0" hangingPunct="0">
              <a:defRPr>
                <a:solidFill>
                  <a:schemeClr val="tx1"/>
                </a:solidFill>
                <a:latin typeface="Arial" charset="0"/>
              </a:defRPr>
            </a:lvl2pPr>
            <a:lvl3pPr marL="1208089" indent="-241618" defTabSz="984927" eaLnBrk="0" hangingPunct="0">
              <a:defRPr>
                <a:solidFill>
                  <a:schemeClr val="tx1"/>
                </a:solidFill>
                <a:latin typeface="Arial" charset="0"/>
              </a:defRPr>
            </a:lvl3pPr>
            <a:lvl4pPr marL="1691324" indent="-241618" defTabSz="984927" eaLnBrk="0" hangingPunct="0">
              <a:defRPr>
                <a:solidFill>
                  <a:schemeClr val="tx1"/>
                </a:solidFill>
                <a:latin typeface="Arial" charset="0"/>
              </a:defRPr>
            </a:lvl4pPr>
            <a:lvl5pPr marL="2174558" indent="-241618" defTabSz="984927" eaLnBrk="0" hangingPunct="0">
              <a:defRPr>
                <a:solidFill>
                  <a:schemeClr val="tx1"/>
                </a:solidFill>
                <a:latin typeface="Arial" charset="0"/>
              </a:defRPr>
            </a:lvl5pPr>
            <a:lvl6pPr marL="2657794" indent="-241618" defTabSz="984927" eaLnBrk="0" fontAlgn="base" hangingPunct="0">
              <a:spcBef>
                <a:spcPct val="0"/>
              </a:spcBef>
              <a:spcAft>
                <a:spcPct val="0"/>
              </a:spcAft>
              <a:defRPr>
                <a:solidFill>
                  <a:schemeClr val="tx1"/>
                </a:solidFill>
                <a:latin typeface="Arial" charset="0"/>
              </a:defRPr>
            </a:lvl6pPr>
            <a:lvl7pPr marL="3141029" indent="-241618" defTabSz="984927" eaLnBrk="0" fontAlgn="base" hangingPunct="0">
              <a:spcBef>
                <a:spcPct val="0"/>
              </a:spcBef>
              <a:spcAft>
                <a:spcPct val="0"/>
              </a:spcAft>
              <a:defRPr>
                <a:solidFill>
                  <a:schemeClr val="tx1"/>
                </a:solidFill>
                <a:latin typeface="Arial" charset="0"/>
              </a:defRPr>
            </a:lvl7pPr>
            <a:lvl8pPr marL="3624265" indent="-241618" defTabSz="984927" eaLnBrk="0" fontAlgn="base" hangingPunct="0">
              <a:spcBef>
                <a:spcPct val="0"/>
              </a:spcBef>
              <a:spcAft>
                <a:spcPct val="0"/>
              </a:spcAft>
              <a:defRPr>
                <a:solidFill>
                  <a:schemeClr val="tx1"/>
                </a:solidFill>
                <a:latin typeface="Arial" charset="0"/>
              </a:defRPr>
            </a:lvl8pPr>
            <a:lvl9pPr marL="4107500" indent="-241618" defTabSz="984927" eaLnBrk="0" fontAlgn="base" hangingPunct="0">
              <a:spcBef>
                <a:spcPct val="0"/>
              </a:spcBef>
              <a:spcAft>
                <a:spcPct val="0"/>
              </a:spcAft>
              <a:defRPr>
                <a:solidFill>
                  <a:schemeClr val="tx1"/>
                </a:solidFill>
                <a:latin typeface="Arial" charset="0"/>
              </a:defRPr>
            </a:lvl9pPr>
          </a:lstStyle>
          <a:p>
            <a:pPr eaLnBrk="1" hangingPunct="1"/>
            <a:fld id="{2262B5B8-47F1-48E6-B271-7EBED67B527E}" type="slidenum">
              <a:rPr lang="en-US" smtClean="0"/>
              <a:pPr eaLnBrk="1" hangingPunct="1"/>
              <a:t>13</a:t>
            </a:fld>
            <a:endParaRPr lang="en-US" dirty="0"/>
          </a:p>
        </p:txBody>
      </p:sp>
      <p:sp>
        <p:nvSpPr>
          <p:cNvPr id="2" name="Date Placeholder 1"/>
          <p:cNvSpPr>
            <a:spLocks noGrp="1"/>
          </p:cNvSpPr>
          <p:nvPr>
            <p:ph type="dt" idx="10"/>
          </p:nvPr>
        </p:nvSpPr>
        <p:spPr/>
        <p:txBody>
          <a:bodyPr/>
          <a:lstStyle/>
          <a:p>
            <a:pPr>
              <a:defRPr/>
            </a:pPr>
            <a:fld id="{BBBABCF1-D7A1-489E-9449-2D4DE273B62F}" type="datetime1">
              <a:rPr lang="en-US" smtClean="0"/>
              <a:pPr>
                <a:defRPr/>
              </a:pPr>
              <a:t>1/7/2020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1346212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84927" eaLnBrk="0" hangingPunct="0">
              <a:defRPr>
                <a:solidFill>
                  <a:schemeClr val="tx1"/>
                </a:solidFill>
                <a:latin typeface="Arial" charset="0"/>
              </a:defRPr>
            </a:lvl1pPr>
            <a:lvl2pPr marL="785258" indent="-302022" defTabSz="984927" eaLnBrk="0" hangingPunct="0">
              <a:defRPr>
                <a:solidFill>
                  <a:schemeClr val="tx1"/>
                </a:solidFill>
                <a:latin typeface="Arial" charset="0"/>
              </a:defRPr>
            </a:lvl2pPr>
            <a:lvl3pPr marL="1208089" indent="-241618" defTabSz="984927" eaLnBrk="0" hangingPunct="0">
              <a:defRPr>
                <a:solidFill>
                  <a:schemeClr val="tx1"/>
                </a:solidFill>
                <a:latin typeface="Arial" charset="0"/>
              </a:defRPr>
            </a:lvl3pPr>
            <a:lvl4pPr marL="1691324" indent="-241618" defTabSz="984927" eaLnBrk="0" hangingPunct="0">
              <a:defRPr>
                <a:solidFill>
                  <a:schemeClr val="tx1"/>
                </a:solidFill>
                <a:latin typeface="Arial" charset="0"/>
              </a:defRPr>
            </a:lvl4pPr>
            <a:lvl5pPr marL="2174558" indent="-241618" defTabSz="984927" eaLnBrk="0" hangingPunct="0">
              <a:defRPr>
                <a:solidFill>
                  <a:schemeClr val="tx1"/>
                </a:solidFill>
                <a:latin typeface="Arial" charset="0"/>
              </a:defRPr>
            </a:lvl5pPr>
            <a:lvl6pPr marL="2657794" indent="-241618" defTabSz="984927" eaLnBrk="0" fontAlgn="base" hangingPunct="0">
              <a:spcBef>
                <a:spcPct val="0"/>
              </a:spcBef>
              <a:spcAft>
                <a:spcPct val="0"/>
              </a:spcAft>
              <a:defRPr>
                <a:solidFill>
                  <a:schemeClr val="tx1"/>
                </a:solidFill>
                <a:latin typeface="Arial" charset="0"/>
              </a:defRPr>
            </a:lvl6pPr>
            <a:lvl7pPr marL="3141029" indent="-241618" defTabSz="984927" eaLnBrk="0" fontAlgn="base" hangingPunct="0">
              <a:spcBef>
                <a:spcPct val="0"/>
              </a:spcBef>
              <a:spcAft>
                <a:spcPct val="0"/>
              </a:spcAft>
              <a:defRPr>
                <a:solidFill>
                  <a:schemeClr val="tx1"/>
                </a:solidFill>
                <a:latin typeface="Arial" charset="0"/>
              </a:defRPr>
            </a:lvl7pPr>
            <a:lvl8pPr marL="3624265" indent="-241618" defTabSz="984927" eaLnBrk="0" fontAlgn="base" hangingPunct="0">
              <a:spcBef>
                <a:spcPct val="0"/>
              </a:spcBef>
              <a:spcAft>
                <a:spcPct val="0"/>
              </a:spcAft>
              <a:defRPr>
                <a:solidFill>
                  <a:schemeClr val="tx1"/>
                </a:solidFill>
                <a:latin typeface="Arial" charset="0"/>
              </a:defRPr>
            </a:lvl8pPr>
            <a:lvl9pPr marL="4107500" indent="-241618" defTabSz="984927" eaLnBrk="0" fontAlgn="base" hangingPunct="0">
              <a:spcBef>
                <a:spcPct val="0"/>
              </a:spcBef>
              <a:spcAft>
                <a:spcPct val="0"/>
              </a:spcAft>
              <a:defRPr>
                <a:solidFill>
                  <a:schemeClr val="tx1"/>
                </a:solidFill>
                <a:latin typeface="Arial" charset="0"/>
              </a:defRPr>
            </a:lvl9pPr>
          </a:lstStyle>
          <a:p>
            <a:pPr eaLnBrk="1" hangingPunct="1"/>
            <a:fld id="{2C9C6DBC-56A9-4FBA-BB42-45CE4D473E72}" type="slidenum">
              <a:rPr lang="en-US" smtClean="0"/>
              <a:pPr eaLnBrk="1" hangingPunct="1"/>
              <a:t>14</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US" dirty="0"/>
              <a:t>1 min</a:t>
            </a:r>
          </a:p>
          <a:p>
            <a:pPr marL="228600" lvl="0" indent="-228600" fontAlgn="base">
              <a:buNone/>
            </a:pPr>
            <a:endParaRPr lang="en-US" sz="1200" u="none" strike="noStrike" kern="1200" dirty="0">
              <a:solidFill>
                <a:schemeClr val="tx1"/>
              </a:solidFill>
              <a:effectLst/>
              <a:latin typeface="+mn-lt"/>
              <a:ea typeface="+mn-ea"/>
              <a:cs typeface="+mn-cs"/>
            </a:endParaRPr>
          </a:p>
          <a:p>
            <a:pPr marL="228600" lvl="0" indent="-228600" fontAlgn="base">
              <a:buNone/>
            </a:pPr>
            <a:r>
              <a:rPr lang="en-US" sz="1200" i="0" u="none" kern="1200" dirty="0">
                <a:solidFill>
                  <a:schemeClr val="tx1"/>
                </a:solidFill>
                <a:latin typeface="+mn-lt"/>
                <a:ea typeface="+mn-ea"/>
                <a:cs typeface="+mn-cs"/>
              </a:rPr>
              <a:t>a. Read the focus question on the slide.</a:t>
            </a:r>
            <a:endParaRPr lang="en-US" i="0" u="none" dirty="0"/>
          </a:p>
        </p:txBody>
      </p:sp>
      <p:sp>
        <p:nvSpPr>
          <p:cNvPr id="2" name="Date Placeholder 1"/>
          <p:cNvSpPr>
            <a:spLocks noGrp="1"/>
          </p:cNvSpPr>
          <p:nvPr>
            <p:ph type="dt" idx="10"/>
          </p:nvPr>
        </p:nvSpPr>
        <p:spPr/>
        <p:txBody>
          <a:bodyPr/>
          <a:lstStyle/>
          <a:p>
            <a:pPr>
              <a:defRPr/>
            </a:pPr>
            <a:fld id="{13ABEF91-3888-4A26-8E01-15FCB26B3A52}" type="datetime1">
              <a:rPr lang="en-US" smtClean="0"/>
              <a:pPr>
                <a:defRPr/>
              </a:pPr>
              <a:t>1/7/2020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2744735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eaLnBrk="0" fontAlgn="base" hangingPunct="0">
              <a:spcBef>
                <a:spcPct val="20000"/>
              </a:spcBef>
              <a:spcAft>
                <a:spcPts val="1157"/>
              </a:spcAft>
              <a:buClr>
                <a:srgbClr val="93A299"/>
              </a:buClr>
              <a:buSzPct val="85000"/>
              <a:defRPr/>
            </a:pPr>
            <a:r>
              <a:rPr lang="en-US" sz="2700" dirty="0">
                <a:solidFill>
                  <a:srgbClr val="292934"/>
                </a:solidFill>
                <a:latin typeface="Calibri" panose="020F0502020204030204" pitchFamily="34" charset="0"/>
              </a:rPr>
              <a:t>1 min </a:t>
            </a:r>
          </a:p>
          <a:p>
            <a:pPr defTabSz="881390" eaLnBrk="0" fontAlgn="base" hangingPunct="0">
              <a:spcBef>
                <a:spcPct val="20000"/>
              </a:spcBef>
              <a:spcAft>
                <a:spcPts val="1157"/>
              </a:spcAft>
              <a:buClr>
                <a:srgbClr val="93A299"/>
              </a:buClr>
              <a:buSzPct val="85000"/>
              <a:defRPr/>
            </a:pPr>
            <a:endParaRPr lang="en-US" sz="2700" dirty="0">
              <a:solidFill>
                <a:srgbClr val="292934"/>
              </a:solidFill>
              <a:latin typeface="Calibri" panose="020F0502020204030204" pitchFamily="34" charset="0"/>
            </a:endParaRPr>
          </a:p>
          <a:p>
            <a:pPr lvl="0" fontAlgn="base"/>
            <a:r>
              <a:rPr lang="en-US" sz="1200" u="none" strike="noStrike" kern="1200" dirty="0">
                <a:solidFill>
                  <a:schemeClr val="tx1"/>
                </a:solidFill>
                <a:effectLst/>
                <a:latin typeface="+mn-lt"/>
                <a:ea typeface="+mn-ea"/>
                <a:cs typeface="+mn-cs"/>
              </a:rPr>
              <a:t>a. “Now let’s dig into SCSL strategy A!”</a:t>
            </a:r>
          </a:p>
          <a:p>
            <a:endParaRPr lang="en-US" sz="1200" u="sng" kern="1200" dirty="0">
              <a:solidFill>
                <a:schemeClr val="tx1"/>
              </a:solidFill>
              <a:latin typeface="+mn-lt"/>
              <a:ea typeface="+mn-ea"/>
              <a:cs typeface="+mn-cs"/>
            </a:endParaRPr>
          </a:p>
          <a:p>
            <a:r>
              <a:rPr lang="en-US" sz="1200" kern="1200" dirty="0">
                <a:solidFill>
                  <a:schemeClr val="tx1"/>
                </a:solidFill>
                <a:latin typeface="+mn-lt"/>
                <a:ea typeface="+mn-ea"/>
                <a:cs typeface="+mn-cs"/>
              </a:rPr>
              <a:t>b. “As you can see, strategy A is the first of nine Science Content Storyline Lens strategies. It</a:t>
            </a:r>
            <a:r>
              <a:rPr lang="en-US" sz="1200" kern="1200" baseline="0" dirty="0">
                <a:solidFill>
                  <a:schemeClr val="tx1"/>
                </a:solidFill>
                <a:latin typeface="+mn-lt"/>
                <a:ea typeface="+mn-ea"/>
                <a:cs typeface="+mn-cs"/>
              </a:rPr>
              <a:t> appears </a:t>
            </a:r>
            <a:r>
              <a:rPr lang="en-US" sz="1200" kern="1200" dirty="0">
                <a:solidFill>
                  <a:schemeClr val="tx1"/>
                </a:solidFill>
                <a:latin typeface="+mn-lt"/>
                <a:ea typeface="+mn-ea"/>
                <a:cs typeface="+mn-cs"/>
              </a:rPr>
              <a:t>first because it’s the foundation on which all the other SCSL strategies are built. This will become clearer as we delve into the other strategies and see how important it is that each of them is matched to the lesson’s main learning goal.”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15</a:t>
            </a:fld>
            <a:endParaRPr lang="en-US"/>
          </a:p>
        </p:txBody>
      </p:sp>
    </p:spTree>
    <p:extLst>
      <p:ext uri="{BB962C8B-B14F-4D97-AF65-F5344CB8AC3E}">
        <p14:creationId xmlns:p14="http://schemas.microsoft.com/office/powerpoint/2010/main" val="1330578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defTabSz="949511" eaLnBrk="0" hangingPunct="0">
              <a:defRPr>
                <a:solidFill>
                  <a:schemeClr val="tx1"/>
                </a:solidFill>
                <a:latin typeface="Arial" charset="0"/>
              </a:defRPr>
            </a:lvl1pPr>
            <a:lvl2pPr marL="757020" indent="-291161" defTabSz="949511" eaLnBrk="0" hangingPunct="0">
              <a:defRPr>
                <a:solidFill>
                  <a:schemeClr val="tx1"/>
                </a:solidFill>
                <a:latin typeface="Arial" charset="0"/>
              </a:defRPr>
            </a:lvl2pPr>
            <a:lvl3pPr marL="1164647" indent="-232929" defTabSz="949511" eaLnBrk="0" hangingPunct="0">
              <a:defRPr>
                <a:solidFill>
                  <a:schemeClr val="tx1"/>
                </a:solidFill>
                <a:latin typeface="Arial" charset="0"/>
              </a:defRPr>
            </a:lvl3pPr>
            <a:lvl4pPr marL="1630505" indent="-232929" defTabSz="949511" eaLnBrk="0" hangingPunct="0">
              <a:defRPr>
                <a:solidFill>
                  <a:schemeClr val="tx1"/>
                </a:solidFill>
                <a:latin typeface="Arial" charset="0"/>
              </a:defRPr>
            </a:lvl4pPr>
            <a:lvl5pPr marL="2096365" indent="-232929" defTabSz="949511" eaLnBrk="0" hangingPunct="0">
              <a:defRPr>
                <a:solidFill>
                  <a:schemeClr val="tx1"/>
                </a:solidFill>
                <a:latin typeface="Arial" charset="0"/>
              </a:defRPr>
            </a:lvl5pPr>
            <a:lvl6pPr marL="2562224" indent="-232929" defTabSz="949511" eaLnBrk="0" fontAlgn="base" hangingPunct="0">
              <a:spcBef>
                <a:spcPct val="0"/>
              </a:spcBef>
              <a:spcAft>
                <a:spcPct val="0"/>
              </a:spcAft>
              <a:defRPr>
                <a:solidFill>
                  <a:schemeClr val="tx1"/>
                </a:solidFill>
                <a:latin typeface="Arial" charset="0"/>
              </a:defRPr>
            </a:lvl6pPr>
            <a:lvl7pPr marL="3028082" indent="-232929" defTabSz="949511" eaLnBrk="0" fontAlgn="base" hangingPunct="0">
              <a:spcBef>
                <a:spcPct val="0"/>
              </a:spcBef>
              <a:spcAft>
                <a:spcPct val="0"/>
              </a:spcAft>
              <a:defRPr>
                <a:solidFill>
                  <a:schemeClr val="tx1"/>
                </a:solidFill>
                <a:latin typeface="Arial" charset="0"/>
              </a:defRPr>
            </a:lvl7pPr>
            <a:lvl8pPr marL="3493941" indent="-232929" defTabSz="949511" eaLnBrk="0" fontAlgn="base" hangingPunct="0">
              <a:spcBef>
                <a:spcPct val="0"/>
              </a:spcBef>
              <a:spcAft>
                <a:spcPct val="0"/>
              </a:spcAft>
              <a:defRPr>
                <a:solidFill>
                  <a:schemeClr val="tx1"/>
                </a:solidFill>
                <a:latin typeface="Arial" charset="0"/>
              </a:defRPr>
            </a:lvl8pPr>
            <a:lvl9pPr marL="3959800" indent="-232929" defTabSz="949511" eaLnBrk="0" fontAlgn="base" hangingPunct="0">
              <a:spcBef>
                <a:spcPct val="0"/>
              </a:spcBef>
              <a:spcAft>
                <a:spcPct val="0"/>
              </a:spcAft>
              <a:defRPr>
                <a:solidFill>
                  <a:schemeClr val="tx1"/>
                </a:solidFill>
                <a:latin typeface="Arial" charset="0"/>
              </a:defRPr>
            </a:lvl9pPr>
          </a:lstStyle>
          <a:p>
            <a:pPr eaLnBrk="1" hangingPunct="1"/>
            <a:fld id="{F4A50CDB-B1ED-4A5F-A793-64B10A0DC7DB}" type="slidenum">
              <a:rPr lang="en-US" smtClean="0"/>
              <a:pPr eaLnBrk="1" hangingPunct="1"/>
              <a:t>16</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r>
              <a:rPr lang="en-US" dirty="0"/>
              <a:t>25 min</a:t>
            </a:r>
            <a:endParaRPr lang="en-US" baseline="0" dirty="0"/>
          </a:p>
          <a:p>
            <a:pPr eaLnBrk="1" hangingPunct="1"/>
            <a:endParaRPr lang="en-US" baseline="0" dirty="0"/>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Pairs:</a:t>
            </a:r>
            <a:r>
              <a:rPr lang="en-US" sz="1200" u="none" strike="noStrike" kern="1200" dirty="0">
                <a:solidFill>
                  <a:schemeClr val="tx1"/>
                </a:solidFill>
                <a:effectLst/>
                <a:latin typeface="+mn-lt"/>
                <a:ea typeface="+mn-ea"/>
                <a:cs typeface="+mn-cs"/>
              </a:rPr>
              <a:t> “Share with a partner what you wrote on your Science Content Storyline Lens Z-fold summary chart about the purpose and key features of strategy A.”</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Have one or two participant volunteers lead the group in creating a chart that describes the purpose and key features of strategy A.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Transition:</a:t>
            </a:r>
            <a:r>
              <a:rPr lang="en-US" sz="1200" kern="1200" dirty="0">
                <a:solidFill>
                  <a:schemeClr val="tx1"/>
                </a:solidFill>
                <a:latin typeface="+mn-lt"/>
                <a:ea typeface="+mn-ea"/>
                <a:cs typeface="+mn-cs"/>
              </a:rPr>
              <a:t> “Next, we’ll review the difference between a science idea and</a:t>
            </a:r>
            <a:r>
              <a:rPr lang="en-US" sz="1200" kern="1200" baseline="0" dirty="0">
                <a:solidFill>
                  <a:schemeClr val="tx1"/>
                </a:solidFill>
                <a:latin typeface="+mn-lt"/>
                <a:ea typeface="+mn-ea"/>
                <a:cs typeface="+mn-cs"/>
              </a:rPr>
              <a:t> the</a:t>
            </a:r>
            <a:r>
              <a:rPr lang="en-US" sz="1200" kern="1200" dirty="0">
                <a:solidFill>
                  <a:schemeClr val="tx1"/>
                </a:solidFill>
                <a:latin typeface="+mn-lt"/>
                <a:ea typeface="+mn-ea"/>
                <a:cs typeface="+mn-cs"/>
              </a:rPr>
              <a:t> main learning goal of a lesson. Then you’ll practice identifying and clarifying this distinction.” </a:t>
            </a:r>
            <a:endParaRPr lang="en-US" baseline="0" dirty="0"/>
          </a:p>
          <a:p>
            <a:pPr eaLnBrk="1" hangingPunct="1"/>
            <a:endParaRPr lang="en-US" dirty="0"/>
          </a:p>
        </p:txBody>
      </p:sp>
    </p:spTree>
    <p:extLst>
      <p:ext uri="{BB962C8B-B14F-4D97-AF65-F5344CB8AC3E}">
        <p14:creationId xmlns:p14="http://schemas.microsoft.com/office/powerpoint/2010/main" val="3137014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84927" eaLnBrk="0" hangingPunct="0">
              <a:defRPr>
                <a:solidFill>
                  <a:schemeClr val="tx1"/>
                </a:solidFill>
                <a:latin typeface="Arial" charset="0"/>
              </a:defRPr>
            </a:lvl1pPr>
            <a:lvl2pPr marL="785258" indent="-302022" defTabSz="984927" eaLnBrk="0" hangingPunct="0">
              <a:defRPr>
                <a:solidFill>
                  <a:schemeClr val="tx1"/>
                </a:solidFill>
                <a:latin typeface="Arial" charset="0"/>
              </a:defRPr>
            </a:lvl2pPr>
            <a:lvl3pPr marL="1208089" indent="-241618" defTabSz="984927" eaLnBrk="0" hangingPunct="0">
              <a:defRPr>
                <a:solidFill>
                  <a:schemeClr val="tx1"/>
                </a:solidFill>
                <a:latin typeface="Arial" charset="0"/>
              </a:defRPr>
            </a:lvl3pPr>
            <a:lvl4pPr marL="1691324" indent="-241618" defTabSz="984927" eaLnBrk="0" hangingPunct="0">
              <a:defRPr>
                <a:solidFill>
                  <a:schemeClr val="tx1"/>
                </a:solidFill>
                <a:latin typeface="Arial" charset="0"/>
              </a:defRPr>
            </a:lvl4pPr>
            <a:lvl5pPr marL="2174558" indent="-241618" defTabSz="984927" eaLnBrk="0" hangingPunct="0">
              <a:defRPr>
                <a:solidFill>
                  <a:schemeClr val="tx1"/>
                </a:solidFill>
                <a:latin typeface="Arial" charset="0"/>
              </a:defRPr>
            </a:lvl5pPr>
            <a:lvl6pPr marL="2657794" indent="-241618" defTabSz="984927" eaLnBrk="0" fontAlgn="base" hangingPunct="0">
              <a:spcBef>
                <a:spcPct val="0"/>
              </a:spcBef>
              <a:spcAft>
                <a:spcPct val="0"/>
              </a:spcAft>
              <a:defRPr>
                <a:solidFill>
                  <a:schemeClr val="tx1"/>
                </a:solidFill>
                <a:latin typeface="Arial" charset="0"/>
              </a:defRPr>
            </a:lvl6pPr>
            <a:lvl7pPr marL="3141029" indent="-241618" defTabSz="984927" eaLnBrk="0" fontAlgn="base" hangingPunct="0">
              <a:spcBef>
                <a:spcPct val="0"/>
              </a:spcBef>
              <a:spcAft>
                <a:spcPct val="0"/>
              </a:spcAft>
              <a:defRPr>
                <a:solidFill>
                  <a:schemeClr val="tx1"/>
                </a:solidFill>
                <a:latin typeface="Arial" charset="0"/>
              </a:defRPr>
            </a:lvl7pPr>
            <a:lvl8pPr marL="3624265" indent="-241618" defTabSz="984927" eaLnBrk="0" fontAlgn="base" hangingPunct="0">
              <a:spcBef>
                <a:spcPct val="0"/>
              </a:spcBef>
              <a:spcAft>
                <a:spcPct val="0"/>
              </a:spcAft>
              <a:defRPr>
                <a:solidFill>
                  <a:schemeClr val="tx1"/>
                </a:solidFill>
                <a:latin typeface="Arial" charset="0"/>
              </a:defRPr>
            </a:lvl8pPr>
            <a:lvl9pPr marL="4107500" indent="-241618" defTabSz="984927" eaLnBrk="0" fontAlgn="base" hangingPunct="0">
              <a:spcBef>
                <a:spcPct val="0"/>
              </a:spcBef>
              <a:spcAft>
                <a:spcPct val="0"/>
              </a:spcAft>
              <a:defRPr>
                <a:solidFill>
                  <a:schemeClr val="tx1"/>
                </a:solidFill>
                <a:latin typeface="Arial" charset="0"/>
              </a:defRPr>
            </a:lvl9pPr>
          </a:lstStyle>
          <a:p>
            <a:pPr eaLnBrk="1" hangingPunct="1"/>
            <a:fld id="{37070F7A-9F35-479B-B5FA-3EC924F252F5}" type="slidenum">
              <a:rPr lang="en-US" smtClean="0"/>
              <a:pPr eaLnBrk="1" hangingPunct="1"/>
              <a:t>17</a:t>
            </a:fld>
            <a:endParaRPr 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baseline="0" dirty="0"/>
              <a:t>1 min</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“This slide lists some key ideas about the definition of a main learning goal.” </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b. Read through the ideas.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“Notice the parenthetical reference to ‘lessons’ in the third bullet point. Each lesson should have only one main learning goal, but you might need two or more lessons to help students accomplish</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 difficult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goal. So it’s often necessary to spend more than one lesson on a specific learning goal.”</a:t>
            </a:r>
            <a:r>
              <a:rPr lang="en-US" dirty="0"/>
              <a:t> </a:t>
            </a:r>
            <a:endParaRPr lang="en-US" sz="1200" kern="1200" dirty="0">
              <a:solidFill>
                <a:schemeClr val="tx1"/>
              </a:solidFill>
              <a:latin typeface="+mn-lt"/>
              <a:ea typeface="+mn-ea"/>
              <a:cs typeface="+mn-cs"/>
            </a:endParaRPr>
          </a:p>
          <a:p>
            <a:pPr eaLnBrk="1" hangingPunct="1"/>
            <a:endParaRPr lang="en-US" dirty="0"/>
          </a:p>
        </p:txBody>
      </p:sp>
      <p:sp>
        <p:nvSpPr>
          <p:cNvPr id="2" name="Date Placeholder 1"/>
          <p:cNvSpPr>
            <a:spLocks noGrp="1"/>
          </p:cNvSpPr>
          <p:nvPr>
            <p:ph type="dt" idx="10"/>
          </p:nvPr>
        </p:nvSpPr>
        <p:spPr/>
        <p:txBody>
          <a:bodyPr/>
          <a:lstStyle/>
          <a:p>
            <a:pPr>
              <a:defRPr/>
            </a:pPr>
            <a:fld id="{83D7572D-9E1D-4E2A-9D02-6DE1C1F61B11}" type="datetime1">
              <a:rPr lang="en-US" smtClean="0"/>
              <a:pPr>
                <a:defRPr/>
              </a:pPr>
              <a:t>1/7/2020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2708049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84927" eaLnBrk="0" hangingPunct="0">
              <a:defRPr>
                <a:solidFill>
                  <a:schemeClr val="tx1"/>
                </a:solidFill>
                <a:latin typeface="Arial" charset="0"/>
              </a:defRPr>
            </a:lvl1pPr>
            <a:lvl2pPr marL="785258" indent="-302022" defTabSz="984927" eaLnBrk="0" hangingPunct="0">
              <a:defRPr>
                <a:solidFill>
                  <a:schemeClr val="tx1"/>
                </a:solidFill>
                <a:latin typeface="Arial" charset="0"/>
              </a:defRPr>
            </a:lvl2pPr>
            <a:lvl3pPr marL="1208089" indent="-241618" defTabSz="984927" eaLnBrk="0" hangingPunct="0">
              <a:defRPr>
                <a:solidFill>
                  <a:schemeClr val="tx1"/>
                </a:solidFill>
                <a:latin typeface="Arial" charset="0"/>
              </a:defRPr>
            </a:lvl3pPr>
            <a:lvl4pPr marL="1691324" indent="-241618" defTabSz="984927" eaLnBrk="0" hangingPunct="0">
              <a:defRPr>
                <a:solidFill>
                  <a:schemeClr val="tx1"/>
                </a:solidFill>
                <a:latin typeface="Arial" charset="0"/>
              </a:defRPr>
            </a:lvl4pPr>
            <a:lvl5pPr marL="2174558" indent="-241618" defTabSz="984927" eaLnBrk="0" hangingPunct="0">
              <a:defRPr>
                <a:solidFill>
                  <a:schemeClr val="tx1"/>
                </a:solidFill>
                <a:latin typeface="Arial" charset="0"/>
              </a:defRPr>
            </a:lvl5pPr>
            <a:lvl6pPr marL="2657794" indent="-241618" defTabSz="984927" eaLnBrk="0" fontAlgn="base" hangingPunct="0">
              <a:spcBef>
                <a:spcPct val="0"/>
              </a:spcBef>
              <a:spcAft>
                <a:spcPct val="0"/>
              </a:spcAft>
              <a:defRPr>
                <a:solidFill>
                  <a:schemeClr val="tx1"/>
                </a:solidFill>
                <a:latin typeface="Arial" charset="0"/>
              </a:defRPr>
            </a:lvl6pPr>
            <a:lvl7pPr marL="3141029" indent="-241618" defTabSz="984927" eaLnBrk="0" fontAlgn="base" hangingPunct="0">
              <a:spcBef>
                <a:spcPct val="0"/>
              </a:spcBef>
              <a:spcAft>
                <a:spcPct val="0"/>
              </a:spcAft>
              <a:defRPr>
                <a:solidFill>
                  <a:schemeClr val="tx1"/>
                </a:solidFill>
                <a:latin typeface="Arial" charset="0"/>
              </a:defRPr>
            </a:lvl7pPr>
            <a:lvl8pPr marL="3624265" indent="-241618" defTabSz="984927" eaLnBrk="0" fontAlgn="base" hangingPunct="0">
              <a:spcBef>
                <a:spcPct val="0"/>
              </a:spcBef>
              <a:spcAft>
                <a:spcPct val="0"/>
              </a:spcAft>
              <a:defRPr>
                <a:solidFill>
                  <a:schemeClr val="tx1"/>
                </a:solidFill>
                <a:latin typeface="Arial" charset="0"/>
              </a:defRPr>
            </a:lvl8pPr>
            <a:lvl9pPr marL="4107500" indent="-241618" defTabSz="984927" eaLnBrk="0" fontAlgn="base" hangingPunct="0">
              <a:spcBef>
                <a:spcPct val="0"/>
              </a:spcBef>
              <a:spcAft>
                <a:spcPct val="0"/>
              </a:spcAft>
              <a:defRPr>
                <a:solidFill>
                  <a:schemeClr val="tx1"/>
                </a:solidFill>
                <a:latin typeface="Arial" charset="0"/>
              </a:defRPr>
            </a:lvl9pPr>
          </a:lstStyle>
          <a:p>
            <a:pPr eaLnBrk="1" hangingPunct="1"/>
            <a:fld id="{9D53C87B-4F8B-4B60-9D55-8BF297269237}" type="slidenum">
              <a:rPr lang="en-US" smtClean="0"/>
              <a:pPr eaLnBrk="1" hangingPunct="1"/>
              <a:t>18</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dirty="0"/>
              <a:t>1</a:t>
            </a:r>
            <a:r>
              <a:rPr lang="en-US" baseline="0" dirty="0"/>
              <a:t> min</a:t>
            </a:r>
          </a:p>
          <a:p>
            <a:pPr eaLnBrk="1" hangingPunct="1"/>
            <a:endParaRPr lang="en-US" baseline="0" dirty="0"/>
          </a:p>
          <a:p>
            <a:pPr eaLnBrk="1" hangingPunct="1"/>
            <a:r>
              <a:rPr lang="en-US" sz="1200" kern="1200" dirty="0">
                <a:solidFill>
                  <a:schemeClr val="tx1"/>
                </a:solidFill>
                <a:latin typeface="+mn-lt"/>
                <a:ea typeface="+mn-ea"/>
                <a:cs typeface="+mn-cs"/>
              </a:rPr>
              <a:t>a. Review what is </a:t>
            </a:r>
            <a:r>
              <a:rPr lang="en-US" sz="1200" b="1" kern="1200" dirty="0">
                <a:solidFill>
                  <a:schemeClr val="tx1"/>
                </a:solidFill>
                <a:latin typeface="+mn-lt"/>
                <a:ea typeface="+mn-ea"/>
                <a:cs typeface="+mn-cs"/>
              </a:rPr>
              <a:t>not</a:t>
            </a:r>
            <a:r>
              <a:rPr lang="en-US" sz="1200" kern="1200" dirty="0">
                <a:solidFill>
                  <a:schemeClr val="tx1"/>
                </a:solidFill>
                <a:latin typeface="+mn-lt"/>
                <a:ea typeface="+mn-ea"/>
                <a:cs typeface="+mn-cs"/>
              </a:rPr>
              <a:t> considered a main learning goal.</a:t>
            </a:r>
            <a:endParaRPr lang="en-US" dirty="0"/>
          </a:p>
        </p:txBody>
      </p:sp>
      <p:sp>
        <p:nvSpPr>
          <p:cNvPr id="2" name="Date Placeholder 1"/>
          <p:cNvSpPr>
            <a:spLocks noGrp="1"/>
          </p:cNvSpPr>
          <p:nvPr>
            <p:ph type="dt" idx="10"/>
          </p:nvPr>
        </p:nvSpPr>
        <p:spPr/>
        <p:txBody>
          <a:bodyPr/>
          <a:lstStyle/>
          <a:p>
            <a:pPr>
              <a:defRPr/>
            </a:pPr>
            <a:fld id="{77EEA6BA-696B-4723-AB5F-60B7D6BF7CF1}" type="datetime1">
              <a:rPr lang="en-US" smtClean="0"/>
              <a:pPr>
                <a:defRPr/>
              </a:pPr>
              <a:t>1/7/2020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2571925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84927" eaLnBrk="0" hangingPunct="0">
              <a:defRPr>
                <a:solidFill>
                  <a:schemeClr val="tx1"/>
                </a:solidFill>
                <a:latin typeface="Arial" charset="0"/>
              </a:defRPr>
            </a:lvl1pPr>
            <a:lvl2pPr marL="785258" indent="-302022" defTabSz="984927" eaLnBrk="0" hangingPunct="0">
              <a:defRPr>
                <a:solidFill>
                  <a:schemeClr val="tx1"/>
                </a:solidFill>
                <a:latin typeface="Arial" charset="0"/>
              </a:defRPr>
            </a:lvl2pPr>
            <a:lvl3pPr marL="1208089" indent="-241618" defTabSz="984927" eaLnBrk="0" hangingPunct="0">
              <a:defRPr>
                <a:solidFill>
                  <a:schemeClr val="tx1"/>
                </a:solidFill>
                <a:latin typeface="Arial" charset="0"/>
              </a:defRPr>
            </a:lvl3pPr>
            <a:lvl4pPr marL="1691324" indent="-241618" defTabSz="984927" eaLnBrk="0" hangingPunct="0">
              <a:defRPr>
                <a:solidFill>
                  <a:schemeClr val="tx1"/>
                </a:solidFill>
                <a:latin typeface="Arial" charset="0"/>
              </a:defRPr>
            </a:lvl4pPr>
            <a:lvl5pPr marL="2174558" indent="-241618" defTabSz="984927" eaLnBrk="0" hangingPunct="0">
              <a:defRPr>
                <a:solidFill>
                  <a:schemeClr val="tx1"/>
                </a:solidFill>
                <a:latin typeface="Arial" charset="0"/>
              </a:defRPr>
            </a:lvl5pPr>
            <a:lvl6pPr marL="2657794" indent="-241618" defTabSz="984927" eaLnBrk="0" fontAlgn="base" hangingPunct="0">
              <a:spcBef>
                <a:spcPct val="0"/>
              </a:spcBef>
              <a:spcAft>
                <a:spcPct val="0"/>
              </a:spcAft>
              <a:defRPr>
                <a:solidFill>
                  <a:schemeClr val="tx1"/>
                </a:solidFill>
                <a:latin typeface="Arial" charset="0"/>
              </a:defRPr>
            </a:lvl6pPr>
            <a:lvl7pPr marL="3141029" indent="-241618" defTabSz="984927" eaLnBrk="0" fontAlgn="base" hangingPunct="0">
              <a:spcBef>
                <a:spcPct val="0"/>
              </a:spcBef>
              <a:spcAft>
                <a:spcPct val="0"/>
              </a:spcAft>
              <a:defRPr>
                <a:solidFill>
                  <a:schemeClr val="tx1"/>
                </a:solidFill>
                <a:latin typeface="Arial" charset="0"/>
              </a:defRPr>
            </a:lvl7pPr>
            <a:lvl8pPr marL="3624265" indent="-241618" defTabSz="984927" eaLnBrk="0" fontAlgn="base" hangingPunct="0">
              <a:spcBef>
                <a:spcPct val="0"/>
              </a:spcBef>
              <a:spcAft>
                <a:spcPct val="0"/>
              </a:spcAft>
              <a:defRPr>
                <a:solidFill>
                  <a:schemeClr val="tx1"/>
                </a:solidFill>
                <a:latin typeface="Arial" charset="0"/>
              </a:defRPr>
            </a:lvl8pPr>
            <a:lvl9pPr marL="4107500" indent="-241618" defTabSz="984927" eaLnBrk="0" fontAlgn="base" hangingPunct="0">
              <a:spcBef>
                <a:spcPct val="0"/>
              </a:spcBef>
              <a:spcAft>
                <a:spcPct val="0"/>
              </a:spcAft>
              <a:defRPr>
                <a:solidFill>
                  <a:schemeClr val="tx1"/>
                </a:solidFill>
                <a:latin typeface="Arial" charset="0"/>
              </a:defRPr>
            </a:lvl9pPr>
          </a:lstStyle>
          <a:p>
            <a:pPr eaLnBrk="1" hangingPunct="1"/>
            <a:fld id="{7FF742AA-6BBC-46D0-B1AF-C2D89CD20EE7}" type="slidenum">
              <a:rPr lang="en-US" smtClean="0"/>
              <a:pPr eaLnBrk="1" hangingPunct="1"/>
              <a:t>19</a:t>
            </a:fld>
            <a:endParaRPr lang="en-US"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defTabSz="881390">
              <a:defRPr/>
            </a:pPr>
            <a:r>
              <a:rPr lang="en-US" sz="1300" dirty="0">
                <a:solidFill>
                  <a:srgbClr val="292934"/>
                </a:solidFill>
                <a:latin typeface="Calibri" panose="020F0502020204030204" pitchFamily="34" charset="0"/>
              </a:rPr>
              <a:t>10 min</a:t>
            </a:r>
          </a:p>
          <a:p>
            <a:pPr defTabSz="881390">
              <a:defRPr/>
            </a:pPr>
            <a:endParaRPr lang="en-US" sz="1300" dirty="0">
              <a:solidFill>
                <a:srgbClr val="292934"/>
              </a:solidFill>
              <a:latin typeface="Calibri" panose="020F0502020204030204" pitchFamily="34" charset="0"/>
            </a:endParaRPr>
          </a:p>
          <a:p>
            <a:pPr lvl="0" fontAlgn="base"/>
            <a:r>
              <a:rPr lang="en-US" sz="1200" u="none" strike="noStrike" kern="1200" dirty="0">
                <a:solidFill>
                  <a:schemeClr val="tx1"/>
                </a:solidFill>
                <a:effectLst/>
                <a:latin typeface="+mn-lt"/>
                <a:ea typeface="+mn-ea"/>
                <a:cs typeface="+mn-cs"/>
              </a:rPr>
              <a:t>a. Have participants locate these two readings in the strategies booklet: (1) </a:t>
            </a:r>
            <a:r>
              <a:rPr lang="en-US" sz="1200" u="none" strike="noStrike" kern="1200" dirty="0" err="1">
                <a:solidFill>
                  <a:schemeClr val="tx1"/>
                </a:solidFill>
                <a:effectLst/>
                <a:latin typeface="+mn-lt"/>
                <a:ea typeface="+mn-ea"/>
                <a:cs typeface="+mn-cs"/>
              </a:rPr>
              <a:t>STeLLA</a:t>
            </a:r>
            <a:r>
              <a:rPr lang="en-US" sz="1200" u="none" strike="noStrike" kern="1200" dirty="0">
                <a:solidFill>
                  <a:schemeClr val="tx1"/>
                </a:solidFill>
                <a:effectLst/>
                <a:latin typeface="+mn-lt"/>
                <a:ea typeface="+mn-ea"/>
                <a:cs typeface="+mn-cs"/>
              </a:rPr>
              <a:t> Strategy A: Identify One Main Learning Goal, and (2) Student Ideas and Science Ideas Defined.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“After you read these sections in the strategies booklet, we’ll discuss the differences between a science idea and a main learning goal.”</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Individuals</a:t>
            </a:r>
            <a:r>
              <a:rPr lang="en-US" sz="1200" b="1" kern="1200" baseline="0" dirty="0">
                <a:solidFill>
                  <a:schemeClr val="tx1"/>
                </a:solidFill>
                <a:latin typeface="+mn-lt"/>
                <a:ea typeface="+mn-ea"/>
                <a:cs typeface="+mn-cs"/>
              </a:rPr>
              <a:t> (3 min)</a:t>
            </a:r>
            <a:r>
              <a:rPr lang="en-US" sz="1200" b="1" kern="1200" dirty="0">
                <a:solidFill>
                  <a:schemeClr val="tx1"/>
                </a:solidFill>
                <a:latin typeface="+mn-lt"/>
                <a:ea typeface="+mn-ea"/>
                <a:cs typeface="+mn-cs"/>
              </a:rPr>
              <a:t>:</a:t>
            </a:r>
            <a:r>
              <a:rPr lang="en-US" sz="1200" kern="1200" dirty="0">
                <a:solidFill>
                  <a:schemeClr val="tx1"/>
                </a:solidFill>
                <a:latin typeface="+mn-lt"/>
                <a:ea typeface="+mn-ea"/>
                <a:cs typeface="+mn-cs"/>
              </a:rPr>
              <a:t> Give participants time to read the specified</a:t>
            </a:r>
            <a:r>
              <a:rPr lang="en-US" sz="1200" kern="1200" baseline="0" dirty="0">
                <a:solidFill>
                  <a:schemeClr val="tx1"/>
                </a:solidFill>
                <a:latin typeface="+mn-lt"/>
                <a:ea typeface="+mn-ea"/>
                <a:cs typeface="+mn-cs"/>
              </a:rPr>
              <a:t> sections </a:t>
            </a:r>
            <a:r>
              <a:rPr lang="en-US" sz="1200" kern="1200" dirty="0">
                <a:solidFill>
                  <a:schemeClr val="tx1"/>
                </a:solidFill>
                <a:latin typeface="+mn-lt"/>
                <a:ea typeface="+mn-ea"/>
                <a:cs typeface="+mn-cs"/>
              </a:rPr>
              <a:t>in the strategies booklet.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 (7 min):</a:t>
            </a:r>
            <a:r>
              <a:rPr lang="en-US" sz="1200" kern="1200" dirty="0">
                <a:solidFill>
                  <a:schemeClr val="tx1"/>
                </a:solidFill>
                <a:latin typeface="+mn-lt"/>
                <a:ea typeface="+mn-ea"/>
                <a:cs typeface="+mn-cs"/>
              </a:rPr>
              <a:t> Discuss the question on the slide.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“While you might incorporate several science ideas that support the main learning goal of a lesson, be careful not to plan an ‘all about’ lesson with too many different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science ideas that will likely</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come across to students as a bunch of disconnected facts to be memorized.”  </a:t>
            </a:r>
          </a:p>
          <a:p>
            <a:pPr marL="228600" indent="-228600">
              <a:buFont typeface="+mj-lt"/>
              <a:buNone/>
            </a:pPr>
            <a:endParaRPr lang="en-US" sz="1900" dirty="0">
              <a:latin typeface="Arial" charset="0"/>
            </a:endParaRPr>
          </a:p>
        </p:txBody>
      </p:sp>
      <p:sp>
        <p:nvSpPr>
          <p:cNvPr id="2" name="Date Placeholder 1"/>
          <p:cNvSpPr>
            <a:spLocks noGrp="1"/>
          </p:cNvSpPr>
          <p:nvPr>
            <p:ph type="dt" idx="10"/>
          </p:nvPr>
        </p:nvSpPr>
        <p:spPr/>
        <p:txBody>
          <a:bodyPr/>
          <a:lstStyle/>
          <a:p>
            <a:pPr>
              <a:defRPr/>
            </a:pPr>
            <a:fld id="{EB860A08-A994-41B5-B9C2-57E3F736B608}" type="datetime1">
              <a:rPr lang="en-US" smtClean="0"/>
              <a:pPr>
                <a:defRPr/>
              </a:pPr>
              <a:t>1/7/2020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982990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Talk through the agenda for the day.</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a:t>
            </a:fld>
            <a:endParaRPr lang="en-US"/>
          </a:p>
        </p:txBody>
      </p:sp>
    </p:spTree>
    <p:extLst>
      <p:ext uri="{BB962C8B-B14F-4D97-AF65-F5344CB8AC3E}">
        <p14:creationId xmlns:p14="http://schemas.microsoft.com/office/powerpoint/2010/main" val="2899885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lvl="0" fontAlgn="base"/>
            <a:r>
              <a:rPr lang="en-US" sz="1200" u="none" strike="noStrike" kern="1200" dirty="0">
                <a:solidFill>
                  <a:schemeClr val="tx1"/>
                </a:solidFill>
                <a:effectLst/>
                <a:latin typeface="+mn-lt"/>
                <a:ea typeface="+mn-ea"/>
                <a:cs typeface="+mn-cs"/>
              </a:rPr>
              <a:t>a. “Next, we’ll practice identifying student ideas and science ideas just to make sure you understand the way we’re defining these terms.”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As needed, refer participants to the section in the strategies booklet where student ideas are defined (Student Ideas and Science Ideas Defined).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b="1" kern="1200" baseline="0" dirty="0">
                <a:solidFill>
                  <a:schemeClr val="tx1"/>
                </a:solidFill>
                <a:latin typeface="+mn-lt"/>
                <a:ea typeface="+mn-ea"/>
                <a:cs typeface="+mn-cs"/>
              </a:rPr>
              <a:t> </a:t>
            </a:r>
            <a:r>
              <a:rPr lang="en-US" sz="1200" kern="1200" dirty="0">
                <a:solidFill>
                  <a:schemeClr val="tx1"/>
                </a:solidFill>
                <a:latin typeface="+mn-lt"/>
                <a:ea typeface="+mn-ea"/>
                <a:cs typeface="+mn-cs"/>
              </a:rPr>
              <a:t>“First, identify examples of </a:t>
            </a:r>
            <a:r>
              <a:rPr lang="en-US" sz="1200" b="1" kern="1200" dirty="0">
                <a:solidFill>
                  <a:schemeClr val="tx1"/>
                </a:solidFill>
                <a:latin typeface="+mn-lt"/>
                <a:ea typeface="+mn-ea"/>
                <a:cs typeface="+mn-cs"/>
              </a:rPr>
              <a:t>science ideas </a:t>
            </a:r>
            <a:r>
              <a:rPr lang="en-US" sz="1200" kern="1200" dirty="0">
                <a:solidFill>
                  <a:schemeClr val="tx1"/>
                </a:solidFill>
                <a:latin typeface="+mn-lt"/>
                <a:ea typeface="+mn-ea"/>
                <a:cs typeface="+mn-cs"/>
              </a:rPr>
              <a:t>on the slide. If you need help, refer to the document in your lesson plans binders titled Common Student Ideas about Energy. Then identify examples</a:t>
            </a:r>
            <a:r>
              <a:rPr lang="en-US" sz="1200" kern="1200" baseline="0" dirty="0">
                <a:solidFill>
                  <a:schemeClr val="tx1"/>
                </a:solidFill>
                <a:latin typeface="+mn-lt"/>
                <a:ea typeface="+mn-ea"/>
                <a:cs typeface="+mn-cs"/>
              </a:rPr>
              <a:t> of </a:t>
            </a:r>
            <a:r>
              <a:rPr lang="en-US" sz="1200" b="1" kern="1200" baseline="0" dirty="0">
                <a:solidFill>
                  <a:schemeClr val="tx1"/>
                </a:solidFill>
                <a:latin typeface="+mn-lt"/>
                <a:ea typeface="+mn-ea"/>
                <a:cs typeface="+mn-cs"/>
              </a:rPr>
              <a:t>student ideas </a:t>
            </a:r>
            <a:r>
              <a:rPr lang="en-US" sz="1200" kern="1200" baseline="0" dirty="0">
                <a:solidFill>
                  <a:schemeClr val="tx1"/>
                </a:solidFill>
                <a:latin typeface="+mn-lt"/>
                <a:ea typeface="+mn-ea"/>
                <a:cs typeface="+mn-cs"/>
              </a:rPr>
              <a:t>on the slide.</a:t>
            </a:r>
            <a:r>
              <a:rPr lang="en-US" sz="1200" kern="1200" dirty="0">
                <a:solidFill>
                  <a:schemeClr val="tx1"/>
                </a:solidFill>
                <a:latin typeface="+mn-lt"/>
                <a:ea typeface="+mn-ea"/>
                <a:cs typeface="+mn-cs"/>
              </a:rPr>
              <a: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“Next, identify examples of </a:t>
            </a:r>
            <a:r>
              <a:rPr lang="en-US" sz="1200" b="1" kern="1200" dirty="0">
                <a:solidFill>
                  <a:schemeClr val="tx1"/>
                </a:solidFill>
                <a:latin typeface="+mn-lt"/>
                <a:ea typeface="+mn-ea"/>
                <a:cs typeface="+mn-cs"/>
              </a:rPr>
              <a:t>student ideas </a:t>
            </a:r>
            <a:r>
              <a:rPr lang="en-US" sz="1200" kern="1200" dirty="0">
                <a:solidFill>
                  <a:schemeClr val="tx1"/>
                </a:solidFill>
                <a:latin typeface="+mn-lt"/>
                <a:ea typeface="+mn-ea"/>
                <a:cs typeface="+mn-cs"/>
              </a:rPr>
              <a:t>on</a:t>
            </a:r>
            <a:r>
              <a:rPr lang="en-US" sz="1200" kern="1200" baseline="0" dirty="0">
                <a:solidFill>
                  <a:schemeClr val="tx1"/>
                </a:solidFill>
                <a:latin typeface="+mn-lt"/>
                <a:ea typeface="+mn-ea"/>
                <a:cs typeface="+mn-cs"/>
              </a:rPr>
              <a:t> the slide</a:t>
            </a:r>
            <a:r>
              <a:rPr lang="en-US" sz="1200" kern="1200" dirty="0">
                <a:solidFill>
                  <a:schemeClr val="tx1"/>
                </a:solidFill>
                <a:latin typeface="+mn-lt"/>
                <a:ea typeface="+mn-ea"/>
                <a:cs typeface="+mn-cs"/>
              </a:rPr>
              <a: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 </a:t>
            </a:r>
            <a:r>
              <a:rPr lang="en-US" sz="1200" kern="1200" dirty="0">
                <a:solidFill>
                  <a:schemeClr val="tx1"/>
                </a:solidFill>
                <a:latin typeface="+mn-lt"/>
                <a:ea typeface="+mn-ea"/>
                <a:cs typeface="+mn-cs"/>
              </a:rPr>
              <a:t>Discuss participants’ responses and the correct</a:t>
            </a:r>
            <a:r>
              <a:rPr lang="en-US" sz="1200" kern="1200" baseline="0" dirty="0">
                <a:solidFill>
                  <a:schemeClr val="tx1"/>
                </a:solidFill>
                <a:latin typeface="+mn-lt"/>
                <a:ea typeface="+mn-ea"/>
                <a:cs typeface="+mn-cs"/>
              </a:rPr>
              <a:t> answers (see answer key)</a:t>
            </a:r>
            <a:r>
              <a:rPr lang="en-US" sz="1200" kern="1200" dirty="0">
                <a:solidFill>
                  <a:schemeClr val="tx1"/>
                </a:solidFill>
                <a:latin typeface="+mn-lt"/>
                <a:ea typeface="+mn-ea"/>
                <a:cs typeface="+mn-cs"/>
              </a:rPr>
              <a: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Answer key:</a:t>
            </a:r>
            <a:endParaRPr lang="en-US" sz="1200" kern="1200" dirty="0">
              <a:solidFill>
                <a:schemeClr val="tx1"/>
              </a:solidFill>
              <a:latin typeface="+mn-lt"/>
              <a:ea typeface="+mn-ea"/>
              <a:cs typeface="+mn-cs"/>
            </a:endParaRPr>
          </a:p>
          <a:p>
            <a:pPr marL="182880" indent="-182880">
              <a:buFont typeface="Arial" pitchFamily="34" charset="0"/>
              <a:buChar char="•"/>
            </a:pPr>
            <a:r>
              <a:rPr lang="en-US" sz="1200" kern="1200" dirty="0">
                <a:solidFill>
                  <a:schemeClr val="tx1"/>
                </a:solidFill>
                <a:latin typeface="+mn-lt"/>
                <a:ea typeface="+mn-ea"/>
                <a:cs typeface="+mn-cs"/>
              </a:rPr>
              <a:t>Science ideas: 2,</a:t>
            </a:r>
            <a:r>
              <a:rPr lang="en-US" sz="1200" kern="1200" baseline="0" dirty="0">
                <a:solidFill>
                  <a:schemeClr val="tx1"/>
                </a:solidFill>
                <a:latin typeface="+mn-lt"/>
                <a:ea typeface="+mn-ea"/>
                <a:cs typeface="+mn-cs"/>
              </a:rPr>
              <a:t> 4, 5</a:t>
            </a:r>
            <a:endParaRPr lang="en-US" sz="1200" kern="1200" dirty="0">
              <a:solidFill>
                <a:schemeClr val="tx1"/>
              </a:solidFill>
              <a:latin typeface="+mn-lt"/>
              <a:ea typeface="+mn-ea"/>
              <a:cs typeface="+mn-cs"/>
            </a:endParaRPr>
          </a:p>
          <a:p>
            <a:pPr marL="182880" indent="-182880">
              <a:buFont typeface="Arial" pitchFamily="34" charset="0"/>
              <a:buChar char="•"/>
            </a:pPr>
            <a:r>
              <a:rPr lang="en-US" sz="1200" kern="1200" dirty="0">
                <a:solidFill>
                  <a:schemeClr val="tx1"/>
                </a:solidFill>
                <a:latin typeface="+mn-lt"/>
                <a:ea typeface="+mn-ea"/>
                <a:cs typeface="+mn-cs"/>
              </a:rPr>
              <a:t>Student ideas: 1, 4</a:t>
            </a:r>
          </a:p>
        </p:txBody>
      </p:sp>
      <p:sp>
        <p:nvSpPr>
          <p:cNvPr id="4" name="Slide Number Placeholder 3"/>
          <p:cNvSpPr>
            <a:spLocks noGrp="1"/>
          </p:cNvSpPr>
          <p:nvPr>
            <p:ph type="sldNum" sz="quarter" idx="10"/>
          </p:nvPr>
        </p:nvSpPr>
        <p:spPr/>
        <p:txBody>
          <a:bodyPr/>
          <a:lstStyle/>
          <a:p>
            <a:fld id="{458BEC4D-D1F7-4625-B0BA-2126EAFE9E6D}" type="slidenum">
              <a:rPr lang="en-US" smtClean="0"/>
              <a:pPr/>
              <a:t>20</a:t>
            </a:fld>
            <a:endParaRPr lang="en-US"/>
          </a:p>
        </p:txBody>
      </p:sp>
    </p:spTree>
    <p:extLst>
      <p:ext uri="{BB962C8B-B14F-4D97-AF65-F5344CB8AC3E}">
        <p14:creationId xmlns:p14="http://schemas.microsoft.com/office/powerpoint/2010/main" val="695965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5 min</a:t>
            </a:r>
          </a:p>
          <a:p>
            <a:endParaRPr lang="en-US" baseline="0" dirty="0"/>
          </a:p>
          <a:p>
            <a:pPr lvl="0" fontAlgn="base"/>
            <a:r>
              <a:rPr lang="en-US" sz="1200" u="none" strike="noStrike" kern="1200" dirty="0">
                <a:solidFill>
                  <a:schemeClr val="tx1"/>
                </a:solidFill>
                <a:effectLst/>
                <a:latin typeface="+mn-lt"/>
                <a:ea typeface="+mn-ea"/>
                <a:cs typeface="+mn-cs"/>
              </a:rPr>
              <a:t>a. “It’s a little trickier to recognize student</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ideas and science ideas in class discussions because students sometimes give only one- or two-word answers to teacher questions. But if you link the teacher’s question with the student’s response, you can sometimes find a science idea or a student idea.” </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In the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PD program, we encourage students to speak in complete sentences as much as possible.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“Let’s practice linking the teacher’s question with student responses in the sample discussion</a:t>
            </a:r>
            <a:r>
              <a:rPr lang="en-US" sz="1200" kern="1200" baseline="0" dirty="0">
                <a:solidFill>
                  <a:schemeClr val="tx1"/>
                </a:solidFill>
                <a:latin typeface="+mn-lt"/>
                <a:ea typeface="+mn-ea"/>
                <a:cs typeface="+mn-cs"/>
              </a:rPr>
              <a:t> on the slide</a:t>
            </a:r>
            <a:r>
              <a:rPr lang="en-US" sz="1200" kern="1200" dirty="0">
                <a:solidFill>
                  <a:schemeClr val="tx1"/>
                </a:solidFill>
                <a:latin typeface="+mn-lt"/>
                <a:ea typeface="+mn-ea"/>
                <a:cs typeface="+mn-cs"/>
              </a:rPr>
              <a: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“Work with a partner to see if you can identify one student idea and one science idea in this discussion.”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Whole-group share-out: </a:t>
            </a:r>
            <a:r>
              <a:rPr lang="en-US" sz="1200" kern="1200" dirty="0">
                <a:solidFill>
                  <a:schemeClr val="tx1"/>
                </a:solidFill>
                <a:latin typeface="+mn-lt"/>
                <a:ea typeface="+mn-ea"/>
                <a:cs typeface="+mn-cs"/>
              </a:rPr>
              <a:t>Have participants share the ideas they identified in the sample discussion. Then</a:t>
            </a:r>
            <a:r>
              <a:rPr lang="en-US" sz="1200" kern="1200" baseline="0" dirty="0">
                <a:solidFill>
                  <a:schemeClr val="tx1"/>
                </a:solidFill>
                <a:latin typeface="+mn-lt"/>
                <a:ea typeface="+mn-ea"/>
                <a:cs typeface="+mn-cs"/>
              </a:rPr>
              <a:t> review the answers (see answer key).</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“Here’s some food for thought: To make student thinking more visible, why not require students to speak in complete sentences during classroom discussions about science ideas?”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Answer key:</a:t>
            </a:r>
            <a:endParaRPr lang="en-US" sz="1200" kern="1200" dirty="0">
              <a:solidFill>
                <a:schemeClr val="tx1"/>
              </a:solidFill>
              <a:latin typeface="+mn-lt"/>
              <a:ea typeface="+mn-ea"/>
              <a:cs typeface="+mn-cs"/>
            </a:endParaRPr>
          </a:p>
          <a:p>
            <a:pPr marL="137160" indent="-137160">
              <a:buFont typeface="Arial" pitchFamily="34" charset="0"/>
              <a:buChar char="•"/>
            </a:pPr>
            <a:r>
              <a:rPr lang="en-US" sz="1200" i="1" kern="1200" dirty="0">
                <a:solidFill>
                  <a:schemeClr val="tx1"/>
                </a:solidFill>
                <a:latin typeface="+mn-lt"/>
                <a:ea typeface="+mn-ea"/>
                <a:cs typeface="+mn-cs"/>
              </a:rPr>
              <a:t>Student idea:</a:t>
            </a:r>
            <a:r>
              <a:rPr lang="en-US" sz="1200" kern="1200" dirty="0">
                <a:solidFill>
                  <a:schemeClr val="tx1"/>
                </a:solidFill>
                <a:latin typeface="+mn-lt"/>
                <a:ea typeface="+mn-ea"/>
                <a:cs typeface="+mn-cs"/>
              </a:rPr>
              <a:t> Well, the marble must have had the energy inside it or something, so it got it and used it to move.</a:t>
            </a:r>
          </a:p>
          <a:p>
            <a:pPr marL="137160" indent="-137160">
              <a:buFont typeface="Arial" pitchFamily="34" charset="0"/>
              <a:buChar char="•"/>
            </a:pPr>
            <a:r>
              <a:rPr lang="en-US" sz="1200" i="1" kern="1200" dirty="0">
                <a:solidFill>
                  <a:schemeClr val="tx1"/>
                </a:solidFill>
                <a:latin typeface="+mn-lt"/>
                <a:ea typeface="+mn-ea"/>
                <a:cs typeface="+mn-cs"/>
              </a:rPr>
              <a:t>Science idea:</a:t>
            </a:r>
            <a:r>
              <a:rPr lang="en-US" sz="1200" kern="1200" dirty="0">
                <a:solidFill>
                  <a:schemeClr val="tx1"/>
                </a:solidFill>
                <a:latin typeface="+mn-lt"/>
                <a:ea typeface="+mn-ea"/>
                <a:cs typeface="+mn-cs"/>
              </a:rPr>
              <a:t> The marble sped up as it rolled down the ramp, so it was getting more and more energy. When it collided with the other marble, it slowed down, and the other marble sped up. Oh! Maybe the energy moved from the first marble to the second marble.</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21</a:t>
            </a:fld>
            <a:endParaRPr lang="en-US"/>
          </a:p>
        </p:txBody>
      </p:sp>
    </p:spTree>
    <p:extLst>
      <p:ext uri="{BB962C8B-B14F-4D97-AF65-F5344CB8AC3E}">
        <p14:creationId xmlns:p14="http://schemas.microsoft.com/office/powerpoint/2010/main" val="18543971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min</a:t>
            </a:r>
          </a:p>
          <a:p>
            <a:endParaRPr lang="en-US" dirty="0"/>
          </a:p>
          <a:p>
            <a:pPr lvl="0" fontAlgn="base"/>
            <a:r>
              <a:rPr lang="en-US" sz="1200" u="none" strike="noStrike" kern="1200" dirty="0">
                <a:solidFill>
                  <a:schemeClr val="tx1"/>
                </a:solidFill>
                <a:effectLst/>
                <a:latin typeface="+mn-lt"/>
                <a:ea typeface="+mn-ea"/>
                <a:cs typeface="+mn-cs"/>
              </a:rPr>
              <a:t>a. Display </a:t>
            </a:r>
            <a:r>
              <a:rPr lang="en-US" sz="1200" b="0" i="1" u="none" strike="noStrike" kern="1200" dirty="0">
                <a:solidFill>
                  <a:schemeClr val="tx1"/>
                </a:solidFill>
                <a:effectLst/>
                <a:latin typeface="+mn-lt"/>
                <a:ea typeface="+mn-ea"/>
                <a:cs typeface="+mn-cs"/>
              </a:rPr>
              <a:t>only</a:t>
            </a:r>
            <a:r>
              <a:rPr lang="en-US" sz="1200" u="none" strike="noStrike" kern="1200" dirty="0">
                <a:solidFill>
                  <a:schemeClr val="tx1"/>
                </a:solidFill>
                <a:effectLst/>
                <a:latin typeface="+mn-lt"/>
                <a:ea typeface="+mn-ea"/>
                <a:cs typeface="+mn-cs"/>
              </a:rPr>
              <a:t> the main learning goal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“Work with a partner to come up with two or three science ideas that might support the development of this main learning goal. Use the content background document and the Common Student Ideas chart as resources.”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Have pairs share the supporting science ideas they came up with.</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Next, reveal the list of possible supporting science ideas one by one on the slide and compare them with participants’ ideas.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Highlight:</a:t>
            </a:r>
            <a:r>
              <a:rPr lang="en-US" sz="1200" kern="1200" dirty="0">
                <a:solidFill>
                  <a:schemeClr val="tx1"/>
                </a:solidFill>
                <a:latin typeface="+mn-lt"/>
                <a:ea typeface="+mn-ea"/>
                <a:cs typeface="+mn-cs"/>
              </a:rPr>
              <a:t> “Some of these supporting science ideas could also be a main learning goal for a lesson.” </a:t>
            </a:r>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22</a:t>
            </a:fld>
            <a:endParaRPr lang="en-US"/>
          </a:p>
        </p:txBody>
      </p:sp>
    </p:spTree>
    <p:extLst>
      <p:ext uri="{BB962C8B-B14F-4D97-AF65-F5344CB8AC3E}">
        <p14:creationId xmlns:p14="http://schemas.microsoft.com/office/powerpoint/2010/main" val="2135969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84927" eaLnBrk="0" hangingPunct="0">
              <a:defRPr>
                <a:solidFill>
                  <a:schemeClr val="tx1"/>
                </a:solidFill>
                <a:latin typeface="Arial" charset="0"/>
              </a:defRPr>
            </a:lvl1pPr>
            <a:lvl2pPr marL="785258" indent="-302022" defTabSz="984927" eaLnBrk="0" hangingPunct="0">
              <a:defRPr>
                <a:solidFill>
                  <a:schemeClr val="tx1"/>
                </a:solidFill>
                <a:latin typeface="Arial" charset="0"/>
              </a:defRPr>
            </a:lvl2pPr>
            <a:lvl3pPr marL="1208089" indent="-241618" defTabSz="984927" eaLnBrk="0" hangingPunct="0">
              <a:defRPr>
                <a:solidFill>
                  <a:schemeClr val="tx1"/>
                </a:solidFill>
                <a:latin typeface="Arial" charset="0"/>
              </a:defRPr>
            </a:lvl3pPr>
            <a:lvl4pPr marL="1691324" indent="-241618" defTabSz="984927" eaLnBrk="0" hangingPunct="0">
              <a:defRPr>
                <a:solidFill>
                  <a:schemeClr val="tx1"/>
                </a:solidFill>
                <a:latin typeface="Arial" charset="0"/>
              </a:defRPr>
            </a:lvl4pPr>
            <a:lvl5pPr marL="2174558" indent="-241618" defTabSz="984927" eaLnBrk="0" hangingPunct="0">
              <a:defRPr>
                <a:solidFill>
                  <a:schemeClr val="tx1"/>
                </a:solidFill>
                <a:latin typeface="Arial" charset="0"/>
              </a:defRPr>
            </a:lvl5pPr>
            <a:lvl6pPr marL="2657794" indent="-241618" defTabSz="984927" eaLnBrk="0" fontAlgn="base" hangingPunct="0">
              <a:spcBef>
                <a:spcPct val="0"/>
              </a:spcBef>
              <a:spcAft>
                <a:spcPct val="0"/>
              </a:spcAft>
              <a:defRPr>
                <a:solidFill>
                  <a:schemeClr val="tx1"/>
                </a:solidFill>
                <a:latin typeface="Arial" charset="0"/>
              </a:defRPr>
            </a:lvl6pPr>
            <a:lvl7pPr marL="3141029" indent="-241618" defTabSz="984927" eaLnBrk="0" fontAlgn="base" hangingPunct="0">
              <a:spcBef>
                <a:spcPct val="0"/>
              </a:spcBef>
              <a:spcAft>
                <a:spcPct val="0"/>
              </a:spcAft>
              <a:defRPr>
                <a:solidFill>
                  <a:schemeClr val="tx1"/>
                </a:solidFill>
                <a:latin typeface="Arial" charset="0"/>
              </a:defRPr>
            </a:lvl7pPr>
            <a:lvl8pPr marL="3624265" indent="-241618" defTabSz="984927" eaLnBrk="0" fontAlgn="base" hangingPunct="0">
              <a:spcBef>
                <a:spcPct val="0"/>
              </a:spcBef>
              <a:spcAft>
                <a:spcPct val="0"/>
              </a:spcAft>
              <a:defRPr>
                <a:solidFill>
                  <a:schemeClr val="tx1"/>
                </a:solidFill>
                <a:latin typeface="Arial" charset="0"/>
              </a:defRPr>
            </a:lvl8pPr>
            <a:lvl9pPr marL="4107500" indent="-241618" defTabSz="984927" eaLnBrk="0" fontAlgn="base" hangingPunct="0">
              <a:spcBef>
                <a:spcPct val="0"/>
              </a:spcBef>
              <a:spcAft>
                <a:spcPct val="0"/>
              </a:spcAft>
              <a:defRPr>
                <a:solidFill>
                  <a:schemeClr val="tx1"/>
                </a:solidFill>
                <a:latin typeface="Arial" charset="0"/>
              </a:defRPr>
            </a:lvl9pPr>
          </a:lstStyle>
          <a:p>
            <a:pPr eaLnBrk="1" hangingPunct="1"/>
            <a:fld id="{E7B90E86-018B-490D-8A24-CABFDA3C2CB8}" type="slidenum">
              <a:rPr lang="en-US" smtClean="0"/>
              <a:pPr eaLnBrk="1" hangingPunct="1"/>
              <a:t>23</a:t>
            </a:fld>
            <a:endParaRPr lang="en-US"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lvl="0"/>
            <a:r>
              <a:rPr lang="en-US" sz="1300" dirty="0">
                <a:latin typeface="Arial" charset="0"/>
              </a:rPr>
              <a:t>10 min</a:t>
            </a:r>
          </a:p>
          <a:p>
            <a:pPr lvl="0"/>
            <a:endParaRPr lang="en-US" sz="1300" dirty="0">
              <a:latin typeface="Arial" charset="0"/>
            </a:endParaRPr>
          </a:p>
          <a:p>
            <a:pPr lvl="0" fontAlgn="base"/>
            <a:r>
              <a:rPr lang="en-US" sz="1200" u="none" strike="noStrike" kern="1200" dirty="0">
                <a:solidFill>
                  <a:schemeClr val="tx1"/>
                </a:solidFill>
                <a:effectLst/>
                <a:latin typeface="+mn-lt"/>
                <a:ea typeface="+mn-ea"/>
                <a:cs typeface="+mn-cs"/>
              </a:rPr>
              <a:t>a. Direct participants to locate handout 5.1 (Analysis Guide A: Identifying One Main Learning Goal) and handout 5.2 (Practice Identifying One Main Learning Goal) in their PD program binders.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Small groups</a:t>
            </a:r>
            <a:r>
              <a:rPr lang="en-US" sz="1200" b="1" kern="1200" baseline="0" dirty="0">
                <a:solidFill>
                  <a:schemeClr val="tx1"/>
                </a:solidFill>
                <a:latin typeface="+mn-lt"/>
                <a:ea typeface="+mn-ea"/>
                <a:cs typeface="+mn-cs"/>
              </a:rPr>
              <a:t>/</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Have participants form small groups or pairs and use the criteria from Analysis Guide A to analyze the list of possible learning goals on handout 5.2.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Direct participants to write yes or no on the handout to indicate whether the statement is or is not a good candidate for a lesson’s main learning goal. Then have them state the reason for each assessment using criteria from the analysis guide.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Whole-group share-out:</a:t>
            </a:r>
            <a:r>
              <a:rPr lang="en-US" sz="1200" kern="1200" dirty="0">
                <a:solidFill>
                  <a:schemeClr val="tx1"/>
                </a:solidFill>
                <a:latin typeface="+mn-lt"/>
                <a:ea typeface="+mn-ea"/>
                <a:cs typeface="+mn-cs"/>
              </a:rPr>
              <a:t> Have participants share and discuss their selections.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Be sure to </a:t>
            </a:r>
            <a:r>
              <a:rPr lang="en-US" sz="1200" u="none" kern="1200" dirty="0">
                <a:solidFill>
                  <a:schemeClr val="tx1"/>
                </a:solidFill>
                <a:latin typeface="+mn-lt"/>
                <a:ea typeface="+mn-ea"/>
                <a:cs typeface="+mn-cs"/>
              </a:rPr>
              <a:t>highlight</a:t>
            </a:r>
            <a:r>
              <a:rPr lang="en-US" sz="1200" kern="1200" dirty="0">
                <a:solidFill>
                  <a:schemeClr val="tx1"/>
                </a:solidFill>
                <a:latin typeface="+mn-lt"/>
                <a:ea typeface="+mn-ea"/>
                <a:cs typeface="+mn-cs"/>
              </a:rPr>
              <a:t> what distinguishes a main learning goal from supporting science ideas, topics, phrases, activities, questions.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Also use this discussion to clarify science content.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Answer key: </a:t>
            </a:r>
            <a:r>
              <a:rPr lang="en-US" sz="1200" kern="1200" dirty="0">
                <a:solidFill>
                  <a:schemeClr val="tx1"/>
                </a:solidFill>
                <a:latin typeface="+mn-lt"/>
                <a:ea typeface="+mn-ea"/>
                <a:cs typeface="+mn-cs"/>
              </a:rPr>
              <a:t>See PD Leader Master: Practice Identifying One Main Learning Goal  (Answer Key).</a:t>
            </a:r>
            <a:r>
              <a:rPr lang="en-US" dirty="0"/>
              <a:t> </a:t>
            </a:r>
            <a:endParaRPr lang="en-US" sz="1500" dirty="0"/>
          </a:p>
        </p:txBody>
      </p:sp>
      <p:sp>
        <p:nvSpPr>
          <p:cNvPr id="2" name="Date Placeholder 1"/>
          <p:cNvSpPr>
            <a:spLocks noGrp="1"/>
          </p:cNvSpPr>
          <p:nvPr>
            <p:ph type="dt" idx="10"/>
          </p:nvPr>
        </p:nvSpPr>
        <p:spPr/>
        <p:txBody>
          <a:bodyPr/>
          <a:lstStyle/>
          <a:p>
            <a:pPr>
              <a:defRPr/>
            </a:pPr>
            <a:fld id="{FA1665D8-738F-4641-B21D-B53F33446B3E}" type="datetime1">
              <a:rPr lang="en-US" smtClean="0"/>
              <a:pPr>
                <a:defRPr/>
              </a:pPr>
              <a:t>1/7/2020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42175826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pPr lvl="0" fontAlgn="base"/>
            <a:r>
              <a:rPr lang="en-US" sz="1200" u="none" strike="noStrike" kern="1200" dirty="0">
                <a:solidFill>
                  <a:schemeClr val="tx1"/>
                </a:solidFill>
                <a:effectLst/>
                <a:latin typeface="+mn-lt"/>
                <a:ea typeface="+mn-ea"/>
                <a:cs typeface="+mn-cs"/>
              </a:rPr>
              <a:t>a. Make sure participants understand that</a:t>
            </a:r>
            <a:r>
              <a:rPr lang="en-US" sz="1200" u="none" strike="noStrike" kern="1200" baseline="0" dirty="0">
                <a:solidFill>
                  <a:schemeClr val="tx1"/>
                </a:solidFill>
                <a:effectLst/>
                <a:latin typeface="+mn-lt"/>
                <a:ea typeface="+mn-ea"/>
                <a:cs typeface="+mn-cs"/>
              </a:rPr>
              <a:t> they </a:t>
            </a:r>
            <a:r>
              <a:rPr lang="en-US" sz="1200" u="none" strike="noStrike" kern="1200" dirty="0">
                <a:solidFill>
                  <a:schemeClr val="tx1"/>
                </a:solidFill>
                <a:effectLst/>
                <a:latin typeface="+mn-lt"/>
                <a:ea typeface="+mn-ea"/>
                <a:cs typeface="+mn-cs"/>
              </a:rPr>
              <a:t>will be viewing a sequence of three video clips from the same Energy Transfer lesson. </a:t>
            </a:r>
          </a:p>
          <a:p>
            <a:pPr lvl="0" fontAlgn="base"/>
            <a:endParaRPr lang="en-US" sz="1200" u="none" strike="sng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b. “Fo</a:t>
            </a:r>
            <a:r>
              <a:rPr lang="en-US" sz="1200" u="none" strike="noStrike" kern="1200" baseline="0" dirty="0">
                <a:solidFill>
                  <a:schemeClr val="tx1"/>
                </a:solidFill>
                <a:effectLst/>
                <a:latin typeface="+mn-lt"/>
                <a:ea typeface="+mn-ea"/>
                <a:cs typeface="+mn-cs"/>
              </a:rPr>
              <a:t>r all three clips, we’ll answer the analysis question, </a:t>
            </a:r>
            <a:r>
              <a:rPr lang="en-US" sz="1200" i="1" u="none" strike="noStrike" kern="1200" baseline="0" dirty="0">
                <a:solidFill>
                  <a:schemeClr val="tx1"/>
                </a:solidFill>
                <a:effectLst/>
                <a:latin typeface="+mn-lt"/>
                <a:ea typeface="+mn-ea"/>
                <a:cs typeface="+mn-cs"/>
              </a:rPr>
              <a:t>Does this lesson </a:t>
            </a:r>
            <a:r>
              <a:rPr lang="en-US" sz="1200" i="1" u="none" strike="noStrike" kern="1200" dirty="0">
                <a:solidFill>
                  <a:schemeClr val="tx1"/>
                </a:solidFill>
                <a:effectLst/>
                <a:latin typeface="+mn-lt"/>
                <a:ea typeface="+mn-ea"/>
                <a:cs typeface="+mn-cs"/>
              </a:rPr>
              <a:t>have one main learning goal?</a:t>
            </a:r>
            <a:r>
              <a:rPr lang="en-US" sz="1200" u="none" strike="noStrike" kern="1200" dirty="0">
                <a:solidFill>
                  <a:schemeClr val="tx1"/>
                </a:solidFill>
                <a:effectLst/>
                <a:latin typeface="+mn-lt"/>
                <a:ea typeface="+mn-ea"/>
                <a:cs typeface="+mn-cs"/>
              </a:rPr>
              <a:t>”</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c.</a:t>
            </a:r>
            <a:r>
              <a:rPr lang="en-US" sz="1200" u="none" strike="noStrike" kern="1200" baseline="0" dirty="0">
                <a:solidFill>
                  <a:schemeClr val="tx1"/>
                </a:solidFill>
                <a:effectLst/>
                <a:latin typeface="+mn-lt"/>
                <a:ea typeface="+mn-ea"/>
                <a:cs typeface="+mn-cs"/>
              </a:rPr>
              <a:t> “If the answer is yes, what is the learning goal? If no, </a:t>
            </a:r>
            <a:r>
              <a:rPr lang="en-US" sz="1200" kern="1200" dirty="0">
                <a:solidFill>
                  <a:schemeClr val="tx1"/>
                </a:solidFill>
                <a:latin typeface="+mn-lt"/>
                <a:ea typeface="+mn-ea"/>
                <a:cs typeface="+mn-cs"/>
              </a:rPr>
              <a:t>why do you think that’s the case? What </a:t>
            </a:r>
            <a:r>
              <a:rPr lang="en-US" sz="1200" kern="1200" dirty="0">
                <a:solidFill>
                  <a:schemeClr val="tx1"/>
                </a:solidFill>
                <a:effectLst/>
                <a:latin typeface="+mn-lt"/>
                <a:ea typeface="+mn-ea"/>
                <a:cs typeface="+mn-cs"/>
              </a:rPr>
              <a:t>do you think is happening in the lesson?</a:t>
            </a:r>
            <a:r>
              <a:rPr lang="en-US" sz="1200" u="none" strike="noStrike" kern="1200" baseline="0" dirty="0">
                <a:solidFill>
                  <a:schemeClr val="tx1"/>
                </a:solidFill>
                <a:effectLst/>
                <a:latin typeface="+mn-lt"/>
                <a:ea typeface="+mn-ea"/>
                <a:cs typeface="+mn-cs"/>
              </a:rPr>
              <a:t>”</a:t>
            </a:r>
            <a:endParaRPr lang="en-US" sz="1200" u="sng"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24</a:t>
            </a:fld>
            <a:endParaRPr lang="en-US"/>
          </a:p>
        </p:txBody>
      </p:sp>
    </p:spTree>
    <p:extLst>
      <p:ext uri="{BB962C8B-B14F-4D97-AF65-F5344CB8AC3E}">
        <p14:creationId xmlns:p14="http://schemas.microsoft.com/office/powerpoint/2010/main" val="642877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p:spPr>
        <p:txBody>
          <a:bodyPr/>
          <a:lstStyle/>
          <a:p>
            <a:r>
              <a:rPr lang="en-US" baseline="0" dirty="0"/>
              <a:t>5 min</a:t>
            </a:r>
            <a:endParaRPr lang="en-US" dirty="0"/>
          </a:p>
          <a:p>
            <a:pPr lvl="1"/>
            <a:endParaRPr lang="en-US" dirty="0"/>
          </a:p>
          <a:p>
            <a:pPr lvl="0" fontAlgn="base"/>
            <a:r>
              <a:rPr lang="en-US" sz="1200" u="none" strike="noStrike" kern="1200" dirty="0">
                <a:solidFill>
                  <a:schemeClr val="tx1"/>
                </a:solidFill>
                <a:effectLst/>
                <a:latin typeface="+mn-lt"/>
                <a:ea typeface="+mn-ea"/>
                <a:cs typeface="+mn-cs"/>
              </a:rPr>
              <a:t>a. Have participants read the lesson context at the top of the video transcript (handout</a:t>
            </a:r>
            <a:r>
              <a:rPr lang="en-US" sz="1200" u="none" strike="noStrike" kern="1200" baseline="0" dirty="0">
                <a:solidFill>
                  <a:schemeClr val="tx1"/>
                </a:solidFill>
                <a:effectLst/>
                <a:latin typeface="+mn-lt"/>
                <a:ea typeface="+mn-ea"/>
                <a:cs typeface="+mn-cs"/>
              </a:rPr>
              <a:t> 5.3 in PD program binder)</a:t>
            </a:r>
            <a:r>
              <a:rPr lang="en-US" sz="1200" u="none" strike="noStrike" kern="1200" dirty="0">
                <a:solidFill>
                  <a:schemeClr val="tx1"/>
                </a:solidFill>
                <a:effectLst/>
                <a:latin typeface="+mn-lt"/>
                <a:ea typeface="+mn-ea"/>
                <a:cs typeface="+mn-cs"/>
              </a:rPr>
              <a:t>. (Less than 1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Read the information on the slide. (Less than 1 min)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Show the video clip. (4 min)</a:t>
            </a:r>
            <a:endParaRPr lang="en-US" b="0" dirty="0"/>
          </a:p>
        </p:txBody>
      </p:sp>
      <p:sp>
        <p:nvSpPr>
          <p:cNvPr id="88068" name="Slide Number Placeholder 3"/>
          <p:cNvSpPr>
            <a:spLocks noGrp="1"/>
          </p:cNvSpPr>
          <p:nvPr>
            <p:ph type="sldNum" sz="quarter" idx="5"/>
          </p:nvPr>
        </p:nvSpPr>
        <p:spPr>
          <a:noFill/>
        </p:spPr>
        <p:txBody>
          <a:bodyPr/>
          <a:lstStyle>
            <a:lvl1pPr defTabSz="949511" eaLnBrk="0" hangingPunct="0">
              <a:defRPr>
                <a:solidFill>
                  <a:schemeClr val="tx1"/>
                </a:solidFill>
                <a:latin typeface="Arial" charset="0"/>
              </a:defRPr>
            </a:lvl1pPr>
            <a:lvl2pPr marL="757020" indent="-291161" defTabSz="949511" eaLnBrk="0" hangingPunct="0">
              <a:defRPr>
                <a:solidFill>
                  <a:schemeClr val="tx1"/>
                </a:solidFill>
                <a:latin typeface="Arial" charset="0"/>
              </a:defRPr>
            </a:lvl2pPr>
            <a:lvl3pPr marL="1164647" indent="-232929" defTabSz="949511" eaLnBrk="0" hangingPunct="0">
              <a:defRPr>
                <a:solidFill>
                  <a:schemeClr val="tx1"/>
                </a:solidFill>
                <a:latin typeface="Arial" charset="0"/>
              </a:defRPr>
            </a:lvl3pPr>
            <a:lvl4pPr marL="1630505" indent="-232929" defTabSz="949511" eaLnBrk="0" hangingPunct="0">
              <a:defRPr>
                <a:solidFill>
                  <a:schemeClr val="tx1"/>
                </a:solidFill>
                <a:latin typeface="Arial" charset="0"/>
              </a:defRPr>
            </a:lvl4pPr>
            <a:lvl5pPr marL="2096365" indent="-232929" defTabSz="949511" eaLnBrk="0" hangingPunct="0">
              <a:defRPr>
                <a:solidFill>
                  <a:schemeClr val="tx1"/>
                </a:solidFill>
                <a:latin typeface="Arial" charset="0"/>
              </a:defRPr>
            </a:lvl5pPr>
            <a:lvl6pPr marL="2562224" indent="-232929" defTabSz="949511" eaLnBrk="0" fontAlgn="base" hangingPunct="0">
              <a:spcBef>
                <a:spcPct val="0"/>
              </a:spcBef>
              <a:spcAft>
                <a:spcPct val="0"/>
              </a:spcAft>
              <a:defRPr>
                <a:solidFill>
                  <a:schemeClr val="tx1"/>
                </a:solidFill>
                <a:latin typeface="Arial" charset="0"/>
              </a:defRPr>
            </a:lvl6pPr>
            <a:lvl7pPr marL="3028082" indent="-232929" defTabSz="949511" eaLnBrk="0" fontAlgn="base" hangingPunct="0">
              <a:spcBef>
                <a:spcPct val="0"/>
              </a:spcBef>
              <a:spcAft>
                <a:spcPct val="0"/>
              </a:spcAft>
              <a:defRPr>
                <a:solidFill>
                  <a:schemeClr val="tx1"/>
                </a:solidFill>
                <a:latin typeface="Arial" charset="0"/>
              </a:defRPr>
            </a:lvl7pPr>
            <a:lvl8pPr marL="3493941" indent="-232929" defTabSz="949511" eaLnBrk="0" fontAlgn="base" hangingPunct="0">
              <a:spcBef>
                <a:spcPct val="0"/>
              </a:spcBef>
              <a:spcAft>
                <a:spcPct val="0"/>
              </a:spcAft>
              <a:defRPr>
                <a:solidFill>
                  <a:schemeClr val="tx1"/>
                </a:solidFill>
                <a:latin typeface="Arial" charset="0"/>
              </a:defRPr>
            </a:lvl8pPr>
            <a:lvl9pPr marL="3959800" indent="-232929" defTabSz="949511" eaLnBrk="0" fontAlgn="base" hangingPunct="0">
              <a:spcBef>
                <a:spcPct val="0"/>
              </a:spcBef>
              <a:spcAft>
                <a:spcPct val="0"/>
              </a:spcAft>
              <a:defRPr>
                <a:solidFill>
                  <a:schemeClr val="tx1"/>
                </a:solidFill>
                <a:latin typeface="Arial" charset="0"/>
              </a:defRPr>
            </a:lvl9pPr>
          </a:lstStyle>
          <a:p>
            <a:pPr eaLnBrk="1" hangingPunct="1"/>
            <a:fld id="{61DACD27-FA39-4615-AD92-18B6193CCF19}" type="slidenum">
              <a:rPr lang="en-US" smtClean="0"/>
              <a:pPr eaLnBrk="1" hangingPunct="1"/>
              <a:t>25</a:t>
            </a:fld>
            <a:endParaRPr lang="en-US"/>
          </a:p>
        </p:txBody>
      </p:sp>
    </p:spTree>
    <p:extLst>
      <p:ext uri="{BB962C8B-B14F-4D97-AF65-F5344CB8AC3E}">
        <p14:creationId xmlns:p14="http://schemas.microsoft.com/office/powerpoint/2010/main" val="26935311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25 min </a:t>
            </a:r>
          </a:p>
          <a:p>
            <a:endParaRPr lang="en-US" baseline="0" dirty="0"/>
          </a:p>
          <a:p>
            <a:pPr lvl="0" fontAlgn="base"/>
            <a:r>
              <a:rPr lang="en-US" sz="1200" u="none" strike="noStrike" kern="1200" dirty="0">
                <a:solidFill>
                  <a:schemeClr val="tx1"/>
                </a:solidFill>
                <a:effectLst/>
                <a:latin typeface="+mn-lt"/>
                <a:ea typeface="+mn-ea"/>
                <a:cs typeface="+mn-cs"/>
              </a:rPr>
              <a:t>a. Before participants analyze the video transcript, remind them of these key points: (1 min) </a:t>
            </a:r>
          </a:p>
          <a:p>
            <a:pPr marL="274320" indent="-137160">
              <a:buFont typeface="Arial" pitchFamily="34" charset="0"/>
              <a:buChar char="•"/>
            </a:pPr>
            <a:r>
              <a:rPr lang="en-US" sz="1200" kern="1200" dirty="0">
                <a:solidFill>
                  <a:schemeClr val="tx1"/>
                </a:solidFill>
                <a:latin typeface="+mn-lt"/>
                <a:ea typeface="+mn-ea"/>
                <a:cs typeface="+mn-cs"/>
              </a:rPr>
              <a:t>A science idea is a full-sentence idea that students could take away as something they learned during the lesson. </a:t>
            </a:r>
          </a:p>
          <a:p>
            <a:pPr marL="274320" indent="-137160">
              <a:buFont typeface="Arial" pitchFamily="34" charset="0"/>
              <a:buChar char="•"/>
            </a:pPr>
            <a:r>
              <a:rPr lang="en-US" sz="1200" kern="1200" dirty="0">
                <a:solidFill>
                  <a:schemeClr val="tx1"/>
                </a:solidFill>
                <a:latin typeface="+mn-lt"/>
                <a:ea typeface="+mn-ea"/>
                <a:cs typeface="+mn-cs"/>
              </a:rPr>
              <a:t>Science ideas are sometimes identified  by linking the teacher’s question with the student’s response.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 (8 min):</a:t>
            </a:r>
            <a:r>
              <a:rPr lang="en-US" sz="1200" kern="1200" dirty="0">
                <a:solidFill>
                  <a:schemeClr val="tx1"/>
                </a:solidFill>
                <a:latin typeface="+mn-lt"/>
                <a:ea typeface="+mn-ea"/>
                <a:cs typeface="+mn-cs"/>
              </a:rPr>
              <a:t> “Study the video transcript and write in your notebooks any science ideas you identify in the discussion.”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Pairs (5 min):</a:t>
            </a:r>
            <a:r>
              <a:rPr lang="en-US" sz="1200" kern="1200" dirty="0">
                <a:solidFill>
                  <a:schemeClr val="tx1"/>
                </a:solidFill>
                <a:latin typeface="+mn-lt"/>
                <a:ea typeface="+mn-ea"/>
                <a:cs typeface="+mn-cs"/>
              </a:rPr>
              <a:t> “Pair</a:t>
            </a:r>
            <a:r>
              <a:rPr lang="en-US" sz="1200" kern="1200" baseline="0" dirty="0">
                <a:solidFill>
                  <a:schemeClr val="tx1"/>
                </a:solidFill>
                <a:latin typeface="+mn-lt"/>
                <a:ea typeface="+mn-ea"/>
                <a:cs typeface="+mn-cs"/>
              </a:rPr>
              <a:t> up and c</a:t>
            </a:r>
            <a:r>
              <a:rPr lang="en-US" sz="1200" kern="1200" dirty="0">
                <a:solidFill>
                  <a:schemeClr val="tx1"/>
                </a:solidFill>
                <a:latin typeface="+mn-lt"/>
                <a:ea typeface="+mn-ea"/>
                <a:cs typeface="+mn-cs"/>
              </a:rPr>
              <a:t>ompare the science ideas you identified. Then discuss the questions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 (11 min): </a:t>
            </a:r>
            <a:r>
              <a:rPr lang="en-US" sz="1200" kern="1200" dirty="0">
                <a:solidFill>
                  <a:schemeClr val="tx1"/>
                </a:solidFill>
                <a:latin typeface="+mn-lt"/>
                <a:ea typeface="+mn-ea"/>
                <a:cs typeface="+mn-cs"/>
              </a:rPr>
              <a:t>Have participants share what they think might be the main learning goal of this lesson, using their analyses of the science ideas they identified.</a:t>
            </a:r>
          </a:p>
          <a:p>
            <a:endParaRPr lang="en-US" sz="1200" u="sng" kern="1200" dirty="0">
              <a:solidFill>
                <a:schemeClr val="tx1"/>
              </a:solidFill>
              <a:latin typeface="+mn-lt"/>
              <a:ea typeface="+mn-ea"/>
              <a:cs typeface="+mn-cs"/>
            </a:endParaRPr>
          </a:p>
          <a:p>
            <a:r>
              <a:rPr lang="en-US" sz="1200" u="none" kern="1200" dirty="0">
                <a:solidFill>
                  <a:schemeClr val="tx1"/>
                </a:solidFill>
                <a:latin typeface="+mn-lt"/>
                <a:ea typeface="+mn-ea"/>
                <a:cs typeface="+mn-cs"/>
              </a:rPr>
              <a:t>e. List</a:t>
            </a:r>
            <a:r>
              <a:rPr lang="en-US" sz="1200" kern="1200" dirty="0">
                <a:solidFill>
                  <a:schemeClr val="tx1"/>
                </a:solidFill>
                <a:latin typeface="+mn-lt"/>
                <a:ea typeface="+mn-ea"/>
                <a:cs typeface="+mn-cs"/>
              </a:rPr>
              <a:t> the possible learning goals on chart paper.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Let participants know they’ll revisit this list of possible main learning goals for the lesson after they watch the remaining video clips.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26</a:t>
            </a:fld>
            <a:endParaRPr lang="en-US"/>
          </a:p>
        </p:txBody>
      </p:sp>
    </p:spTree>
    <p:extLst>
      <p:ext uri="{BB962C8B-B14F-4D97-AF65-F5344CB8AC3E}">
        <p14:creationId xmlns:p14="http://schemas.microsoft.com/office/powerpoint/2010/main" val="23233614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p:spPr>
        <p:txBody>
          <a:bodyPr/>
          <a:lstStyle/>
          <a:p>
            <a:r>
              <a:rPr lang="en-US" baseline="0" dirty="0"/>
              <a:t>5 min</a:t>
            </a:r>
          </a:p>
          <a:p>
            <a:endParaRPr lang="en-US" sz="1500" dirty="0"/>
          </a:p>
          <a:p>
            <a:pPr lvl="0" fontAlgn="base"/>
            <a:r>
              <a:rPr lang="en-US" sz="1200" u="none" strike="noStrike" kern="1200" dirty="0">
                <a:solidFill>
                  <a:schemeClr val="tx1"/>
                </a:solidFill>
                <a:effectLst/>
                <a:latin typeface="+mn-lt"/>
                <a:ea typeface="+mn-ea"/>
                <a:cs typeface="+mn-cs"/>
              </a:rPr>
              <a:t>a. Have participants read the lesson context at the top of the video transcript (handout</a:t>
            </a:r>
            <a:r>
              <a:rPr lang="en-US" sz="1200" u="none" strike="noStrike" kern="1200" baseline="0" dirty="0">
                <a:solidFill>
                  <a:schemeClr val="tx1"/>
                </a:solidFill>
                <a:effectLst/>
                <a:latin typeface="+mn-lt"/>
                <a:ea typeface="+mn-ea"/>
                <a:cs typeface="+mn-cs"/>
              </a:rPr>
              <a:t> 5.4 in PD binder)</a:t>
            </a:r>
            <a:r>
              <a:rPr lang="en-US" sz="1200" u="none" strike="noStrike" kern="1200" dirty="0">
                <a:solidFill>
                  <a:schemeClr val="tx1"/>
                </a:solidFill>
                <a:effectLst/>
                <a:latin typeface="+mn-lt"/>
                <a:ea typeface="+mn-ea"/>
                <a:cs typeface="+mn-cs"/>
              </a:rPr>
              <a:t>. (Less than 1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Review the instructions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on the slide. (Less than 1 min)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Show the video clip. (4 min)</a:t>
            </a:r>
            <a:endParaRPr lang="en-US" dirty="0"/>
          </a:p>
          <a:p>
            <a:endParaRPr lang="en-US" dirty="0"/>
          </a:p>
        </p:txBody>
      </p:sp>
      <p:sp>
        <p:nvSpPr>
          <p:cNvPr id="88068" name="Slide Number Placeholder 3"/>
          <p:cNvSpPr>
            <a:spLocks noGrp="1"/>
          </p:cNvSpPr>
          <p:nvPr>
            <p:ph type="sldNum" sz="quarter" idx="5"/>
          </p:nvPr>
        </p:nvSpPr>
        <p:spPr>
          <a:noFill/>
        </p:spPr>
        <p:txBody>
          <a:bodyPr/>
          <a:lstStyle>
            <a:lvl1pPr defTabSz="949511" eaLnBrk="0" hangingPunct="0">
              <a:defRPr>
                <a:solidFill>
                  <a:schemeClr val="tx1"/>
                </a:solidFill>
                <a:latin typeface="Arial" charset="0"/>
              </a:defRPr>
            </a:lvl1pPr>
            <a:lvl2pPr marL="757020" indent="-291161" defTabSz="949511" eaLnBrk="0" hangingPunct="0">
              <a:defRPr>
                <a:solidFill>
                  <a:schemeClr val="tx1"/>
                </a:solidFill>
                <a:latin typeface="Arial" charset="0"/>
              </a:defRPr>
            </a:lvl2pPr>
            <a:lvl3pPr marL="1164647" indent="-232929" defTabSz="949511" eaLnBrk="0" hangingPunct="0">
              <a:defRPr>
                <a:solidFill>
                  <a:schemeClr val="tx1"/>
                </a:solidFill>
                <a:latin typeface="Arial" charset="0"/>
              </a:defRPr>
            </a:lvl3pPr>
            <a:lvl4pPr marL="1630505" indent="-232929" defTabSz="949511" eaLnBrk="0" hangingPunct="0">
              <a:defRPr>
                <a:solidFill>
                  <a:schemeClr val="tx1"/>
                </a:solidFill>
                <a:latin typeface="Arial" charset="0"/>
              </a:defRPr>
            </a:lvl4pPr>
            <a:lvl5pPr marL="2096365" indent="-232929" defTabSz="949511" eaLnBrk="0" hangingPunct="0">
              <a:defRPr>
                <a:solidFill>
                  <a:schemeClr val="tx1"/>
                </a:solidFill>
                <a:latin typeface="Arial" charset="0"/>
              </a:defRPr>
            </a:lvl5pPr>
            <a:lvl6pPr marL="2562224" indent="-232929" defTabSz="949511" eaLnBrk="0" fontAlgn="base" hangingPunct="0">
              <a:spcBef>
                <a:spcPct val="0"/>
              </a:spcBef>
              <a:spcAft>
                <a:spcPct val="0"/>
              </a:spcAft>
              <a:defRPr>
                <a:solidFill>
                  <a:schemeClr val="tx1"/>
                </a:solidFill>
                <a:latin typeface="Arial" charset="0"/>
              </a:defRPr>
            </a:lvl6pPr>
            <a:lvl7pPr marL="3028082" indent="-232929" defTabSz="949511" eaLnBrk="0" fontAlgn="base" hangingPunct="0">
              <a:spcBef>
                <a:spcPct val="0"/>
              </a:spcBef>
              <a:spcAft>
                <a:spcPct val="0"/>
              </a:spcAft>
              <a:defRPr>
                <a:solidFill>
                  <a:schemeClr val="tx1"/>
                </a:solidFill>
                <a:latin typeface="Arial" charset="0"/>
              </a:defRPr>
            </a:lvl7pPr>
            <a:lvl8pPr marL="3493941" indent="-232929" defTabSz="949511" eaLnBrk="0" fontAlgn="base" hangingPunct="0">
              <a:spcBef>
                <a:spcPct val="0"/>
              </a:spcBef>
              <a:spcAft>
                <a:spcPct val="0"/>
              </a:spcAft>
              <a:defRPr>
                <a:solidFill>
                  <a:schemeClr val="tx1"/>
                </a:solidFill>
                <a:latin typeface="Arial" charset="0"/>
              </a:defRPr>
            </a:lvl8pPr>
            <a:lvl9pPr marL="3959800" indent="-232929" defTabSz="949511" eaLnBrk="0" fontAlgn="base" hangingPunct="0">
              <a:spcBef>
                <a:spcPct val="0"/>
              </a:spcBef>
              <a:spcAft>
                <a:spcPct val="0"/>
              </a:spcAft>
              <a:defRPr>
                <a:solidFill>
                  <a:schemeClr val="tx1"/>
                </a:solidFill>
                <a:latin typeface="Arial" charset="0"/>
              </a:defRPr>
            </a:lvl9pPr>
          </a:lstStyle>
          <a:p>
            <a:pPr eaLnBrk="1" hangingPunct="1"/>
            <a:fld id="{61DACD27-FA39-4615-AD92-18B6193CCF19}" type="slidenum">
              <a:rPr lang="en-US" smtClean="0"/>
              <a:pPr eaLnBrk="1" hangingPunct="1"/>
              <a:t>27</a:t>
            </a:fld>
            <a:endParaRPr lang="en-US"/>
          </a:p>
        </p:txBody>
      </p:sp>
    </p:spTree>
    <p:extLst>
      <p:ext uri="{BB962C8B-B14F-4D97-AF65-F5344CB8AC3E}">
        <p14:creationId xmlns:p14="http://schemas.microsoft.com/office/powerpoint/2010/main" val="131043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a:t>
            </a:r>
            <a:r>
              <a:rPr lang="en-US" baseline="0" dirty="0"/>
              <a:t> min</a:t>
            </a:r>
          </a:p>
          <a:p>
            <a:endParaRPr lang="en-US" baseline="0" dirty="0"/>
          </a:p>
          <a:p>
            <a:pPr lvl="0" fontAlgn="base"/>
            <a:r>
              <a:rPr lang="en-US" sz="1200" u="none" strike="noStrike" kern="1200" dirty="0">
                <a:solidFill>
                  <a:schemeClr val="tx1"/>
                </a:solidFill>
                <a:effectLst/>
                <a:latin typeface="+mn-lt"/>
                <a:ea typeface="+mn-ea"/>
                <a:cs typeface="+mn-cs"/>
              </a:rPr>
              <a:t>a. Review</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the definitions of a science idea and a student idea. Remind</a:t>
            </a:r>
            <a:r>
              <a:rPr lang="en-US" sz="1200" u="none" strike="noStrike" kern="1200" baseline="0" dirty="0">
                <a:solidFill>
                  <a:schemeClr val="tx1"/>
                </a:solidFill>
                <a:effectLst/>
                <a:latin typeface="+mn-lt"/>
                <a:ea typeface="+mn-ea"/>
                <a:cs typeface="+mn-cs"/>
              </a:rPr>
              <a:t> participants that students can express </a:t>
            </a:r>
            <a:r>
              <a:rPr lang="en-US" sz="1200" u="none" strike="noStrike" kern="1200" dirty="0">
                <a:solidFill>
                  <a:schemeClr val="tx1"/>
                </a:solidFill>
                <a:effectLst/>
                <a:latin typeface="+mn-lt"/>
                <a:ea typeface="+mn-ea"/>
                <a:cs typeface="+mn-cs"/>
              </a:rPr>
              <a:t>correct science ideas and inaccurate student ideas at the same time. (1 min)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 (8 min):</a:t>
            </a:r>
            <a:r>
              <a:rPr lang="en-US" sz="1200" kern="1200" dirty="0">
                <a:solidFill>
                  <a:schemeClr val="tx1"/>
                </a:solidFill>
                <a:latin typeface="+mn-lt"/>
                <a:ea typeface="+mn-ea"/>
                <a:cs typeface="+mn-cs"/>
              </a:rPr>
              <a:t> “Study the video transcript and write in your notebooks any student ideas and science ideas you identify.”</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Pairs (5 min):</a:t>
            </a:r>
            <a:r>
              <a:rPr lang="en-US" sz="1200" kern="1200" dirty="0">
                <a:solidFill>
                  <a:schemeClr val="tx1"/>
                </a:solidFill>
                <a:latin typeface="+mn-lt"/>
                <a:ea typeface="+mn-ea"/>
                <a:cs typeface="+mn-cs"/>
              </a:rPr>
              <a:t> “Pair up and compare the student ideas and science ideas you identified. Then discuss the question on the slide.”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 (11 min): </a:t>
            </a:r>
            <a:r>
              <a:rPr lang="en-US" sz="1200" kern="1200" dirty="0">
                <a:solidFill>
                  <a:schemeClr val="tx1"/>
                </a:solidFill>
                <a:latin typeface="+mn-lt"/>
                <a:ea typeface="+mn-ea"/>
                <a:cs typeface="+mn-cs"/>
              </a:rPr>
              <a:t>Have participants share out what they think might be the main learning goal of this lesson, using their analyses of the science ideas they identified to support their suggestions.</a:t>
            </a:r>
          </a:p>
          <a:p>
            <a:endParaRPr lang="en-US" sz="1200" u="sng" kern="1200" dirty="0">
              <a:solidFill>
                <a:schemeClr val="tx1"/>
              </a:solidFill>
              <a:latin typeface="+mn-lt"/>
              <a:ea typeface="+mn-ea"/>
              <a:cs typeface="+mn-cs"/>
            </a:endParaRPr>
          </a:p>
          <a:p>
            <a:r>
              <a:rPr lang="en-US" sz="1200" u="none" kern="1200" dirty="0">
                <a:solidFill>
                  <a:schemeClr val="tx1"/>
                </a:solidFill>
                <a:latin typeface="+mn-lt"/>
                <a:ea typeface="+mn-ea"/>
                <a:cs typeface="+mn-cs"/>
              </a:rPr>
              <a:t>e.</a:t>
            </a:r>
            <a:r>
              <a:rPr lang="en-US" sz="1200" u="none" kern="1200" baseline="0" dirty="0">
                <a:solidFill>
                  <a:schemeClr val="tx1"/>
                </a:solidFill>
                <a:latin typeface="+mn-lt"/>
                <a:ea typeface="+mn-ea"/>
                <a:cs typeface="+mn-cs"/>
              </a:rPr>
              <a:t> </a:t>
            </a:r>
            <a:r>
              <a:rPr lang="en-US" sz="1200" u="none" kern="1200" dirty="0">
                <a:solidFill>
                  <a:schemeClr val="tx1"/>
                </a:solidFill>
                <a:latin typeface="+mn-lt"/>
                <a:ea typeface="+mn-ea"/>
                <a:cs typeface="+mn-cs"/>
              </a:rPr>
              <a:t>List </a:t>
            </a:r>
            <a:r>
              <a:rPr lang="en-US" sz="1200" kern="1200" dirty="0">
                <a:solidFill>
                  <a:schemeClr val="tx1"/>
                </a:solidFill>
                <a:latin typeface="+mn-lt"/>
                <a:ea typeface="+mn-ea"/>
                <a:cs typeface="+mn-cs"/>
              </a:rPr>
              <a:t>the possible learning goals on chart paper.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Let participants know they’ll revisit this list of possible main learning goals for the lesson after they watch one more video clip.</a:t>
            </a:r>
          </a:p>
        </p:txBody>
      </p:sp>
      <p:sp>
        <p:nvSpPr>
          <p:cNvPr id="4" name="Slide Number Placeholder 3"/>
          <p:cNvSpPr>
            <a:spLocks noGrp="1"/>
          </p:cNvSpPr>
          <p:nvPr>
            <p:ph type="sldNum" sz="quarter" idx="10"/>
          </p:nvPr>
        </p:nvSpPr>
        <p:spPr/>
        <p:txBody>
          <a:bodyPr/>
          <a:lstStyle/>
          <a:p>
            <a:fld id="{458BEC4D-D1F7-4625-B0BA-2126EAFE9E6D}" type="slidenum">
              <a:rPr lang="en-US" smtClean="0"/>
              <a:pPr/>
              <a:t>28</a:t>
            </a:fld>
            <a:endParaRPr lang="en-US"/>
          </a:p>
        </p:txBody>
      </p:sp>
    </p:spTree>
    <p:extLst>
      <p:ext uri="{BB962C8B-B14F-4D97-AF65-F5344CB8AC3E}">
        <p14:creationId xmlns:p14="http://schemas.microsoft.com/office/powerpoint/2010/main" val="27696100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 </a:t>
            </a:r>
          </a:p>
          <a:p>
            <a:pPr lvl="1"/>
            <a:endParaRPr lang="en-US" sz="1500" dirty="0"/>
          </a:p>
          <a:p>
            <a:pPr lvl="0" fontAlgn="base"/>
            <a:r>
              <a:rPr lang="en-US" sz="1200" u="none" strike="noStrike" kern="1200" dirty="0">
                <a:solidFill>
                  <a:schemeClr val="tx1"/>
                </a:solidFill>
                <a:effectLst/>
                <a:latin typeface="+mn-lt"/>
                <a:ea typeface="+mn-ea"/>
                <a:cs typeface="+mn-cs"/>
              </a:rPr>
              <a:t>a. Have participants read the lesson context at the top of the video transcript (handout</a:t>
            </a:r>
            <a:r>
              <a:rPr lang="en-US" sz="1200" u="none" strike="noStrike" kern="1200" baseline="0" dirty="0">
                <a:solidFill>
                  <a:schemeClr val="tx1"/>
                </a:solidFill>
                <a:effectLst/>
                <a:latin typeface="+mn-lt"/>
                <a:ea typeface="+mn-ea"/>
                <a:cs typeface="+mn-cs"/>
              </a:rPr>
              <a:t> 5.5 in PD binder)</a:t>
            </a:r>
            <a:r>
              <a:rPr lang="en-US" sz="1200" u="none" strike="noStrike" kern="1200" dirty="0">
                <a:solidFill>
                  <a:schemeClr val="tx1"/>
                </a:solidFill>
                <a:effectLst/>
                <a:latin typeface="+mn-lt"/>
                <a:ea typeface="+mn-ea"/>
                <a:cs typeface="+mn-cs"/>
              </a:rPr>
              <a:t>. (Less than 1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Review the instructions on the slide. (Less than 1 min)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Show the video clip. (4 min)</a:t>
            </a:r>
          </a:p>
        </p:txBody>
      </p:sp>
      <p:sp>
        <p:nvSpPr>
          <p:cNvPr id="4" name="Slide Number Placeholder 3"/>
          <p:cNvSpPr>
            <a:spLocks noGrp="1"/>
          </p:cNvSpPr>
          <p:nvPr>
            <p:ph type="sldNum" sz="quarter" idx="10"/>
          </p:nvPr>
        </p:nvSpPr>
        <p:spPr/>
        <p:txBody>
          <a:bodyPr/>
          <a:lstStyle/>
          <a:p>
            <a:fld id="{458BEC4D-D1F7-4625-B0BA-2126EAFE9E6D}" type="slidenum">
              <a:rPr lang="en-US" smtClean="0"/>
              <a:pPr/>
              <a:t>29</a:t>
            </a:fld>
            <a:endParaRPr lang="en-US"/>
          </a:p>
        </p:txBody>
      </p:sp>
    </p:spTree>
    <p:extLst>
      <p:ext uri="{BB962C8B-B14F-4D97-AF65-F5344CB8AC3E}">
        <p14:creationId xmlns:p14="http://schemas.microsoft.com/office/powerpoint/2010/main" val="94328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300" dirty="0">
                <a:latin typeface="Arial" charset="0"/>
              </a:rPr>
              <a:t>5 min </a:t>
            </a:r>
          </a:p>
          <a:p>
            <a:pPr eaLnBrk="1" hangingPunct="1"/>
            <a:endParaRPr lang="en-US" sz="1300" dirty="0">
              <a:latin typeface="Arial" charset="0"/>
            </a:endParaRPr>
          </a:p>
          <a:p>
            <a:pPr lvl="0" fontAlgn="base"/>
            <a:r>
              <a:rPr lang="en-US" sz="1200" u="none" strike="noStrike" kern="1200" dirty="0">
                <a:solidFill>
                  <a:schemeClr val="tx1"/>
                </a:solidFill>
                <a:effectLst/>
                <a:latin typeface="+mn-lt"/>
                <a:ea typeface="+mn-ea"/>
                <a:cs typeface="+mn-cs"/>
              </a:rPr>
              <a:t>a. </a:t>
            </a:r>
            <a:r>
              <a:rPr lang="en-US" sz="1200" kern="1200" dirty="0">
                <a:solidFill>
                  <a:schemeClr val="tx1"/>
                </a:solidFill>
                <a:latin typeface="+mn-lt"/>
                <a:ea typeface="+mn-ea"/>
                <a:cs typeface="+mn-cs"/>
              </a:rPr>
              <a:t>Give participants time to review your feedback on their reflections from day 4 and offer reactions, comments, or follow-up questions.</a:t>
            </a:r>
            <a:endParaRPr lang="en-US" sz="1200" u="none" strike="noStrike" kern="1200" dirty="0">
              <a:solidFill>
                <a:schemeClr val="tx1"/>
              </a:solidFill>
              <a:effectLst/>
              <a:latin typeface="+mn-lt"/>
              <a:ea typeface="+mn-ea"/>
              <a:cs typeface="+mn-cs"/>
            </a:endParaRPr>
          </a:p>
          <a:p>
            <a:endParaRPr lang="en-US" sz="1200" kern="1200" dirty="0">
              <a:solidFill>
                <a:schemeClr val="tx1"/>
              </a:solidFill>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a:t>STeLLA Summer Institute June 2011</a:t>
            </a:r>
          </a:p>
        </p:txBody>
      </p:sp>
      <p:sp>
        <p:nvSpPr>
          <p:cNvPr id="6" name="Slide Number Placeholder 5"/>
          <p:cNvSpPr>
            <a:spLocks noGrp="1"/>
          </p:cNvSpPr>
          <p:nvPr>
            <p:ph type="sldNum" sz="quarter" idx="12"/>
          </p:nvPr>
        </p:nvSpPr>
        <p:spPr/>
        <p:txBody>
          <a:bodyPr/>
          <a:lstStyle/>
          <a:p>
            <a:pPr>
              <a:defRPr/>
            </a:pPr>
            <a:fld id="{35074273-5C1C-4B8A-81EC-C8326BBD4877}" type="slidenum">
              <a:rPr lang="en-US" smtClean="0"/>
              <a:pPr>
                <a:defRPr/>
              </a:pPr>
              <a:t>3</a:t>
            </a:fld>
            <a:endParaRPr lang="en-US"/>
          </a:p>
        </p:txBody>
      </p:sp>
    </p:spTree>
    <p:extLst>
      <p:ext uri="{BB962C8B-B14F-4D97-AF65-F5344CB8AC3E}">
        <p14:creationId xmlns:p14="http://schemas.microsoft.com/office/powerpoint/2010/main" val="4593782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24 min</a:t>
            </a:r>
          </a:p>
          <a:p>
            <a:endParaRPr lang="en-US" dirty="0"/>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Individuals (8</a:t>
            </a:r>
            <a:r>
              <a:rPr lang="en-US" sz="1200" b="1" u="none" strike="noStrike" kern="1200" baseline="0" dirty="0">
                <a:solidFill>
                  <a:schemeClr val="tx1"/>
                </a:solidFill>
                <a:effectLst/>
                <a:latin typeface="+mn-lt"/>
                <a:ea typeface="+mn-ea"/>
                <a:cs typeface="+mn-cs"/>
              </a:rPr>
              <a:t> min)</a:t>
            </a:r>
            <a:r>
              <a:rPr lang="en-US" sz="1200" b="1" u="none" strike="noStrike" kern="1200" dirty="0">
                <a:solidFill>
                  <a:schemeClr val="tx1"/>
                </a:solidFill>
                <a:effectLst/>
                <a:latin typeface="+mn-lt"/>
                <a:ea typeface="+mn-ea"/>
                <a:cs typeface="+mn-cs"/>
              </a:rPr>
              <a:t>:</a:t>
            </a:r>
            <a:r>
              <a:rPr lang="en-US" sz="1200" u="none" strike="noStrike" kern="1200" dirty="0">
                <a:solidFill>
                  <a:schemeClr val="tx1"/>
                </a:solidFill>
                <a:effectLst/>
                <a:latin typeface="+mn-lt"/>
                <a:ea typeface="+mn-ea"/>
                <a:cs typeface="+mn-cs"/>
              </a:rPr>
              <a:t> “Study the video transcript and write in your notebooks any student ideas and science ideas you identify.”</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b="1" kern="1200" baseline="0" dirty="0">
                <a:solidFill>
                  <a:schemeClr val="tx1"/>
                </a:solidFill>
                <a:latin typeface="+mn-lt"/>
                <a:ea typeface="+mn-ea"/>
                <a:cs typeface="+mn-cs"/>
              </a:rPr>
              <a:t> (5 min):</a:t>
            </a:r>
            <a:r>
              <a:rPr lang="en-US" sz="1200" kern="1200" dirty="0">
                <a:solidFill>
                  <a:schemeClr val="tx1"/>
                </a:solidFill>
                <a:latin typeface="+mn-lt"/>
                <a:ea typeface="+mn-ea"/>
                <a:cs typeface="+mn-cs"/>
              </a:rPr>
              <a:t> “Pair up and compare the student ideas and science ideas you identified on the transcript. Then discuss the question on the slide.”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 (11 min): </a:t>
            </a:r>
            <a:r>
              <a:rPr lang="en-US" sz="1200" kern="1200" dirty="0">
                <a:solidFill>
                  <a:schemeClr val="tx1"/>
                </a:solidFill>
                <a:latin typeface="+mn-lt"/>
                <a:ea typeface="+mn-ea"/>
                <a:cs typeface="+mn-cs"/>
              </a:rPr>
              <a:t>Have participants share what they think might be the main learning goal of this lesson. Make sure they use their analyses of the science ideas they identified to support their suggestions.</a:t>
            </a:r>
          </a:p>
          <a:p>
            <a:endParaRPr lang="en-US" sz="1200" u="sng" kern="1200" dirty="0">
              <a:solidFill>
                <a:schemeClr val="tx1"/>
              </a:solidFill>
              <a:latin typeface="+mn-lt"/>
              <a:ea typeface="+mn-ea"/>
              <a:cs typeface="+mn-cs"/>
            </a:endParaRPr>
          </a:p>
          <a:p>
            <a:r>
              <a:rPr lang="en-US" sz="1200" u="none" kern="1200" dirty="0">
                <a:solidFill>
                  <a:schemeClr val="tx1"/>
                </a:solidFill>
                <a:latin typeface="+mn-lt"/>
                <a:ea typeface="+mn-ea"/>
                <a:cs typeface="+mn-cs"/>
              </a:rPr>
              <a:t>d. List</a:t>
            </a:r>
            <a:r>
              <a:rPr lang="en-US" sz="1200" kern="1200" dirty="0">
                <a:solidFill>
                  <a:schemeClr val="tx1"/>
                </a:solidFill>
                <a:latin typeface="+mn-lt"/>
                <a:ea typeface="+mn-ea"/>
                <a:cs typeface="+mn-cs"/>
              </a:rPr>
              <a:t> the science ideas and possible learning goals on chart paper.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“Did the three video clips develop coherence across the lesson or include too many ideas that didn’t support the main learning goal?”</a:t>
            </a:r>
          </a:p>
        </p:txBody>
      </p:sp>
      <p:sp>
        <p:nvSpPr>
          <p:cNvPr id="4" name="Slide Number Placeholder 3"/>
          <p:cNvSpPr>
            <a:spLocks noGrp="1"/>
          </p:cNvSpPr>
          <p:nvPr>
            <p:ph type="sldNum" sz="quarter" idx="10"/>
          </p:nvPr>
        </p:nvSpPr>
        <p:spPr/>
        <p:txBody>
          <a:bodyPr/>
          <a:lstStyle/>
          <a:p>
            <a:fld id="{458BEC4D-D1F7-4625-B0BA-2126EAFE9E6D}" type="slidenum">
              <a:rPr lang="en-US" smtClean="0"/>
              <a:pPr/>
              <a:t>30</a:t>
            </a:fld>
            <a:endParaRPr lang="en-US"/>
          </a:p>
        </p:txBody>
      </p:sp>
    </p:spTree>
    <p:extLst>
      <p:ext uri="{BB962C8B-B14F-4D97-AF65-F5344CB8AC3E}">
        <p14:creationId xmlns:p14="http://schemas.microsoft.com/office/powerpoint/2010/main" val="8173868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 </a:t>
            </a:r>
          </a:p>
          <a:p>
            <a:endParaRPr lang="en-US" dirty="0"/>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Discuss the first question on the slide and reach a consensus on the main learning goal for the lesson.</a:t>
            </a:r>
          </a:p>
          <a:p>
            <a:pPr lvl="0" fontAlgn="base"/>
            <a:endParaRPr lang="en-US" sz="1200" b="0" u="none" strike="noStrike" kern="1200" dirty="0">
              <a:solidFill>
                <a:schemeClr val="tx1"/>
              </a:solidFill>
              <a:effectLst/>
              <a:latin typeface="+mn-lt"/>
              <a:ea typeface="+mn-ea"/>
              <a:cs typeface="+mn-cs"/>
            </a:endParaRPr>
          </a:p>
          <a:p>
            <a:pPr lvl="0" fontAlgn="base"/>
            <a:r>
              <a:rPr lang="en-US" sz="1200" b="1" u="none" strike="noStrike" kern="1200" dirty="0">
                <a:solidFill>
                  <a:schemeClr val="tx1"/>
                </a:solidFill>
                <a:effectLst/>
                <a:latin typeface="+mn-lt"/>
                <a:ea typeface="+mn-ea"/>
                <a:cs typeface="+mn-cs"/>
              </a:rPr>
              <a:t>Ideal response: </a:t>
            </a:r>
            <a:r>
              <a:rPr lang="en-US" sz="1200" i="1" kern="1200" dirty="0">
                <a:solidFill>
                  <a:schemeClr val="tx1"/>
                </a:solidFill>
                <a:latin typeface="+mn-lt"/>
                <a:ea typeface="+mn-ea"/>
                <a:cs typeface="+mn-cs"/>
              </a:rPr>
              <a:t>The height of the ramp affects the amount of energy the marble possesses.</a:t>
            </a:r>
          </a:p>
          <a:p>
            <a:pPr lvl="0" fontAlgn="base"/>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Have participants work in pairs to answer the criteria questions in Analysis Guide A for this agreed-upon main</a:t>
            </a:r>
            <a:r>
              <a:rPr lang="en-US" sz="1200" kern="1200" baseline="0" dirty="0">
                <a:solidFill>
                  <a:schemeClr val="tx1"/>
                </a:solidFill>
                <a:latin typeface="+mn-lt"/>
                <a:ea typeface="+mn-ea"/>
                <a:cs typeface="+mn-cs"/>
              </a:rPr>
              <a:t> learning goal</a:t>
            </a:r>
            <a:r>
              <a:rPr lang="en-US" sz="1200" kern="1200" dirty="0">
                <a:solidFill>
                  <a:schemeClr val="tx1"/>
                </a:solidFill>
                <a:latin typeface="+mn-lt"/>
                <a:ea typeface="+mn-ea"/>
                <a:cs typeface="+mn-cs"/>
              </a:rPr>
              <a:t>. Also have them identify any supporting science ideas that don’t closely match the main learning goal.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Discuss participants’ responses to the questions in Analysis Guide A and question 3 on the slide.</a:t>
            </a:r>
          </a:p>
        </p:txBody>
      </p:sp>
      <p:sp>
        <p:nvSpPr>
          <p:cNvPr id="4" name="Slide Number Placeholder 3"/>
          <p:cNvSpPr>
            <a:spLocks noGrp="1"/>
          </p:cNvSpPr>
          <p:nvPr>
            <p:ph type="sldNum" sz="quarter" idx="10"/>
          </p:nvPr>
        </p:nvSpPr>
        <p:spPr/>
        <p:txBody>
          <a:bodyPr/>
          <a:lstStyle/>
          <a:p>
            <a:fld id="{458BEC4D-D1F7-4625-B0BA-2126EAFE9E6D}" type="slidenum">
              <a:rPr lang="en-US" smtClean="0"/>
              <a:pPr/>
              <a:t>31</a:t>
            </a:fld>
            <a:endParaRPr lang="en-US"/>
          </a:p>
        </p:txBody>
      </p:sp>
    </p:spTree>
    <p:extLst>
      <p:ext uri="{BB962C8B-B14F-4D97-AF65-F5344CB8AC3E}">
        <p14:creationId xmlns:p14="http://schemas.microsoft.com/office/powerpoint/2010/main" val="15013470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This slide is </a:t>
            </a:r>
            <a:r>
              <a:rPr lang="en-US" sz="1200" b="1" kern="1200" dirty="0">
                <a:solidFill>
                  <a:schemeClr val="tx1"/>
                </a:solidFill>
                <a:latin typeface="+mn-lt"/>
                <a:ea typeface="+mn-ea"/>
                <a:cs typeface="+mn-cs"/>
              </a:rPr>
              <a:t>optional</a:t>
            </a:r>
            <a:r>
              <a:rPr lang="en-US" sz="1200" kern="1200" dirty="0">
                <a:solidFill>
                  <a:schemeClr val="tx1"/>
                </a:solidFill>
                <a:latin typeface="+mn-lt"/>
                <a:ea typeface="+mn-ea"/>
                <a:cs typeface="+mn-cs"/>
              </a:rPr>
              <a:t> if time is running short. It’s designed to help participants see how the lesson plans are written to highlight the main learning goal and science ideas that support the main learning goal.  </a:t>
            </a:r>
          </a:p>
          <a:p>
            <a:pPr lvl="0" fontAlgn="base"/>
            <a:endParaRPr lang="en-US" sz="1200" u="none" strike="noStrike"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Have participants locate the scope and sequence for the Energy Transfer lessons in their lesson plans binders.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Direct participants to compare the main learning goal for lessons 2a/b with the goal they came up with in their analyses of the video clips. It should be a pretty close match.</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Then have participants review the ideas in the Science Content Storyline column of the scope and sequence for lessons 2a/b. All of these ideas should support the main learning goal.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Pose the question on the slide and elicit participants’ ideas and observations.</a:t>
            </a:r>
          </a:p>
        </p:txBody>
      </p:sp>
      <p:sp>
        <p:nvSpPr>
          <p:cNvPr id="4" name="Slide Number Placeholder 3"/>
          <p:cNvSpPr>
            <a:spLocks noGrp="1"/>
          </p:cNvSpPr>
          <p:nvPr>
            <p:ph type="sldNum" sz="quarter" idx="10"/>
          </p:nvPr>
        </p:nvSpPr>
        <p:spPr/>
        <p:txBody>
          <a:bodyPr/>
          <a:lstStyle/>
          <a:p>
            <a:fld id="{458BEC4D-D1F7-4625-B0BA-2126EAFE9E6D}" type="slidenum">
              <a:rPr lang="en-US" smtClean="0"/>
              <a:pPr/>
              <a:t>32</a:t>
            </a:fld>
            <a:endParaRPr lang="en-US"/>
          </a:p>
        </p:txBody>
      </p:sp>
    </p:spTree>
    <p:extLst>
      <p:ext uri="{BB962C8B-B14F-4D97-AF65-F5344CB8AC3E}">
        <p14:creationId xmlns:p14="http://schemas.microsoft.com/office/powerpoint/2010/main" val="10857507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27015" indent="-279621" eaLnBrk="0" hangingPunct="0">
              <a:spcBef>
                <a:spcPct val="30000"/>
              </a:spcBef>
              <a:defRPr sz="1200">
                <a:solidFill>
                  <a:schemeClr val="tx1"/>
                </a:solidFill>
                <a:latin typeface="Arial" charset="0"/>
              </a:defRPr>
            </a:lvl2pPr>
            <a:lvl3pPr marL="1118484" indent="-223697" eaLnBrk="0" hangingPunct="0">
              <a:spcBef>
                <a:spcPct val="30000"/>
              </a:spcBef>
              <a:defRPr sz="1200">
                <a:solidFill>
                  <a:schemeClr val="tx1"/>
                </a:solidFill>
                <a:latin typeface="Arial" charset="0"/>
              </a:defRPr>
            </a:lvl3pPr>
            <a:lvl4pPr marL="1565878" indent="-223697" eaLnBrk="0" hangingPunct="0">
              <a:spcBef>
                <a:spcPct val="30000"/>
              </a:spcBef>
              <a:defRPr sz="1200">
                <a:solidFill>
                  <a:schemeClr val="tx1"/>
                </a:solidFill>
                <a:latin typeface="Arial" charset="0"/>
              </a:defRPr>
            </a:lvl4pPr>
            <a:lvl5pPr marL="2013271" indent="-223697" eaLnBrk="0" hangingPunct="0">
              <a:spcBef>
                <a:spcPct val="30000"/>
              </a:spcBef>
              <a:defRPr sz="1200">
                <a:solidFill>
                  <a:schemeClr val="tx1"/>
                </a:solidFill>
                <a:latin typeface="Arial" charset="0"/>
              </a:defRPr>
            </a:lvl5pPr>
            <a:lvl6pPr marL="2460665" indent="-223697" eaLnBrk="0" fontAlgn="base" hangingPunct="0">
              <a:spcBef>
                <a:spcPct val="30000"/>
              </a:spcBef>
              <a:spcAft>
                <a:spcPct val="0"/>
              </a:spcAft>
              <a:defRPr sz="1200">
                <a:solidFill>
                  <a:schemeClr val="tx1"/>
                </a:solidFill>
                <a:latin typeface="Arial" charset="0"/>
              </a:defRPr>
            </a:lvl6pPr>
            <a:lvl7pPr marL="2908058" indent="-223697" eaLnBrk="0" fontAlgn="base" hangingPunct="0">
              <a:spcBef>
                <a:spcPct val="30000"/>
              </a:spcBef>
              <a:spcAft>
                <a:spcPct val="0"/>
              </a:spcAft>
              <a:defRPr sz="1200">
                <a:solidFill>
                  <a:schemeClr val="tx1"/>
                </a:solidFill>
                <a:latin typeface="Arial" charset="0"/>
              </a:defRPr>
            </a:lvl7pPr>
            <a:lvl8pPr marL="3355453" indent="-223697" eaLnBrk="0" fontAlgn="base" hangingPunct="0">
              <a:spcBef>
                <a:spcPct val="30000"/>
              </a:spcBef>
              <a:spcAft>
                <a:spcPct val="0"/>
              </a:spcAft>
              <a:defRPr sz="1200">
                <a:solidFill>
                  <a:schemeClr val="tx1"/>
                </a:solidFill>
                <a:latin typeface="Arial" charset="0"/>
              </a:defRPr>
            </a:lvl8pPr>
            <a:lvl9pPr marL="3802846" indent="-22369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33</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a:t>Less than 1 min</a:t>
            </a:r>
          </a:p>
          <a:p>
            <a:pPr eaLnBrk="1" hangingPunct="1"/>
            <a:endParaRPr lang="en-US" sz="1200" b="1" kern="1200" dirty="0">
              <a:solidFill>
                <a:schemeClr val="tx1"/>
              </a:solidFill>
              <a:latin typeface="+mn-lt"/>
              <a:ea typeface="+mn-ea"/>
              <a:cs typeface="+mn-cs"/>
            </a:endParaRPr>
          </a:p>
          <a:p>
            <a:pPr eaLnBrk="1" hangingPunct="1"/>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Transition:</a:t>
            </a:r>
            <a:r>
              <a:rPr lang="en-US" sz="1200" kern="1200" dirty="0">
                <a:solidFill>
                  <a:schemeClr val="tx1"/>
                </a:solidFill>
                <a:latin typeface="+mn-lt"/>
                <a:ea typeface="+mn-ea"/>
                <a:cs typeface="+mn-cs"/>
              </a:rPr>
              <a:t> This slide marks the transition to the content deepening work.</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Throughout this content deepening phase, refer as needed to the content background document and Common Student Ideas about Energy. </a:t>
            </a:r>
          </a:p>
          <a:p>
            <a:pPr eaLnBrk="1" hangingPunct="1"/>
            <a:endParaRPr lang="en-US" altLang="en-US" dirty="0"/>
          </a:p>
        </p:txBody>
      </p:sp>
    </p:spTree>
    <p:extLst>
      <p:ext uri="{BB962C8B-B14F-4D97-AF65-F5344CB8AC3E}">
        <p14:creationId xmlns:p14="http://schemas.microsoft.com/office/powerpoint/2010/main" val="14764108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sz="1200" kern="1200" dirty="0">
                <a:solidFill>
                  <a:schemeClr val="tx1"/>
                </a:solidFill>
                <a:latin typeface="+mn-lt"/>
                <a:ea typeface="+mn-ea"/>
                <a:cs typeface="+mn-cs"/>
              </a:rPr>
              <a:t>3 min</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a. Go around the room and have participants share their background learning about energy in school</a:t>
            </a:r>
            <a:r>
              <a:rPr lang="en-US" sz="1200" kern="1200" baseline="0" dirty="0">
                <a:solidFill>
                  <a:schemeClr val="tx1"/>
                </a:solidFill>
                <a:latin typeface="+mn-lt"/>
                <a:ea typeface="+mn-ea"/>
                <a:cs typeface="+mn-cs"/>
              </a:rPr>
              <a:t> and/or their </a:t>
            </a:r>
            <a:r>
              <a:rPr lang="en-US" sz="1200" kern="1200" dirty="0">
                <a:solidFill>
                  <a:schemeClr val="tx1"/>
                </a:solidFill>
                <a:latin typeface="+mn-lt"/>
                <a:ea typeface="+mn-ea"/>
                <a:cs typeface="+mn-cs"/>
              </a:rPr>
              <a:t>experience teaching students</a:t>
            </a:r>
            <a:r>
              <a:rPr lang="en-US" sz="1200" kern="1200" baseline="0" dirty="0">
                <a:solidFill>
                  <a:schemeClr val="tx1"/>
                </a:solidFill>
                <a:latin typeface="+mn-lt"/>
                <a:ea typeface="+mn-ea"/>
                <a:cs typeface="+mn-cs"/>
              </a:rPr>
              <a:t> about </a:t>
            </a:r>
            <a:r>
              <a:rPr lang="en-US" sz="1200" kern="1200" dirty="0">
                <a:solidFill>
                  <a:schemeClr val="tx1"/>
                </a:solidFill>
                <a:latin typeface="+mn-lt"/>
                <a:ea typeface="+mn-ea"/>
                <a:cs typeface="+mn-cs"/>
              </a:rPr>
              <a:t>energy.</a:t>
            </a:r>
          </a:p>
          <a:p>
            <a:endParaRPr lang="en-US" dirty="0"/>
          </a:p>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2095754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Less than 1</a:t>
            </a:r>
            <a:r>
              <a:rPr lang="en-US" baseline="0"/>
              <a:t> </a:t>
            </a:r>
            <a:r>
              <a:rPr lang="en-US" baseline="0" dirty="0"/>
              <a:t>min</a:t>
            </a:r>
          </a:p>
          <a:p>
            <a:endParaRPr lang="en-US" sz="1200" b="1" kern="1200" baseline="0" dirty="0">
              <a:solidFill>
                <a:schemeClr val="tx1"/>
              </a:solidFill>
              <a:latin typeface="+mn-lt"/>
              <a:ea typeface="+mn-ea"/>
              <a:cs typeface="+mn-cs"/>
            </a:endParaRPr>
          </a:p>
          <a:p>
            <a:r>
              <a:rPr lang="en-US" sz="1200" b="0" kern="1200" dirty="0">
                <a:solidFill>
                  <a:schemeClr val="tx1"/>
                </a:solidFill>
                <a:latin typeface="+mn-lt"/>
                <a:ea typeface="+mn-ea"/>
                <a:cs typeface="+mn-cs"/>
              </a:rPr>
              <a:t>a. </a:t>
            </a:r>
            <a:r>
              <a:rPr lang="en-US" sz="1200" kern="1200" dirty="0">
                <a:solidFill>
                  <a:schemeClr val="tx1"/>
                </a:solidFill>
                <a:latin typeface="+mn-lt"/>
                <a:ea typeface="+mn-ea"/>
                <a:cs typeface="+mn-cs"/>
              </a:rPr>
              <a:t>Briefly review the characteristics of a coherent science content storyline.</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solidFill>
                  <a:srgbClr val="008000"/>
                </a:solidFill>
              </a:rPr>
              <a:t>7</a:t>
            </a:r>
            <a:r>
              <a:rPr lang="en-US" sz="1200" baseline="0" dirty="0">
                <a:solidFill>
                  <a:srgbClr val="008000"/>
                </a:solidFill>
              </a:rPr>
              <a:t> min</a:t>
            </a:r>
          </a:p>
          <a:p>
            <a:pPr lvl="0"/>
            <a:endParaRPr lang="en-US" sz="1200" b="1" kern="1200" baseline="0" dirty="0">
              <a:solidFill>
                <a:srgbClr val="008000"/>
              </a:solidFill>
              <a:latin typeface="+mn-lt"/>
              <a:ea typeface="+mn-ea"/>
              <a:cs typeface="+mn-cs"/>
            </a:endParaRPr>
          </a:p>
          <a:p>
            <a:pPr lvl="0"/>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 (3 min): </a:t>
            </a:r>
            <a:r>
              <a:rPr lang="en-US" sz="1200" kern="1200" dirty="0">
                <a:solidFill>
                  <a:schemeClr val="tx1"/>
                </a:solidFill>
                <a:latin typeface="+mn-lt"/>
                <a:ea typeface="+mn-ea"/>
                <a:cs typeface="+mn-cs"/>
              </a:rPr>
              <a:t>“What do you teach your students about energy? In your science notebooks, write a typical science content storyline you’d use when teaching a lesson on energy transfer.”</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(4 min):</a:t>
            </a:r>
            <a:r>
              <a:rPr lang="en-US" sz="1200" kern="1200" dirty="0">
                <a:solidFill>
                  <a:schemeClr val="tx1"/>
                </a:solidFill>
                <a:latin typeface="+mn-lt"/>
                <a:ea typeface="+mn-ea"/>
                <a:cs typeface="+mn-cs"/>
              </a:rPr>
              <a:t> Have participants share their science content storylines with an elbow partner.</a:t>
            </a:r>
          </a:p>
          <a:p>
            <a:pPr lvl="0"/>
            <a:endParaRPr lang="en-US" sz="1200" baseline="0" dirty="0">
              <a:solidFill>
                <a:srgbClr val="008000"/>
              </a:solidFill>
            </a:endParaRPr>
          </a:p>
          <a:p>
            <a:pPr lvl="0"/>
            <a:endParaRPr lang="en-US" sz="1200" dirty="0">
              <a:solidFill>
                <a:srgbClr val="008000"/>
              </a:solidFill>
            </a:endParaRPr>
          </a:p>
          <a:p>
            <a:pPr marL="0" lvl="0" indent="0">
              <a:buNone/>
            </a:pPr>
            <a:endParaRPr lang="en-US" sz="1200" dirty="0">
              <a:solidFill>
                <a:srgbClr val="262626"/>
              </a:solidFill>
            </a:endParaRPr>
          </a:p>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36</a:t>
            </a:fld>
            <a:endParaRPr lang="en-US" dirty="0"/>
          </a:p>
        </p:txBody>
      </p:sp>
    </p:spTree>
    <p:extLst>
      <p:ext uri="{BB962C8B-B14F-4D97-AF65-F5344CB8AC3E}">
        <p14:creationId xmlns:p14="http://schemas.microsoft.com/office/powerpoint/2010/main" val="4044753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7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Read the question on the slide and invite participants to share their ideas about energy.</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As participants share their ideas, record them on chart paper.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Highlight the following ideas if they aren’t mentioned during the share-out:</a:t>
            </a:r>
          </a:p>
          <a:p>
            <a:pPr marL="365760" indent="-182880">
              <a:buFont typeface="Arial" pitchFamily="34" charset="0"/>
              <a:buChar char="•"/>
            </a:pPr>
            <a:r>
              <a:rPr lang="en-US" sz="1200" kern="1200" dirty="0">
                <a:solidFill>
                  <a:schemeClr val="tx1"/>
                </a:solidFill>
                <a:latin typeface="+mn-lt"/>
                <a:ea typeface="+mn-ea"/>
                <a:cs typeface="+mn-cs"/>
              </a:rPr>
              <a:t>Energy is the ability to do work or move something against a force.</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365760" indent="-182880">
              <a:buFont typeface="Arial" pitchFamily="34" charset="0"/>
              <a:buChar char="•"/>
            </a:pPr>
            <a:r>
              <a:rPr lang="en-US" sz="1200" kern="1200" dirty="0">
                <a:solidFill>
                  <a:schemeClr val="tx1"/>
                </a:solidFill>
                <a:latin typeface="+mn-lt"/>
                <a:ea typeface="+mn-ea"/>
                <a:cs typeface="+mn-cs"/>
              </a:rPr>
              <a:t>We can often detect energy with our senses. Seeing motion, feeling heat, hearing a sound, and seeing light tells us that energy is present.</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365760" indent="-182880">
              <a:buFont typeface="Arial" pitchFamily="34" charset="0"/>
              <a:buChar char="•"/>
            </a:pPr>
            <a:r>
              <a:rPr lang="en-US" sz="1200" kern="1200" dirty="0">
                <a:solidFill>
                  <a:schemeClr val="tx1"/>
                </a:solidFill>
                <a:latin typeface="+mn-lt"/>
                <a:ea typeface="+mn-ea"/>
                <a:cs typeface="+mn-cs"/>
              </a:rPr>
              <a:t>We can’t always perceive or detect energy using our senses, but we can often perceive the changes it causes or has the potential to cause, such as the transfer of motion energy from one object to another. Motion energy is also called </a:t>
            </a:r>
            <a:r>
              <a:rPr lang="en-US" sz="1200" i="1" kern="1200" dirty="0">
                <a:solidFill>
                  <a:schemeClr val="tx1"/>
                </a:solidFill>
                <a:latin typeface="+mn-lt"/>
                <a:ea typeface="+mn-ea"/>
                <a:cs typeface="+mn-cs"/>
              </a:rPr>
              <a:t>kinetic energy</a:t>
            </a:r>
            <a:r>
              <a:rPr lang="en-US" sz="1200" kern="1200" dirty="0">
                <a:solidFill>
                  <a:schemeClr val="tx1"/>
                </a:solidFill>
                <a:latin typeface="+mn-lt"/>
                <a:ea typeface="+mn-ea"/>
                <a:cs typeface="+mn-cs"/>
              </a:rPr>
              <a:t>.</a:t>
            </a:r>
          </a:p>
          <a:p>
            <a:pPr marL="365760" indent="-182880">
              <a:buFont typeface="Arial" pitchFamily="34" charset="0"/>
              <a:buChar char="•"/>
            </a:pPr>
            <a:r>
              <a:rPr lang="en-US" sz="1200" kern="1200" dirty="0">
                <a:solidFill>
                  <a:schemeClr val="tx1"/>
                </a:solidFill>
                <a:latin typeface="+mn-lt"/>
                <a:ea typeface="+mn-ea"/>
                <a:cs typeface="+mn-cs"/>
              </a:rPr>
              <a:t>Energy exists in several forms and can change or transform from one type of energy to another. </a:t>
            </a:r>
          </a:p>
          <a:p>
            <a:pPr marL="365760" indent="-182880">
              <a:buFont typeface="Arial" pitchFamily="34" charset="0"/>
              <a:buChar char="•"/>
            </a:pPr>
            <a:r>
              <a:rPr lang="en-US" sz="1200" kern="1200" dirty="0">
                <a:solidFill>
                  <a:schemeClr val="tx1"/>
                </a:solidFill>
                <a:latin typeface="+mn-lt"/>
                <a:ea typeface="+mn-ea"/>
                <a:cs typeface="+mn-cs"/>
              </a:rPr>
              <a:t>According to the law of conservation of energy, energy can’t be created or destroyed. The total energy in a system remains constant.</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defTabSz="881390">
              <a:defRPr/>
            </a:pPr>
            <a:r>
              <a:rPr lang="en-US" b="0" u="none" dirty="0">
                <a:solidFill>
                  <a:schemeClr val="tx1"/>
                </a:solidFill>
              </a:rPr>
              <a:t>8</a:t>
            </a:r>
            <a:r>
              <a:rPr lang="en-US" b="0" u="none" baseline="0" dirty="0">
                <a:solidFill>
                  <a:schemeClr val="tx1"/>
                </a:solidFill>
              </a:rPr>
              <a:t> min</a:t>
            </a:r>
          </a:p>
          <a:p>
            <a:pPr defTabSz="881390">
              <a:defRPr/>
            </a:pPr>
            <a:endParaRPr lang="en-US" b="0" u="none" baseline="0" dirty="0">
              <a:solidFill>
                <a:schemeClr val="tx1"/>
              </a:solidFill>
            </a:endParaRPr>
          </a:p>
          <a:p>
            <a:pPr marL="0" lvl="1"/>
            <a:r>
              <a:rPr lang="en-US" sz="1200" kern="1200" dirty="0">
                <a:solidFill>
                  <a:schemeClr val="tx1"/>
                </a:solidFill>
                <a:latin typeface="+mn-lt"/>
                <a:ea typeface="+mn-ea"/>
                <a:cs typeface="+mn-cs"/>
              </a:rPr>
              <a:t>a. Hide the images on the slide and ask participants to name some of the different forms of energy they encounter every day.</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Then reveal the images and ask participants the following questions:</a:t>
            </a:r>
          </a:p>
          <a:p>
            <a:pPr marL="365760" indent="-182880">
              <a:buFont typeface="Arial" pitchFamily="34" charset="0"/>
              <a:buChar char="•"/>
            </a:pPr>
            <a:r>
              <a:rPr lang="en-US" sz="1200" kern="1200" dirty="0">
                <a:solidFill>
                  <a:schemeClr val="tx1"/>
                </a:solidFill>
                <a:latin typeface="+mn-lt"/>
                <a:ea typeface="+mn-ea"/>
                <a:cs typeface="+mn-cs"/>
              </a:rPr>
              <a:t>What are some ways in which energy reveals itself to us?</a:t>
            </a:r>
          </a:p>
          <a:p>
            <a:pPr marL="365760" indent="-182880">
              <a:buFont typeface="Arial" pitchFamily="34" charset="0"/>
              <a:buChar char="•"/>
            </a:pPr>
            <a:r>
              <a:rPr lang="en-US" sz="1200" kern="1200" dirty="0">
                <a:solidFill>
                  <a:schemeClr val="tx1"/>
                </a:solidFill>
                <a:latin typeface="+mn-lt"/>
                <a:ea typeface="+mn-ea"/>
                <a:cs typeface="+mn-cs"/>
              </a:rPr>
              <a:t>How would you describe the transfer</a:t>
            </a:r>
            <a:r>
              <a:rPr lang="en-US" sz="1200" i="1" kern="1200" dirty="0">
                <a:solidFill>
                  <a:schemeClr val="tx1"/>
                </a:solidFill>
                <a:latin typeface="+mn-lt"/>
                <a:ea typeface="+mn-ea"/>
                <a:cs typeface="+mn-cs"/>
              </a:rPr>
              <a:t> </a:t>
            </a:r>
            <a:r>
              <a:rPr lang="en-US" sz="1200" kern="1200" dirty="0">
                <a:solidFill>
                  <a:schemeClr val="tx1"/>
                </a:solidFill>
                <a:latin typeface="+mn-lt"/>
                <a:ea typeface="+mn-ea"/>
                <a:cs typeface="+mn-cs"/>
              </a:rPr>
              <a:t>of energy in the examples on the slide?</a:t>
            </a:r>
          </a:p>
          <a:p>
            <a:pPr marL="365760" indent="-182880">
              <a:buFont typeface="Arial" pitchFamily="34" charset="0"/>
              <a:buChar char="•"/>
            </a:pPr>
            <a:r>
              <a:rPr lang="en-US" sz="1200" kern="1200" dirty="0">
                <a:solidFill>
                  <a:schemeClr val="tx1"/>
                </a:solidFill>
                <a:latin typeface="+mn-lt"/>
                <a:ea typeface="+mn-ea"/>
                <a:cs typeface="+mn-cs"/>
              </a:rPr>
              <a:t>What form of energy do any of these objects illustrate? How would you describe this energy?</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 in slide images:</a:t>
            </a:r>
            <a:endParaRPr lang="en-US" sz="16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A lightning bolt radiates light from a region of air that is superheated and conducts heat into the air surrounding it.   </a:t>
            </a:r>
          </a:p>
          <a:p>
            <a:pPr marL="137160" indent="-137160">
              <a:buFont typeface="Arial" pitchFamily="34" charset="0"/>
              <a:buChar char="•"/>
            </a:pPr>
            <a:r>
              <a:rPr lang="en-US" sz="1200" kern="1200" dirty="0">
                <a:solidFill>
                  <a:schemeClr val="tx1"/>
                </a:solidFill>
                <a:latin typeface="+mn-lt"/>
                <a:ea typeface="+mn-ea"/>
                <a:cs typeface="+mn-cs"/>
              </a:rPr>
              <a:t>Solar panels receive heat from the Sun in the form of radiation.</a:t>
            </a:r>
          </a:p>
          <a:p>
            <a:pPr marL="137160" indent="-137160">
              <a:buFont typeface="Arial" pitchFamily="34" charset="0"/>
              <a:buChar char="•"/>
            </a:pPr>
            <a:r>
              <a:rPr lang="en-US" sz="1200" kern="1200" dirty="0">
                <a:solidFill>
                  <a:schemeClr val="tx1"/>
                </a:solidFill>
                <a:latin typeface="+mn-lt"/>
                <a:ea typeface="+mn-ea"/>
                <a:cs typeface="+mn-cs"/>
              </a:rPr>
              <a:t>The Sun is an illuminated gas that releases heat to its cold environment in the form of radiation (much of the heat released</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is visible light).</a:t>
            </a:r>
          </a:p>
          <a:p>
            <a:pPr marL="137160" indent="-137160">
              <a:buFont typeface="Arial" pitchFamily="34" charset="0"/>
              <a:buChar char="•"/>
            </a:pPr>
            <a:r>
              <a:rPr lang="en-US" sz="1200" kern="1200" dirty="0">
                <a:solidFill>
                  <a:schemeClr val="tx1"/>
                </a:solidFill>
                <a:latin typeface="+mn-lt"/>
                <a:ea typeface="+mn-ea"/>
                <a:cs typeface="+mn-cs"/>
              </a:rPr>
              <a:t>Chemical potential energy in the molecular form of volatile chemicals is released to its environment as heat.</a:t>
            </a:r>
          </a:p>
          <a:p>
            <a:pPr marL="137160" indent="-137160">
              <a:buFont typeface="Arial" pitchFamily="34" charset="0"/>
              <a:buChar char="•"/>
            </a:pPr>
            <a:r>
              <a:rPr lang="en-US" sz="1200" kern="1200" dirty="0">
                <a:solidFill>
                  <a:schemeClr val="tx1"/>
                </a:solidFill>
                <a:latin typeface="+mn-lt"/>
                <a:ea typeface="+mn-ea"/>
                <a:cs typeface="+mn-cs"/>
              </a:rPr>
              <a:t>The nucleus of an atom is held together with a strong binding energy</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that remains dormant until the atom splits (as in a nuclear bomb or reactor).</a:t>
            </a:r>
          </a:p>
          <a:p>
            <a:pPr marL="137160" indent="-137160">
              <a:buFont typeface="Arial" pitchFamily="34" charset="0"/>
              <a:buChar char="•"/>
            </a:pPr>
            <a:r>
              <a:rPr lang="en-US" sz="1200" kern="1200" dirty="0">
                <a:solidFill>
                  <a:schemeClr val="tx1"/>
                </a:solidFill>
                <a:latin typeface="+mn-lt"/>
                <a:ea typeface="+mn-ea"/>
                <a:cs typeface="+mn-cs"/>
              </a:rPr>
              <a:t>Wind is the result of large masses of air moving from hot places on the planet to cold places (convective heat). This air can be captured and converted to rotational kinetic energy in a windmill.</a:t>
            </a:r>
          </a:p>
          <a:p>
            <a:pPr marL="137160" indent="-137160">
              <a:buFont typeface="Arial" pitchFamily="34" charset="0"/>
              <a:buChar char="•"/>
            </a:pPr>
            <a:r>
              <a:rPr lang="en-US" sz="1200" kern="1200" dirty="0">
                <a:solidFill>
                  <a:schemeClr val="tx1"/>
                </a:solidFill>
                <a:latin typeface="+mn-lt"/>
                <a:ea typeface="+mn-ea"/>
                <a:cs typeface="+mn-cs"/>
              </a:rPr>
              <a:t>Magnets have a strong attraction to one another, and prying them apart requires working against this magnetic force. Since work requires motion, working against this force succeeds only if the magnets actually move apart.  </a:t>
            </a:r>
          </a:p>
          <a:p>
            <a:pPr marL="137160" indent="-137160">
              <a:buFont typeface="Arial" pitchFamily="34" charset="0"/>
              <a:buChar char="•"/>
            </a:pPr>
            <a:r>
              <a:rPr lang="en-US" sz="1200" kern="1200" dirty="0">
                <a:solidFill>
                  <a:schemeClr val="tx1"/>
                </a:solidFill>
                <a:latin typeface="+mn-lt"/>
                <a:ea typeface="+mn-ea"/>
                <a:cs typeface="+mn-cs"/>
              </a:rPr>
              <a:t>Electrical current is a form of work that sets charges in motion inside an electric conductor. This work is converted to light that we receive in the form of heat because it radiates away from an object (e.g., the fluorescent gas of CFL bulbs on the slide).</a:t>
            </a:r>
            <a:r>
              <a:rPr lang="en-US" dirty="0"/>
              <a:t> </a:t>
            </a:r>
            <a:r>
              <a:rPr lang="en-US" sz="900" kern="1200" dirty="0">
                <a:solidFill>
                  <a:schemeClr val="tx1"/>
                </a:solidFill>
                <a:latin typeface="+mn-lt"/>
                <a:ea typeface="+mn-ea"/>
                <a:cs typeface="+mn-cs"/>
              </a:rPr>
              <a:t> </a:t>
            </a:r>
            <a:endParaRPr lang="en-US" sz="1050" kern="1200" dirty="0">
              <a:solidFill>
                <a:schemeClr val="tx1"/>
              </a:solidFill>
              <a:latin typeface="+mn-lt"/>
              <a:ea typeface="+mn-ea"/>
              <a:cs typeface="+mn-cs"/>
            </a:endParaRPr>
          </a:p>
          <a:p>
            <a:r>
              <a:rPr lang="en-US" sz="1200" kern="1200" dirty="0">
                <a:solidFill>
                  <a:schemeClr val="tx1"/>
                </a:solidFill>
                <a:latin typeface="+mn-lt"/>
                <a:ea typeface="+mn-ea"/>
                <a:cs typeface="+mn-cs"/>
              </a:rPr>
              <a:t> </a:t>
            </a:r>
          </a:p>
          <a:p>
            <a:pPr defTabSz="881390">
              <a:defRPr/>
            </a:pPr>
            <a:endParaRPr lang="en-US" b="0" u="none" baseline="0" dirty="0">
              <a:solidFill>
                <a:schemeClr val="tx1"/>
              </a:solidFill>
            </a:endParaRPr>
          </a:p>
          <a:p>
            <a:pPr defTabSz="881390">
              <a:defRPr/>
            </a:pPr>
            <a:endParaRPr lang="en-US" b="0" u="sng" baseline="0" dirty="0">
              <a:solidFill>
                <a:schemeClr val="tx1"/>
              </a:solidFill>
            </a:endParaRPr>
          </a:p>
          <a:p>
            <a:pPr defTabSz="881390">
              <a:defRPr/>
            </a:pPr>
            <a:endParaRPr lang="en-US" b="0" u="sng" baseline="0" dirty="0">
              <a:solidFill>
                <a:schemeClr val="tx1"/>
              </a:solidFill>
            </a:endParaRPr>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9856518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dirty="0"/>
          </a:p>
          <a:p>
            <a:pPr marL="0" lvl="1"/>
            <a:r>
              <a:rPr lang="en-US" sz="1200" kern="1200" dirty="0">
                <a:solidFill>
                  <a:schemeClr val="tx1"/>
                </a:solidFill>
                <a:latin typeface="+mn-lt"/>
                <a:ea typeface="+mn-ea"/>
                <a:cs typeface="+mn-cs"/>
              </a:rPr>
              <a:t>a. Distribute handout 5.6 (Forms of Energy) and read through the definitions.</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Ask participants to write down an example of each form of energy on their handouts. Then ask participants to see if they can match any of the definitions on the handout with the pictures on the previous slide.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a:t>
            </a:r>
            <a:r>
              <a:rPr lang="en-US" sz="1200" kern="1200" dirty="0">
                <a:solidFill>
                  <a:schemeClr val="tx1"/>
                </a:solidFill>
                <a:effectLst/>
                <a:latin typeface="+mn-lt"/>
                <a:ea typeface="+mn-ea"/>
                <a:cs typeface="+mn-cs"/>
              </a:rPr>
              <a:t>Return to previous slide to complete the handout. </a:t>
            </a:r>
            <a:r>
              <a:rPr lang="en-US" sz="1200" kern="1200" dirty="0">
                <a:solidFill>
                  <a:schemeClr val="tx1"/>
                </a:solidFill>
                <a:latin typeface="+mn-lt"/>
                <a:ea typeface="+mn-ea"/>
                <a:cs typeface="+mn-cs"/>
              </a:rPr>
              <a:t>Try to elicit anything participants may remember from past courses in physics. </a:t>
            </a:r>
          </a:p>
          <a:p>
            <a:pPr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Emphasize that these are energy forms, not energy transfers. </a:t>
            </a:r>
            <a:r>
              <a:rPr lang="en-US" sz="1200" dirty="0">
                <a:effectLst/>
                <a:latin typeface="Calibri" panose="020F0502020204030204" pitchFamily="34" charset="0"/>
                <a:ea typeface="Calibri" panose="020F0502020204030204" pitchFamily="34" charset="0"/>
                <a:cs typeface="Times New Roman" panose="02020603050405020304" pitchFamily="18" charset="0"/>
              </a:rPr>
              <a:t>Some of these forms aren’t easy to detect with the senses.</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d.</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Whole-group share-out:</a:t>
            </a:r>
            <a:r>
              <a:rPr lang="en-US" sz="1200" kern="1200" dirty="0">
                <a:solidFill>
                  <a:schemeClr val="tx1"/>
                </a:solidFill>
                <a:latin typeface="+mn-lt"/>
                <a:ea typeface="+mn-ea"/>
                <a:cs typeface="+mn-cs"/>
              </a:rPr>
              <a:t> Invite participants to share their examples of various forms of energy. Then ask if they were able to match and energy definitions with the slide photos.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Examples of energy forms: </a:t>
            </a:r>
            <a:endParaRPr lang="en-US" sz="1200" kern="1200" dirty="0">
              <a:solidFill>
                <a:schemeClr val="tx1"/>
              </a:solidFill>
              <a:latin typeface="+mn-lt"/>
              <a:ea typeface="+mn-ea"/>
              <a:cs typeface="+mn-cs"/>
            </a:endParaRPr>
          </a:p>
          <a:p>
            <a:pPr marL="0" indent="-137160">
              <a:buFont typeface="Arial" pitchFamily="34" charset="0"/>
              <a:buChar char="•"/>
            </a:pPr>
            <a:r>
              <a:rPr lang="en-US" sz="1200" b="1" kern="1200" dirty="0">
                <a:solidFill>
                  <a:schemeClr val="tx1"/>
                </a:solidFill>
                <a:latin typeface="+mn-lt"/>
                <a:ea typeface="+mn-ea"/>
                <a:cs typeface="+mn-cs"/>
              </a:rPr>
              <a:t>Kinetic energy: </a:t>
            </a:r>
            <a:r>
              <a:rPr lang="en-US" sz="1200" kern="1200" dirty="0">
                <a:solidFill>
                  <a:schemeClr val="tx1"/>
                </a:solidFill>
                <a:latin typeface="+mn-lt"/>
                <a:ea typeface="+mn-ea"/>
                <a:cs typeface="+mn-cs"/>
              </a:rPr>
              <a:t>a moving bicycle</a:t>
            </a:r>
          </a:p>
          <a:p>
            <a:pPr marL="0" indent="-137160">
              <a:buFont typeface="Arial" pitchFamily="34" charset="0"/>
              <a:buChar char="•"/>
            </a:pPr>
            <a:r>
              <a:rPr lang="en-US" sz="1200" b="1" kern="1200" dirty="0">
                <a:solidFill>
                  <a:schemeClr val="tx1"/>
                </a:solidFill>
                <a:latin typeface="+mn-lt"/>
                <a:ea typeface="+mn-ea"/>
                <a:cs typeface="+mn-cs"/>
              </a:rPr>
              <a:t>Chemical energy: </a:t>
            </a:r>
            <a:r>
              <a:rPr lang="en-US" sz="1200" kern="1200" dirty="0">
                <a:solidFill>
                  <a:schemeClr val="tx1"/>
                </a:solidFill>
                <a:latin typeface="+mn-lt"/>
                <a:ea typeface="+mn-ea"/>
                <a:cs typeface="+mn-cs"/>
              </a:rPr>
              <a:t>gasoline, wood, coal, food</a:t>
            </a:r>
          </a:p>
          <a:p>
            <a:pPr marL="0" indent="-137160">
              <a:buFont typeface="Arial" pitchFamily="34" charset="0"/>
              <a:buChar char="•"/>
            </a:pPr>
            <a:r>
              <a:rPr lang="en-US" sz="1200" b="1" kern="1200" dirty="0">
                <a:solidFill>
                  <a:schemeClr val="tx1"/>
                </a:solidFill>
                <a:latin typeface="+mn-lt"/>
                <a:ea typeface="+mn-ea"/>
                <a:cs typeface="+mn-cs"/>
              </a:rPr>
              <a:t>Internal energy: </a:t>
            </a:r>
            <a:r>
              <a:rPr lang="en-US" sz="1200" kern="1200" dirty="0">
                <a:solidFill>
                  <a:schemeClr val="tx1"/>
                </a:solidFill>
                <a:latin typeface="+mn-lt"/>
                <a:ea typeface="+mn-ea"/>
                <a:cs typeface="+mn-cs"/>
              </a:rPr>
              <a:t>the random motion and arrangement of atoms in a glass of water at</a:t>
            </a:r>
            <a:r>
              <a:rPr lang="en-US" sz="1200" kern="1200" baseline="0" dirty="0">
                <a:solidFill>
                  <a:schemeClr val="tx1"/>
                </a:solidFill>
                <a:latin typeface="+mn-lt"/>
                <a:ea typeface="+mn-ea"/>
                <a:cs typeface="+mn-cs"/>
              </a:rPr>
              <a:t> room temperature</a:t>
            </a:r>
            <a:endParaRPr lang="en-US" sz="1200" kern="1200" dirty="0">
              <a:solidFill>
                <a:schemeClr val="tx1"/>
              </a:solidFill>
              <a:latin typeface="+mn-lt"/>
              <a:ea typeface="+mn-ea"/>
              <a:cs typeface="+mn-cs"/>
            </a:endParaRPr>
          </a:p>
          <a:p>
            <a:pPr marL="0" indent="-137160">
              <a:buFont typeface="Arial" pitchFamily="34" charset="0"/>
              <a:buChar char="•"/>
            </a:pPr>
            <a:r>
              <a:rPr lang="en-US" sz="1200" b="1" kern="1200" dirty="0">
                <a:solidFill>
                  <a:schemeClr val="tx1"/>
                </a:solidFill>
                <a:latin typeface="+mn-lt"/>
                <a:ea typeface="+mn-ea"/>
                <a:cs typeface="+mn-cs"/>
              </a:rPr>
              <a:t>Gravitational potential</a:t>
            </a:r>
            <a:r>
              <a:rPr lang="en-US" sz="1200" b="1" kern="1200" baseline="0" dirty="0">
                <a:solidFill>
                  <a:schemeClr val="tx1"/>
                </a:solidFill>
                <a:latin typeface="+mn-lt"/>
                <a:ea typeface="+mn-ea"/>
                <a:cs typeface="+mn-cs"/>
              </a:rPr>
              <a:t> energy:</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the pull of gravity causes water at the top of a mountain to flow downhill rather than uphill</a:t>
            </a:r>
          </a:p>
          <a:p>
            <a:pPr marL="0" indent="-137160">
              <a:buFont typeface="Arial" pitchFamily="34" charset="0"/>
              <a:buChar char="•"/>
            </a:pPr>
            <a:r>
              <a:rPr lang="en-US" sz="1200" b="1" kern="1200" dirty="0">
                <a:solidFill>
                  <a:schemeClr val="tx1"/>
                </a:solidFill>
                <a:latin typeface="+mn-lt"/>
                <a:ea typeface="+mn-ea"/>
                <a:cs typeface="+mn-cs"/>
              </a:rPr>
              <a:t>Mechanical waves: </a:t>
            </a:r>
            <a:r>
              <a:rPr lang="en-US" sz="1200" kern="1200" dirty="0">
                <a:solidFill>
                  <a:schemeClr val="tx1"/>
                </a:solidFill>
                <a:latin typeface="+mn-lt"/>
                <a:ea typeface="+mn-ea"/>
                <a:cs typeface="+mn-cs"/>
              </a:rPr>
              <a:t>sound, water, earthquakes</a:t>
            </a:r>
          </a:p>
          <a:p>
            <a:pPr marL="0" indent="-137160">
              <a:buFont typeface="Arial" pitchFamily="34" charset="0"/>
              <a:buChar char="•"/>
            </a:pPr>
            <a:r>
              <a:rPr lang="en-US" sz="1200" b="1" kern="1200" dirty="0">
                <a:solidFill>
                  <a:schemeClr val="tx1"/>
                </a:solidFill>
                <a:latin typeface="+mn-lt"/>
                <a:ea typeface="+mn-ea"/>
                <a:cs typeface="+mn-cs"/>
              </a:rPr>
              <a:t>Electrical energy: </a:t>
            </a:r>
            <a:r>
              <a:rPr lang="en-US" sz="1200" kern="1200" dirty="0">
                <a:solidFill>
                  <a:schemeClr val="tx1"/>
                </a:solidFill>
                <a:latin typeface="+mn-lt"/>
                <a:ea typeface="+mn-ea"/>
                <a:cs typeface="+mn-cs"/>
              </a:rPr>
              <a:t>turning on an electrical circuit connected to a battery</a:t>
            </a:r>
          </a:p>
          <a:p>
            <a:pPr marL="0" indent="-137160">
              <a:buFont typeface="Arial" pitchFamily="34" charset="0"/>
              <a:buChar char="•"/>
            </a:pPr>
            <a:r>
              <a:rPr lang="en-US" sz="1200" b="1" kern="1200" dirty="0">
                <a:solidFill>
                  <a:schemeClr val="tx1"/>
                </a:solidFill>
                <a:latin typeface="+mn-lt"/>
                <a:ea typeface="+mn-ea"/>
                <a:cs typeface="+mn-cs"/>
              </a:rPr>
              <a:t>Radiant energy: </a:t>
            </a:r>
            <a:r>
              <a:rPr lang="en-US" sz="1200" kern="1200" dirty="0">
                <a:solidFill>
                  <a:schemeClr val="tx1"/>
                </a:solidFill>
                <a:latin typeface="+mn-lt"/>
                <a:ea typeface="+mn-ea"/>
                <a:cs typeface="+mn-cs"/>
              </a:rPr>
              <a:t>heat from the Sun</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0" indent="-137160">
              <a:buFont typeface="Arial" pitchFamily="34" charset="0"/>
              <a:buChar char="•"/>
            </a:pPr>
            <a:r>
              <a:rPr lang="en-US" sz="1200" b="1" kern="1200" dirty="0">
                <a:solidFill>
                  <a:schemeClr val="tx1"/>
                </a:solidFill>
                <a:latin typeface="+mn-lt"/>
                <a:ea typeface="+mn-ea"/>
                <a:cs typeface="+mn-cs"/>
              </a:rPr>
              <a:t>Nuclear energy: </a:t>
            </a:r>
            <a:r>
              <a:rPr lang="en-US" sz="1200" kern="1200" dirty="0">
                <a:solidFill>
                  <a:schemeClr val="tx1"/>
                </a:solidFill>
                <a:latin typeface="+mn-lt"/>
                <a:ea typeface="+mn-ea"/>
                <a:cs typeface="+mn-cs"/>
              </a:rPr>
              <a:t>the source of heat inside the Sun; atoms splitting to create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fuel in submarines, power plants, and bombs</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0" indent="-137160">
              <a:buFont typeface="Arial" pitchFamily="34" charset="0"/>
              <a:buChar char="•"/>
            </a:pPr>
            <a:r>
              <a:rPr lang="en-US" sz="1200" b="1" kern="1200" dirty="0">
                <a:solidFill>
                  <a:schemeClr val="tx1"/>
                </a:solidFill>
                <a:latin typeface="+mn-lt"/>
                <a:ea typeface="+mn-ea"/>
                <a:cs typeface="+mn-cs"/>
              </a:rPr>
              <a:t>Elastic energy: </a:t>
            </a:r>
            <a:r>
              <a:rPr lang="en-US" sz="1200" kern="1200" dirty="0">
                <a:solidFill>
                  <a:schemeClr val="tx1"/>
                </a:solidFill>
                <a:latin typeface="+mn-lt"/>
                <a:ea typeface="+mn-ea"/>
                <a:cs typeface="+mn-cs"/>
              </a:rPr>
              <a:t>a stretched rubber band </a:t>
            </a:r>
          </a:p>
          <a:p>
            <a:pPr marL="0" indent="-137160">
              <a:buFont typeface="Arial" pitchFamily="34" charset="0"/>
              <a:buChar char="•"/>
            </a:pPr>
            <a:r>
              <a:rPr lang="en-US" sz="1600" b="1" kern="1200" dirty="0">
                <a:solidFill>
                  <a:schemeClr val="tx1"/>
                </a:solidFill>
                <a:latin typeface="+mn-lt"/>
                <a:ea typeface="+mn-ea"/>
                <a:cs typeface="+mn-cs"/>
              </a:rPr>
              <a:t>Mass energy: </a:t>
            </a:r>
            <a:r>
              <a:rPr lang="en-US" sz="1600" kern="1200" dirty="0">
                <a:solidFill>
                  <a:schemeClr val="tx1"/>
                </a:solidFill>
                <a:latin typeface="+mn-lt"/>
                <a:ea typeface="+mn-ea"/>
                <a:cs typeface="+mn-cs"/>
              </a:rPr>
              <a:t>energy released in nuclear reactions and inside the Sun</a:t>
            </a:r>
            <a:r>
              <a:rPr lang="en-US" dirty="0"/>
              <a:t> </a:t>
            </a:r>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810152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57020" indent="-291161" eaLnBrk="0" hangingPunct="0">
              <a:spcBef>
                <a:spcPct val="30000"/>
              </a:spcBef>
              <a:defRPr sz="1300">
                <a:solidFill>
                  <a:schemeClr val="tx1"/>
                </a:solidFill>
                <a:latin typeface="Arial" charset="0"/>
              </a:defRPr>
            </a:lvl2pPr>
            <a:lvl3pPr marL="1164647" indent="-232929" eaLnBrk="0" hangingPunct="0">
              <a:spcBef>
                <a:spcPct val="30000"/>
              </a:spcBef>
              <a:defRPr sz="1300">
                <a:solidFill>
                  <a:schemeClr val="tx1"/>
                </a:solidFill>
                <a:latin typeface="Arial" charset="0"/>
              </a:defRPr>
            </a:lvl3pPr>
            <a:lvl4pPr marL="1630505" indent="-232929" eaLnBrk="0" hangingPunct="0">
              <a:spcBef>
                <a:spcPct val="30000"/>
              </a:spcBef>
              <a:defRPr sz="1300">
                <a:solidFill>
                  <a:schemeClr val="tx1"/>
                </a:solidFill>
                <a:latin typeface="Arial" charset="0"/>
              </a:defRPr>
            </a:lvl4pPr>
            <a:lvl5pPr marL="2096365" indent="-232929" eaLnBrk="0" hangingPunct="0">
              <a:spcBef>
                <a:spcPct val="30000"/>
              </a:spcBef>
              <a:defRPr sz="1300">
                <a:solidFill>
                  <a:schemeClr val="tx1"/>
                </a:solidFill>
                <a:latin typeface="Arial" charset="0"/>
              </a:defRPr>
            </a:lvl5pPr>
            <a:lvl6pPr marL="2562224" indent="-232929" eaLnBrk="0" fontAlgn="base" hangingPunct="0">
              <a:spcBef>
                <a:spcPct val="30000"/>
              </a:spcBef>
              <a:spcAft>
                <a:spcPct val="0"/>
              </a:spcAft>
              <a:defRPr sz="1300">
                <a:solidFill>
                  <a:schemeClr val="tx1"/>
                </a:solidFill>
                <a:latin typeface="Arial" charset="0"/>
              </a:defRPr>
            </a:lvl6pPr>
            <a:lvl7pPr marL="3028082" indent="-232929" eaLnBrk="0" fontAlgn="base" hangingPunct="0">
              <a:spcBef>
                <a:spcPct val="30000"/>
              </a:spcBef>
              <a:spcAft>
                <a:spcPct val="0"/>
              </a:spcAft>
              <a:defRPr sz="1300">
                <a:solidFill>
                  <a:schemeClr val="tx1"/>
                </a:solidFill>
                <a:latin typeface="Arial" charset="0"/>
              </a:defRPr>
            </a:lvl7pPr>
            <a:lvl8pPr marL="3493941" indent="-232929" eaLnBrk="0" fontAlgn="base" hangingPunct="0">
              <a:spcBef>
                <a:spcPct val="30000"/>
              </a:spcBef>
              <a:spcAft>
                <a:spcPct val="0"/>
              </a:spcAft>
              <a:defRPr sz="1300">
                <a:solidFill>
                  <a:schemeClr val="tx1"/>
                </a:solidFill>
                <a:latin typeface="Arial" charset="0"/>
              </a:defRPr>
            </a:lvl8pPr>
            <a:lvl9pPr marL="3959800" indent="-23292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4</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dirty="0">
                <a:latin typeface="Arial" charset="0"/>
              </a:rPr>
              <a:t>5 min </a:t>
            </a:r>
          </a:p>
          <a:p>
            <a:pPr eaLnBrk="1" hangingPunct="1"/>
            <a:endParaRPr lang="en-US" dirty="0">
              <a:latin typeface="Arial" charset="0"/>
            </a:endParaRPr>
          </a:p>
          <a:p>
            <a:pPr lvl="0" fontAlgn="base"/>
            <a:r>
              <a:rPr lang="en-US" sz="1200" u="none" strike="noStrike" kern="1200" dirty="0">
                <a:solidFill>
                  <a:schemeClr val="tx1"/>
                </a:solidFill>
                <a:effectLst/>
                <a:latin typeface="+mn-lt"/>
                <a:ea typeface="+mn-ea"/>
                <a:cs typeface="+mn-cs"/>
              </a:rPr>
              <a:t>a.</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Review the norms as a group.</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b.</a:t>
            </a:r>
            <a:r>
              <a:rPr lang="en-US" sz="1200" u="none" strike="noStrike" kern="1200" baseline="0" dirty="0">
                <a:solidFill>
                  <a:schemeClr val="tx1"/>
                </a:solidFill>
                <a:effectLst/>
                <a:latin typeface="+mn-lt"/>
                <a:ea typeface="+mn-ea"/>
                <a:cs typeface="+mn-cs"/>
              </a:rPr>
              <a:t> </a:t>
            </a:r>
            <a:r>
              <a:rPr lang="en-US" sz="1200" b="1" u="none" strike="noStrike" kern="1200" baseline="0" dirty="0">
                <a:solidFill>
                  <a:schemeClr val="tx1"/>
                </a:solidFill>
                <a:effectLst/>
                <a:latin typeface="+mn-lt"/>
                <a:ea typeface="+mn-ea"/>
                <a:cs typeface="+mn-cs"/>
              </a:rPr>
              <a:t>Ask: </a:t>
            </a:r>
            <a:r>
              <a:rPr lang="en-US" sz="1200" u="none" strike="noStrike" kern="1200" dirty="0">
                <a:solidFill>
                  <a:schemeClr val="tx1"/>
                </a:solidFill>
                <a:effectLst/>
                <a:latin typeface="+mn-lt"/>
                <a:ea typeface="+mn-ea"/>
                <a:cs typeface="+mn-cs"/>
              </a:rPr>
              <a:t>“Any comments or suggested changes? </a:t>
            </a:r>
            <a:r>
              <a:rPr lang="en-US" sz="1200" kern="1200" dirty="0">
                <a:solidFill>
                  <a:schemeClr val="tx1"/>
                </a:solidFill>
                <a:effectLst/>
                <a:latin typeface="+mn-lt"/>
                <a:ea typeface="+mn-ea"/>
                <a:cs typeface="+mn-cs"/>
              </a:rPr>
              <a:t>How are we doing with applying these norms</a:t>
            </a:r>
            <a:r>
              <a:rPr lang="en-US" sz="1200" u="none" strike="noStrike"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32792906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 min</a:t>
            </a:r>
          </a:p>
          <a:p>
            <a:endParaRPr lang="en-US" dirty="0"/>
          </a:p>
          <a:p>
            <a:pPr marL="0" lvl="1"/>
            <a:r>
              <a:rPr lang="en-US" sz="1200" kern="1200" dirty="0">
                <a:solidFill>
                  <a:schemeClr val="tx1"/>
                </a:solidFill>
                <a:latin typeface="+mn-lt"/>
                <a:ea typeface="+mn-ea"/>
                <a:cs typeface="+mn-cs"/>
              </a:rPr>
              <a:t>a. “Energy transfers aren’t forms of energy but ways in which energy moves from one object to another. We can detect most energy transfers with our senses.”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“Energy can transfer from object to</a:t>
            </a:r>
            <a:r>
              <a:rPr lang="en-US" sz="1200" kern="1200" baseline="0" dirty="0">
                <a:solidFill>
                  <a:schemeClr val="tx1"/>
                </a:solidFill>
                <a:latin typeface="+mn-lt"/>
                <a:ea typeface="+mn-ea"/>
                <a:cs typeface="+mn-cs"/>
              </a:rPr>
              <a:t> object or from place to place </a:t>
            </a:r>
            <a:r>
              <a:rPr lang="en-US" sz="1200" kern="1200" dirty="0">
                <a:solidFill>
                  <a:schemeClr val="tx1"/>
                </a:solidFill>
                <a:latin typeface="+mn-lt"/>
                <a:ea typeface="+mn-ea"/>
                <a:cs typeface="+mn-cs"/>
              </a:rPr>
              <a:t>as a result of work or as heat. Scientists make strict distinctions between work and heat.”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Review these definitions: </a:t>
            </a:r>
          </a:p>
          <a:p>
            <a:pPr marL="320040" lvl="0" indent="-182880">
              <a:buFont typeface="Arial" pitchFamily="34" charset="0"/>
              <a:buChar char="•"/>
            </a:pPr>
            <a:r>
              <a:rPr lang="en-US" sz="1200" i="1" kern="1200" dirty="0">
                <a:solidFill>
                  <a:schemeClr val="tx1"/>
                </a:solidFill>
                <a:latin typeface="+mn-lt"/>
                <a:ea typeface="+mn-ea"/>
                <a:cs typeface="+mn-cs"/>
              </a:rPr>
              <a:t>Work </a:t>
            </a:r>
            <a:r>
              <a:rPr lang="en-US" sz="1200" i="0" kern="1200" dirty="0">
                <a:solidFill>
                  <a:schemeClr val="tx1"/>
                </a:solidFill>
                <a:latin typeface="+mn-lt"/>
                <a:ea typeface="+mn-ea"/>
                <a:cs typeface="+mn-cs"/>
              </a:rPr>
              <a:t>is</a:t>
            </a:r>
            <a:r>
              <a:rPr lang="en-US" sz="1200" kern="1200" dirty="0">
                <a:solidFill>
                  <a:schemeClr val="tx1"/>
                </a:solidFill>
                <a:latin typeface="+mn-lt"/>
                <a:ea typeface="+mn-ea"/>
                <a:cs typeface="+mn-cs"/>
              </a:rPr>
              <a:t> a push-or-pull</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force that acts across any amount of distance on an object.</a:t>
            </a:r>
          </a:p>
          <a:p>
            <a:pPr marL="320040" indent="-182880">
              <a:buFont typeface="Arial" pitchFamily="34" charset="0"/>
              <a:buChar char="•"/>
            </a:pPr>
            <a:r>
              <a:rPr lang="en-US" sz="1200" i="1" kern="1200" dirty="0">
                <a:solidFill>
                  <a:schemeClr val="tx1"/>
                </a:solidFill>
                <a:latin typeface="+mn-lt"/>
                <a:ea typeface="+mn-ea"/>
                <a:cs typeface="+mn-cs"/>
              </a:rPr>
              <a:t>Heat</a:t>
            </a:r>
            <a:r>
              <a:rPr lang="en-US" sz="1200" i="1" kern="1200" baseline="0" dirty="0">
                <a:solidFill>
                  <a:schemeClr val="tx1"/>
                </a:solidFill>
                <a:latin typeface="+mn-lt"/>
                <a:ea typeface="+mn-ea"/>
                <a:cs typeface="+mn-cs"/>
              </a:rPr>
              <a:t> </a:t>
            </a:r>
            <a:r>
              <a:rPr lang="en-US" sz="1200" i="0" kern="1200" baseline="0" dirty="0">
                <a:solidFill>
                  <a:schemeClr val="tx1"/>
                </a:solidFill>
                <a:latin typeface="+mn-lt"/>
                <a:ea typeface="+mn-ea"/>
                <a:cs typeface="+mn-cs"/>
              </a:rPr>
              <a:t>is</a:t>
            </a:r>
            <a:r>
              <a:rPr lang="en-US" sz="1200" i="0" kern="1200" dirty="0">
                <a:solidFill>
                  <a:schemeClr val="tx1"/>
                </a:solidFill>
                <a:latin typeface="+mn-lt"/>
                <a:ea typeface="+mn-ea"/>
                <a:cs typeface="+mn-cs"/>
              </a:rPr>
              <a:t> a form of </a:t>
            </a:r>
            <a:r>
              <a:rPr lang="en-US" sz="1200" kern="1200" dirty="0">
                <a:solidFill>
                  <a:schemeClr val="tx1"/>
                </a:solidFill>
                <a:latin typeface="+mn-lt"/>
                <a:ea typeface="+mn-ea"/>
                <a:cs typeface="+mn-cs"/>
              </a:rPr>
              <a:t>energy that flows automatically from a hot thing to a cold thing. The receiving object gains internal energy, causing it to warm up or change phase (e.g., from a solid to a liquid as ice melts, or from a liquid to gas as water boils).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Ask participants,</a:t>
            </a:r>
            <a:r>
              <a:rPr lang="en-US" sz="1200" kern="1200" baseline="0" dirty="0">
                <a:solidFill>
                  <a:schemeClr val="tx1"/>
                </a:solidFill>
                <a:latin typeface="+mn-lt"/>
                <a:ea typeface="+mn-ea"/>
                <a:cs typeface="+mn-cs"/>
              </a:rPr>
              <a:t> “H</a:t>
            </a:r>
            <a:r>
              <a:rPr lang="en-US" sz="1200" kern="1200" dirty="0">
                <a:solidFill>
                  <a:schemeClr val="tx1"/>
                </a:solidFill>
                <a:latin typeface="+mn-lt"/>
                <a:ea typeface="+mn-ea"/>
                <a:cs typeface="+mn-cs"/>
              </a:rPr>
              <a:t>ow can you tell that energy is being transferred?” Elicit some ideas and examples.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pPr marL="0" lvl="1"/>
            <a:r>
              <a:rPr lang="en-US" sz="1200" kern="1200" dirty="0">
                <a:solidFill>
                  <a:schemeClr val="tx1"/>
                </a:solidFill>
                <a:latin typeface="+mn-lt"/>
                <a:ea typeface="+mn-ea"/>
                <a:cs typeface="+mn-cs"/>
              </a:rPr>
              <a:t>a. Read through the information on the slide.</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pPr marL="0" lvl="1"/>
            <a:r>
              <a:rPr lang="en-US" sz="1200" kern="1200" dirty="0">
                <a:solidFill>
                  <a:schemeClr val="tx1"/>
                </a:solidFill>
                <a:latin typeface="+mn-lt"/>
                <a:ea typeface="+mn-ea"/>
                <a:cs typeface="+mn-cs"/>
              </a:rPr>
              <a:t>a. Read through the information on the slide.</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4 min</a:t>
            </a:r>
          </a:p>
          <a:p>
            <a:endParaRPr lang="en-US" dirty="0"/>
          </a:p>
          <a:p>
            <a:pPr marL="0" lvl="1"/>
            <a:r>
              <a:rPr lang="en-US" sz="1200" kern="1200" dirty="0">
                <a:solidFill>
                  <a:schemeClr val="tx1"/>
                </a:solidFill>
                <a:latin typeface="+mn-lt"/>
                <a:ea typeface="+mn-ea"/>
                <a:cs typeface="+mn-cs"/>
              </a:rPr>
              <a:t>a. Read the question</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on the slide.</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Elicit ideas from participants; then quickly review the answers from the answer key.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Answer key:</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Moving bicycle: Kinetic energy generated from motion</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Flowing water: Gravitational potential energy from height</a:t>
            </a:r>
          </a:p>
          <a:p>
            <a:pPr marL="137160" indent="-137160">
              <a:buFont typeface="Arial" pitchFamily="34" charset="0"/>
              <a:buChar char="•"/>
            </a:pPr>
            <a:r>
              <a:rPr lang="en-US" sz="1200" kern="1200" dirty="0">
                <a:solidFill>
                  <a:schemeClr val="tx1"/>
                </a:solidFill>
                <a:latin typeface="+mn-lt"/>
                <a:ea typeface="+mn-ea"/>
                <a:cs typeface="+mn-cs"/>
              </a:rPr>
              <a:t>Speeding car: Kinetic energy from gasoline powering the engine</a:t>
            </a:r>
          </a:p>
          <a:p>
            <a:pPr marL="137160" indent="-137160">
              <a:buFont typeface="Arial" pitchFamily="34" charset="0"/>
              <a:buChar char="•"/>
            </a:pPr>
            <a:r>
              <a:rPr lang="en-US" sz="1200" kern="1200" dirty="0">
                <a:solidFill>
                  <a:schemeClr val="tx1"/>
                </a:solidFill>
                <a:latin typeface="+mn-lt"/>
                <a:ea typeface="+mn-ea"/>
                <a:cs typeface="+mn-cs"/>
              </a:rPr>
              <a:t>Burning log: Chemical energy from the chemical bonds in the wood</a:t>
            </a:r>
          </a:p>
          <a:p>
            <a:pPr marL="137160" indent="-137160">
              <a:buFont typeface="Arial" pitchFamily="34" charset="0"/>
              <a:buChar char="•"/>
            </a:pPr>
            <a:r>
              <a:rPr lang="en-US" sz="1200" kern="1200" dirty="0">
                <a:solidFill>
                  <a:schemeClr val="tx1"/>
                </a:solidFill>
                <a:latin typeface="+mn-lt"/>
                <a:ea typeface="+mn-ea"/>
                <a:cs typeface="+mn-cs"/>
              </a:rPr>
              <a:t>Shining</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l</a:t>
            </a:r>
            <a:r>
              <a:rPr lang="en-US" sz="1200" kern="1200" dirty="0" err="1">
                <a:solidFill>
                  <a:schemeClr val="tx1"/>
                </a:solidFill>
                <a:latin typeface="+mn-lt"/>
                <a:ea typeface="+mn-ea"/>
                <a:cs typeface="+mn-cs"/>
              </a:rPr>
              <a:t>ightbulb</a:t>
            </a:r>
            <a:r>
              <a:rPr lang="en-US" sz="1200" kern="1200" dirty="0">
                <a:solidFill>
                  <a:schemeClr val="tx1"/>
                </a:solidFill>
                <a:latin typeface="+mn-lt"/>
                <a:ea typeface="+mn-ea"/>
                <a:cs typeface="+mn-cs"/>
              </a:rPr>
              <a:t>: Electrical energy from a power-generating plant </a:t>
            </a:r>
          </a:p>
          <a:p>
            <a:pPr marL="137160" indent="-137160">
              <a:buFont typeface="Arial" pitchFamily="34" charset="0"/>
              <a:buChar char="•"/>
            </a:pPr>
            <a:r>
              <a:rPr lang="en-US" sz="1200" kern="1200" dirty="0">
                <a:solidFill>
                  <a:schemeClr val="tx1"/>
                </a:solidFill>
                <a:latin typeface="+mn-lt"/>
                <a:ea typeface="+mn-ea"/>
                <a:cs typeface="+mn-cs"/>
              </a:rPr>
              <a:t>Ringing</a:t>
            </a:r>
            <a:r>
              <a:rPr lang="en-US" sz="1200" kern="1200" baseline="0" dirty="0">
                <a:solidFill>
                  <a:schemeClr val="tx1"/>
                </a:solidFill>
                <a:latin typeface="+mn-lt"/>
                <a:ea typeface="+mn-ea"/>
                <a:cs typeface="+mn-cs"/>
              </a:rPr>
              <a:t> c</a:t>
            </a:r>
            <a:r>
              <a:rPr lang="en-US" sz="1200" kern="1200" dirty="0">
                <a:solidFill>
                  <a:schemeClr val="tx1"/>
                </a:solidFill>
                <a:latin typeface="+mn-lt"/>
                <a:ea typeface="+mn-ea"/>
                <a:cs typeface="+mn-cs"/>
              </a:rPr>
              <a:t>ell phone: Stored electrical energy from a battery</a:t>
            </a:r>
          </a:p>
          <a:p>
            <a:pPr marL="137160" indent="-137160">
              <a:buFont typeface="Arial" pitchFamily="34" charset="0"/>
              <a:buChar char="•"/>
            </a:pPr>
            <a:r>
              <a:rPr lang="en-US" sz="1200" kern="1200" dirty="0">
                <a:solidFill>
                  <a:schemeClr val="tx1"/>
                </a:solidFill>
                <a:latin typeface="+mn-lt"/>
                <a:ea typeface="+mn-ea"/>
                <a:cs typeface="+mn-cs"/>
              </a:rPr>
              <a:t>Bouncing soccer ball: Kinetic energy in the ball</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137160" indent="-137160">
              <a:buFont typeface="Arial" pitchFamily="34" charset="0"/>
              <a:buChar char="•"/>
            </a:pPr>
            <a:r>
              <a:rPr lang="en-US" sz="1600" kern="1200" dirty="0">
                <a:solidFill>
                  <a:schemeClr val="tx1"/>
                </a:solidFill>
                <a:latin typeface="+mn-lt"/>
                <a:ea typeface="+mn-ea"/>
                <a:cs typeface="+mn-cs"/>
              </a:rPr>
              <a:t>Crawling</a:t>
            </a:r>
            <a:r>
              <a:rPr lang="en-US" sz="1600" kern="1200" baseline="0" dirty="0">
                <a:solidFill>
                  <a:schemeClr val="tx1"/>
                </a:solidFill>
                <a:latin typeface="+mn-lt"/>
                <a:ea typeface="+mn-ea"/>
                <a:cs typeface="+mn-cs"/>
              </a:rPr>
              <a:t> b</a:t>
            </a:r>
            <a:r>
              <a:rPr lang="en-US" sz="1600" kern="1200" dirty="0">
                <a:solidFill>
                  <a:schemeClr val="tx1"/>
                </a:solidFill>
                <a:latin typeface="+mn-lt"/>
                <a:ea typeface="+mn-ea"/>
                <a:cs typeface="+mn-cs"/>
              </a:rPr>
              <a:t>aby: Kinetic energy from food</a:t>
            </a:r>
            <a:r>
              <a:rPr lang="en-US" sz="1050" kern="1200" dirty="0">
                <a:solidFill>
                  <a:schemeClr val="tx1"/>
                </a:solidFill>
                <a:latin typeface="+mn-lt"/>
                <a:ea typeface="+mn-ea"/>
                <a:cs typeface="+mn-cs"/>
              </a:rPr>
              <a:t> </a:t>
            </a:r>
            <a:r>
              <a:rPr lang="en-US" dirty="0"/>
              <a:t> </a:t>
            </a:r>
            <a:r>
              <a:rPr lang="en-US" sz="1050" kern="120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a:t>
            </a:r>
            <a:r>
              <a:rPr lang="en-US" baseline="0" dirty="0"/>
              <a:t> than 1</a:t>
            </a:r>
            <a:r>
              <a:rPr lang="en-US" dirty="0"/>
              <a:t> min</a:t>
            </a:r>
          </a:p>
          <a:p>
            <a:endParaRPr lang="en-US" dirty="0"/>
          </a:p>
          <a:p>
            <a:pPr lvl="0"/>
            <a:r>
              <a:rPr lang="en-US" sz="1200" kern="1200" dirty="0">
                <a:solidFill>
                  <a:schemeClr val="tx1"/>
                </a:solidFill>
                <a:latin typeface="+mn-lt"/>
                <a:ea typeface="+mn-ea"/>
                <a:cs typeface="+mn-cs"/>
              </a:rPr>
              <a:t>a. Read the unit central question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Emphasize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that this question will guide student learning throughout the entire series of Energy Transfer lessons.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Tell participants that the information they gather during the content deepening investigations this week will help them answer this question.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Have participants write the focus question in their science notebooks and draw a double-lined box around it. This practice reinforces the process they’ll follow with students in the lessons.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Less than 1 min</a:t>
            </a:r>
          </a:p>
          <a:p>
            <a:endParaRPr lang="en-US" sz="12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Read the focus question on the slide.</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Emphasize that this question will guide student learning throughout ET lesson 1b.</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Ask participants to write the focus question in their notebooks and draw a box around it.</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45</a:t>
            </a:fld>
            <a:endParaRPr lang="en-US"/>
          </a:p>
        </p:txBody>
      </p:sp>
    </p:spTree>
    <p:extLst>
      <p:ext uri="{BB962C8B-B14F-4D97-AF65-F5344CB8AC3E}">
        <p14:creationId xmlns:p14="http://schemas.microsoft.com/office/powerpoint/2010/main" val="4468822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dirty="0"/>
          </a:p>
          <a:p>
            <a:pPr marL="0" lvl="1"/>
            <a:r>
              <a:rPr lang="en-US" sz="1200" kern="1200" dirty="0">
                <a:solidFill>
                  <a:schemeClr val="tx1"/>
                </a:solidFill>
                <a:latin typeface="+mn-lt"/>
                <a:ea typeface="+mn-ea"/>
                <a:cs typeface="+mn-cs"/>
              </a:rPr>
              <a:t>a. “For this investigation, you’ll become energy detectives and see if you can detect the presence of energy in some different objects.”</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Have participants pair up with their elbow partners. Then give each pair a plastic bag containing a windup toy, a flashlight, and a noisemaker.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Walk participants through the directions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“As you observe and handle these objects, keep in mind that you may have to do something to them to detect energy.”</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Direct participants to record their observations and evidence of energy for each object on a data table in their science notebooks. The table should have two columns with the headings “Object” and “Evidence of Energy.”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You may want to display the sample data table from ET lesson 1a on a document reader.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During this investigation, circulate around the room, listening to participants’ ideas and observations and asking elicit and probe questions.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46</a:t>
            </a:fld>
            <a:endParaRPr lang="en-US"/>
          </a:p>
        </p:txBody>
      </p:sp>
    </p:spTree>
    <p:extLst>
      <p:ext uri="{BB962C8B-B14F-4D97-AF65-F5344CB8AC3E}">
        <p14:creationId xmlns:p14="http://schemas.microsoft.com/office/powerpoint/2010/main" val="21206690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5 min</a:t>
            </a:r>
          </a:p>
          <a:p>
            <a:endParaRPr lang="en-US" sz="1200" kern="1200" dirty="0">
              <a:solidFill>
                <a:schemeClr val="tx1"/>
              </a:solidFill>
              <a:effectLst/>
              <a:latin typeface="+mn-lt"/>
              <a:ea typeface="+mn-ea"/>
              <a:cs typeface="+mn-cs"/>
            </a:endParaRPr>
          </a:p>
          <a:p>
            <a:pPr marL="0" lvl="1"/>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Whole-group discussion:</a:t>
            </a:r>
            <a:r>
              <a:rPr lang="en-US" sz="1200" kern="1200" dirty="0">
                <a:solidFill>
                  <a:schemeClr val="tx1"/>
                </a:solidFill>
                <a:latin typeface="+mn-lt"/>
                <a:ea typeface="+mn-ea"/>
                <a:cs typeface="+mn-cs"/>
              </a:rPr>
              <a:t> Have pairs share the observations and evidence they recorded on their data tables for each object. Make sure they include which senses they used to detect the presence of energy in an object and whether they needed to do anything to the object to detect energy.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During this discussion, encourage participants to agree, disagree, ask questions, or add on.</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47</a:t>
            </a:fld>
            <a:endParaRPr lang="en-US"/>
          </a:p>
        </p:txBody>
      </p:sp>
    </p:spTree>
    <p:extLst>
      <p:ext uri="{BB962C8B-B14F-4D97-AF65-F5344CB8AC3E}">
        <p14:creationId xmlns:p14="http://schemas.microsoft.com/office/powerpoint/2010/main" val="17566809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Review the focus question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Invite participants to share their ideas for answering the question, using observations and evidence from the previous</a:t>
            </a:r>
            <a:r>
              <a:rPr lang="en-US" sz="1200" kern="1200" baseline="0" dirty="0">
                <a:solidFill>
                  <a:schemeClr val="tx1"/>
                </a:solidFill>
                <a:latin typeface="+mn-lt"/>
                <a:ea typeface="+mn-ea"/>
                <a:cs typeface="+mn-cs"/>
              </a:rPr>
              <a:t> investigation</a:t>
            </a:r>
            <a:r>
              <a:rPr lang="en-US" sz="120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Encourage participants to agree, disagree, ask questions, or add to the ideas others share.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During this discussion, record key ideas on chart paper.</a:t>
            </a:r>
            <a:endParaRPr lang="en-US" sz="14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3 min</a:t>
            </a:r>
          </a:p>
          <a:p>
            <a:endParaRPr lang="en-US" sz="1200"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Review the key science ideas on the slide that answer the focus question. Emphasize that participants’ observations helped shape these responses.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Point out that</a:t>
            </a:r>
            <a:r>
              <a:rPr lang="en-US" sz="1200" i="1" kern="1200" dirty="0">
                <a:solidFill>
                  <a:schemeClr val="tx1"/>
                </a:solidFill>
                <a:latin typeface="+mn-lt"/>
                <a:ea typeface="+mn-ea"/>
                <a:cs typeface="+mn-cs"/>
              </a:rPr>
              <a:t> </a:t>
            </a:r>
            <a:r>
              <a:rPr lang="en-US" sz="1200" kern="1200" dirty="0">
                <a:solidFill>
                  <a:schemeClr val="tx1"/>
                </a:solidFill>
                <a:latin typeface="+mn-lt"/>
                <a:ea typeface="+mn-ea"/>
                <a:cs typeface="+mn-cs"/>
              </a:rPr>
              <a:t>detecting motion, sound, heat, and light in objects is actually evidence of energy transfer rather than energy, but this distinction isn’t necessary for students to be aware of at this point.</a:t>
            </a:r>
            <a:r>
              <a:rPr lang="en-US" dirty="0"/>
              <a:t> </a:t>
            </a:r>
          </a:p>
          <a:p>
            <a:endParaRPr lang="en-US" sz="1050" kern="1200" dirty="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mn-lt"/>
                <a:ea typeface="+mn-ea"/>
                <a:cs typeface="+mn-cs"/>
              </a:rPr>
              <a:t>c. </a:t>
            </a:r>
            <a:r>
              <a:rPr lang="en-US" sz="1200" b="1" kern="1200" dirty="0">
                <a:solidFill>
                  <a:schemeClr val="tx1"/>
                </a:solidFill>
                <a:latin typeface="+mn-lt"/>
                <a:ea typeface="+mn-ea"/>
                <a:cs typeface="+mn-cs"/>
              </a:rPr>
              <a:t>Whole-group discussion:</a:t>
            </a:r>
            <a:r>
              <a:rPr lang="en-US" sz="1200" kern="1200" dirty="0">
                <a:solidFill>
                  <a:schemeClr val="tx1"/>
                </a:solidFill>
                <a:latin typeface="+mn-lt"/>
                <a:ea typeface="+mn-ea"/>
                <a:cs typeface="+mn-cs"/>
              </a:rPr>
              <a:t> “Does everyone agree with these ideas? Would you like to add or revise anything?”</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mn-lt"/>
                <a:ea typeface="+mn-ea"/>
                <a:cs typeface="+mn-cs"/>
              </a:rPr>
              <a:t> </a:t>
            </a:r>
          </a:p>
          <a:p>
            <a:r>
              <a:rPr lang="en-US" sz="1200" kern="1200" dirty="0">
                <a:solidFill>
                  <a:schemeClr val="tx1"/>
                </a:solidFill>
                <a:latin typeface="+mn-lt"/>
                <a:ea typeface="+mn-ea"/>
                <a:cs typeface="+mn-cs"/>
              </a:rPr>
              <a:t>d. Have participants copy these science ideas into their science notebooks under the focus question.</a:t>
            </a:r>
            <a:endParaRPr lang="en-US" sz="105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49</a:t>
            </a:fld>
            <a:endParaRPr lang="en-US"/>
          </a:p>
        </p:txBody>
      </p:sp>
    </p:spTree>
    <p:extLst>
      <p:ext uri="{BB962C8B-B14F-4D97-AF65-F5344CB8AC3E}">
        <p14:creationId xmlns:p14="http://schemas.microsoft.com/office/powerpoint/2010/main" val="1605073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57020" indent="-291161" eaLnBrk="0" hangingPunct="0">
              <a:spcBef>
                <a:spcPct val="30000"/>
              </a:spcBef>
              <a:defRPr sz="1300">
                <a:solidFill>
                  <a:schemeClr val="tx1"/>
                </a:solidFill>
                <a:latin typeface="Arial" charset="0"/>
              </a:defRPr>
            </a:lvl2pPr>
            <a:lvl3pPr marL="1164647" indent="-232929" eaLnBrk="0" hangingPunct="0">
              <a:spcBef>
                <a:spcPct val="30000"/>
              </a:spcBef>
              <a:defRPr sz="1300">
                <a:solidFill>
                  <a:schemeClr val="tx1"/>
                </a:solidFill>
                <a:latin typeface="Arial" charset="0"/>
              </a:defRPr>
            </a:lvl3pPr>
            <a:lvl4pPr marL="1630505" indent="-232929" eaLnBrk="0" hangingPunct="0">
              <a:spcBef>
                <a:spcPct val="30000"/>
              </a:spcBef>
              <a:defRPr sz="1300">
                <a:solidFill>
                  <a:schemeClr val="tx1"/>
                </a:solidFill>
                <a:latin typeface="Arial" charset="0"/>
              </a:defRPr>
            </a:lvl4pPr>
            <a:lvl5pPr marL="2096365" indent="-232929" eaLnBrk="0" hangingPunct="0">
              <a:spcBef>
                <a:spcPct val="30000"/>
              </a:spcBef>
              <a:defRPr sz="1300">
                <a:solidFill>
                  <a:schemeClr val="tx1"/>
                </a:solidFill>
                <a:latin typeface="Arial" charset="0"/>
              </a:defRPr>
            </a:lvl5pPr>
            <a:lvl6pPr marL="2562224" indent="-232929" eaLnBrk="0" fontAlgn="base" hangingPunct="0">
              <a:spcBef>
                <a:spcPct val="30000"/>
              </a:spcBef>
              <a:spcAft>
                <a:spcPct val="0"/>
              </a:spcAft>
              <a:defRPr sz="1300">
                <a:solidFill>
                  <a:schemeClr val="tx1"/>
                </a:solidFill>
                <a:latin typeface="Arial" charset="0"/>
              </a:defRPr>
            </a:lvl6pPr>
            <a:lvl7pPr marL="3028082" indent="-232929" eaLnBrk="0" fontAlgn="base" hangingPunct="0">
              <a:spcBef>
                <a:spcPct val="30000"/>
              </a:spcBef>
              <a:spcAft>
                <a:spcPct val="0"/>
              </a:spcAft>
              <a:defRPr sz="1300">
                <a:solidFill>
                  <a:schemeClr val="tx1"/>
                </a:solidFill>
                <a:latin typeface="Arial" charset="0"/>
              </a:defRPr>
            </a:lvl7pPr>
            <a:lvl8pPr marL="3493941" indent="-232929" eaLnBrk="0" fontAlgn="base" hangingPunct="0">
              <a:spcBef>
                <a:spcPct val="30000"/>
              </a:spcBef>
              <a:spcAft>
                <a:spcPct val="0"/>
              </a:spcAft>
              <a:defRPr sz="1300">
                <a:solidFill>
                  <a:schemeClr val="tx1"/>
                </a:solidFill>
                <a:latin typeface="Arial" charset="0"/>
              </a:defRPr>
            </a:lvl8pPr>
            <a:lvl9pPr marL="3959800" indent="-23292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5</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baseline="0" dirty="0">
                <a:solidFill>
                  <a:srgbClr val="000000"/>
                </a:solidFill>
              </a:rPr>
              <a:t>5 min</a:t>
            </a:r>
          </a:p>
          <a:p>
            <a:endParaRPr lang="en-US" altLang="en-US" baseline="0" dirty="0">
              <a:solidFill>
                <a:srgbClr val="000000"/>
              </a:solidFill>
            </a:endParaRPr>
          </a:p>
          <a:p>
            <a:pPr lvl="0" fontAlgn="base"/>
            <a:r>
              <a:rPr lang="en-US" sz="1200" b="0" u="none" strike="noStrike" kern="1200" baseline="0" dirty="0">
                <a:solidFill>
                  <a:srgbClr val="000000"/>
                </a:solidFill>
                <a:effectLst/>
                <a:latin typeface="+mn-lt"/>
                <a:ea typeface="+mn-ea"/>
                <a:cs typeface="+mn-cs"/>
              </a:rPr>
              <a:t>a. Review these norms as a group.</a:t>
            </a:r>
          </a:p>
          <a:p>
            <a:pPr lvl="0" fontAlgn="base"/>
            <a:r>
              <a:rPr lang="en-US" sz="1200" b="0" u="none" strike="noStrike" kern="1200" baseline="0" dirty="0">
                <a:solidFill>
                  <a:srgbClr val="000000"/>
                </a:solidFill>
                <a:effectLst/>
                <a:latin typeface="+mn-lt"/>
                <a:ea typeface="+mn-ea"/>
                <a:cs typeface="+mn-cs"/>
              </a:rPr>
              <a:t> </a:t>
            </a:r>
          </a:p>
          <a:p>
            <a:pPr lvl="0" fontAlgn="base"/>
            <a:r>
              <a:rPr lang="en-US" sz="1200" b="0" u="none" strike="noStrike" kern="1200" dirty="0">
                <a:solidFill>
                  <a:schemeClr val="tx1"/>
                </a:solidFill>
                <a:effectLst/>
                <a:latin typeface="+mn-lt"/>
                <a:ea typeface="+mn-ea"/>
                <a:cs typeface="+mn-cs"/>
              </a:rPr>
              <a:t>b. </a:t>
            </a:r>
            <a:r>
              <a:rPr lang="en-US" sz="1200" b="1" u="none" strike="noStrike" kern="1200" dirty="0">
                <a:solidFill>
                  <a:schemeClr val="tx1"/>
                </a:solidFill>
                <a:effectLst/>
                <a:latin typeface="+mn-lt"/>
                <a:ea typeface="+mn-ea"/>
                <a:cs typeface="+mn-cs"/>
              </a:rPr>
              <a:t>Ask:</a:t>
            </a:r>
            <a:r>
              <a:rPr lang="en-US" sz="1200" u="none" strike="noStrike" kern="1200" dirty="0">
                <a:solidFill>
                  <a:schemeClr val="tx1"/>
                </a:solidFill>
                <a:effectLst/>
                <a:latin typeface="+mn-lt"/>
                <a:ea typeface="+mn-ea"/>
                <a:cs typeface="+mn-cs"/>
              </a:rPr>
              <a:t> “Any comments or suggested changes? Which of these norms do you think we could get better at applying</a:t>
            </a:r>
            <a:r>
              <a:rPr lang="en-US" sz="1200" u="none" strike="noStrike" kern="1200" baseline="0" dirty="0">
                <a:solidFill>
                  <a:schemeClr val="tx1"/>
                </a:solidFill>
                <a:effectLst/>
                <a:latin typeface="+mn-lt"/>
                <a:ea typeface="+mn-ea"/>
                <a:cs typeface="+mn-cs"/>
              </a:rPr>
              <a:t> individually and as a group</a:t>
            </a:r>
            <a:r>
              <a:rPr lang="en-US" sz="1200" u="none" strike="noStrike" kern="1200" dirty="0">
                <a:solidFill>
                  <a:schemeClr val="tx1"/>
                </a:solidFill>
                <a:effectLst/>
                <a:latin typeface="+mn-lt"/>
                <a:ea typeface="+mn-ea"/>
                <a:cs typeface="+mn-cs"/>
              </a:rPr>
              <a:t>?”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Remind participants:</a:t>
            </a:r>
            <a:r>
              <a:rPr lang="en-US" sz="1200" kern="1200" dirty="0">
                <a:solidFill>
                  <a:schemeClr val="tx1"/>
                </a:solidFill>
                <a:latin typeface="+mn-lt"/>
                <a:ea typeface="+mn-ea"/>
                <a:cs typeface="+mn-cs"/>
              </a:rPr>
              <a:t> “</a:t>
            </a:r>
            <a:r>
              <a:rPr lang="en-US" sz="1200" kern="1200" dirty="0">
                <a:solidFill>
                  <a:schemeClr val="tx1"/>
                </a:solidFill>
                <a:effectLst/>
                <a:latin typeface="+mn-lt"/>
                <a:ea typeface="+mn-ea"/>
                <a:cs typeface="+mn-cs"/>
              </a:rPr>
              <a:t>These norms will become increasingly important during the Summer Institute and throughout the academic year as we analyze one another’s classroom videos and learn together</a:t>
            </a:r>
            <a:r>
              <a:rPr lang="en-US" sz="1200" kern="1200" dirty="0">
                <a:solidFill>
                  <a:schemeClr val="tx1"/>
                </a:solidFill>
                <a:latin typeface="+mn-lt"/>
                <a:ea typeface="+mn-ea"/>
                <a:cs typeface="+mn-cs"/>
              </a:rPr>
              <a:t>.” </a:t>
            </a:r>
            <a:endParaRPr lang="en-US" altLang="en-US" baseline="0" dirty="0">
              <a:solidFill>
                <a:srgbClr val="000000"/>
              </a:solidFill>
            </a:endParaRPr>
          </a:p>
          <a:p>
            <a:endParaRPr lang="en-US" altLang="en-US" dirty="0">
              <a:solidFill>
                <a:srgbClr val="000000"/>
              </a:solidFill>
            </a:endParaRPr>
          </a:p>
        </p:txBody>
      </p:sp>
    </p:spTree>
    <p:extLst>
      <p:ext uri="{BB962C8B-B14F-4D97-AF65-F5344CB8AC3E}">
        <p14:creationId xmlns:p14="http://schemas.microsoft.com/office/powerpoint/2010/main" val="7469888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Less than 1 min</a:t>
            </a:r>
          </a:p>
          <a:p>
            <a:endParaRPr lang="en-US" sz="12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Read the focus question on the slide.</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Emphasize that this question will guide student learning throughout ET lessons 2a/b.</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Ask participants to write the focus question in their notebooks and draw a box around it.</a:t>
            </a:r>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50</a:t>
            </a:fld>
            <a:endParaRPr lang="en-US"/>
          </a:p>
        </p:txBody>
      </p:sp>
    </p:spTree>
    <p:extLst>
      <p:ext uri="{BB962C8B-B14F-4D97-AF65-F5344CB8AC3E}">
        <p14:creationId xmlns:p14="http://schemas.microsoft.com/office/powerpoint/2010/main" val="862939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15</a:t>
            </a:r>
            <a:r>
              <a:rPr lang="en-US" sz="1200" kern="1200" baseline="0" dirty="0">
                <a:solidFill>
                  <a:schemeClr val="tx1"/>
                </a:solidFill>
                <a:effectLst/>
                <a:latin typeface="+mn-lt"/>
                <a:ea typeface="+mn-ea"/>
                <a:cs typeface="+mn-cs"/>
              </a:rPr>
              <a:t> min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Have participants locate ET handout 2.2 (High-Speed Energy Procedure) in their lesson plans binders. Then distribute handout 5.7 (Ramps, Speed, and Energy) to each participant.</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“For this investigation, you’ll pair up with your elbow partners again and explore the speed and energy of a marble as it rolls down ramps of different heights and moves a piece of Styrofoam.” </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Hand out the necessary materials to each pair of participants.</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d. Demonstrate the setup for participants, including how to mark the sheet of paper to indicate where the Styrofoam block stops moving (step 4 on handout 2.2) and how to measure the distance from the middle mark to the edge of the paper (step 7).</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e. Inform pairs that they may have to perform several practice runs to get the marble to land in the Styrofoam groove correctly.</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f. Emphasize that participants should finish steps 1–9 for Ramp 1 before setting up Ramp 2.</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g. Answer any questions before directing pairs to begin their investigations. Circulate around the room during the activity to assist as needed.</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Make sure participants complete the entire handout during this investigation. In the actual activity, students gather data in one lesson and analyze it in the following lesson.</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51</a:t>
            </a:fld>
            <a:endParaRPr lang="en-US"/>
          </a:p>
        </p:txBody>
      </p:sp>
    </p:spTree>
    <p:extLst>
      <p:ext uri="{BB962C8B-B14F-4D97-AF65-F5344CB8AC3E}">
        <p14:creationId xmlns:p14="http://schemas.microsoft.com/office/powerpoint/2010/main" val="21286034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5 min</a:t>
            </a:r>
          </a:p>
          <a:p>
            <a:pPr lvl="0"/>
            <a:endParaRPr lang="en-US" sz="12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Read the questions on the slide.</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Whole-group share-out:</a:t>
            </a:r>
            <a:r>
              <a:rPr lang="en-US" sz="1200" kern="1200" dirty="0">
                <a:solidFill>
                  <a:schemeClr val="tx1"/>
                </a:solidFill>
                <a:latin typeface="+mn-lt"/>
                <a:ea typeface="+mn-ea"/>
                <a:cs typeface="+mn-cs"/>
              </a:rPr>
              <a:t> Invite pairs to share their observations and evidence from the investigation. Probe participants’ responses and elicit differing points of view.</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During this discussion, record participants’ observations and ideas on chart paper.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Try to reach a group consensus regarding question 4. Then have participants write the answers to each question in their science notebooks.</a:t>
            </a:r>
          </a:p>
          <a:p>
            <a:pPr marL="0" lvl="1"/>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52</a:t>
            </a:fld>
            <a:endParaRPr lang="en-US"/>
          </a:p>
        </p:txBody>
      </p:sp>
    </p:spTree>
    <p:extLst>
      <p:ext uri="{BB962C8B-B14F-4D97-AF65-F5344CB8AC3E}">
        <p14:creationId xmlns:p14="http://schemas.microsoft.com/office/powerpoint/2010/main" val="11070540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4 min</a:t>
            </a:r>
          </a:p>
          <a:p>
            <a:endParaRPr lang="en-US" sz="12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Review the focus question on the slide.</a:t>
            </a:r>
          </a:p>
          <a:p>
            <a:pPr marL="0" lvl="1"/>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Invite participants to share their ideas for answering the question, using observations and evidence from the ramp-and-marble investigation.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Encourage participants to agree, disagree, ask questions, or add to the ideas others share.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During this discussion, record key ideas on chart paper.</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53</a:t>
            </a:fld>
            <a:endParaRPr lang="en-US"/>
          </a:p>
        </p:txBody>
      </p:sp>
    </p:spTree>
    <p:extLst>
      <p:ext uri="{BB962C8B-B14F-4D97-AF65-F5344CB8AC3E}">
        <p14:creationId xmlns:p14="http://schemas.microsoft.com/office/powerpoint/2010/main" val="862939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3 min</a:t>
            </a:r>
          </a:p>
          <a:p>
            <a:endParaRPr lang="en-US" sz="1200"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Review the key science ideas on the slide that answer the focus question. Emphasize that participants’ observations and evidence from the ramp-and-marble investigation helped shape these responses.</a:t>
            </a:r>
          </a:p>
          <a:p>
            <a:endParaRPr lang="en-US" sz="1200" kern="1200" dirty="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mn-lt"/>
                <a:ea typeface="+mn-ea"/>
                <a:cs typeface="+mn-cs"/>
              </a:rPr>
              <a:t>b. </a:t>
            </a:r>
            <a:r>
              <a:rPr lang="en-US" sz="1200" b="1" kern="1200" dirty="0">
                <a:solidFill>
                  <a:schemeClr val="tx1"/>
                </a:solidFill>
                <a:latin typeface="+mn-lt"/>
                <a:ea typeface="+mn-ea"/>
                <a:cs typeface="+mn-cs"/>
              </a:rPr>
              <a:t>Whole-group discussion:</a:t>
            </a:r>
            <a:r>
              <a:rPr lang="en-US" sz="1200" kern="1200" dirty="0">
                <a:solidFill>
                  <a:schemeClr val="tx1"/>
                </a:solidFill>
                <a:latin typeface="+mn-lt"/>
                <a:ea typeface="+mn-ea"/>
                <a:cs typeface="+mn-cs"/>
              </a:rPr>
              <a:t> “Does everyone agree with these ideas? Would you like to add or revise anything?”</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mn-lt"/>
                <a:ea typeface="+mn-ea"/>
                <a:cs typeface="+mn-cs"/>
              </a:rPr>
              <a:t> </a:t>
            </a:r>
          </a:p>
          <a:p>
            <a:r>
              <a:rPr lang="en-US" sz="1200" kern="1200" dirty="0">
                <a:solidFill>
                  <a:schemeClr val="tx1"/>
                </a:solidFill>
                <a:latin typeface="+mn-lt"/>
                <a:ea typeface="+mn-ea"/>
                <a:cs typeface="+mn-cs"/>
              </a:rPr>
              <a:t>c. Have participants copy these science ideas into their science notebooks</a:t>
            </a:r>
            <a:r>
              <a:rPr lang="en-US" sz="1200" kern="1200" baseline="0" dirty="0">
                <a:solidFill>
                  <a:schemeClr val="tx1"/>
                </a:solidFill>
                <a:latin typeface="+mn-lt"/>
                <a:ea typeface="+mn-ea"/>
                <a:cs typeface="+mn-cs"/>
              </a:rPr>
              <a:t> under the focus question.</a:t>
            </a:r>
            <a:endParaRPr lang="en-US" sz="105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54</a:t>
            </a:fld>
            <a:endParaRPr lang="en-US"/>
          </a:p>
        </p:txBody>
      </p:sp>
    </p:spTree>
    <p:extLst>
      <p:ext uri="{BB962C8B-B14F-4D97-AF65-F5344CB8AC3E}">
        <p14:creationId xmlns:p14="http://schemas.microsoft.com/office/powerpoint/2010/main" val="16050738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8 min</a:t>
            </a:r>
            <a:endParaRPr lang="en-US" sz="16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pPr marL="0" lvl="1"/>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Think-Pair-Share (4 min):</a:t>
            </a:r>
            <a:r>
              <a:rPr lang="en-US" sz="1200" kern="1200" dirty="0">
                <a:solidFill>
                  <a:schemeClr val="tx1"/>
                </a:solidFill>
                <a:latin typeface="+mn-lt"/>
                <a:ea typeface="+mn-ea"/>
                <a:cs typeface="+mn-cs"/>
              </a:rPr>
              <a:t> Ask participants to think about the questions on the slide that relate to today’s energy-detectives investigation. Then have them pair up and discuss their ideas with an elbow partner.</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Whole-group discussion (4 min):</a:t>
            </a:r>
            <a:r>
              <a:rPr lang="en-US" sz="1200" kern="1200" dirty="0">
                <a:solidFill>
                  <a:schemeClr val="tx1"/>
                </a:solidFill>
                <a:latin typeface="+mn-lt"/>
                <a:ea typeface="+mn-ea"/>
                <a:cs typeface="+mn-cs"/>
              </a:rPr>
              <a:t> Invite participants to share their ideas with the group. Probe participants’ responses and elicit differing points of view.</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Following the discussion, highlight these answers:</a:t>
            </a:r>
          </a:p>
          <a:p>
            <a:pPr marL="228600" indent="-137160">
              <a:buFont typeface="Arial" pitchFamily="34" charset="0"/>
              <a:buChar char="•"/>
            </a:pPr>
            <a:r>
              <a:rPr lang="en-US" sz="1200" b="1" i="0" kern="1200" dirty="0">
                <a:solidFill>
                  <a:schemeClr val="tx1"/>
                </a:solidFill>
                <a:latin typeface="+mn-lt"/>
                <a:ea typeface="+mn-ea"/>
                <a:cs typeface="+mn-cs"/>
              </a:rPr>
              <a:t>Question 1: </a:t>
            </a:r>
            <a:r>
              <a:rPr lang="en-US" sz="1200" kern="1200" dirty="0">
                <a:solidFill>
                  <a:schemeClr val="tx1"/>
                </a:solidFill>
                <a:latin typeface="+mn-lt"/>
                <a:ea typeface="+mn-ea"/>
                <a:cs typeface="+mn-cs"/>
              </a:rPr>
              <a:t>Some forms of energy can’t be detected with our senses. The chemical potential energy of a match and the gravitational potential energy of an object at the top of a hill are two examples</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a:t>
            </a:r>
          </a:p>
          <a:p>
            <a:pPr marL="228600" indent="-137160">
              <a:buFont typeface="Arial" pitchFamily="34" charset="0"/>
              <a:buChar char="•"/>
            </a:pPr>
            <a:r>
              <a:rPr lang="en-US" sz="1200" b="1" i="0" kern="1200" dirty="0">
                <a:solidFill>
                  <a:schemeClr val="tx1"/>
                </a:solidFill>
                <a:latin typeface="+mn-lt"/>
                <a:ea typeface="+mn-ea"/>
                <a:cs typeface="+mn-cs"/>
              </a:rPr>
              <a:t>Question 2: </a:t>
            </a:r>
            <a:r>
              <a:rPr lang="en-US" sz="1200" kern="1200" dirty="0">
                <a:solidFill>
                  <a:schemeClr val="tx1"/>
                </a:solidFill>
                <a:latin typeface="+mn-lt"/>
                <a:ea typeface="+mn-ea"/>
                <a:cs typeface="+mn-cs"/>
              </a:rPr>
              <a:t>The energy we detect in an object can transfer as heat to the environment. As a bouncing ball hits the ground, its energy is gradually lost as heat to the environment until it has no more energy. </a:t>
            </a:r>
          </a:p>
          <a:p>
            <a:pPr marL="228600" indent="-137160">
              <a:buFont typeface="Arial" pitchFamily="34" charset="0"/>
              <a:buChar char="•"/>
            </a:pPr>
            <a:r>
              <a:rPr lang="en-US" sz="1200" b="1" i="0" kern="1200" dirty="0">
                <a:solidFill>
                  <a:schemeClr val="tx1"/>
                </a:solidFill>
                <a:latin typeface="+mn-lt"/>
                <a:ea typeface="+mn-ea"/>
                <a:cs typeface="+mn-cs"/>
              </a:rPr>
              <a:t>Question 3: </a:t>
            </a:r>
            <a:r>
              <a:rPr lang="en-US" sz="1200" kern="1200" dirty="0">
                <a:solidFill>
                  <a:schemeClr val="tx1"/>
                </a:solidFill>
                <a:latin typeface="+mn-lt"/>
                <a:ea typeface="+mn-ea"/>
                <a:cs typeface="+mn-cs"/>
              </a:rPr>
              <a:t>Hyper kids have kinetic energy from food (i.e., sugar from breakfast), but their energy also transfers to the environment in the form of heat (conduction), sound waves, and working against the ground’s friction as they walk and run (which leads to heat conduction). The energy of hyper kids is like the internal energy of molecules inside an object</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that gains heat.</a:t>
            </a:r>
          </a:p>
          <a:p>
            <a:pPr marL="228600" indent="-137160">
              <a:buFont typeface="Arial" pitchFamily="34" charset="0"/>
              <a:buChar char="•"/>
            </a:pPr>
            <a:r>
              <a:rPr lang="en-US" sz="1200" b="1" i="0" kern="1200" dirty="0">
                <a:solidFill>
                  <a:schemeClr val="tx1"/>
                </a:solidFill>
                <a:latin typeface="+mn-lt"/>
                <a:ea typeface="+mn-ea"/>
                <a:cs typeface="+mn-cs"/>
              </a:rPr>
              <a:t>Question 4: </a:t>
            </a:r>
            <a:r>
              <a:rPr lang="en-US" sz="1200" kern="1200" dirty="0">
                <a:solidFill>
                  <a:schemeClr val="tx1"/>
                </a:solidFill>
                <a:latin typeface="+mn-lt"/>
                <a:ea typeface="+mn-ea"/>
                <a:cs typeface="+mn-cs"/>
              </a:rPr>
              <a:t>Even when perfectly still, all humans radiate heat like little space heaters and consume heat through their bodily functions.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55</a:t>
            </a:fld>
            <a:endParaRPr lang="en-US"/>
          </a:p>
        </p:txBody>
      </p:sp>
    </p:spTree>
    <p:extLst>
      <p:ext uri="{BB962C8B-B14F-4D97-AF65-F5344CB8AC3E}">
        <p14:creationId xmlns:p14="http://schemas.microsoft.com/office/powerpoint/2010/main" val="1208363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8 min</a:t>
            </a:r>
          </a:p>
          <a:p>
            <a:endParaRPr lang="en-US" sz="1200" kern="1200" dirty="0">
              <a:solidFill>
                <a:schemeClr val="tx1"/>
              </a:solidFill>
              <a:effectLst/>
              <a:latin typeface="+mn-lt"/>
              <a:ea typeface="+mn-ea"/>
              <a:cs typeface="+mn-cs"/>
            </a:endParaRPr>
          </a:p>
          <a:p>
            <a:pPr marL="0" lvl="1"/>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Think-Pair-Share (4 min):</a:t>
            </a:r>
            <a:r>
              <a:rPr lang="en-US" sz="1200" kern="1200" dirty="0">
                <a:solidFill>
                  <a:schemeClr val="tx1"/>
                </a:solidFill>
                <a:latin typeface="+mn-lt"/>
                <a:ea typeface="+mn-ea"/>
                <a:cs typeface="+mn-cs"/>
              </a:rPr>
              <a:t> Ask participants to think about the questions on the slide that relate to today’s high-speed energy investigation. Then have them pair up and discuss their ideas with an elbow partner.</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Whole-group discussion (4 min):</a:t>
            </a:r>
            <a:r>
              <a:rPr lang="en-US" sz="1200" kern="1200" dirty="0">
                <a:solidFill>
                  <a:schemeClr val="tx1"/>
                </a:solidFill>
                <a:latin typeface="+mn-lt"/>
                <a:ea typeface="+mn-ea"/>
                <a:cs typeface="+mn-cs"/>
              </a:rPr>
              <a:t> Invite participants to share their ideas with the group. Probe participants’ responses and elicit differing points of view.</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Following the discussion, highlight these answers:</a:t>
            </a:r>
          </a:p>
          <a:p>
            <a:pPr marL="228600" indent="-137160">
              <a:buFont typeface="Arial" pitchFamily="34" charset="0"/>
              <a:buChar char="•"/>
            </a:pPr>
            <a:r>
              <a:rPr lang="en-US" sz="1200" b="1" i="0" kern="1200" dirty="0">
                <a:solidFill>
                  <a:schemeClr val="tx1"/>
                </a:solidFill>
                <a:latin typeface="+mn-lt"/>
                <a:ea typeface="+mn-ea"/>
                <a:cs typeface="+mn-cs"/>
              </a:rPr>
              <a:t>Question 1: </a:t>
            </a:r>
            <a:r>
              <a:rPr lang="en-US" sz="1200" kern="1200" dirty="0">
                <a:solidFill>
                  <a:schemeClr val="tx1"/>
                </a:solidFill>
                <a:latin typeface="+mn-lt"/>
                <a:ea typeface="+mn-ea"/>
                <a:cs typeface="+mn-cs"/>
              </a:rPr>
              <a:t>The energy the marble had to roll down the ramp came entirely from its gravitational potential energy at the top of the ramp. Frictional force </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works on the moving marble, causing it to slow down and eventually stop. That work is proportional to distance: W = </a:t>
            </a:r>
            <a:r>
              <a:rPr lang="en-US" sz="1200" kern="1200" dirty="0" err="1">
                <a:solidFill>
                  <a:schemeClr val="tx1"/>
                </a:solidFill>
                <a:latin typeface="+mn-lt"/>
                <a:ea typeface="+mn-ea"/>
                <a:cs typeface="+mn-cs"/>
              </a:rPr>
              <a:t>fd</a:t>
            </a:r>
            <a:r>
              <a:rPr lang="en-US" sz="1200" kern="1200" dirty="0">
                <a:solidFill>
                  <a:schemeClr val="tx1"/>
                </a:solidFill>
                <a:latin typeface="+mn-lt"/>
                <a:ea typeface="+mn-ea"/>
                <a:cs typeface="+mn-cs"/>
              </a:rPr>
              <a:t> (f = frictional force; d = distance traveled). That work converts entirely into heat by slightly raising the temperature of the floor and the foam. Eventually, that heat radiates or conducts into other adjacent objects and is released into the air. So energy isn’t lost; it’s just transferred into heat. And heat isn’t detectable in this case.   </a:t>
            </a:r>
          </a:p>
          <a:p>
            <a:pPr marL="228600" indent="-137160">
              <a:buFont typeface="Arial" pitchFamily="34" charset="0"/>
              <a:buChar char="•"/>
            </a:pPr>
            <a:r>
              <a:rPr lang="en-US" sz="1200" b="1" i="0" kern="1200" dirty="0">
                <a:solidFill>
                  <a:schemeClr val="tx1"/>
                </a:solidFill>
                <a:latin typeface="+mn-lt"/>
                <a:ea typeface="+mn-ea"/>
                <a:cs typeface="+mn-cs"/>
              </a:rPr>
              <a:t>Question 2: </a:t>
            </a:r>
            <a:r>
              <a:rPr lang="en-US" sz="1200" kern="1200" dirty="0">
                <a:solidFill>
                  <a:schemeClr val="tx1"/>
                </a:solidFill>
                <a:latin typeface="+mn-lt"/>
                <a:ea typeface="+mn-ea"/>
                <a:cs typeface="+mn-cs"/>
              </a:rPr>
              <a:t>The marble’s total energy at the top of the ramp is in the form of gravitational potential energy, which is proportional to the ramp height and independent of steepness.</a:t>
            </a:r>
          </a:p>
          <a:p>
            <a:pPr marL="228600" indent="-137160">
              <a:buFont typeface="Arial" pitchFamily="34" charset="0"/>
              <a:buChar char="•"/>
            </a:pPr>
            <a:r>
              <a:rPr lang="en-US" sz="1200" b="1" i="0" kern="1200" dirty="0">
                <a:solidFill>
                  <a:schemeClr val="tx1"/>
                </a:solidFill>
                <a:latin typeface="+mn-lt"/>
                <a:ea typeface="+mn-ea"/>
                <a:cs typeface="+mn-cs"/>
              </a:rPr>
              <a:t>Question 3: </a:t>
            </a:r>
            <a:r>
              <a:rPr lang="en-US" sz="1200" kern="1200" dirty="0">
                <a:solidFill>
                  <a:schemeClr val="tx1"/>
                </a:solidFill>
                <a:latin typeface="+mn-lt"/>
                <a:ea typeface="+mn-ea"/>
                <a:cs typeface="+mn-cs"/>
              </a:rPr>
              <a:t>As the marble rolls down the ramp, it loses potential energy and gains kinetic energy. </a:t>
            </a:r>
            <a:r>
              <a:rPr lang="en-US" sz="1200" u="none" kern="1200" dirty="0">
                <a:solidFill>
                  <a:schemeClr val="tx1"/>
                </a:solidFill>
                <a:effectLst/>
                <a:latin typeface="+mn-lt"/>
                <a:ea typeface="+mn-ea"/>
                <a:cs typeface="+mn-cs"/>
              </a:rPr>
              <a:t>As kinetic energy decreases, frictional force increases, slowing the marble down. Ultimately, energy turns to heat once the marble has reached a complete stop. </a:t>
            </a:r>
            <a:endParaRPr lang="en-US" sz="1200" u="none" kern="1200" dirty="0">
              <a:solidFill>
                <a:schemeClr val="tx1"/>
              </a:solidFill>
              <a:latin typeface="+mn-lt"/>
              <a:ea typeface="+mn-ea"/>
              <a:cs typeface="+mn-cs"/>
            </a:endParaRPr>
          </a:p>
          <a:p>
            <a:pPr marL="228600" indent="-137160">
              <a:buFont typeface="Arial" pitchFamily="34" charset="0"/>
              <a:buChar char="•"/>
            </a:pPr>
            <a:r>
              <a:rPr lang="en-US" sz="1200" b="1" i="0" kern="1200" dirty="0">
                <a:solidFill>
                  <a:schemeClr val="tx1"/>
                </a:solidFill>
                <a:latin typeface="+mn-lt"/>
                <a:ea typeface="+mn-ea"/>
                <a:cs typeface="+mn-cs"/>
              </a:rPr>
              <a:t>Question 4: </a:t>
            </a:r>
            <a:r>
              <a:rPr lang="en-US" sz="1200" kern="1200" dirty="0">
                <a:solidFill>
                  <a:schemeClr val="tx1"/>
                </a:solidFill>
                <a:latin typeface="+mn-lt"/>
                <a:ea typeface="+mn-ea"/>
                <a:cs typeface="+mn-cs"/>
              </a:rPr>
              <a:t>The marble’s speed could be increased with a longer or higher ramp, but not both. The amount of potential energy and, thus, the marble’s final kinetic energy come from the height of the ramp.</a:t>
            </a:r>
          </a:p>
          <a:p>
            <a:pPr marL="228600" indent="-137160">
              <a:buFont typeface="Arial" pitchFamily="34" charset="0"/>
              <a:buChar char="•"/>
            </a:pPr>
            <a:r>
              <a:rPr lang="en-US" sz="1200" b="1" i="0" kern="1200" dirty="0">
                <a:solidFill>
                  <a:schemeClr val="tx1"/>
                </a:solidFill>
                <a:latin typeface="+mn-lt"/>
                <a:ea typeface="+mn-ea"/>
                <a:cs typeface="+mn-cs"/>
              </a:rPr>
              <a:t>Question 5: </a:t>
            </a:r>
            <a:r>
              <a:rPr lang="en-US" sz="1200" kern="1200" dirty="0">
                <a:solidFill>
                  <a:schemeClr val="tx1"/>
                </a:solidFill>
                <a:latin typeface="+mn-lt"/>
                <a:ea typeface="+mn-ea"/>
                <a:cs typeface="+mn-cs"/>
              </a:rPr>
              <a:t>If the marble were made of steel, it would be heavier and have more mass. The kinetic energy of a heavier marble moving at the same speed as a lighter marble would depend on that mass: KE = (1/2)mv</a:t>
            </a:r>
            <a:r>
              <a:rPr lang="en-US" sz="1200" kern="1200" baseline="30000" dirty="0">
                <a:solidFill>
                  <a:schemeClr val="tx1"/>
                </a:solidFill>
                <a:latin typeface="+mn-lt"/>
                <a:ea typeface="+mn-ea"/>
                <a:cs typeface="+mn-cs"/>
              </a:rPr>
              <a:t>2</a:t>
            </a:r>
            <a:r>
              <a:rPr lang="en-US" sz="1200" kern="1200" dirty="0">
                <a:solidFill>
                  <a:schemeClr val="tx1"/>
                </a:solidFill>
                <a:latin typeface="+mn-lt"/>
                <a:ea typeface="+mn-ea"/>
                <a:cs typeface="+mn-cs"/>
              </a:rPr>
              <a:t>. So the heavier marble moving at the same speed as the lighter marble would have more kinetic energy because it has more mass. The heavier marble, therefore, would push the Styrofoam farther.</a:t>
            </a:r>
            <a:r>
              <a:rPr lang="en-US" dirty="0"/>
              <a:t> </a:t>
            </a:r>
            <a:endParaRPr lang="en-US" sz="16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56</a:t>
            </a:fld>
            <a:endParaRPr lang="en-US"/>
          </a:p>
        </p:txBody>
      </p:sp>
    </p:spTree>
    <p:extLst>
      <p:ext uri="{BB962C8B-B14F-4D97-AF65-F5344CB8AC3E}">
        <p14:creationId xmlns:p14="http://schemas.microsoft.com/office/powerpoint/2010/main" val="1208363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8 min</a:t>
            </a:r>
          </a:p>
          <a:p>
            <a:endParaRPr lang="en-US" sz="12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Highlight the information about kinetic energy, gravitational potential energy, and heat on the slide.</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With these ideas in mind, discuss the following questions with participants:</a:t>
            </a:r>
          </a:p>
          <a:p>
            <a:pPr marL="228600" indent="-137160">
              <a:buFont typeface="Arial" pitchFamily="34" charset="0"/>
              <a:buChar char="•"/>
            </a:pPr>
            <a:r>
              <a:rPr lang="en-US" sz="1200" kern="1200" dirty="0">
                <a:solidFill>
                  <a:schemeClr val="tx1"/>
                </a:solidFill>
                <a:latin typeface="+mn-lt"/>
                <a:ea typeface="+mn-ea"/>
                <a:cs typeface="+mn-cs"/>
              </a:rPr>
              <a:t>Which object has more kinetic energy at 55 miles per hour: a Hummer or a Mini Cooper?</a:t>
            </a:r>
          </a:p>
          <a:p>
            <a:pPr marL="228600" indent="-137160">
              <a:buFont typeface="Arial" pitchFamily="34" charset="0"/>
              <a:buChar char="•"/>
            </a:pPr>
            <a:r>
              <a:rPr lang="en-US" sz="1200" kern="1200" dirty="0">
                <a:solidFill>
                  <a:schemeClr val="tx1"/>
                </a:solidFill>
                <a:latin typeface="+mn-lt"/>
                <a:ea typeface="+mn-ea"/>
                <a:cs typeface="+mn-cs"/>
              </a:rPr>
              <a:t>Which of two identical cars has higher kinetic energy if one is moving faster? </a:t>
            </a:r>
          </a:p>
          <a:p>
            <a:pPr marL="228600" indent="-137160">
              <a:buFont typeface="Arial" pitchFamily="34" charset="0"/>
              <a:buChar char="•"/>
            </a:pPr>
            <a:r>
              <a:rPr lang="en-US" sz="1200" kern="1200" dirty="0">
                <a:solidFill>
                  <a:schemeClr val="tx1"/>
                </a:solidFill>
                <a:latin typeface="+mn-lt"/>
                <a:ea typeface="+mn-ea"/>
                <a:cs typeface="+mn-cs"/>
              </a:rPr>
              <a:t>How does a skier gain potential energy? </a:t>
            </a:r>
          </a:p>
          <a:p>
            <a:pPr marL="228600" indent="-137160">
              <a:buFont typeface="Arial" pitchFamily="34" charset="0"/>
              <a:buChar char="•"/>
            </a:pPr>
            <a:r>
              <a:rPr lang="en-US" sz="1200" kern="1200" dirty="0">
                <a:solidFill>
                  <a:schemeClr val="tx1"/>
                </a:solidFill>
                <a:latin typeface="+mn-lt"/>
                <a:ea typeface="+mn-ea"/>
                <a:cs typeface="+mn-cs"/>
              </a:rPr>
              <a:t>Which of two skiers at the top of a mountain has more potential energy: a fat one or a skinny one? Why? </a:t>
            </a:r>
          </a:p>
          <a:p>
            <a:pPr marL="228600" indent="-137160">
              <a:buFont typeface="Arial" pitchFamily="34" charset="0"/>
              <a:buChar char="•"/>
            </a:pPr>
            <a:r>
              <a:rPr lang="en-US" sz="1200" kern="1200" dirty="0">
                <a:solidFill>
                  <a:schemeClr val="tx1"/>
                </a:solidFill>
                <a:latin typeface="+mn-lt"/>
                <a:ea typeface="+mn-ea"/>
                <a:cs typeface="+mn-cs"/>
              </a:rPr>
              <a:t>Heat is an inescapable transfer of energy that can’t be ignored in our examples. Rub your hands together and feel your work turn into heat. But can you reverse this transfer from hot to cold?</a:t>
            </a:r>
          </a:p>
          <a:p>
            <a:pPr marL="228600" indent="-137160">
              <a:buFont typeface="Arial" pitchFamily="34" charset="0"/>
              <a:buChar char="•"/>
            </a:pPr>
            <a:r>
              <a:rPr lang="en-US" sz="1200" kern="1200" dirty="0">
                <a:solidFill>
                  <a:schemeClr val="tx1"/>
                </a:solidFill>
                <a:latin typeface="+mn-lt"/>
                <a:ea typeface="+mn-ea"/>
                <a:cs typeface="+mn-cs"/>
              </a:rPr>
              <a:t>Imagine coffee getting cold in a room. Where does heat go? Can it return to the coffee mug by itself? </a:t>
            </a:r>
          </a:p>
          <a:p>
            <a:pPr marL="228600" indent="-137160">
              <a:buFont typeface="Arial" pitchFamily="34" charset="0"/>
              <a:buChar char="•"/>
            </a:pPr>
            <a:r>
              <a:rPr lang="en-US" sz="1200" kern="1200" dirty="0">
                <a:solidFill>
                  <a:schemeClr val="tx1"/>
                </a:solidFill>
                <a:latin typeface="+mn-lt"/>
                <a:ea typeface="+mn-ea"/>
                <a:cs typeface="+mn-cs"/>
              </a:rPr>
              <a:t>Scattered heat isn’t as useful as localized heat. Would you rather have a lot of heat in your car’s pistons or heat coming out of the tailpipe and escaping into the atmosphere? The pistons’ heat is far more useful that the heat escaping from the tailpipe!</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30449322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8 min</a:t>
            </a:r>
          </a:p>
          <a:p>
            <a:endParaRPr lang="en-US" sz="12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“As energy detectives, let’s investigate the scenarios on this slide.”</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Introduce each scenario and ask participants the following questions:</a:t>
            </a:r>
          </a:p>
          <a:p>
            <a:pPr marL="457200" lvl="0" indent="-228600">
              <a:buFont typeface="+mj-lt"/>
              <a:buAutoNum type="arabicPeriod"/>
            </a:pPr>
            <a:r>
              <a:rPr lang="en-US" sz="1200" kern="1200" dirty="0">
                <a:solidFill>
                  <a:schemeClr val="tx1"/>
                </a:solidFill>
                <a:latin typeface="+mn-lt"/>
                <a:ea typeface="+mn-ea"/>
                <a:cs typeface="+mn-cs"/>
              </a:rPr>
              <a:t>Which forms of detectable energy are present in each scenario?</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457200" indent="-228600">
              <a:buFont typeface="+mj-lt"/>
              <a:buAutoNum type="arabicPeriod"/>
            </a:pPr>
            <a:r>
              <a:rPr lang="en-US" sz="1200" kern="1200" dirty="0">
                <a:solidFill>
                  <a:schemeClr val="tx1"/>
                </a:solidFill>
                <a:latin typeface="+mn-lt"/>
                <a:ea typeface="+mn-ea"/>
                <a:cs typeface="+mn-cs"/>
              </a:rPr>
              <a:t>What transfers of energy are taking place in each scenario?</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457200" indent="-228600">
              <a:buFont typeface="+mj-lt"/>
              <a:buAutoNum type="arabicPeriod"/>
            </a:pPr>
            <a:r>
              <a:rPr lang="en-US" sz="1200" kern="1200" dirty="0">
                <a:solidFill>
                  <a:schemeClr val="tx1"/>
                </a:solidFill>
                <a:latin typeface="+mn-lt"/>
                <a:ea typeface="+mn-ea"/>
                <a:cs typeface="+mn-cs"/>
              </a:rPr>
              <a:t>How does kinetic energy change in the airplane?</a:t>
            </a:r>
          </a:p>
          <a:p>
            <a:pPr marL="457200" indent="-228600">
              <a:buFont typeface="+mj-lt"/>
              <a:buAutoNum type="arabicPeriod"/>
            </a:pPr>
            <a:r>
              <a:rPr lang="en-US" sz="1200" kern="1200" dirty="0">
                <a:solidFill>
                  <a:schemeClr val="tx1"/>
                </a:solidFill>
                <a:latin typeface="+mn-lt"/>
                <a:ea typeface="+mn-ea"/>
                <a:cs typeface="+mn-cs"/>
              </a:rPr>
              <a:t>How does potential energy change in the airplane?</a:t>
            </a:r>
          </a:p>
          <a:p>
            <a:pPr marL="457200" indent="-228600">
              <a:buFont typeface="+mj-lt"/>
              <a:buAutoNum type="arabicPeriod"/>
            </a:pPr>
            <a:r>
              <a:rPr lang="en-US" sz="1200" kern="1200" dirty="0">
                <a:solidFill>
                  <a:schemeClr val="tx1"/>
                </a:solidFill>
                <a:latin typeface="+mn-lt"/>
                <a:ea typeface="+mn-ea"/>
                <a:cs typeface="+mn-cs"/>
              </a:rPr>
              <a:t>What restrictions apply to the flow of heat in these scenarios (i.e., in what directions can heat flow)?</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Answer key:</a:t>
            </a:r>
            <a:endParaRPr lang="en-US" sz="1600" kern="1200" dirty="0">
              <a:solidFill>
                <a:schemeClr val="tx1"/>
              </a:solidFill>
              <a:latin typeface="+mn-lt"/>
              <a:ea typeface="+mn-ea"/>
              <a:cs typeface="+mn-cs"/>
            </a:endParaRPr>
          </a:p>
          <a:p>
            <a:pPr marL="137160" indent="-137160">
              <a:buFont typeface="Arial" pitchFamily="34" charset="0"/>
              <a:buChar char="•"/>
            </a:pPr>
            <a:r>
              <a:rPr lang="en-US" sz="1200" b="1" i="0" kern="1200" dirty="0">
                <a:solidFill>
                  <a:schemeClr val="tx1"/>
                </a:solidFill>
                <a:latin typeface="+mn-lt"/>
                <a:ea typeface="+mn-ea"/>
                <a:cs typeface="+mn-cs"/>
              </a:rPr>
              <a:t>Question 1: </a:t>
            </a:r>
            <a:r>
              <a:rPr lang="en-US" sz="1200" kern="1200" dirty="0">
                <a:solidFill>
                  <a:schemeClr val="tx1"/>
                </a:solidFill>
                <a:latin typeface="+mn-lt"/>
                <a:ea typeface="+mn-ea"/>
                <a:cs typeface="+mn-cs"/>
              </a:rPr>
              <a:t>kinetic energy and light energy</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137160" indent="-137160">
              <a:buFont typeface="Arial" pitchFamily="34" charset="0"/>
              <a:buChar char="•"/>
            </a:pPr>
            <a:r>
              <a:rPr lang="en-US" sz="1200" b="1" i="0" kern="1200" dirty="0">
                <a:solidFill>
                  <a:schemeClr val="tx1"/>
                </a:solidFill>
                <a:latin typeface="+mn-lt"/>
                <a:ea typeface="+mn-ea"/>
                <a:cs typeface="+mn-cs"/>
              </a:rPr>
              <a:t>Question 2: </a:t>
            </a:r>
            <a:r>
              <a:rPr lang="en-US" sz="1200" kern="1200" dirty="0">
                <a:solidFill>
                  <a:schemeClr val="tx1"/>
                </a:solidFill>
                <a:latin typeface="+mn-lt"/>
                <a:ea typeface="+mn-ea"/>
                <a:cs typeface="+mn-cs"/>
              </a:rPr>
              <a:t>Chemical energy in the aircraft fuel is converted to kinetic energy, gravitational potential energy, heat (exhaust), and the roaring sound of the engine.</a:t>
            </a:r>
          </a:p>
          <a:p>
            <a:pPr marL="137160" indent="-137160">
              <a:buFont typeface="Arial" pitchFamily="34" charset="0"/>
              <a:buChar char="•"/>
            </a:pPr>
            <a:r>
              <a:rPr lang="en-US" sz="1200" b="1" i="0" kern="1200" dirty="0">
                <a:solidFill>
                  <a:schemeClr val="tx1"/>
                </a:solidFill>
                <a:latin typeface="+mn-lt"/>
                <a:ea typeface="+mn-ea"/>
                <a:cs typeface="+mn-cs"/>
              </a:rPr>
              <a:t>Question 3: </a:t>
            </a:r>
            <a:r>
              <a:rPr lang="en-US" sz="1200" kern="1200" dirty="0">
                <a:solidFill>
                  <a:schemeClr val="tx1"/>
                </a:solidFill>
                <a:latin typeface="+mn-lt"/>
                <a:ea typeface="+mn-ea"/>
                <a:cs typeface="+mn-cs"/>
              </a:rPr>
              <a:t>The plane’s kinetic energy increases because the engine is working to keep the plane climbing into the air. </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137160" indent="-137160">
              <a:buFont typeface="Arial" pitchFamily="34" charset="0"/>
              <a:buChar char="•"/>
            </a:pPr>
            <a:r>
              <a:rPr lang="en-US" sz="1200" b="1" i="0" kern="1200" dirty="0">
                <a:solidFill>
                  <a:schemeClr val="tx1"/>
                </a:solidFill>
                <a:latin typeface="+mn-lt"/>
                <a:ea typeface="+mn-ea"/>
                <a:cs typeface="+mn-cs"/>
              </a:rPr>
              <a:t>Question 4: </a:t>
            </a:r>
            <a:r>
              <a:rPr lang="en-US" sz="1200" kern="1200" dirty="0">
                <a:solidFill>
                  <a:schemeClr val="tx1"/>
                </a:solidFill>
                <a:latin typeface="+mn-lt"/>
                <a:ea typeface="+mn-ea"/>
                <a:cs typeface="+mn-cs"/>
              </a:rPr>
              <a:t>The plane’s potential energy also increases because the engine is working against Earth’s gravitational pull.</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137160" indent="-137160">
              <a:buFont typeface="Arial" pitchFamily="34" charset="0"/>
              <a:buChar char="•"/>
            </a:pPr>
            <a:r>
              <a:rPr lang="en-US" sz="1600" b="1" i="0" kern="1200" dirty="0">
                <a:solidFill>
                  <a:schemeClr val="tx1"/>
                </a:solidFill>
                <a:latin typeface="+mn-lt"/>
                <a:ea typeface="+mn-ea"/>
                <a:cs typeface="+mn-cs"/>
              </a:rPr>
              <a:t>Question 5: </a:t>
            </a:r>
            <a:r>
              <a:rPr lang="en-US" sz="1600" kern="1200" dirty="0">
                <a:solidFill>
                  <a:schemeClr val="tx1"/>
                </a:solidFill>
                <a:latin typeface="+mn-lt"/>
                <a:ea typeface="+mn-ea"/>
                <a:cs typeface="+mn-cs"/>
              </a:rPr>
              <a:t>Heat can flow in only one direction, from hot to cold. </a:t>
            </a:r>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12279136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min</a:t>
            </a:r>
          </a:p>
          <a:p>
            <a:endParaRPr lang="en-US" dirty="0"/>
          </a:p>
          <a:p>
            <a:pPr marL="0" lvl="1"/>
            <a:r>
              <a:rPr lang="en-US" sz="1200" kern="1200" dirty="0">
                <a:solidFill>
                  <a:schemeClr val="tx1"/>
                </a:solidFill>
                <a:latin typeface="+mn-lt"/>
                <a:ea typeface="+mn-ea"/>
                <a:cs typeface="+mn-cs"/>
              </a:rPr>
              <a:t>a. Read the scenario and questions on the slide. </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Direct participants to answer the questions in their science notebooks, using evidence and reasoning to support their ideas.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The challenge highlights the transfer of kinetic energy to heat energy through friction in everyday experiences.</a:t>
            </a:r>
          </a:p>
          <a:p>
            <a:endParaRPr lang="en-US" sz="1200" b="0" kern="1200" dirty="0">
              <a:solidFill>
                <a:schemeClr val="tx1"/>
              </a:solidFill>
              <a:latin typeface="+mn-lt"/>
              <a:ea typeface="+mn-ea"/>
              <a:cs typeface="+mn-cs"/>
            </a:endParaRPr>
          </a:p>
          <a:p>
            <a:r>
              <a:rPr lang="en-US" sz="1200" b="0" kern="1200" dirty="0">
                <a:solidFill>
                  <a:schemeClr val="tx1"/>
                </a:solidFill>
                <a:latin typeface="+mn-lt"/>
                <a:ea typeface="+mn-ea"/>
                <a:cs typeface="+mn-cs"/>
              </a:rPr>
              <a:t>c</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Call on a few participants to share their answers and reasoning. Probe participants’ responses and elicit differing points of view.</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time is limited, skip the group share-out and just read through the answer key.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Quickly highlight the correct answers (see answer key).</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Answer key:</a:t>
            </a:r>
            <a:endParaRPr lang="en-US" sz="1600" kern="1200" dirty="0">
              <a:solidFill>
                <a:schemeClr val="tx1"/>
              </a:solidFill>
              <a:latin typeface="+mn-lt"/>
              <a:ea typeface="+mn-ea"/>
              <a:cs typeface="+mn-cs"/>
            </a:endParaRPr>
          </a:p>
          <a:p>
            <a:r>
              <a:rPr lang="en-US" sz="1200" b="1" i="0" kern="1200" dirty="0">
                <a:solidFill>
                  <a:schemeClr val="tx1"/>
                </a:solidFill>
                <a:latin typeface="+mn-lt"/>
                <a:ea typeface="+mn-ea"/>
                <a:cs typeface="+mn-cs"/>
              </a:rPr>
              <a:t>Question 1: </a:t>
            </a:r>
            <a:r>
              <a:rPr lang="en-US" sz="1200" kern="1200" dirty="0">
                <a:solidFill>
                  <a:schemeClr val="tx1"/>
                </a:solidFill>
                <a:latin typeface="+mn-lt"/>
                <a:ea typeface="+mn-ea"/>
                <a:cs typeface="+mn-cs"/>
              </a:rPr>
              <a:t>Potential energy is present at the top of the mattress.</a:t>
            </a:r>
          </a:p>
          <a:p>
            <a:r>
              <a:rPr lang="en-US" sz="1200" b="1" i="0" kern="1200" dirty="0">
                <a:solidFill>
                  <a:schemeClr val="tx1"/>
                </a:solidFill>
                <a:latin typeface="+mn-lt"/>
                <a:ea typeface="+mn-ea"/>
                <a:cs typeface="+mn-cs"/>
              </a:rPr>
              <a:t>Question 2: </a:t>
            </a:r>
            <a:r>
              <a:rPr lang="en-US" sz="1200" kern="1200" dirty="0">
                <a:solidFill>
                  <a:schemeClr val="tx1"/>
                </a:solidFill>
                <a:latin typeface="+mn-lt"/>
                <a:ea typeface="+mn-ea"/>
                <a:cs typeface="+mn-cs"/>
              </a:rPr>
              <a:t>Potential energy, kinetic energy, and frictional heat are all present when the boy is halfway down the mattress.</a:t>
            </a:r>
          </a:p>
          <a:p>
            <a:r>
              <a:rPr lang="en-US" sz="1200" b="1" i="0" kern="1200" dirty="0">
                <a:solidFill>
                  <a:schemeClr val="tx1"/>
                </a:solidFill>
                <a:latin typeface="+mn-lt"/>
                <a:ea typeface="+mn-ea"/>
                <a:cs typeface="+mn-cs"/>
              </a:rPr>
              <a:t>Question 3: </a:t>
            </a:r>
            <a:r>
              <a:rPr lang="en-US" sz="1200" kern="1200" dirty="0">
                <a:solidFill>
                  <a:schemeClr val="tx1"/>
                </a:solidFill>
                <a:latin typeface="+mn-lt"/>
                <a:ea typeface="+mn-ea"/>
                <a:cs typeface="+mn-cs"/>
              </a:rPr>
              <a:t>All of the energy converted to heat.</a:t>
            </a:r>
          </a:p>
          <a:p>
            <a:r>
              <a:rPr lang="en-US" sz="1200" b="1" i="0" kern="1200" dirty="0">
                <a:solidFill>
                  <a:schemeClr val="tx1"/>
                </a:solidFill>
                <a:latin typeface="+mn-lt"/>
                <a:ea typeface="+mn-ea"/>
                <a:cs typeface="+mn-cs"/>
              </a:rPr>
              <a:t>Question 4: </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All of the boy’s initial potential energy would transfer to kinetic energy once he reached the bottom of the mattress.</a:t>
            </a:r>
          </a:p>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1163615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kern="1200" dirty="0">
                <a:solidFill>
                  <a:schemeClr val="tx1"/>
                </a:solidFill>
                <a:effectLst/>
                <a:latin typeface="+mn-lt"/>
                <a:ea typeface="+mn-ea"/>
                <a:cs typeface="+mn-cs"/>
              </a:rPr>
              <a:t>1 min</a:t>
            </a:r>
            <a:endParaRPr lang="en-US" sz="1300" dirty="0">
              <a:latin typeface="Arial" charset="0"/>
            </a:endParaRPr>
          </a:p>
          <a:p>
            <a:pPr eaLnBrk="1" hangingPunct="1"/>
            <a:endParaRPr lang="en-US" sz="1300" dirty="0">
              <a:latin typeface="Arial" charset="0"/>
            </a:endParaRPr>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Transition:</a:t>
            </a:r>
            <a:r>
              <a:rPr lang="en-US" sz="1200" kern="1200" dirty="0">
                <a:solidFill>
                  <a:schemeClr val="tx1"/>
                </a:solidFill>
                <a:latin typeface="+mn-lt"/>
                <a:ea typeface="+mn-ea"/>
                <a:cs typeface="+mn-cs"/>
              </a:rPr>
              <a:t> This slide marks the transition from the STL strategies to the Science Content Storyline Lens strategies.</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b. “Throughout the PD program,</a:t>
            </a:r>
            <a:r>
              <a:rPr lang="en-US" sz="1200" u="none" strike="noStrike" kern="1200" baseline="0" dirty="0">
                <a:solidFill>
                  <a:schemeClr val="tx1"/>
                </a:solidFill>
                <a:effectLst/>
                <a:latin typeface="+mn-lt"/>
                <a:ea typeface="+mn-ea"/>
                <a:cs typeface="+mn-cs"/>
              </a:rPr>
              <a:t> we’ll </a:t>
            </a:r>
            <a:r>
              <a:rPr lang="en-US" sz="1200" u="none" strike="noStrike" kern="1200" dirty="0">
                <a:solidFill>
                  <a:schemeClr val="tx1"/>
                </a:solidFill>
                <a:effectLst/>
                <a:latin typeface="+mn-lt"/>
                <a:ea typeface="+mn-ea"/>
                <a:cs typeface="+mn-cs"/>
              </a:rPr>
              <a:t>continue learning about the Student Thinking Lens (STL) strategies, but today we’ll transition to the Science Content Storyline Lens strategies.”</a:t>
            </a:r>
          </a:p>
          <a:p>
            <a:pPr lvl="0" fontAlgn="base"/>
            <a:endParaRPr lang="en-US" sz="1200" u="sng"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c. Highlight the SCSL strategies on the slide.</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a:t>
            </a:fld>
            <a:endParaRPr lang="en-US"/>
          </a:p>
        </p:txBody>
      </p:sp>
    </p:spTree>
    <p:extLst>
      <p:ext uri="{BB962C8B-B14F-4D97-AF65-F5344CB8AC3E}">
        <p14:creationId xmlns:p14="http://schemas.microsoft.com/office/powerpoint/2010/main" val="34512413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min</a:t>
            </a:r>
          </a:p>
          <a:p>
            <a:endParaRPr lang="en-US" dirty="0"/>
          </a:p>
          <a:p>
            <a:pPr marL="0" lvl="1"/>
            <a:r>
              <a:rPr lang="en-US" sz="1200" kern="1200" dirty="0">
                <a:solidFill>
                  <a:schemeClr val="tx1"/>
                </a:solidFill>
                <a:latin typeface="+mn-lt"/>
                <a:ea typeface="+mn-ea"/>
                <a:cs typeface="+mn-cs"/>
              </a:rPr>
              <a:t>a. Read through the common energy misconceptions on the slide. </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Ask volunteers to contribute a scientifically accurate statement that replaces each misconception.</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Probe participants’ responses and elicit differing points of view. Highlight ideas in the answer key as needed.</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Answer key:</a:t>
            </a:r>
            <a:endParaRPr lang="en-US" sz="1200" kern="1200" dirty="0">
              <a:solidFill>
                <a:schemeClr val="tx1"/>
              </a:solidFill>
              <a:latin typeface="+mn-lt"/>
              <a:ea typeface="+mn-ea"/>
              <a:cs typeface="+mn-cs"/>
            </a:endParaRPr>
          </a:p>
          <a:p>
            <a:pPr marL="137160" indent="-137160">
              <a:buFont typeface="Arial" pitchFamily="34" charset="0"/>
              <a:buChar char="•"/>
            </a:pPr>
            <a:r>
              <a:rPr lang="en-US" sz="1200" b="1" i="0" kern="1200" dirty="0">
                <a:solidFill>
                  <a:schemeClr val="tx1"/>
                </a:solidFill>
                <a:latin typeface="+mn-lt"/>
                <a:ea typeface="+mn-ea"/>
                <a:cs typeface="+mn-cs"/>
              </a:rPr>
              <a:t>Question 1: </a:t>
            </a:r>
            <a:r>
              <a:rPr lang="en-US" sz="1200" kern="1200" dirty="0">
                <a:solidFill>
                  <a:schemeClr val="tx1"/>
                </a:solidFill>
                <a:latin typeface="+mn-lt"/>
                <a:ea typeface="+mn-ea"/>
                <a:cs typeface="+mn-cs"/>
              </a:rPr>
              <a:t>Energy isn’t a concrete thing. Objects themselves aren’t energy; they </a:t>
            </a:r>
            <a:r>
              <a:rPr lang="en-US" sz="1200" i="1" kern="1200" dirty="0">
                <a:solidFill>
                  <a:schemeClr val="tx1"/>
                </a:solidFill>
                <a:latin typeface="+mn-lt"/>
                <a:ea typeface="+mn-ea"/>
                <a:cs typeface="+mn-cs"/>
              </a:rPr>
              <a:t>possess</a:t>
            </a:r>
            <a:r>
              <a:rPr lang="en-US" sz="1200" kern="1200" dirty="0">
                <a:solidFill>
                  <a:schemeClr val="tx1"/>
                </a:solidFill>
                <a:latin typeface="+mn-lt"/>
                <a:ea typeface="+mn-ea"/>
                <a:cs typeface="+mn-cs"/>
              </a:rPr>
              <a:t> energy in various forms.</a:t>
            </a:r>
          </a:p>
          <a:p>
            <a:pPr marL="137160" indent="-137160">
              <a:buFont typeface="Arial" pitchFamily="34" charset="0"/>
              <a:buChar char="•"/>
            </a:pPr>
            <a:r>
              <a:rPr lang="en-US" sz="1200" b="1" i="0" kern="1200" dirty="0">
                <a:solidFill>
                  <a:schemeClr val="tx1"/>
                </a:solidFill>
                <a:latin typeface="+mn-lt"/>
                <a:ea typeface="+mn-ea"/>
                <a:cs typeface="+mn-cs"/>
              </a:rPr>
              <a:t>Question 2: </a:t>
            </a:r>
            <a:r>
              <a:rPr lang="en-US" sz="1200" kern="1200" dirty="0">
                <a:solidFill>
                  <a:schemeClr val="tx1"/>
                </a:solidFill>
                <a:latin typeface="+mn-lt"/>
                <a:ea typeface="+mn-ea"/>
                <a:cs typeface="+mn-cs"/>
              </a:rPr>
              <a:t>Force transfers energy when it acts on an object over a certain distance. Power is the rate at which energy is transferred.</a:t>
            </a:r>
          </a:p>
          <a:p>
            <a:pPr marL="137160" indent="-137160">
              <a:buFont typeface="Arial" pitchFamily="34" charset="0"/>
              <a:buChar char="•"/>
            </a:pPr>
            <a:r>
              <a:rPr lang="en-US" sz="1200" b="1" i="0" kern="1200" dirty="0">
                <a:solidFill>
                  <a:schemeClr val="tx1"/>
                </a:solidFill>
                <a:latin typeface="+mn-lt"/>
                <a:ea typeface="+mn-ea"/>
                <a:cs typeface="+mn-cs"/>
              </a:rPr>
              <a:t>Question 3: </a:t>
            </a:r>
            <a:r>
              <a:rPr lang="en-US" sz="1200" kern="1200" dirty="0">
                <a:solidFill>
                  <a:schemeClr val="tx1"/>
                </a:solidFill>
                <a:latin typeface="+mn-lt"/>
                <a:ea typeface="+mn-ea"/>
                <a:cs typeface="+mn-cs"/>
              </a:rPr>
              <a:t>Action isn’t necessary for energy to be present. Potential energy is stored energy quietly waiting to be released (e.g., a fuel tank, matches, a boulder at the top of a hill, a squeezed spring).</a:t>
            </a:r>
          </a:p>
          <a:p>
            <a:pPr marL="137160" indent="-137160">
              <a:buFont typeface="Arial" pitchFamily="34" charset="0"/>
              <a:buChar char="•"/>
            </a:pPr>
            <a:r>
              <a:rPr lang="en-US" sz="1200" b="1" i="0" kern="1200" dirty="0">
                <a:solidFill>
                  <a:schemeClr val="tx1"/>
                </a:solidFill>
                <a:latin typeface="+mn-lt"/>
                <a:ea typeface="+mn-ea"/>
                <a:cs typeface="+mn-cs"/>
              </a:rPr>
              <a:t>Question 4: </a:t>
            </a:r>
            <a:r>
              <a:rPr lang="en-US" sz="1200" kern="1200" dirty="0">
                <a:solidFill>
                  <a:schemeClr val="tx1"/>
                </a:solidFill>
                <a:latin typeface="+mn-lt"/>
                <a:ea typeface="+mn-ea"/>
                <a:cs typeface="+mn-cs"/>
              </a:rPr>
              <a:t>It’s common to use everyday language to explain scientific phenomena. Students might say, “Heat </a:t>
            </a:r>
            <a:r>
              <a:rPr lang="en-US" sz="1200" i="1" kern="1200" dirty="0">
                <a:solidFill>
                  <a:schemeClr val="tx1"/>
                </a:solidFill>
                <a:latin typeface="+mn-lt"/>
                <a:ea typeface="+mn-ea"/>
                <a:cs typeface="+mn-cs"/>
              </a:rPr>
              <a:t>wants</a:t>
            </a:r>
            <a:r>
              <a:rPr lang="en-US" sz="1200" kern="1200" dirty="0">
                <a:solidFill>
                  <a:schemeClr val="tx1"/>
                </a:solidFill>
                <a:latin typeface="+mn-lt"/>
                <a:ea typeface="+mn-ea"/>
                <a:cs typeface="+mn-cs"/>
              </a:rPr>
              <a:t> to move from hot to cold,” or “The marble</a:t>
            </a:r>
            <a:r>
              <a:rPr lang="en-US" sz="1200" i="1" kern="1200" dirty="0">
                <a:solidFill>
                  <a:schemeClr val="tx1"/>
                </a:solidFill>
                <a:latin typeface="+mn-lt"/>
                <a:ea typeface="+mn-ea"/>
                <a:cs typeface="+mn-cs"/>
              </a:rPr>
              <a:t> likes</a:t>
            </a:r>
            <a:r>
              <a:rPr lang="en-US" sz="1200" kern="1200" dirty="0">
                <a:solidFill>
                  <a:schemeClr val="tx1"/>
                </a:solidFill>
                <a:latin typeface="+mn-lt"/>
                <a:ea typeface="+mn-ea"/>
                <a:cs typeface="+mn-cs"/>
              </a:rPr>
              <a:t> being at the bottom of the ramp,” or “The packing peanut </a:t>
            </a:r>
            <a:r>
              <a:rPr lang="en-US" sz="1200" i="1" kern="1200" dirty="0">
                <a:solidFill>
                  <a:schemeClr val="tx1"/>
                </a:solidFill>
                <a:latin typeface="+mn-lt"/>
                <a:ea typeface="+mn-ea"/>
                <a:cs typeface="+mn-cs"/>
              </a:rPr>
              <a:t>needs</a:t>
            </a:r>
            <a:r>
              <a:rPr lang="en-US" sz="1200" kern="1200" dirty="0">
                <a:solidFill>
                  <a:schemeClr val="tx1"/>
                </a:solidFill>
                <a:latin typeface="+mn-lt"/>
                <a:ea typeface="+mn-ea"/>
                <a:cs typeface="+mn-cs"/>
              </a:rPr>
              <a:t> to stop.” Inanimate objects don’t have human qualities associated with volition or emotion. Qualities such as love, hate, want, need, intention, and desire don’t affect the laws of nature.</a:t>
            </a:r>
          </a:p>
          <a:p>
            <a:pPr marL="137160" indent="-137160">
              <a:buFont typeface="Arial" pitchFamily="34" charset="0"/>
              <a:buChar char="•"/>
            </a:pPr>
            <a:r>
              <a:rPr lang="en-US" sz="1200" b="1" i="0" kern="1200" dirty="0">
                <a:solidFill>
                  <a:schemeClr val="tx1"/>
                </a:solidFill>
                <a:latin typeface="+mn-lt"/>
                <a:ea typeface="+mn-ea"/>
                <a:cs typeface="+mn-cs"/>
              </a:rPr>
              <a:t>Questions 5 and 6: </a:t>
            </a:r>
            <a:r>
              <a:rPr lang="en-US" sz="1200" kern="1200" dirty="0">
                <a:solidFill>
                  <a:schemeClr val="tx1"/>
                </a:solidFill>
                <a:latin typeface="+mn-lt"/>
                <a:ea typeface="+mn-ea"/>
                <a:cs typeface="+mn-cs"/>
              </a:rPr>
              <a:t>Energy is always conserved. It may change from one form (maybe a visible form) to another form (maybe an invisible form), but it can never be created, used up, or destroyed.</a:t>
            </a:r>
          </a:p>
          <a:p>
            <a:pPr marL="137160" indent="-137160">
              <a:buFont typeface="Arial" pitchFamily="34" charset="0"/>
              <a:buChar char="•"/>
            </a:pPr>
            <a:r>
              <a:rPr lang="en-US" sz="1200" b="1" i="0" kern="1200" dirty="0">
                <a:solidFill>
                  <a:schemeClr val="tx1"/>
                </a:solidFill>
                <a:latin typeface="+mn-lt"/>
                <a:ea typeface="+mn-ea"/>
                <a:cs typeface="+mn-cs"/>
              </a:rPr>
              <a:t>Question 7: </a:t>
            </a:r>
            <a:r>
              <a:rPr lang="en-US" sz="1200" kern="1200" dirty="0">
                <a:solidFill>
                  <a:schemeClr val="tx1"/>
                </a:solidFill>
                <a:latin typeface="+mn-lt"/>
                <a:ea typeface="+mn-ea"/>
                <a:cs typeface="+mn-cs"/>
              </a:rPr>
              <a:t>The Sun is the source of most of our energy, and it isn’t mechanical or loud.</a:t>
            </a:r>
          </a:p>
          <a:p>
            <a:pPr marL="137160" indent="-137160">
              <a:buFont typeface="Arial" pitchFamily="34" charset="0"/>
              <a:buChar char="•"/>
            </a:pPr>
            <a:r>
              <a:rPr lang="en-US" sz="1200" b="1" i="0" kern="1200" dirty="0">
                <a:solidFill>
                  <a:schemeClr val="tx1"/>
                </a:solidFill>
                <a:latin typeface="+mn-lt"/>
                <a:ea typeface="+mn-ea"/>
                <a:cs typeface="+mn-cs"/>
              </a:rPr>
              <a:t>Question 8: </a:t>
            </a:r>
            <a:r>
              <a:rPr lang="en-US" sz="1200" kern="1200" dirty="0">
                <a:solidFill>
                  <a:schemeClr val="tx1"/>
                </a:solidFill>
                <a:latin typeface="+mn-lt"/>
                <a:ea typeface="+mn-ea"/>
                <a:cs typeface="+mn-cs"/>
              </a:rPr>
              <a:t>Heat energy that escapes into the atmosphere or outer space isn’t useful and can’t be recaptured even though it’s still energy.</a:t>
            </a:r>
          </a:p>
          <a:p>
            <a:pPr marL="137160" indent="-137160">
              <a:buFont typeface="Arial" pitchFamily="34" charset="0"/>
              <a:buChar char="•"/>
            </a:pPr>
            <a:r>
              <a:rPr lang="en-US" sz="1200" b="1" i="0" kern="1200" dirty="0">
                <a:solidFill>
                  <a:schemeClr val="tx1"/>
                </a:solidFill>
                <a:latin typeface="+mn-lt"/>
                <a:ea typeface="+mn-ea"/>
                <a:cs typeface="+mn-cs"/>
              </a:rPr>
              <a:t>Question 9: </a:t>
            </a:r>
            <a:r>
              <a:rPr lang="en-US" sz="1200" kern="1200" dirty="0">
                <a:solidFill>
                  <a:schemeClr val="tx1"/>
                </a:solidFill>
                <a:latin typeface="+mn-lt"/>
                <a:ea typeface="+mn-ea"/>
                <a:cs typeface="+mn-cs"/>
              </a:rPr>
              <a:t>Useful forms of energy, such as different types of fuel and localized heat sources, are hard to access, extract, and refine. When we use them, they turn into heat energy and spread out into the atmosphere, which isn’t useful.</a:t>
            </a:r>
            <a:r>
              <a:rPr lang="en-US" dirty="0"/>
              <a:t> </a:t>
            </a:r>
            <a:endParaRPr lang="en-US" sz="105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13270197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rPr>
              <a:t>Less than 1 min </a:t>
            </a:r>
          </a:p>
          <a:p>
            <a:pPr eaLnBrk="1" hangingPunct="1"/>
            <a:endParaRPr lang="en-US" dirty="0">
              <a:latin typeface="Arial"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Review the focus questions addressed during today’s session.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61</a:t>
            </a:fld>
            <a:endParaRPr lang="en-US"/>
          </a:p>
        </p:txBody>
      </p:sp>
    </p:spTree>
    <p:extLst>
      <p:ext uri="{BB962C8B-B14F-4D97-AF65-F5344CB8AC3E}">
        <p14:creationId xmlns:p14="http://schemas.microsoft.com/office/powerpoint/2010/main" val="127759481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b="0" u="none" strike="noStrike" kern="1200" dirty="0">
                <a:solidFill>
                  <a:schemeClr val="tx1"/>
                </a:solidFill>
                <a:effectLst/>
                <a:latin typeface="+mn-lt"/>
                <a:ea typeface="+mn-ea"/>
                <a:cs typeface="+mn-cs"/>
              </a:rPr>
              <a:t>3</a:t>
            </a:r>
            <a:r>
              <a:rPr lang="en-US" sz="1200" b="0" u="none" strike="noStrike" kern="1200" baseline="0" dirty="0">
                <a:solidFill>
                  <a:schemeClr val="tx1"/>
                </a:solidFill>
                <a:effectLst/>
                <a:latin typeface="+mn-lt"/>
                <a:ea typeface="+mn-ea"/>
                <a:cs typeface="+mn-cs"/>
              </a:rPr>
              <a:t> min</a:t>
            </a:r>
            <a:endParaRPr lang="en-US" sz="1200" b="0" u="none" strike="noStrike" kern="1200" dirty="0">
              <a:solidFill>
                <a:schemeClr val="tx1"/>
              </a:solidFill>
              <a:effectLst/>
              <a:latin typeface="+mn-lt"/>
              <a:ea typeface="+mn-ea"/>
              <a:cs typeface="+mn-cs"/>
            </a:endParaRPr>
          </a:p>
          <a:p>
            <a:pPr lvl="0" fontAlgn="base"/>
            <a:endParaRPr lang="en-US" sz="1200" b="0"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Individual think time (1 min):</a:t>
            </a:r>
            <a:r>
              <a:rPr lang="en-US" sz="1200" u="none" strike="noStrike" kern="1200" dirty="0">
                <a:solidFill>
                  <a:schemeClr val="tx1"/>
                </a:solidFill>
                <a:effectLst/>
                <a:latin typeface="+mn-lt"/>
                <a:ea typeface="+mn-ea"/>
                <a:cs typeface="+mn-cs"/>
              </a:rPr>
              <a:t> Ask participants to reflect on the work they accomplished during today’s lesson analysis and then think about the question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Whole-group share-out (2 min):</a:t>
            </a:r>
            <a:r>
              <a:rPr lang="en-US" sz="1200" kern="1200" dirty="0">
                <a:solidFill>
                  <a:schemeClr val="tx1"/>
                </a:solidFill>
                <a:latin typeface="+mn-lt"/>
                <a:ea typeface="+mn-ea"/>
                <a:cs typeface="+mn-cs"/>
              </a:rPr>
              <a:t> Invite participants to share their ideas for modifying the image of effective science teaching based on today’s work. Revise the chart as needed.</a:t>
            </a:r>
            <a:r>
              <a:rPr lang="en-US" dirty="0"/>
              <a:t> </a:t>
            </a:r>
            <a:endParaRPr lang="en-US" sz="150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62</a:t>
            </a:fld>
            <a:endParaRPr lang="en-US"/>
          </a:p>
        </p:txBody>
      </p:sp>
    </p:spTree>
    <p:extLst>
      <p:ext uri="{BB962C8B-B14F-4D97-AF65-F5344CB8AC3E}">
        <p14:creationId xmlns:p14="http://schemas.microsoft.com/office/powerpoint/2010/main" val="5217407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b="0" u="none" strike="noStrike" kern="1200" dirty="0">
                <a:solidFill>
                  <a:schemeClr val="tx1"/>
                </a:solidFill>
                <a:effectLst/>
                <a:latin typeface="+mn-lt"/>
                <a:ea typeface="+mn-ea"/>
                <a:cs typeface="+mn-cs"/>
              </a:rPr>
              <a:t>3 min</a:t>
            </a:r>
          </a:p>
          <a:p>
            <a:pPr lvl="0" fontAlgn="base"/>
            <a:endParaRPr lang="en-US" sz="1200" b="0" u="none" strike="noStrike" kern="1200" dirty="0">
              <a:solidFill>
                <a:schemeClr val="tx1"/>
              </a:solidFill>
              <a:effectLst/>
              <a:latin typeface="+mn-lt"/>
              <a:ea typeface="+mn-ea"/>
              <a:cs typeface="+mn-cs"/>
            </a:endParaRPr>
          </a:p>
          <a:p>
            <a:pPr marL="228600" lvl="0" indent="-228600" fontAlgn="base">
              <a:buAutoNum type="alphaLcPeriod"/>
            </a:pPr>
            <a:r>
              <a:rPr lang="en-US" sz="1200" b="1" u="none" strike="noStrike" kern="1200" dirty="0">
                <a:solidFill>
                  <a:schemeClr val="tx1"/>
                </a:solidFill>
                <a:effectLst/>
                <a:latin typeface="+mn-lt"/>
                <a:ea typeface="+mn-ea"/>
                <a:cs typeface="+mn-cs"/>
              </a:rPr>
              <a:t>Individual think time (1 min):</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Present the options on the slide and give </a:t>
            </a:r>
            <a:r>
              <a:rPr lang="en-US" sz="1200" kern="1200">
                <a:solidFill>
                  <a:schemeClr val="tx1"/>
                </a:solidFill>
                <a:effectLst/>
                <a:latin typeface="+mn-lt"/>
                <a:ea typeface="+mn-ea"/>
                <a:cs typeface="+mn-cs"/>
              </a:rPr>
              <a:t>participants 1 minute </a:t>
            </a:r>
            <a:r>
              <a:rPr lang="en-US" sz="1200" kern="1200" dirty="0">
                <a:solidFill>
                  <a:schemeClr val="tx1"/>
                </a:solidFill>
                <a:effectLst/>
                <a:latin typeface="+mn-lt"/>
                <a:ea typeface="+mn-ea"/>
                <a:cs typeface="+mn-cs"/>
              </a:rPr>
              <a:t>to come up with a statement that summarizes today’s content deepening work in one of these areas.</a:t>
            </a:r>
          </a:p>
          <a:p>
            <a:pPr marL="228600" lvl="0" indent="-228600" fontAlgn="base">
              <a:buAutoNum type="alphaLcPeriod"/>
            </a:pPr>
            <a:endParaRPr lang="en-US" sz="1200" kern="1200" dirty="0">
              <a:solidFill>
                <a:schemeClr val="tx1"/>
              </a:solidFill>
              <a:effectLst/>
              <a:latin typeface="+mn-lt"/>
              <a:ea typeface="+mn-ea"/>
              <a:cs typeface="+mn-cs"/>
            </a:endParaRPr>
          </a:p>
          <a:p>
            <a:pPr marL="228600" lvl="0" indent="-228600" fontAlgn="base">
              <a:buAutoNum type="alphaLcPeriod"/>
            </a:pPr>
            <a:r>
              <a:rPr lang="en-US" sz="1200" b="1" kern="1200" dirty="0">
                <a:solidFill>
                  <a:schemeClr val="tx1"/>
                </a:solidFill>
                <a:latin typeface="+mn-lt"/>
                <a:ea typeface="+mn-ea"/>
                <a:cs typeface="+mn-cs"/>
              </a:rPr>
              <a:t>Whole-group round-robin (2 min):</a:t>
            </a:r>
            <a:r>
              <a:rPr lang="en-US" sz="1200" kern="1200" dirty="0">
                <a:solidFill>
                  <a:schemeClr val="tx1"/>
                </a:solidFill>
                <a:latin typeface="+mn-lt"/>
                <a:ea typeface="+mn-ea"/>
                <a:cs typeface="+mn-cs"/>
              </a:rPr>
              <a:t> Go quickly</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around the room and have each participant share one summarizing statement. </a:t>
            </a:r>
            <a:r>
              <a:rPr lang="en-US" sz="1200" b="1" kern="1200" dirty="0">
                <a:solidFill>
                  <a:schemeClr val="tx1"/>
                </a:solidFill>
                <a:latin typeface="+mn-lt"/>
                <a:ea typeface="+mn-ea"/>
                <a:cs typeface="+mn-cs"/>
              </a:rPr>
              <a:t>Push for complete sentences!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63</a:t>
            </a:fld>
            <a:endParaRPr lang="en-US"/>
          </a:p>
        </p:txBody>
      </p:sp>
    </p:spTree>
    <p:extLst>
      <p:ext uri="{BB962C8B-B14F-4D97-AF65-F5344CB8AC3E}">
        <p14:creationId xmlns:p14="http://schemas.microsoft.com/office/powerpoint/2010/main" val="5771983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r>
              <a:rPr lang="en-US" dirty="0"/>
              <a:t>2 min</a:t>
            </a:r>
          </a:p>
          <a:p>
            <a:endParaRPr lang="en-US" dirty="0"/>
          </a:p>
          <a:p>
            <a:pPr lvl="0" fontAlgn="base"/>
            <a:r>
              <a:rPr lang="en-US" sz="1200" u="none" strike="noStrike" kern="1200" dirty="0">
                <a:solidFill>
                  <a:schemeClr val="tx1"/>
                </a:solidFill>
                <a:effectLst/>
                <a:latin typeface="+mn-lt"/>
                <a:ea typeface="+mn-ea"/>
                <a:cs typeface="+mn-cs"/>
              </a:rPr>
              <a:t>a. Review the homework assignment on the slide and have participants write it in their notebooks.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Make sure participants are clear about th</a:t>
            </a:r>
            <a:r>
              <a:rPr lang="en-US" sz="1200" kern="1200" baseline="0" dirty="0">
                <a:solidFill>
                  <a:schemeClr val="tx1"/>
                </a:solidFill>
                <a:latin typeface="+mn-lt"/>
                <a:ea typeface="+mn-ea"/>
                <a:cs typeface="+mn-cs"/>
              </a:rPr>
              <a:t>e </a:t>
            </a:r>
            <a:r>
              <a:rPr lang="en-US" sz="1200" kern="1200" dirty="0">
                <a:solidFill>
                  <a:schemeClr val="tx1"/>
                </a:solidFill>
                <a:latin typeface="+mn-lt"/>
                <a:ea typeface="+mn-ea"/>
                <a:cs typeface="+mn-cs"/>
              </a:rPr>
              <a:t>reading and writing tasks. </a:t>
            </a:r>
            <a:endParaRPr lang="en-US" dirty="0"/>
          </a:p>
        </p:txBody>
      </p:sp>
      <p:sp>
        <p:nvSpPr>
          <p:cNvPr id="43012"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57020" indent="-291161" eaLnBrk="0" hangingPunct="0">
              <a:defRPr>
                <a:solidFill>
                  <a:schemeClr val="tx1"/>
                </a:solidFill>
                <a:latin typeface="Arial" charset="0"/>
              </a:defRPr>
            </a:lvl2pPr>
            <a:lvl3pPr marL="1164647" indent="-232929" eaLnBrk="0" hangingPunct="0">
              <a:defRPr>
                <a:solidFill>
                  <a:schemeClr val="tx1"/>
                </a:solidFill>
                <a:latin typeface="Arial" charset="0"/>
              </a:defRPr>
            </a:lvl3pPr>
            <a:lvl4pPr marL="1630505" indent="-232929" eaLnBrk="0" hangingPunct="0">
              <a:defRPr>
                <a:solidFill>
                  <a:schemeClr val="tx1"/>
                </a:solidFill>
                <a:latin typeface="Arial" charset="0"/>
              </a:defRPr>
            </a:lvl4pPr>
            <a:lvl5pPr marL="2096365" indent="-232929" eaLnBrk="0" hangingPunct="0">
              <a:defRPr>
                <a:solidFill>
                  <a:schemeClr val="tx1"/>
                </a:solidFill>
                <a:latin typeface="Arial" charset="0"/>
              </a:defRPr>
            </a:lvl5pPr>
            <a:lvl6pPr marL="2562224" indent="-232929" eaLnBrk="0" fontAlgn="base" hangingPunct="0">
              <a:spcBef>
                <a:spcPct val="0"/>
              </a:spcBef>
              <a:spcAft>
                <a:spcPct val="0"/>
              </a:spcAft>
              <a:defRPr>
                <a:solidFill>
                  <a:schemeClr val="tx1"/>
                </a:solidFill>
                <a:latin typeface="Arial" charset="0"/>
              </a:defRPr>
            </a:lvl6pPr>
            <a:lvl7pPr marL="3028082" indent="-232929" eaLnBrk="0" fontAlgn="base" hangingPunct="0">
              <a:spcBef>
                <a:spcPct val="0"/>
              </a:spcBef>
              <a:spcAft>
                <a:spcPct val="0"/>
              </a:spcAft>
              <a:defRPr>
                <a:solidFill>
                  <a:schemeClr val="tx1"/>
                </a:solidFill>
                <a:latin typeface="Arial" charset="0"/>
              </a:defRPr>
            </a:lvl7pPr>
            <a:lvl8pPr marL="3493941" indent="-232929" eaLnBrk="0" fontAlgn="base" hangingPunct="0">
              <a:spcBef>
                <a:spcPct val="0"/>
              </a:spcBef>
              <a:spcAft>
                <a:spcPct val="0"/>
              </a:spcAft>
              <a:defRPr>
                <a:solidFill>
                  <a:schemeClr val="tx1"/>
                </a:solidFill>
                <a:latin typeface="Arial" charset="0"/>
              </a:defRPr>
            </a:lvl8pPr>
            <a:lvl9pPr marL="3959800" indent="-232929" eaLnBrk="0" fontAlgn="base" hangingPunct="0">
              <a:spcBef>
                <a:spcPct val="0"/>
              </a:spcBef>
              <a:spcAft>
                <a:spcPct val="0"/>
              </a:spcAft>
              <a:defRPr>
                <a:solidFill>
                  <a:schemeClr val="tx1"/>
                </a:solidFill>
                <a:latin typeface="Arial" charset="0"/>
              </a:defRPr>
            </a:lvl9pPr>
          </a:lstStyle>
          <a:p>
            <a:pPr eaLnBrk="1" hangingPunct="1"/>
            <a:fld id="{CDEF4D1C-CCD4-471E-9A9A-68DD2B94142E}" type="slidenum">
              <a:rPr lang="en-US" smtClean="0"/>
              <a:pPr eaLnBrk="1" hangingPunct="1"/>
              <a:t>64</a:t>
            </a:fld>
            <a:endParaRPr lang="en-US"/>
          </a:p>
        </p:txBody>
      </p:sp>
    </p:spTree>
    <p:extLst>
      <p:ext uri="{BB962C8B-B14F-4D97-AF65-F5344CB8AC3E}">
        <p14:creationId xmlns:p14="http://schemas.microsoft.com/office/powerpoint/2010/main" val="375708907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r>
              <a:rPr lang="en-US" dirty="0"/>
              <a:t>2</a:t>
            </a:r>
            <a:r>
              <a:rPr lang="en-US" baseline="0" dirty="0"/>
              <a:t> min</a:t>
            </a:r>
          </a:p>
          <a:p>
            <a:endParaRPr lang="en-US" baseline="0" dirty="0"/>
          </a:p>
          <a:p>
            <a:pPr lvl="0" fontAlgn="base"/>
            <a:r>
              <a:rPr lang="en-US" sz="1200" u="none" strike="noStrike" kern="1200" dirty="0">
                <a:solidFill>
                  <a:schemeClr val="tx1"/>
                </a:solidFill>
                <a:effectLst/>
                <a:latin typeface="+mn-lt"/>
                <a:ea typeface="+mn-ea"/>
                <a:cs typeface="+mn-cs"/>
              </a:rPr>
              <a:t>a. Go over the information on this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Have participants review the Extended Homework assignment sheet (handout 5.8), which provides further details about the assignment.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Remind participants that like the extended homework they were assigned on the Earth’s Changing Surface lessons during week 1, participants are responsible for reading parts A and B of their assigned lesson plan.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Assign </a:t>
            </a:r>
            <a:r>
              <a:rPr lang="en-US" sz="1200" kern="1200">
                <a:solidFill>
                  <a:schemeClr val="tx1"/>
                </a:solidFill>
                <a:latin typeface="+mn-lt"/>
                <a:ea typeface="+mn-ea"/>
                <a:cs typeface="+mn-cs"/>
              </a:rPr>
              <a:t>a two-part lesson </a:t>
            </a:r>
            <a:r>
              <a:rPr lang="en-US" sz="1200" kern="1200" dirty="0">
                <a:solidFill>
                  <a:schemeClr val="tx1"/>
                </a:solidFill>
                <a:latin typeface="+mn-lt"/>
                <a:ea typeface="+mn-ea"/>
                <a:cs typeface="+mn-cs"/>
              </a:rPr>
              <a:t>plan to each participant.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Ask if there are any questions about the assignment.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f.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The group share-out on the last day of the PD program</a:t>
            </a:r>
            <a:r>
              <a:rPr lang="en-US" sz="1200" kern="1200" baseline="0" dirty="0">
                <a:solidFill>
                  <a:schemeClr val="tx1"/>
                </a:solidFill>
                <a:latin typeface="+mn-lt"/>
                <a:ea typeface="+mn-ea"/>
                <a:cs typeface="+mn-cs"/>
              </a:rPr>
              <a:t> (day 8) </a:t>
            </a:r>
            <a:r>
              <a:rPr lang="en-US" sz="1200" kern="1200" dirty="0">
                <a:solidFill>
                  <a:schemeClr val="tx1"/>
                </a:solidFill>
                <a:latin typeface="+mn-lt"/>
                <a:ea typeface="+mn-ea"/>
                <a:cs typeface="+mn-cs"/>
              </a:rPr>
              <a:t>should focus on the assignment-sheet questions (section 2). Participants won’t have time to share all the details of each lesson plan.  </a:t>
            </a:r>
            <a:endParaRPr lang="en-US" dirty="0"/>
          </a:p>
        </p:txBody>
      </p:sp>
      <p:sp>
        <p:nvSpPr>
          <p:cNvPr id="64516"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800246" indent="-307787" eaLnBrk="0" hangingPunct="0">
              <a:defRPr>
                <a:solidFill>
                  <a:schemeClr val="tx1"/>
                </a:solidFill>
                <a:latin typeface="Arial" charset="0"/>
              </a:defRPr>
            </a:lvl2pPr>
            <a:lvl3pPr marL="1231148" indent="-246229" eaLnBrk="0" hangingPunct="0">
              <a:defRPr>
                <a:solidFill>
                  <a:schemeClr val="tx1"/>
                </a:solidFill>
                <a:latin typeface="Arial" charset="0"/>
              </a:defRPr>
            </a:lvl3pPr>
            <a:lvl4pPr marL="1723607" indent="-246229" eaLnBrk="0" hangingPunct="0">
              <a:defRPr>
                <a:solidFill>
                  <a:schemeClr val="tx1"/>
                </a:solidFill>
                <a:latin typeface="Arial" charset="0"/>
              </a:defRPr>
            </a:lvl4pPr>
            <a:lvl5pPr marL="2216068" indent="-246229" eaLnBrk="0" hangingPunct="0">
              <a:defRPr>
                <a:solidFill>
                  <a:schemeClr val="tx1"/>
                </a:solidFill>
                <a:latin typeface="Arial" charset="0"/>
              </a:defRPr>
            </a:lvl5pPr>
            <a:lvl6pPr marL="2708526" indent="-246229" eaLnBrk="0" fontAlgn="base" hangingPunct="0">
              <a:spcBef>
                <a:spcPct val="0"/>
              </a:spcBef>
              <a:spcAft>
                <a:spcPct val="0"/>
              </a:spcAft>
              <a:defRPr>
                <a:solidFill>
                  <a:schemeClr val="tx1"/>
                </a:solidFill>
                <a:latin typeface="Arial" charset="0"/>
              </a:defRPr>
            </a:lvl6pPr>
            <a:lvl7pPr marL="3200986" indent="-246229" eaLnBrk="0" fontAlgn="base" hangingPunct="0">
              <a:spcBef>
                <a:spcPct val="0"/>
              </a:spcBef>
              <a:spcAft>
                <a:spcPct val="0"/>
              </a:spcAft>
              <a:defRPr>
                <a:solidFill>
                  <a:schemeClr val="tx1"/>
                </a:solidFill>
                <a:latin typeface="Arial" charset="0"/>
              </a:defRPr>
            </a:lvl7pPr>
            <a:lvl8pPr marL="3693445" indent="-246229" eaLnBrk="0" fontAlgn="base" hangingPunct="0">
              <a:spcBef>
                <a:spcPct val="0"/>
              </a:spcBef>
              <a:spcAft>
                <a:spcPct val="0"/>
              </a:spcAft>
              <a:defRPr>
                <a:solidFill>
                  <a:schemeClr val="tx1"/>
                </a:solidFill>
                <a:latin typeface="Arial" charset="0"/>
              </a:defRPr>
            </a:lvl8pPr>
            <a:lvl9pPr marL="4185904" indent="-246229" eaLnBrk="0" fontAlgn="base" hangingPunct="0">
              <a:spcBef>
                <a:spcPct val="0"/>
              </a:spcBef>
              <a:spcAft>
                <a:spcPct val="0"/>
              </a:spcAft>
              <a:defRPr>
                <a:solidFill>
                  <a:schemeClr val="tx1"/>
                </a:solidFill>
                <a:latin typeface="Arial" charset="0"/>
              </a:defRPr>
            </a:lvl9pPr>
          </a:lstStyle>
          <a:p>
            <a:pPr eaLnBrk="1" hangingPunct="1"/>
            <a:fld id="{E8DAA356-58F1-4373-A7F9-6AE311592C78}" type="slidenum">
              <a:rPr lang="en-US" smtClean="0"/>
              <a:pPr eaLnBrk="1" hangingPunct="1"/>
              <a:t>65</a:t>
            </a:fld>
            <a:endParaRPr lang="en-US"/>
          </a:p>
        </p:txBody>
      </p:sp>
    </p:spTree>
    <p:extLst>
      <p:ext uri="{BB962C8B-B14F-4D97-AF65-F5344CB8AC3E}">
        <p14:creationId xmlns:p14="http://schemas.microsoft.com/office/powerpoint/2010/main" val="31660344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defTabSz="984927" eaLnBrk="0" hangingPunct="0">
              <a:defRPr>
                <a:solidFill>
                  <a:schemeClr val="tx1"/>
                </a:solidFill>
                <a:latin typeface="Arial" charset="0"/>
              </a:defRPr>
            </a:lvl1pPr>
            <a:lvl2pPr marL="785258" indent="-302022" defTabSz="984927" eaLnBrk="0" hangingPunct="0">
              <a:defRPr>
                <a:solidFill>
                  <a:schemeClr val="tx1"/>
                </a:solidFill>
                <a:latin typeface="Arial" charset="0"/>
              </a:defRPr>
            </a:lvl2pPr>
            <a:lvl3pPr marL="1208089" indent="-241618" defTabSz="984927" eaLnBrk="0" hangingPunct="0">
              <a:defRPr>
                <a:solidFill>
                  <a:schemeClr val="tx1"/>
                </a:solidFill>
                <a:latin typeface="Arial" charset="0"/>
              </a:defRPr>
            </a:lvl3pPr>
            <a:lvl4pPr marL="1691324" indent="-241618" defTabSz="984927" eaLnBrk="0" hangingPunct="0">
              <a:defRPr>
                <a:solidFill>
                  <a:schemeClr val="tx1"/>
                </a:solidFill>
                <a:latin typeface="Arial" charset="0"/>
              </a:defRPr>
            </a:lvl4pPr>
            <a:lvl5pPr marL="2174558" indent="-241618" defTabSz="984927" eaLnBrk="0" hangingPunct="0">
              <a:defRPr>
                <a:solidFill>
                  <a:schemeClr val="tx1"/>
                </a:solidFill>
                <a:latin typeface="Arial" charset="0"/>
              </a:defRPr>
            </a:lvl5pPr>
            <a:lvl6pPr marL="2657794" indent="-241618" defTabSz="984927" eaLnBrk="0" fontAlgn="base" hangingPunct="0">
              <a:spcBef>
                <a:spcPct val="0"/>
              </a:spcBef>
              <a:spcAft>
                <a:spcPct val="0"/>
              </a:spcAft>
              <a:defRPr>
                <a:solidFill>
                  <a:schemeClr val="tx1"/>
                </a:solidFill>
                <a:latin typeface="Arial" charset="0"/>
              </a:defRPr>
            </a:lvl6pPr>
            <a:lvl7pPr marL="3141029" indent="-241618" defTabSz="984927" eaLnBrk="0" fontAlgn="base" hangingPunct="0">
              <a:spcBef>
                <a:spcPct val="0"/>
              </a:spcBef>
              <a:spcAft>
                <a:spcPct val="0"/>
              </a:spcAft>
              <a:defRPr>
                <a:solidFill>
                  <a:schemeClr val="tx1"/>
                </a:solidFill>
                <a:latin typeface="Arial" charset="0"/>
              </a:defRPr>
            </a:lvl7pPr>
            <a:lvl8pPr marL="3624265" indent="-241618" defTabSz="984927" eaLnBrk="0" fontAlgn="base" hangingPunct="0">
              <a:spcBef>
                <a:spcPct val="0"/>
              </a:spcBef>
              <a:spcAft>
                <a:spcPct val="0"/>
              </a:spcAft>
              <a:defRPr>
                <a:solidFill>
                  <a:schemeClr val="tx1"/>
                </a:solidFill>
                <a:latin typeface="Arial" charset="0"/>
              </a:defRPr>
            </a:lvl8pPr>
            <a:lvl9pPr marL="4107500" indent="-241618" defTabSz="984927" eaLnBrk="0" fontAlgn="base" hangingPunct="0">
              <a:spcBef>
                <a:spcPct val="0"/>
              </a:spcBef>
              <a:spcAft>
                <a:spcPct val="0"/>
              </a:spcAft>
              <a:defRPr>
                <a:solidFill>
                  <a:schemeClr val="tx1"/>
                </a:solidFill>
                <a:latin typeface="Arial" charset="0"/>
              </a:defRPr>
            </a:lvl9pPr>
          </a:lstStyle>
          <a:p>
            <a:pPr eaLnBrk="1" hangingPunct="1"/>
            <a:fld id="{BDC9F488-5B1C-4ABE-8F34-3EEC0EE5DDBB}" type="slidenum">
              <a:rPr lang="en-US" smtClean="0"/>
              <a:pPr eaLnBrk="1" hangingPunct="1"/>
              <a:t>66</a:t>
            </a:fld>
            <a:endParaRPr lang="en-US" dirty="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r>
              <a:rPr lang="en-US" dirty="0"/>
              <a:t>5 min </a:t>
            </a:r>
          </a:p>
          <a:p>
            <a:pPr eaLnBrk="1" hangingPunct="1"/>
            <a:endParaRPr lang="en-US" sz="1200" kern="1200" dirty="0">
              <a:solidFill>
                <a:schemeClr val="tx1"/>
              </a:solidFill>
              <a:latin typeface="+mn-lt"/>
              <a:ea typeface="+mn-ea"/>
              <a:cs typeface="+mn-cs"/>
            </a:endParaRPr>
          </a:p>
          <a:p>
            <a:pPr eaLnBrk="1" hangingPunct="1"/>
            <a:r>
              <a:rPr lang="en-US" sz="1200" kern="1200" dirty="0">
                <a:solidFill>
                  <a:schemeClr val="tx1"/>
                </a:solidFill>
                <a:latin typeface="+mn-lt"/>
                <a:ea typeface="+mn-ea"/>
                <a:cs typeface="+mn-cs"/>
              </a:rPr>
              <a:t>a. Ask participants to think about today’s session and write their reflections and feedback on the Daily Reflections</a:t>
            </a:r>
            <a:r>
              <a:rPr lang="en-US" sz="1200" kern="1200" baseline="0" dirty="0">
                <a:solidFill>
                  <a:schemeClr val="tx1"/>
                </a:solidFill>
                <a:latin typeface="+mn-lt"/>
                <a:ea typeface="+mn-ea"/>
                <a:cs typeface="+mn-cs"/>
              </a:rPr>
              <a:t> sheet (handout 5.9 in PD program binder)</a:t>
            </a:r>
            <a:r>
              <a:rPr lang="en-US" sz="1200" kern="1200" dirty="0">
                <a:solidFill>
                  <a:schemeClr val="tx1"/>
                </a:solidFill>
                <a:latin typeface="+mn-lt"/>
                <a:ea typeface="+mn-ea"/>
                <a:cs typeface="+mn-cs"/>
              </a:rPr>
              <a:t>.</a:t>
            </a:r>
            <a:endParaRPr lang="en-US" dirty="0"/>
          </a:p>
        </p:txBody>
      </p:sp>
      <p:sp>
        <p:nvSpPr>
          <p:cNvPr id="2" name="Date Placeholder 1"/>
          <p:cNvSpPr>
            <a:spLocks noGrp="1"/>
          </p:cNvSpPr>
          <p:nvPr>
            <p:ph type="dt" idx="10"/>
          </p:nvPr>
        </p:nvSpPr>
        <p:spPr/>
        <p:txBody>
          <a:bodyPr/>
          <a:lstStyle/>
          <a:p>
            <a:pPr>
              <a:defRPr/>
            </a:pPr>
            <a:fld id="{5DEC14B8-E9C9-40D6-A20F-CDA1A307A921}" type="datetime1">
              <a:rPr lang="en-US" smtClean="0"/>
              <a:pPr>
                <a:defRPr/>
              </a:pPr>
              <a:t>1/7/2020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3179390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rPr>
              <a:t>1 min </a:t>
            </a:r>
          </a:p>
          <a:p>
            <a:pPr marL="228600" indent="-228600" defTabSz="881390">
              <a:buNone/>
              <a:defRPr/>
            </a:pPr>
            <a:endParaRPr lang="en-US" sz="1200" kern="1200" dirty="0">
              <a:solidFill>
                <a:schemeClr val="tx1"/>
              </a:solidFill>
              <a:latin typeface="Arial" charset="0"/>
              <a:ea typeface="+mn-ea"/>
              <a:cs typeface="+mn-cs"/>
            </a:endParaRPr>
          </a:p>
          <a:p>
            <a:pPr lvl="0" fontAlgn="base"/>
            <a:r>
              <a:rPr lang="en-US" sz="1200" u="none" strike="noStrike" kern="1200" dirty="0">
                <a:solidFill>
                  <a:schemeClr val="tx1"/>
                </a:solidFill>
                <a:effectLst/>
                <a:latin typeface="+mn-lt"/>
                <a:ea typeface="+mn-ea"/>
                <a:cs typeface="+mn-cs"/>
              </a:rPr>
              <a:t>a. “This week we’ll focus on a new content area: energy transfer. We’ll also examine the Science Content Storyline Lens strategies and the Energy Transfer lessons you’ll be teaching in the fall, analyze video clips of those lessons, and deepen your science-content knowledge related to the lesson plans.”</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b. “On the last day of the </a:t>
            </a:r>
            <a:r>
              <a:rPr lang="en-US" sz="1200" u="none" strike="noStrike" kern="1200" dirty="0" err="1">
                <a:solidFill>
                  <a:schemeClr val="tx1"/>
                </a:solidFill>
                <a:effectLst/>
                <a:latin typeface="+mn-lt"/>
                <a:ea typeface="+mn-ea"/>
                <a:cs typeface="+mn-cs"/>
              </a:rPr>
              <a:t>RESPeCT</a:t>
            </a:r>
            <a:r>
              <a:rPr lang="en-US" sz="1200" u="none" strike="noStrike" kern="1200" dirty="0">
                <a:solidFill>
                  <a:schemeClr val="tx1"/>
                </a:solidFill>
                <a:effectLst/>
                <a:latin typeface="+mn-lt"/>
                <a:ea typeface="+mn-ea"/>
                <a:cs typeface="+mn-cs"/>
              </a:rPr>
              <a:t> PD program, we’ll review the lesson plans and the schedule for the academic year.” </a:t>
            </a:r>
          </a:p>
          <a:p>
            <a:pPr lvl="0" fontAlgn="base"/>
            <a:endParaRPr lang="en-US" sz="120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c. </a:t>
            </a:r>
            <a:r>
              <a:rPr lang="en-US" sz="1200" u="none" strike="noStrike" kern="1200" dirty="0">
                <a:solidFill>
                  <a:schemeClr val="tx1"/>
                </a:solidFill>
                <a:latin typeface="+mn-lt"/>
                <a:ea typeface="+mn-ea"/>
                <a:cs typeface="+mn-cs"/>
              </a:rPr>
              <a:t>“You may notice that we skip strategy E: Sequence key science ideas and activities appropriately. This strategy will be addressed during the school year as you teach the </a:t>
            </a:r>
            <a:r>
              <a:rPr lang="en-US" sz="1200" u="none" strike="noStrike" kern="1200" dirty="0" err="1">
                <a:solidFill>
                  <a:schemeClr val="tx1"/>
                </a:solidFill>
                <a:latin typeface="+mn-lt"/>
                <a:ea typeface="+mn-ea"/>
                <a:cs typeface="+mn-cs"/>
              </a:rPr>
              <a:t>STeLLA</a:t>
            </a:r>
            <a:r>
              <a:rPr lang="en-US" sz="1200" u="none" strike="noStrike" kern="1200" dirty="0">
                <a:solidFill>
                  <a:schemeClr val="tx1"/>
                </a:solidFill>
                <a:latin typeface="+mn-lt"/>
                <a:ea typeface="+mn-ea"/>
                <a:cs typeface="+mn-cs"/>
              </a:rPr>
              <a:t> lesson plans and analyze how they’re sequenced</a:t>
            </a:r>
            <a:r>
              <a:rPr lang="en-US" sz="1200" u="none" strike="noStrike" kern="1200" baseline="0" dirty="0">
                <a:solidFill>
                  <a:schemeClr val="tx1"/>
                </a:solidFill>
                <a:latin typeface="+mn-lt"/>
                <a:ea typeface="+mn-ea"/>
                <a:cs typeface="+mn-cs"/>
              </a:rPr>
              <a:t> </a:t>
            </a:r>
            <a:r>
              <a:rPr lang="en-US" sz="1200" u="none" strike="noStrike" kern="1200" dirty="0">
                <a:solidFill>
                  <a:schemeClr val="tx1"/>
                </a:solidFill>
                <a:latin typeface="+mn-lt"/>
                <a:ea typeface="+mn-ea"/>
                <a:cs typeface="+mn-cs"/>
              </a:rPr>
              <a:t>within each lesson and across lessons.” </a:t>
            </a:r>
          </a:p>
          <a:p>
            <a:pPr lvl="0" fontAlgn="base"/>
            <a:endParaRPr lang="en-US" sz="1200" u="none" strike="noStrike" kern="1200" dirty="0">
              <a:solidFill>
                <a:schemeClr val="tx1"/>
              </a:solidFill>
              <a:effectLst/>
              <a:latin typeface="+mn-lt"/>
              <a:ea typeface="+mn-ea"/>
              <a:cs typeface="+mn-cs"/>
            </a:endParaRPr>
          </a:p>
          <a:p>
            <a:pPr marL="228600" indent="-228600" defTabSz="881390">
              <a:buNone/>
              <a:defRPr/>
            </a:pPr>
            <a:endParaRPr lang="en-US" sz="1200" kern="1200" dirty="0">
              <a:solidFill>
                <a:schemeClr val="tx1"/>
              </a:solidFill>
              <a:latin typeface="+mn-lt"/>
              <a:ea typeface="+mn-ea"/>
              <a:cs typeface="+mn-cs"/>
            </a:endParaRPr>
          </a:p>
          <a:p>
            <a:pPr marL="228600" indent="-228600" defTabSz="881390">
              <a:buNone/>
              <a:defRP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7</a:t>
            </a:fld>
            <a:endParaRPr lang="en-US"/>
          </a:p>
        </p:txBody>
      </p:sp>
    </p:spTree>
    <p:extLst>
      <p:ext uri="{BB962C8B-B14F-4D97-AF65-F5344CB8AC3E}">
        <p14:creationId xmlns:p14="http://schemas.microsoft.com/office/powerpoint/2010/main" val="2439791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rPr>
              <a:t>1 min </a:t>
            </a:r>
          </a:p>
          <a:p>
            <a:pPr eaLnBrk="1" hangingPunct="1"/>
            <a:endParaRPr lang="en-US" dirty="0">
              <a:latin typeface="Arial" charset="0"/>
            </a:endParaRPr>
          </a:p>
          <a:p>
            <a:r>
              <a:rPr lang="en-US" sz="1200" kern="1200" dirty="0">
                <a:solidFill>
                  <a:schemeClr val="tx1"/>
                </a:solidFill>
                <a:latin typeface="+mn-lt"/>
                <a:ea typeface="+mn-ea"/>
                <a:cs typeface="+mn-cs"/>
              </a:rPr>
              <a:t>a. Introduce the focus questions that will guide today’s work.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8</a:t>
            </a:fld>
            <a:endParaRPr lang="en-US"/>
          </a:p>
        </p:txBody>
      </p:sp>
    </p:spTree>
    <p:extLst>
      <p:ext uri="{BB962C8B-B14F-4D97-AF65-F5344CB8AC3E}">
        <p14:creationId xmlns:p14="http://schemas.microsoft.com/office/powerpoint/2010/main" val="1277594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700" dirty="0"/>
              <a:t>7 min</a:t>
            </a:r>
          </a:p>
          <a:p>
            <a:endParaRPr lang="en-US" sz="270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Display this slide only if it wasn’t used on day 4. </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“To check your understanding of STL strategy 6, jot down your responses to this multiple-choice quiz in your science notebooks.”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discuss their answers either in pairs or as a group. (If time is short, just read the answers aloud.)</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Answer key: </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1.</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After</a:t>
            </a:r>
          </a:p>
          <a:p>
            <a:r>
              <a:rPr lang="en-US" sz="1200" kern="1200" dirty="0">
                <a:solidFill>
                  <a:schemeClr val="tx1"/>
                </a:solidFill>
                <a:latin typeface="+mn-lt"/>
                <a:ea typeface="+mn-ea"/>
                <a:cs typeface="+mn-cs"/>
              </a:rPr>
              <a:t>2. Many</a:t>
            </a:r>
          </a:p>
          <a:p>
            <a:r>
              <a:rPr lang="en-US" sz="1200" kern="1200" dirty="0">
                <a:solidFill>
                  <a:schemeClr val="tx1"/>
                </a:solidFill>
                <a:latin typeface="+mn-lt"/>
                <a:ea typeface="+mn-ea"/>
                <a:cs typeface="+mn-cs"/>
              </a:rPr>
              <a:t>3. False</a:t>
            </a:r>
          </a:p>
          <a:p>
            <a:r>
              <a:rPr lang="en-US" sz="1200" kern="1200" dirty="0">
                <a:solidFill>
                  <a:schemeClr val="tx1"/>
                </a:solidFill>
                <a:latin typeface="+mn-lt"/>
                <a:ea typeface="+mn-ea"/>
                <a:cs typeface="+mn-cs"/>
              </a:rPr>
              <a:t>4. Challenge (and probe)</a:t>
            </a:r>
          </a:p>
          <a:p>
            <a:r>
              <a:rPr lang="en-US" sz="1200" kern="1200" dirty="0">
                <a:solidFill>
                  <a:schemeClr val="tx1"/>
                </a:solidFill>
                <a:latin typeface="+mn-lt"/>
                <a:ea typeface="+mn-ea"/>
                <a:cs typeface="+mn-cs"/>
              </a:rPr>
              <a:t>5. Judiciously (defined as “good or discriminating judgment; wise, sensible, or well advised”)</a:t>
            </a:r>
            <a:r>
              <a:rPr lang="en-US" dirty="0"/>
              <a:t> </a:t>
            </a:r>
            <a:r>
              <a:rPr lang="en-US" sz="1200" kern="120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9</a:t>
            </a:fld>
            <a:endParaRPr lang="en-US"/>
          </a:p>
        </p:txBody>
      </p:sp>
    </p:spTree>
    <p:extLst>
      <p:ext uri="{BB962C8B-B14F-4D97-AF65-F5344CB8AC3E}">
        <p14:creationId xmlns:p14="http://schemas.microsoft.com/office/powerpoint/2010/main" val="841877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14660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950129-838B-4CD0-82C5-B9E5CA8BA4D1}" type="slidenum">
              <a:rPr lang="en-US"/>
              <a:pPr>
                <a:defRPr/>
              </a:pPr>
              <a:t>‹#›</a:t>
            </a:fld>
            <a:endParaRPr lang="en-US"/>
          </a:p>
        </p:txBody>
      </p:sp>
    </p:spTree>
    <p:extLst>
      <p:ext uri="{BB962C8B-B14F-4D97-AF65-F5344CB8AC3E}">
        <p14:creationId xmlns:p14="http://schemas.microsoft.com/office/powerpoint/2010/main" val="291098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3227E1-08E6-4E55-9BDE-7F7F260040A8}" type="slidenum">
              <a:rPr lang="en-US"/>
              <a:pPr>
                <a:defRPr/>
              </a:pPr>
              <a:t>‹#›</a:t>
            </a:fld>
            <a:endParaRPr lang="en-US"/>
          </a:p>
        </p:txBody>
      </p:sp>
    </p:spTree>
    <p:extLst>
      <p:ext uri="{BB962C8B-B14F-4D97-AF65-F5344CB8AC3E}">
        <p14:creationId xmlns:p14="http://schemas.microsoft.com/office/powerpoint/2010/main" val="3186307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12E8B-3614-4B22-9DE9-CEFA8DAD5307}" type="slidenum">
              <a:rPr lang="en-US" smtClean="0"/>
              <a:pPr/>
              <a:t>‹#›</a:t>
            </a:fld>
            <a:endParaRPr lang="en-US"/>
          </a:p>
        </p:txBody>
      </p:sp>
    </p:spTree>
    <p:extLst>
      <p:ext uri="{BB962C8B-B14F-4D97-AF65-F5344CB8AC3E}">
        <p14:creationId xmlns:p14="http://schemas.microsoft.com/office/powerpoint/2010/main" val="3353216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12E8B-3614-4B22-9DE9-CEFA8DAD5307}" type="slidenum">
              <a:rPr lang="en-US" smtClean="0"/>
              <a:pPr/>
              <a:t>‹#›</a:t>
            </a:fld>
            <a:endParaRPr lang="en-US"/>
          </a:p>
        </p:txBody>
      </p:sp>
    </p:spTree>
    <p:extLst>
      <p:ext uri="{BB962C8B-B14F-4D97-AF65-F5344CB8AC3E}">
        <p14:creationId xmlns:p14="http://schemas.microsoft.com/office/powerpoint/2010/main" val="570524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12E8B-3614-4B22-9DE9-CEFA8DAD5307}" type="slidenum">
              <a:rPr lang="en-US" smtClean="0"/>
              <a:pPr/>
              <a:t>‹#›</a:t>
            </a:fld>
            <a:endParaRPr lang="en-US"/>
          </a:p>
        </p:txBody>
      </p:sp>
    </p:spTree>
    <p:extLst>
      <p:ext uri="{BB962C8B-B14F-4D97-AF65-F5344CB8AC3E}">
        <p14:creationId xmlns:p14="http://schemas.microsoft.com/office/powerpoint/2010/main" val="311670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D12E8B-3614-4B22-9DE9-CEFA8DAD5307}" type="slidenum">
              <a:rPr lang="en-US" smtClean="0"/>
              <a:pPr/>
              <a:t>‹#›</a:t>
            </a:fld>
            <a:endParaRPr lang="en-US"/>
          </a:p>
        </p:txBody>
      </p:sp>
    </p:spTree>
    <p:extLst>
      <p:ext uri="{BB962C8B-B14F-4D97-AF65-F5344CB8AC3E}">
        <p14:creationId xmlns:p14="http://schemas.microsoft.com/office/powerpoint/2010/main" val="1176447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D12E8B-3614-4B22-9DE9-CEFA8DAD5307}" type="slidenum">
              <a:rPr lang="en-US" smtClean="0"/>
              <a:pPr/>
              <a:t>‹#›</a:t>
            </a:fld>
            <a:endParaRPr lang="en-US"/>
          </a:p>
        </p:txBody>
      </p:sp>
    </p:spTree>
    <p:extLst>
      <p:ext uri="{BB962C8B-B14F-4D97-AF65-F5344CB8AC3E}">
        <p14:creationId xmlns:p14="http://schemas.microsoft.com/office/powerpoint/2010/main" val="3537725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D12E8B-3614-4B22-9DE9-CEFA8DAD5307}" type="slidenum">
              <a:rPr lang="en-US" smtClean="0"/>
              <a:pPr/>
              <a:t>‹#›</a:t>
            </a:fld>
            <a:endParaRPr lang="en-US"/>
          </a:p>
        </p:txBody>
      </p:sp>
    </p:spTree>
    <p:extLst>
      <p:ext uri="{BB962C8B-B14F-4D97-AF65-F5344CB8AC3E}">
        <p14:creationId xmlns:p14="http://schemas.microsoft.com/office/powerpoint/2010/main" val="879161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D12E8B-3614-4B22-9DE9-CEFA8DAD5307}" type="slidenum">
              <a:rPr lang="en-US" smtClean="0"/>
              <a:pPr/>
              <a:t>‹#›</a:t>
            </a:fld>
            <a:endParaRPr lang="en-US"/>
          </a:p>
        </p:txBody>
      </p:sp>
    </p:spTree>
    <p:extLst>
      <p:ext uri="{BB962C8B-B14F-4D97-AF65-F5344CB8AC3E}">
        <p14:creationId xmlns:p14="http://schemas.microsoft.com/office/powerpoint/2010/main" val="324749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D12E8B-3614-4B22-9DE9-CEFA8DAD5307}" type="slidenum">
              <a:rPr lang="en-US" smtClean="0"/>
              <a:pPr/>
              <a:t>‹#›</a:t>
            </a:fld>
            <a:endParaRPr lang="en-US"/>
          </a:p>
        </p:txBody>
      </p:sp>
    </p:spTree>
    <p:extLst>
      <p:ext uri="{BB962C8B-B14F-4D97-AF65-F5344CB8AC3E}">
        <p14:creationId xmlns:p14="http://schemas.microsoft.com/office/powerpoint/2010/main" val="3679327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3200">
                <a:latin typeface="Calibri" panose="020F0502020204030204" pitchFamily="34" charset="0"/>
              </a:defRPr>
            </a:lvl1pPr>
            <a:lvl2pPr marL="457200" indent="-182563">
              <a:buSzPct val="100000"/>
              <a:buFont typeface="Calibri" panose="020F0502020204030204" pitchFamily="34" charset="0"/>
              <a:buChar cha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039450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D12E8B-3614-4B22-9DE9-CEFA8DAD5307}" type="slidenum">
              <a:rPr lang="en-US" smtClean="0"/>
              <a:pPr/>
              <a:t>‹#›</a:t>
            </a:fld>
            <a:endParaRPr lang="en-US"/>
          </a:p>
        </p:txBody>
      </p:sp>
    </p:spTree>
    <p:extLst>
      <p:ext uri="{BB962C8B-B14F-4D97-AF65-F5344CB8AC3E}">
        <p14:creationId xmlns:p14="http://schemas.microsoft.com/office/powerpoint/2010/main" val="2863523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12E8B-3614-4B22-9DE9-CEFA8DAD5307}" type="slidenum">
              <a:rPr lang="en-US" smtClean="0"/>
              <a:pPr/>
              <a:t>‹#›</a:t>
            </a:fld>
            <a:endParaRPr lang="en-US"/>
          </a:p>
        </p:txBody>
      </p:sp>
    </p:spTree>
    <p:extLst>
      <p:ext uri="{BB962C8B-B14F-4D97-AF65-F5344CB8AC3E}">
        <p14:creationId xmlns:p14="http://schemas.microsoft.com/office/powerpoint/2010/main" val="3352345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12E8B-3614-4B22-9DE9-CEFA8DAD5307}" type="slidenum">
              <a:rPr lang="en-US" smtClean="0"/>
              <a:pPr/>
              <a:t>‹#›</a:t>
            </a:fld>
            <a:endParaRPr lang="en-US"/>
          </a:p>
        </p:txBody>
      </p:sp>
    </p:spTree>
    <p:extLst>
      <p:ext uri="{BB962C8B-B14F-4D97-AF65-F5344CB8AC3E}">
        <p14:creationId xmlns:p14="http://schemas.microsoft.com/office/powerpoint/2010/main" val="25980761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dirty="0"/>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3056862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dirty="0"/>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9677115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18467270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dirty="0"/>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16955803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28351686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dirty="0"/>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9677115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1203829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6BBEB5-01D6-47A2-BCF3-B3B9837CD530}" type="slidenum">
              <a:rPr lang="en-US"/>
              <a:pPr>
                <a:defRPr/>
              </a:pPr>
              <a:t>‹#›</a:t>
            </a:fld>
            <a:endParaRPr lang="en-US"/>
          </a:p>
        </p:txBody>
      </p:sp>
    </p:spTree>
    <p:extLst>
      <p:ext uri="{BB962C8B-B14F-4D97-AF65-F5344CB8AC3E}">
        <p14:creationId xmlns:p14="http://schemas.microsoft.com/office/powerpoint/2010/main" val="2517589831"/>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25115430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11455345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9201578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10655607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40439239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1995594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a:p>
        </p:txBody>
      </p:sp>
    </p:spTree>
    <p:extLst>
      <p:ext uri="{BB962C8B-B14F-4D97-AF65-F5344CB8AC3E}">
        <p14:creationId xmlns:p14="http://schemas.microsoft.com/office/powerpoint/2010/main" val="198160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AC85E45-36ED-4CB7-AAF7-BE6B50D63CE7}" type="slidenum">
              <a:rPr lang="en-US"/>
              <a:pPr>
                <a:defRPr/>
              </a:pPr>
              <a:t>‹#›</a:t>
            </a:fld>
            <a:endParaRPr lang="en-US"/>
          </a:p>
        </p:txBody>
      </p:sp>
    </p:spTree>
    <p:extLst>
      <p:ext uri="{BB962C8B-B14F-4D97-AF65-F5344CB8AC3E}">
        <p14:creationId xmlns:p14="http://schemas.microsoft.com/office/powerpoint/2010/main" val="136747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a:p>
        </p:txBody>
      </p:sp>
    </p:spTree>
    <p:extLst>
      <p:ext uri="{BB962C8B-B14F-4D97-AF65-F5344CB8AC3E}">
        <p14:creationId xmlns:p14="http://schemas.microsoft.com/office/powerpoint/2010/main" val="393811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30222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070B46F-C72C-481F-AA11-EB346A150C1A}" type="slidenum">
              <a:rPr lang="en-US"/>
              <a:pPr>
                <a:defRPr/>
              </a:pPr>
              <a:t>‹#›</a:t>
            </a:fld>
            <a:endParaRPr lang="en-US"/>
          </a:p>
        </p:txBody>
      </p:sp>
    </p:spTree>
    <p:extLst>
      <p:ext uri="{BB962C8B-B14F-4D97-AF65-F5344CB8AC3E}">
        <p14:creationId xmlns:p14="http://schemas.microsoft.com/office/powerpoint/2010/main" val="320282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B61DD7-BAA8-421F-9E35-5963BE49B3F3}" type="slidenum">
              <a:rPr lang="en-US"/>
              <a:pPr>
                <a:defRPr/>
              </a:pPr>
              <a:t>‹#›</a:t>
            </a:fld>
            <a:endParaRPr lang="en-US"/>
          </a:p>
        </p:txBody>
      </p:sp>
    </p:spTree>
    <p:extLst>
      <p:ext uri="{BB962C8B-B14F-4D97-AF65-F5344CB8AC3E}">
        <p14:creationId xmlns:p14="http://schemas.microsoft.com/office/powerpoint/2010/main" val="335637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3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3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3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3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34.xml"/></Relationships>
</file>

<file path=ppt/slideMasters/_rels/slideMaster15.xml.rels><?xml version="1.0" encoding="UTF-8" standalone="yes"?>
<Relationships xmlns="http://schemas.openxmlformats.org/package/2006/relationships"><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35.xml"/></Relationships>
</file>

<file path=ppt/slideMasters/_rels/slideMaster18.xml.rels><?xml version="1.0" encoding="UTF-8" standalone="yes"?>
<Relationships xmlns="http://schemas.openxmlformats.org/package/2006/relationships"><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1" Type="http://schemas.openxmlformats.org/officeDocument/2006/relationships/theme" Target="../theme/theme2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20229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defTabSz="457200"/>
            <a:fld id="{4553C4AB-E34A-354F-8CDE-943FCEBEB1F2}" type="datetimeFigureOut">
              <a:rPr lang="en-US" smtClean="0"/>
              <a:pPr defTabSz="457200"/>
              <a:t>1/7/2020</a:t>
            </a:fld>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defTabSz="457200"/>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defTabSz="457200"/>
            <a:fld id="{ADC91B2B-8558-1E4B-8886-2054566C95DE}" type="slidenum">
              <a:rPr lang="en-US" smtClean="0"/>
              <a:pPr defTabSz="457200"/>
              <a:t>‹#›</a:t>
            </a:fld>
            <a:endParaRPr lang="en-US"/>
          </a:p>
        </p:txBody>
      </p:sp>
    </p:spTree>
    <p:extLst>
      <p:ext uri="{BB962C8B-B14F-4D97-AF65-F5344CB8AC3E}">
        <p14:creationId xmlns:p14="http://schemas.microsoft.com/office/powerpoint/2010/main" val="4229064011"/>
      </p:ext>
    </p:extLst>
  </p:cSld>
  <p:clrMap bg1="lt1" tx1="dk1" bg2="lt2" tx2="dk2" accent1="accent1" accent2="accent2" accent3="accent3" accent4="accent4" accent5="accent5" accent6="accent6" hlink="hlink" folHlink="folHlink"/>
  <p:sldLayoutIdLst>
    <p:sldLayoutId id="2147483700" r:id="rId1"/>
  </p:sldLayoutIdLst>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defTabSz="457200"/>
            <a:fld id="{4553C4AB-E34A-354F-8CDE-943FCEBEB1F2}" type="datetimeFigureOut">
              <a:rPr lang="en-US" smtClean="0"/>
              <a:pPr defTabSz="457200"/>
              <a:t>1/7/2020</a:t>
            </a:fld>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defTabSz="457200"/>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defTabSz="457200"/>
            <a:fld id="{ADC91B2B-8558-1E4B-8886-2054566C95DE}" type="slidenum">
              <a:rPr lang="en-US" smtClean="0"/>
              <a:pPr defTabSz="457200"/>
              <a:t>‹#›</a:t>
            </a:fld>
            <a:endParaRPr lang="en-US"/>
          </a:p>
        </p:txBody>
      </p:sp>
    </p:spTree>
    <p:extLst>
      <p:ext uri="{BB962C8B-B14F-4D97-AF65-F5344CB8AC3E}">
        <p14:creationId xmlns:p14="http://schemas.microsoft.com/office/powerpoint/2010/main" val="3274222745"/>
      </p:ext>
    </p:extLst>
  </p:cSld>
  <p:clrMap bg1="lt1" tx1="dk1" bg2="lt2" tx2="dk2" accent1="accent1" accent2="accent2" accent3="accent3" accent4="accent4" accent5="accent5" accent6="accent6" hlink="hlink" folHlink="folHlink"/>
  <p:sldLayoutIdLst>
    <p:sldLayoutId id="2147483702" r:id="rId1"/>
  </p:sldLayoutIdLst>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defTabSz="457200"/>
            <a:fld id="{4553C4AB-E34A-354F-8CDE-943FCEBEB1F2}" type="datetimeFigureOut">
              <a:rPr lang="en-US" smtClean="0"/>
              <a:pPr defTabSz="457200"/>
              <a:t>1/7/2020</a:t>
            </a:fld>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defTabSz="457200"/>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defTabSz="457200"/>
            <a:fld id="{ADC91B2B-8558-1E4B-8886-2054566C95DE}" type="slidenum">
              <a:rPr lang="en-US" smtClean="0"/>
              <a:pPr defTabSz="457200"/>
              <a:t>‹#›</a:t>
            </a:fld>
            <a:endParaRPr lang="en-US"/>
          </a:p>
        </p:txBody>
      </p:sp>
    </p:spTree>
    <p:extLst>
      <p:ext uri="{BB962C8B-B14F-4D97-AF65-F5344CB8AC3E}">
        <p14:creationId xmlns:p14="http://schemas.microsoft.com/office/powerpoint/2010/main" val="3839062351"/>
      </p:ext>
    </p:extLst>
  </p:cSld>
  <p:clrMap bg1="lt1" tx1="dk1" bg2="lt2" tx2="dk2" accent1="accent1" accent2="accent2" accent3="accent3" accent4="accent4" accent5="accent5" accent6="accent6" hlink="hlink" folHlink="folHlink"/>
  <p:sldLayoutIdLst>
    <p:sldLayoutId id="2147483704" r:id="rId1"/>
  </p:sldLayoutIdLst>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defTabSz="457200"/>
            <a:fld id="{4553C4AB-E34A-354F-8CDE-943FCEBEB1F2}" type="datetimeFigureOut">
              <a:rPr lang="en-US" smtClean="0"/>
              <a:pPr defTabSz="457200"/>
              <a:t>1/7/2020</a:t>
            </a:fld>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defTabSz="457200"/>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defTabSz="457200"/>
            <a:fld id="{ADC91B2B-8558-1E4B-8886-2054566C95DE}" type="slidenum">
              <a:rPr lang="en-US" smtClean="0"/>
              <a:pPr defTabSz="457200"/>
              <a:t>‹#›</a:t>
            </a:fld>
            <a:endParaRPr lang="en-US"/>
          </a:p>
        </p:txBody>
      </p:sp>
    </p:spTree>
    <p:extLst>
      <p:ext uri="{BB962C8B-B14F-4D97-AF65-F5344CB8AC3E}">
        <p14:creationId xmlns:p14="http://schemas.microsoft.com/office/powerpoint/2010/main" val="3661072730"/>
      </p:ext>
    </p:extLst>
  </p:cSld>
  <p:clrMap bg1="lt1" tx1="dk1" bg2="lt2" tx2="dk2" accent1="accent1" accent2="accent2" accent3="accent3" accent4="accent4" accent5="accent5" accent6="accent6" hlink="hlink" folHlink="folHlink"/>
  <p:sldLayoutIdLst>
    <p:sldLayoutId id="2147483706" r:id="rId1"/>
  </p:sldLayoutIdLst>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defTabSz="457200"/>
            <a:fld id="{4553C4AB-E34A-354F-8CDE-943FCEBEB1F2}" type="datetimeFigureOut">
              <a:rPr lang="en-US" smtClean="0"/>
              <a:pPr defTabSz="457200"/>
              <a:t>1/7/2020</a:t>
            </a:fld>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defTabSz="457200"/>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defTabSz="457200"/>
            <a:fld id="{ADC91B2B-8558-1E4B-8886-2054566C95DE}" type="slidenum">
              <a:rPr lang="en-US" smtClean="0"/>
              <a:pPr defTabSz="457200"/>
              <a:t>‹#›</a:t>
            </a:fld>
            <a:endParaRPr lang="en-US"/>
          </a:p>
        </p:txBody>
      </p:sp>
    </p:spTree>
    <p:extLst>
      <p:ext uri="{BB962C8B-B14F-4D97-AF65-F5344CB8AC3E}">
        <p14:creationId xmlns:p14="http://schemas.microsoft.com/office/powerpoint/2010/main" val="3280889181"/>
      </p:ext>
    </p:extLst>
  </p:cSld>
  <p:clrMap bg1="lt1" tx1="dk1" bg2="lt2" tx2="dk2" accent1="accent1" accent2="accent2" accent3="accent3" accent4="accent4" accent5="accent5" accent6="accent6" hlink="hlink" folHlink="folHlink"/>
  <p:sldLayoutIdLst>
    <p:sldLayoutId id="2147483708" r:id="rId1"/>
  </p:sldLayoutIdLst>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defTabSz="457200"/>
            <a:fld id="{4553C4AB-E34A-354F-8CDE-943FCEBEB1F2}" type="datetimeFigureOut">
              <a:rPr lang="en-US" smtClean="0"/>
              <a:pPr defTabSz="457200"/>
              <a:t>1/7/2020</a:t>
            </a:fld>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defTabSz="457200"/>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defTabSz="457200"/>
            <a:fld id="{ADC91B2B-8558-1E4B-8886-2054566C95DE}" type="slidenum">
              <a:rPr lang="en-US" smtClean="0"/>
              <a:pPr defTabSz="457200"/>
              <a:t>‹#›</a:t>
            </a:fld>
            <a:endParaRPr lang="en-US"/>
          </a:p>
        </p:txBody>
      </p:sp>
    </p:spTree>
    <p:extLst>
      <p:ext uri="{BB962C8B-B14F-4D97-AF65-F5344CB8AC3E}">
        <p14:creationId xmlns:p14="http://schemas.microsoft.com/office/powerpoint/2010/main" val="2322224838"/>
      </p:ext>
    </p:extLst>
  </p:cSld>
  <p:clrMap bg1="lt1" tx1="dk1" bg2="lt2" tx2="dk2" accent1="accent1" accent2="accent2" accent3="accent3" accent4="accent4" accent5="accent5" accent6="accent6" hlink="hlink" folHlink="folHlink"/>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defTabSz="457200"/>
            <a:fld id="{4553C4AB-E34A-354F-8CDE-943FCEBEB1F2}" type="datetimeFigureOut">
              <a:rPr lang="en-US" smtClean="0"/>
              <a:pPr defTabSz="457200"/>
              <a:t>1/7/2020</a:t>
            </a:fld>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defTabSz="457200"/>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defTabSz="457200"/>
            <a:fld id="{ADC91B2B-8558-1E4B-8886-2054566C95DE}" type="slidenum">
              <a:rPr lang="en-US" smtClean="0"/>
              <a:pPr defTabSz="457200"/>
              <a:t>‹#›</a:t>
            </a:fld>
            <a:endParaRPr lang="en-US"/>
          </a:p>
        </p:txBody>
      </p:sp>
    </p:spTree>
    <p:extLst>
      <p:ext uri="{BB962C8B-B14F-4D97-AF65-F5344CB8AC3E}">
        <p14:creationId xmlns:p14="http://schemas.microsoft.com/office/powerpoint/2010/main" val="478089258"/>
      </p:ext>
    </p:extLst>
  </p:cSld>
  <p:clrMap bg1="lt1" tx1="dk1" bg2="lt2" tx2="dk2" accent1="accent1" accent2="accent2" accent3="accent3" accent4="accent4" accent5="accent5" accent6="accent6" hlink="hlink" folHlink="folHlink"/>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defTabSz="457200"/>
            <a:fld id="{4553C4AB-E34A-354F-8CDE-943FCEBEB1F2}" type="datetimeFigureOut">
              <a:rPr lang="en-US" smtClean="0"/>
              <a:pPr defTabSz="457200"/>
              <a:t>1/7/2020</a:t>
            </a:fld>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defTabSz="457200"/>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defTabSz="457200"/>
            <a:fld id="{ADC91B2B-8558-1E4B-8886-2054566C95DE}" type="slidenum">
              <a:rPr lang="en-US" smtClean="0"/>
              <a:pPr defTabSz="457200"/>
              <a:t>‹#›</a:t>
            </a:fld>
            <a:endParaRPr lang="en-US"/>
          </a:p>
        </p:txBody>
      </p:sp>
    </p:spTree>
    <p:extLst>
      <p:ext uri="{BB962C8B-B14F-4D97-AF65-F5344CB8AC3E}">
        <p14:creationId xmlns:p14="http://schemas.microsoft.com/office/powerpoint/2010/main" val="4289789385"/>
      </p:ext>
    </p:extLst>
  </p:cSld>
  <p:clrMap bg1="lt1" tx1="dk1" bg2="lt2" tx2="dk2" accent1="accent1" accent2="accent2" accent3="accent3" accent4="accent4" accent5="accent5" accent6="accent6" hlink="hlink" folHlink="folHlink"/>
  <p:sldLayoutIdLst>
    <p:sldLayoutId id="2147483714" r:id="rId1"/>
  </p:sldLayoutIdLst>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defTabSz="457200"/>
            <a:fld id="{4553C4AB-E34A-354F-8CDE-943FCEBEB1F2}" type="datetimeFigureOut">
              <a:rPr lang="en-US" smtClean="0"/>
              <a:pPr defTabSz="457200"/>
              <a:t>1/7/2020</a:t>
            </a:fld>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defTabSz="457200"/>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defTabSz="457200"/>
            <a:fld id="{ADC91B2B-8558-1E4B-8886-2054566C95DE}" type="slidenum">
              <a:rPr lang="en-US" smtClean="0"/>
              <a:pPr defTabSz="457200"/>
              <a:t>‹#›</a:t>
            </a:fld>
            <a:endParaRPr lang="en-US"/>
          </a:p>
        </p:txBody>
      </p:sp>
    </p:spTree>
    <p:extLst>
      <p:ext uri="{BB962C8B-B14F-4D97-AF65-F5344CB8AC3E}">
        <p14:creationId xmlns:p14="http://schemas.microsoft.com/office/powerpoint/2010/main" val="1534261969"/>
      </p:ext>
    </p:extLst>
  </p:cSld>
  <p:clrMap bg1="lt1" tx1="dk1" bg2="lt2" tx2="dk2" accent1="accent1" accent2="accent2" accent3="accent3" accent4="accent4" accent5="accent5" accent6="accent6" hlink="hlink" folHlink="folHlink"/>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defTabSz="457200"/>
            <a:fld id="{4553C4AB-E34A-354F-8CDE-943FCEBEB1F2}" type="datetimeFigureOut">
              <a:rPr lang="en-US" smtClean="0"/>
              <a:pPr defTabSz="457200"/>
              <a:t>1/7/2020</a:t>
            </a:fld>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defTabSz="457200"/>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defTabSz="457200"/>
            <a:fld id="{ADC91B2B-8558-1E4B-8886-2054566C95DE}" type="slidenum">
              <a:rPr lang="en-US" smtClean="0"/>
              <a:pPr defTabSz="457200"/>
              <a:t>‹#›</a:t>
            </a:fld>
            <a:endParaRPr lang="en-US"/>
          </a:p>
        </p:txBody>
      </p:sp>
    </p:spTree>
    <p:extLst>
      <p:ext uri="{BB962C8B-B14F-4D97-AF65-F5344CB8AC3E}">
        <p14:creationId xmlns:p14="http://schemas.microsoft.com/office/powerpoint/2010/main" val="714338669"/>
      </p:ext>
    </p:extLst>
  </p:cSld>
  <p:clrMap bg1="lt1" tx1="dk1" bg2="lt2" tx2="dk2" accent1="accent1" accent2="accent2" accent3="accent3" accent4="accent4" accent5="accent5" accent6="accent6" hlink="hlink" folHlink="folHlink"/>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D12E8B-3614-4B22-9DE9-CEFA8DAD5307}" type="slidenum">
              <a:rPr lang="en-US" smtClean="0"/>
              <a:pPr/>
              <a:t>‹#›</a:t>
            </a:fld>
            <a:endParaRPr lang="en-US"/>
          </a:p>
        </p:txBody>
      </p:sp>
    </p:spTree>
    <p:extLst>
      <p:ext uri="{BB962C8B-B14F-4D97-AF65-F5344CB8AC3E}">
        <p14:creationId xmlns:p14="http://schemas.microsoft.com/office/powerpoint/2010/main" val="6488359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defTabSz="457200"/>
            <a:fld id="{4553C4AB-E34A-354F-8CDE-943FCEBEB1F2}" type="datetimeFigureOut">
              <a:rPr lang="en-US" smtClean="0"/>
              <a:pPr defTabSz="457200"/>
              <a:t>1/7/2020</a:t>
            </a:fld>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defTabSz="457200"/>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defTabSz="457200"/>
            <a:fld id="{ADC91B2B-8558-1E4B-8886-2054566C95DE}" type="slidenum">
              <a:rPr lang="en-US" smtClean="0"/>
              <a:pPr defTabSz="457200"/>
              <a:t>‹#›</a:t>
            </a:fld>
            <a:endParaRPr lang="en-US"/>
          </a:p>
        </p:txBody>
      </p:sp>
    </p:spTree>
    <p:extLst>
      <p:ext uri="{BB962C8B-B14F-4D97-AF65-F5344CB8AC3E}">
        <p14:creationId xmlns:p14="http://schemas.microsoft.com/office/powerpoint/2010/main" val="2825461343"/>
      </p:ext>
    </p:extLst>
  </p:cSld>
  <p:clrMap bg1="lt1" tx1="dk1" bg2="lt2" tx2="dk2" accent1="accent1" accent2="accent2" accent3="accent3" accent4="accent4" accent5="accent5" accent6="accent6" hlink="hlink" folHlink="folHlink"/>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defTabSz="457200"/>
            <a:fld id="{4553C4AB-E34A-354F-8CDE-943FCEBEB1F2}" type="datetimeFigureOut">
              <a:rPr lang="en-US" smtClean="0"/>
              <a:pPr defTabSz="457200"/>
              <a:t>1/7/2020</a:t>
            </a:fld>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defTabSz="457200"/>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defTabSz="457200"/>
            <a:fld id="{ADC91B2B-8558-1E4B-8886-2054566C95DE}" type="slidenum">
              <a:rPr lang="en-US" smtClean="0"/>
              <a:pPr defTabSz="457200"/>
              <a:t>‹#›</a:t>
            </a:fld>
            <a:endParaRPr lang="en-US"/>
          </a:p>
        </p:txBody>
      </p:sp>
    </p:spTree>
    <p:extLst>
      <p:ext uri="{BB962C8B-B14F-4D97-AF65-F5344CB8AC3E}">
        <p14:creationId xmlns:p14="http://schemas.microsoft.com/office/powerpoint/2010/main" val="2603603402"/>
      </p:ext>
    </p:extLst>
  </p:cSld>
  <p:clrMap bg1="lt1" tx1="dk1" bg2="lt2" tx2="dk2" accent1="accent1" accent2="accent2" accent3="accent3" accent4="accent4" accent5="accent5" accent6="accent6" hlink="hlink" folHlink="folHlink"/>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defTabSz="457200"/>
            <a:fld id="{4553C4AB-E34A-354F-8CDE-943FCEBEB1F2}" type="datetimeFigureOut">
              <a:rPr lang="en-US" smtClean="0"/>
              <a:pPr defTabSz="457200"/>
              <a:t>1/7/2020</a:t>
            </a:fld>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defTabSz="457200"/>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defTabSz="457200"/>
            <a:fld id="{ADC91B2B-8558-1E4B-8886-2054566C95DE}" type="slidenum">
              <a:rPr lang="en-US" smtClean="0"/>
              <a:pPr defTabSz="457200"/>
              <a:t>‹#›</a:t>
            </a:fld>
            <a:endParaRPr lang="en-US"/>
          </a:p>
        </p:txBody>
      </p:sp>
    </p:spTree>
    <p:extLst>
      <p:ext uri="{BB962C8B-B14F-4D97-AF65-F5344CB8AC3E}">
        <p14:creationId xmlns:p14="http://schemas.microsoft.com/office/powerpoint/2010/main" val="818702952"/>
      </p:ext>
    </p:extLst>
  </p:cSld>
  <p:clrMap bg1="lt1" tx1="dk1" bg2="lt2" tx2="dk2" accent1="accent1" accent2="accent2" accent3="accent3" accent4="accent4" accent5="accent5" accent6="accent6" hlink="hlink" folHlink="folHlink"/>
  <p:sldLayoutIdLst>
    <p:sldLayoutId id="2147483686" r:id="rId1"/>
  </p:sldLayoutIdLst>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defTabSz="457200"/>
            <a:fld id="{4553C4AB-E34A-354F-8CDE-943FCEBEB1F2}" type="datetimeFigureOut">
              <a:rPr lang="en-US" smtClean="0"/>
              <a:pPr defTabSz="457200"/>
              <a:t>1/7/2020</a:t>
            </a:fld>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defTabSz="457200"/>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defTabSz="457200"/>
            <a:fld id="{ADC91B2B-8558-1E4B-8886-2054566C95DE}" type="slidenum">
              <a:rPr lang="en-US" smtClean="0"/>
              <a:pPr defTabSz="457200"/>
              <a:t>‹#›</a:t>
            </a:fld>
            <a:endParaRPr lang="en-US"/>
          </a:p>
        </p:txBody>
      </p:sp>
    </p:spTree>
    <p:extLst>
      <p:ext uri="{BB962C8B-B14F-4D97-AF65-F5344CB8AC3E}">
        <p14:creationId xmlns:p14="http://schemas.microsoft.com/office/powerpoint/2010/main" val="1637538538"/>
      </p:ext>
    </p:extLst>
  </p:cSld>
  <p:clrMap bg1="lt1" tx1="dk1" bg2="lt2" tx2="dk2" accent1="accent1" accent2="accent2" accent3="accent3" accent4="accent4" accent5="accent5" accent6="accent6" hlink="hlink" folHlink="folHlink"/>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defTabSz="457200"/>
            <a:fld id="{4553C4AB-E34A-354F-8CDE-943FCEBEB1F2}" type="datetimeFigureOut">
              <a:rPr lang="en-US" smtClean="0"/>
              <a:pPr defTabSz="457200"/>
              <a:t>1/7/2020</a:t>
            </a:fld>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defTabSz="457200"/>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defTabSz="457200"/>
            <a:fld id="{ADC91B2B-8558-1E4B-8886-2054566C95DE}" type="slidenum">
              <a:rPr lang="en-US" smtClean="0"/>
              <a:pPr defTabSz="457200"/>
              <a:t>‹#›</a:t>
            </a:fld>
            <a:endParaRPr lang="en-US"/>
          </a:p>
        </p:txBody>
      </p:sp>
    </p:spTree>
    <p:extLst>
      <p:ext uri="{BB962C8B-B14F-4D97-AF65-F5344CB8AC3E}">
        <p14:creationId xmlns:p14="http://schemas.microsoft.com/office/powerpoint/2010/main" val="4191236624"/>
      </p:ext>
    </p:extLst>
  </p:cSld>
  <p:clrMap bg1="lt1" tx1="dk1" bg2="lt2" tx2="dk2" accent1="accent1" accent2="accent2" accent3="accent3" accent4="accent4" accent5="accent5" accent6="accent6" hlink="hlink" folHlink="folHlink"/>
  <p:sldLayoutIdLst>
    <p:sldLayoutId id="2147483690" r:id="rId1"/>
    <p:sldLayoutId id="2147483724" r:id="rId2"/>
  </p:sldLayoutIdLst>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defTabSz="457200"/>
            <a:fld id="{4553C4AB-E34A-354F-8CDE-943FCEBEB1F2}" type="datetimeFigureOut">
              <a:rPr lang="en-US" smtClean="0"/>
              <a:pPr defTabSz="457200"/>
              <a:t>1/7/2020</a:t>
            </a:fld>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defTabSz="457200"/>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defTabSz="457200"/>
            <a:fld id="{ADC91B2B-8558-1E4B-8886-2054566C95DE}" type="slidenum">
              <a:rPr lang="en-US" smtClean="0"/>
              <a:pPr defTabSz="457200"/>
              <a:t>‹#›</a:t>
            </a:fld>
            <a:endParaRPr lang="en-US"/>
          </a:p>
        </p:txBody>
      </p:sp>
    </p:spTree>
    <p:extLst>
      <p:ext uri="{BB962C8B-B14F-4D97-AF65-F5344CB8AC3E}">
        <p14:creationId xmlns:p14="http://schemas.microsoft.com/office/powerpoint/2010/main" val="22023414"/>
      </p:ext>
    </p:extLst>
  </p:cSld>
  <p:clrMap bg1="lt1" tx1="dk1" bg2="lt2" tx2="dk2" accent1="accent1" accent2="accent2" accent3="accent3" accent4="accent4" accent5="accent5" accent6="accent6" hlink="hlink" folHlink="folHlink"/>
  <p:sldLayoutIdLst>
    <p:sldLayoutId id="2147483723" r:id="rId1"/>
  </p:sldLayoutIdLst>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defTabSz="457200"/>
            <a:fld id="{4553C4AB-E34A-354F-8CDE-943FCEBEB1F2}" type="datetimeFigureOut">
              <a:rPr lang="en-US" smtClean="0"/>
              <a:pPr defTabSz="457200"/>
              <a:t>1/7/2020</a:t>
            </a:fld>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defTabSz="457200"/>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defTabSz="457200"/>
            <a:fld id="{ADC91B2B-8558-1E4B-8886-2054566C95DE}" type="slidenum">
              <a:rPr lang="en-US" smtClean="0"/>
              <a:pPr defTabSz="457200"/>
              <a:t>‹#›</a:t>
            </a:fld>
            <a:endParaRPr lang="en-US"/>
          </a:p>
        </p:txBody>
      </p:sp>
    </p:spTree>
    <p:extLst>
      <p:ext uri="{BB962C8B-B14F-4D97-AF65-F5344CB8AC3E}">
        <p14:creationId xmlns:p14="http://schemas.microsoft.com/office/powerpoint/2010/main" val="3190945692"/>
      </p:ext>
    </p:extLst>
  </p:cSld>
  <p:clrMap bg1="lt1" tx1="dk1" bg2="lt2" tx2="dk2" accent1="accent1" accent2="accent2" accent3="accent3" accent4="accent4" accent5="accent5" accent6="accent6" hlink="hlink" folHlink="folHlink"/>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defTabSz="457200"/>
            <a:fld id="{4553C4AB-E34A-354F-8CDE-943FCEBEB1F2}" type="datetimeFigureOut">
              <a:rPr lang="en-US" smtClean="0"/>
              <a:pPr defTabSz="457200"/>
              <a:t>1/7/2020</a:t>
            </a:fld>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defTabSz="457200"/>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defTabSz="457200"/>
            <a:fld id="{ADC91B2B-8558-1E4B-8886-2054566C95DE}" type="slidenum">
              <a:rPr lang="en-US" smtClean="0"/>
              <a:pPr defTabSz="457200"/>
              <a:t>‹#›</a:t>
            </a:fld>
            <a:endParaRPr lang="en-US"/>
          </a:p>
        </p:txBody>
      </p:sp>
    </p:spTree>
    <p:extLst>
      <p:ext uri="{BB962C8B-B14F-4D97-AF65-F5344CB8AC3E}">
        <p14:creationId xmlns:p14="http://schemas.microsoft.com/office/powerpoint/2010/main" val="2604903613"/>
      </p:ext>
    </p:extLst>
  </p:cSld>
  <p:clrMap bg1="lt1" tx1="dk1" bg2="lt2" tx2="dk2" accent1="accent1" accent2="accent2" accent3="accent3" accent4="accent4" accent5="accent5" accent6="accent6" hlink="hlink" folHlink="folHlink"/>
  <p:sldLayoutIdLst>
    <p:sldLayoutId id="2147483696" r:id="rId1"/>
    <p:sldLayoutId id="2147483725" r:id="rId2"/>
  </p:sldLayoutIdLst>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defTabSz="457200"/>
            <a:fld id="{4553C4AB-E34A-354F-8CDE-943FCEBEB1F2}" type="datetimeFigureOut">
              <a:rPr lang="en-US" smtClean="0"/>
              <a:pPr defTabSz="457200"/>
              <a:t>1/7/2020</a:t>
            </a:fld>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defTabSz="457200"/>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defTabSz="457200"/>
            <a:fld id="{ADC91B2B-8558-1E4B-8886-2054566C95DE}" type="slidenum">
              <a:rPr lang="en-US" smtClean="0"/>
              <a:pPr defTabSz="457200"/>
              <a:t>‹#›</a:t>
            </a:fld>
            <a:endParaRPr lang="en-US"/>
          </a:p>
        </p:txBody>
      </p:sp>
    </p:spTree>
    <p:extLst>
      <p:ext uri="{BB962C8B-B14F-4D97-AF65-F5344CB8AC3E}">
        <p14:creationId xmlns:p14="http://schemas.microsoft.com/office/powerpoint/2010/main" val="2884981923"/>
      </p:ext>
    </p:extLst>
  </p:cSld>
  <p:clrMap bg1="lt1" tx1="dk1" bg2="lt2" tx2="dk2" accent1="accent1" accent2="accent2" accent3="accent3" accent4="accent4" accent5="accent5" accent6="accent6" hlink="hlink" folHlink="folHlink"/>
  <p:sldLayoutIdLst>
    <p:sldLayoutId id="2147483698" r:id="rId1"/>
  </p:sldLayoutIdLst>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01%20Stella2-04-torres4-L2%20C1-C10.mp4"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www.youtube.com/embed/XXRKZX_8KRQ" TargetMode="External"/><Relationship Id="rId4" Type="http://schemas.openxmlformats.org/officeDocument/2006/relationships/hyperlink" Target="6.1_stella_fw_becastro_l1_c1_web.mp4"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01%20Stella2-04-torres4-L2%20C1-C10.mp4"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www.youtube.com/embed/-BofdBWSVlw" TargetMode="External"/><Relationship Id="rId4" Type="http://schemas.openxmlformats.org/officeDocument/2006/relationships/hyperlink" Target="6.1_stella_fw_becastro_l1_c1_web.mp4"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01%20Stella2-04-torres4-L2%20C1-C10.mp4"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www.youtube.com/embed/vRui0uoLHH4" TargetMode="External"/><Relationship Id="rId4" Type="http://schemas.openxmlformats.org/officeDocument/2006/relationships/hyperlink" Target="6.3_stella_fw_becastro_l1_c3_web.mp4"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3.xml"/><Relationship Id="rId6" Type="http://schemas.openxmlformats.org/officeDocument/2006/relationships/image" Target="../media/image10.png"/><Relationship Id="rId5" Type="http://schemas.openxmlformats.org/officeDocument/2006/relationships/image" Target="../media/image4.gif"/><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notesSlide" Target="../notesSlides/notesSlide38.xml"/><Relationship Id="rId7" Type="http://schemas.openxmlformats.org/officeDocument/2006/relationships/image" Target="../media/image14.jpeg"/><Relationship Id="rId2" Type="http://schemas.openxmlformats.org/officeDocument/2006/relationships/slideLayout" Target="../slideLayouts/slideLayout27.xml"/><Relationship Id="rId1" Type="http://schemas.openxmlformats.org/officeDocument/2006/relationships/tags" Target="../tags/tag2.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4.xml"/><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1.xml"/></Relationships>
</file>

<file path=ppt/slides/_rels/slide5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8.xml"/><Relationship Id="rId1" Type="http://schemas.openxmlformats.org/officeDocument/2006/relationships/slideLayout" Target="../slideLayouts/slideLayout32.xml"/><Relationship Id="rId4" Type="http://schemas.openxmlformats.org/officeDocument/2006/relationships/image" Target="../media/image23.jpeg"/></Relationships>
</file>

<file path=ppt/slides/_rels/slide5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9.xml"/><Relationship Id="rId1" Type="http://schemas.openxmlformats.org/officeDocument/2006/relationships/slideLayout" Target="../slideLayouts/slideLayout33.xml"/><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7848600" cy="936625"/>
          </a:xfrm>
        </p:spPr>
        <p:txBody>
          <a:bodyPr/>
          <a:lstStyle/>
          <a:p>
            <a:pPr eaLnBrk="1" fontAlgn="auto" hangingPunct="1">
              <a:spcAft>
                <a:spcPts val="0"/>
              </a:spcAft>
              <a:defRPr/>
            </a:pPr>
            <a:r>
              <a:rPr lang="en-US" altLang="en-US" dirty="0" err="1"/>
              <a:t>RESP</a:t>
            </a:r>
            <a:r>
              <a:rPr lang="en-US" altLang="en-US" cap="none" dirty="0" err="1"/>
              <a:t>e</a:t>
            </a:r>
            <a:r>
              <a:rPr lang="en-US" altLang="en-US" dirty="0" err="1"/>
              <a:t>CT</a:t>
            </a:r>
            <a:r>
              <a:rPr lang="en-US" altLang="en-US" dirty="0"/>
              <a:t> PD </a:t>
            </a:r>
            <a:r>
              <a:rPr lang="en-US" altLang="en-US" dirty="0" err="1"/>
              <a:t>pROGRAM</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838200" y="3721100"/>
            <a:ext cx="7162800"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r" eaLnBrk="1" fontAlgn="base" hangingPunct="1">
              <a:lnSpc>
                <a:spcPct val="80000"/>
              </a:lnSpc>
              <a:spcBef>
                <a:spcPts val="400"/>
              </a:spcBef>
              <a:spcAft>
                <a:spcPct val="0"/>
              </a:spcAft>
              <a:buClr>
                <a:srgbClr val="4F81BD"/>
              </a:buClr>
              <a:buSzPct val="68000"/>
              <a:buFontTx/>
              <a:buNone/>
            </a:pPr>
            <a:r>
              <a:rPr lang="en-US" altLang="en-US" sz="1800" dirty="0" err="1">
                <a:solidFill>
                  <a:srgbClr val="000090"/>
                </a:solidFill>
                <a:latin typeface="Lucida Sans Unicode" pitchFamily="34" charset="0"/>
              </a:rPr>
              <a:t>RESPeCT</a:t>
            </a:r>
            <a:r>
              <a:rPr lang="en-US" altLang="en-US" sz="1800" dirty="0">
                <a:solidFill>
                  <a:srgbClr val="000090"/>
                </a:solidFill>
                <a:latin typeface="Lucida Sans Unicode" pitchFamily="34" charset="0"/>
              </a:rPr>
              <a:t> Summer Institute </a:t>
            </a:r>
            <a:endParaRPr lang="en-US" altLang="en-US" sz="1600" dirty="0">
              <a:solidFill>
                <a:srgbClr val="000090"/>
              </a:solidFill>
              <a:latin typeface="Lucida Sans Unicode" pitchFamily="34" charset="0"/>
            </a:endParaRPr>
          </a:p>
        </p:txBody>
      </p:sp>
      <p:pic>
        <p:nvPicPr>
          <p:cNvPr id="5" name="Picture 4" descr="Noyce Logo copy.png"/>
          <p:cNvPicPr/>
          <p:nvPr/>
        </p:nvPicPr>
        <p:blipFill>
          <a:blip r:embed="rId3" cstate="screen">
            <a:extLst>
              <a:ext uri="{28A0092B-C50C-407E-A947-70E740481C1C}">
                <a14:useLocalDpi xmlns:a14="http://schemas.microsoft.com/office/drawing/2010/main"/>
              </a:ext>
            </a:extLst>
          </a:blip>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screen">
            <a:extLst>
              <a:ext uri="{28A0092B-C50C-407E-A947-70E740481C1C}">
                <a14:useLocalDpi xmlns:a14="http://schemas.microsoft.com/office/drawing/2010/main"/>
              </a:ext>
            </a:extLst>
          </a:blip>
          <a:srcRect/>
          <a:stretch/>
        </p:blipFill>
        <p:spPr bwMode="auto">
          <a:xfrm>
            <a:off x="3282950" y="4927600"/>
            <a:ext cx="679450" cy="622300"/>
          </a:xfrm>
          <a:prstGeom prst="ellipse">
            <a:avLst/>
          </a:prstGeom>
          <a:noFill/>
          <a:ln>
            <a:noFill/>
          </a:ln>
          <a:extLst>
            <a:ext uri="{53640926-AAD7-44d8-BBD7-CCE9431645EC}">
              <a14:shadowObscured xmlns="" xmlns:a14="http://schemas.microsoft.com/office/drawing/2010/main"/>
            </a:ext>
          </a:extLst>
        </p:spPr>
      </p:pic>
      <p:pic>
        <p:nvPicPr>
          <p:cNvPr id="7" name="Picture 6" descr="Macintosh HD:Users:ceemast:Desktop:CPP_logogreen1.gif"/>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07000" y="4876800"/>
            <a:ext cx="736600" cy="711200"/>
          </a:xfrm>
          <a:prstGeom prst="rect">
            <a:avLst/>
          </a:prstGeom>
          <a:noFill/>
          <a:ln>
            <a:noFill/>
          </a:ln>
        </p:spPr>
      </p:pic>
      <p:pic>
        <p:nvPicPr>
          <p:cNvPr id="8" name="Picture 7" descr="Macintosh HD:Users:ceemast:Desktop:BSCS.jpg"/>
          <p:cNvPicPr/>
          <p:nvPr/>
        </p:nvPicPr>
        <p:blipFill>
          <a:blip r:embed="rId6" cstate="screen">
            <a:extLst>
              <a:ext uri="{BEBA8EAE-BF5A-486C-A8C5-ECC9F3942E4B}">
                <a14:imgProps xmlns:a14="http://schemas.microsoft.com/office/drawing/2010/main">
                  <a14:imgLayer r:embed="rId7">
                    <a14:imgEffect>
                      <a14:backgroundRemoval t="9091" b="88430" l="3401" r="94898">
                        <a14:foregroundMark x1="22449" y1="44628" x2="22449" y2="44628"/>
                        <a14:foregroundMark x1="3741" y1="54545" x2="3741" y2="54545"/>
                        <a14:foregroundMark x1="36395" y1="56198" x2="36395" y2="56198"/>
                        <a14:foregroundMark x1="75510" y1="18182" x2="75510" y2="18182"/>
                        <a14:foregroundMark x1="86395" y1="43802" x2="86395" y2="43802"/>
                        <a14:foregroundMark x1="80272" y1="60331" x2="80272" y2="60331"/>
                        <a14:foregroundMark x1="94898" y1="14050" x2="94898" y2="14050"/>
                        <a14:foregroundMark x1="62245" y1="56198" x2="62245" y2="56198"/>
                        <a14:backgroundMark x1="81633" y1="27273" x2="81633" y2="27273"/>
                      </a14:backgroundRemoval>
                    </a14:imgEffect>
                  </a14:imgLayer>
                </a14:imgProps>
              </a:ext>
              <a:ext uri="{28A0092B-C50C-407E-A947-70E740481C1C}">
                <a14:useLocalDpi xmlns:a14="http://schemas.microsoft.com/office/drawing/2010/main"/>
              </a:ext>
            </a:extLst>
          </a:blip>
          <a:srcRect/>
          <a:stretch>
            <a:fillRect/>
          </a:stretch>
        </p:blipFill>
        <p:spPr bwMode="auto">
          <a:xfrm>
            <a:off x="6858000" y="4883150"/>
            <a:ext cx="838200" cy="673100"/>
          </a:xfrm>
          <a:prstGeom prst="rect">
            <a:avLst/>
          </a:prstGeom>
          <a:noFill/>
          <a:ln>
            <a:noFill/>
          </a:ln>
        </p:spPr>
      </p:pic>
      <p:sp>
        <p:nvSpPr>
          <p:cNvPr id="2" name="TextBox 1"/>
          <p:cNvSpPr txBox="1"/>
          <p:nvPr/>
        </p:nvSpPr>
        <p:spPr>
          <a:xfrm>
            <a:off x="3686175" y="2438400"/>
            <a:ext cx="1952625" cy="523220"/>
          </a:xfrm>
          <a:prstGeom prst="rect">
            <a:avLst/>
          </a:prstGeom>
          <a:noFill/>
        </p:spPr>
        <p:txBody>
          <a:bodyPr wrap="square" rtlCol="0">
            <a:spAutoFit/>
          </a:bodyPr>
          <a:lstStyle/>
          <a:p>
            <a:r>
              <a:rPr lang="en-US" sz="2800" dirty="0">
                <a:solidFill>
                  <a:srgbClr val="1F497D"/>
                </a:solidFill>
                <a:latin typeface="Lucida Sans Unicode" pitchFamily="34" charset="0"/>
              </a:rPr>
              <a:t>Day 5</a:t>
            </a:r>
          </a:p>
        </p:txBody>
      </p:sp>
    </p:spTree>
    <p:extLst>
      <p:ext uri="{BB962C8B-B14F-4D97-AF65-F5344CB8AC3E}">
        <p14:creationId xmlns:p14="http://schemas.microsoft.com/office/powerpoint/2010/main" val="413483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noAutofit/>
          </a:bodyPr>
          <a:lstStyle/>
          <a:p>
            <a:r>
              <a:rPr lang="en-US" dirty="0"/>
              <a:t>Use and Apply Your Content Deepening Knowledge</a:t>
            </a:r>
          </a:p>
        </p:txBody>
      </p:sp>
      <p:sp>
        <p:nvSpPr>
          <p:cNvPr id="3" name="Content Placeholder 2"/>
          <p:cNvSpPr>
            <a:spLocks noGrp="1"/>
          </p:cNvSpPr>
          <p:nvPr>
            <p:ph sz="half" idx="1"/>
          </p:nvPr>
        </p:nvSpPr>
        <p:spPr>
          <a:xfrm>
            <a:off x="533400" y="1828800"/>
            <a:ext cx="3962400" cy="4648200"/>
          </a:xfrm>
        </p:spPr>
        <p:txBody>
          <a:bodyPr/>
          <a:lstStyle/>
          <a:p>
            <a:pPr lvl="0"/>
            <a:r>
              <a:rPr lang="en-US" sz="2700" dirty="0"/>
              <a:t>How do you think the Sierra Nevada Mountains were formed? Use your knowledge of the mountain-building process?</a:t>
            </a:r>
          </a:p>
          <a:p>
            <a:pPr lvl="0"/>
            <a:r>
              <a:rPr lang="en-US" sz="2700" dirty="0"/>
              <a:t>Do you think the Sierra Nevada Mountains today are being built up and getting higher or worn down and getting lower? </a:t>
            </a:r>
          </a:p>
        </p:txBody>
      </p:sp>
      <p:pic>
        <p:nvPicPr>
          <p:cNvPr id="5" name="Content Placeholder 4"/>
          <p:cNvPicPr>
            <a:picLocks noGrp="1"/>
          </p:cNvPicPr>
          <p:nvPr>
            <p:ph sz="half" idx="2"/>
          </p:nvPr>
        </p:nvPicPr>
        <p:blipFill rotWithShape="1">
          <a:blip r:embed="rId3" cstate="screen">
            <a:extLst>
              <a:ext uri="{28A0092B-C50C-407E-A947-70E740481C1C}">
                <a14:useLocalDpi xmlns:a14="http://schemas.microsoft.com/office/drawing/2010/main"/>
              </a:ext>
            </a:extLst>
          </a:blip>
          <a:srcRect/>
          <a:stretch/>
        </p:blipFill>
        <p:spPr bwMode="auto">
          <a:xfrm>
            <a:off x="4707322" y="1926868"/>
            <a:ext cx="4131878" cy="3692865"/>
          </a:xfrm>
          <a:prstGeom prst="rect">
            <a:avLst/>
          </a:prstGeom>
          <a:noFill/>
          <a:ln>
            <a:noFill/>
          </a:ln>
        </p:spPr>
      </p:pic>
      <p:sp>
        <p:nvSpPr>
          <p:cNvPr id="6" name="TextBox 5">
            <a:extLst>
              <a:ext uri="{FF2B5EF4-FFF2-40B4-BE49-F238E27FC236}">
                <a16:creationId xmlns:a16="http://schemas.microsoft.com/office/drawing/2014/main" id="{ADC4AD7E-878C-41A8-9A43-285BBFD196B5}"/>
              </a:ext>
            </a:extLst>
          </p:cNvPr>
          <p:cNvSpPr txBox="1"/>
          <p:nvPr/>
        </p:nvSpPr>
        <p:spPr>
          <a:xfrm>
            <a:off x="7162800" y="5619733"/>
            <a:ext cx="1755609" cy="246221"/>
          </a:xfrm>
          <a:prstGeom prst="rect">
            <a:avLst/>
          </a:prstGeom>
          <a:noFill/>
        </p:spPr>
        <p:txBody>
          <a:bodyPr wrap="none" rtlCol="0">
            <a:spAutoFit/>
          </a:bodyPr>
          <a:lstStyle/>
          <a:p>
            <a:pPr eaLnBrk="0" fontAlgn="base" hangingPunct="0">
              <a:spcBef>
                <a:spcPct val="0"/>
              </a:spcBef>
              <a:spcAft>
                <a:spcPct val="0"/>
              </a:spcAft>
            </a:pPr>
            <a:r>
              <a:rPr lang="en-US" sz="1000" dirty="0">
                <a:solidFill>
                  <a:srgbClr val="292934"/>
                </a:solidFill>
                <a:latin typeface="Calibri" panose="020F0502020204030204" pitchFamily="34" charset="0"/>
                <a:cs typeface="Calibri" panose="020F0502020204030204" pitchFamily="34" charset="0"/>
              </a:rPr>
              <a:t>Photo courtesy of Pxhere.com</a:t>
            </a:r>
          </a:p>
        </p:txBody>
      </p:sp>
    </p:spTree>
    <p:extLst>
      <p:ext uri="{BB962C8B-B14F-4D97-AF65-F5344CB8AC3E}">
        <p14:creationId xmlns:p14="http://schemas.microsoft.com/office/powerpoint/2010/main" val="1929774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Planning Science Lessons: Quick Write</a:t>
            </a:r>
          </a:p>
        </p:txBody>
      </p:sp>
      <p:sp>
        <p:nvSpPr>
          <p:cNvPr id="3" name="Content Placeholder 2"/>
          <p:cNvSpPr>
            <a:spLocks noGrp="1"/>
          </p:cNvSpPr>
          <p:nvPr>
            <p:ph idx="1"/>
          </p:nvPr>
        </p:nvSpPr>
        <p:spPr/>
        <p:txBody>
          <a:bodyPr>
            <a:normAutofit/>
          </a:bodyPr>
          <a:lstStyle/>
          <a:p>
            <a:pPr marL="0">
              <a:spcBef>
                <a:spcPts val="1800"/>
              </a:spcBef>
              <a:buNone/>
            </a:pPr>
            <a:r>
              <a:rPr lang="en-US" dirty="0"/>
              <a:t>What is generally your thinking process when you plan your science lessons?</a:t>
            </a:r>
            <a:endParaRPr lang="en-US" sz="3200" dirty="0"/>
          </a:p>
          <a:p>
            <a:pPr marL="0">
              <a:spcBef>
                <a:spcPts val="1800"/>
              </a:spcBef>
              <a:buNone/>
            </a:pPr>
            <a:r>
              <a:rPr lang="en-US" dirty="0"/>
              <a:t>Be prepared to share your ideas with the group.</a:t>
            </a:r>
            <a:endParaRPr lang="en-US" b="1" dirty="0"/>
          </a:p>
        </p:txBody>
      </p:sp>
    </p:spTree>
    <p:extLst>
      <p:ext uri="{BB962C8B-B14F-4D97-AF65-F5344CB8AC3E}">
        <p14:creationId xmlns:p14="http://schemas.microsoft.com/office/powerpoint/2010/main" val="3982789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457200"/>
            <a:ext cx="8229600" cy="1143000"/>
          </a:xfrm>
        </p:spPr>
        <p:txBody>
          <a:bodyPr>
            <a:noAutofit/>
          </a:bodyPr>
          <a:lstStyle/>
          <a:p>
            <a:pPr lvl="0" eaLnBrk="1" hangingPunct="1"/>
            <a:r>
              <a:rPr lang="en-US" dirty="0"/>
              <a:t>Lesson Analysis: Focus Question 1</a:t>
            </a:r>
          </a:p>
        </p:txBody>
      </p:sp>
      <p:sp>
        <p:nvSpPr>
          <p:cNvPr id="13315" name="Rectangle 3"/>
          <p:cNvSpPr>
            <a:spLocks noGrp="1" noChangeArrowheads="1"/>
          </p:cNvSpPr>
          <p:nvPr>
            <p:ph type="body" idx="1"/>
          </p:nvPr>
        </p:nvSpPr>
        <p:spPr>
          <a:xfrm>
            <a:off x="533400" y="1600200"/>
            <a:ext cx="8229600" cy="4876800"/>
          </a:xfrm>
        </p:spPr>
        <p:txBody>
          <a:bodyPr/>
          <a:lstStyle/>
          <a:p>
            <a:pPr marL="0" indent="0" eaLnBrk="1" hangingPunct="1">
              <a:buFontTx/>
              <a:buNone/>
            </a:pPr>
            <a:r>
              <a:rPr lang="en-US" dirty="0"/>
              <a:t>What is the Science Content Storyline Lens (SCSL)?</a:t>
            </a:r>
          </a:p>
          <a:p>
            <a:pPr marL="731520" lvl="1" indent="-365760" eaLnBrk="1" hangingPunct="1">
              <a:spcBef>
                <a:spcPts val="1200"/>
              </a:spcBef>
              <a:buFont typeface="Arial" pitchFamily="34" charset="0"/>
              <a:buChar char="•"/>
            </a:pPr>
            <a:r>
              <a:rPr lang="en-US" sz="3200" dirty="0"/>
              <a:t>What is a science content storyline, and why is it important?</a:t>
            </a:r>
          </a:p>
          <a:p>
            <a:pPr marL="731520" lvl="1" indent="-365760" eaLnBrk="1" hangingPunct="1">
              <a:buFont typeface="Arial" pitchFamily="34" charset="0"/>
              <a:buChar char="•"/>
            </a:pPr>
            <a:r>
              <a:rPr lang="en-US" sz="3200" dirty="0"/>
              <a:t>What is challenging about developing a science content storyline? </a:t>
            </a:r>
          </a:p>
        </p:txBody>
      </p:sp>
    </p:spTree>
    <p:extLst>
      <p:ext uri="{BB962C8B-B14F-4D97-AF65-F5344CB8AC3E}">
        <p14:creationId xmlns:p14="http://schemas.microsoft.com/office/powerpoint/2010/main" val="4034627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Grp="1" noChangeArrowheads="1"/>
          </p:cNvSpPr>
          <p:nvPr/>
        </p:nvSpPr>
        <p:spPr>
          <a:xfrm>
            <a:off x="454269" y="600815"/>
            <a:ext cx="8229600" cy="11430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r>
              <a:rPr lang="en-US" dirty="0"/>
              <a:t>The TIMSS Video Study Findings and the Science Content Storyline Lens</a:t>
            </a:r>
          </a:p>
        </p:txBody>
      </p:sp>
      <p:pic>
        <p:nvPicPr>
          <p:cNvPr id="17" name="Content Placeholder 10">
            <a:extLst>
              <a:ext uri="{FF2B5EF4-FFF2-40B4-BE49-F238E27FC236}">
                <a16:creationId xmlns:a16="http://schemas.microsoft.com/office/drawing/2014/main" id="{B1764150-31E1-4472-B494-4314565E80A1}"/>
              </a:ext>
            </a:extLst>
          </p:cNvPr>
          <p:cNvPicPr>
            <a:picLocks noGrp="1"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1298260" y="1828800"/>
            <a:ext cx="6541618" cy="4876800"/>
          </a:xfrm>
          <a:prstGeom prst="rect">
            <a:avLst/>
          </a:prstGeom>
          <a:noFill/>
          <a:ln>
            <a:noFill/>
          </a:ln>
          <a:extLs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pic>
      <p:sp>
        <p:nvSpPr>
          <p:cNvPr id="18" name="TextBox 4">
            <a:extLst>
              <a:ext uri="{FF2B5EF4-FFF2-40B4-BE49-F238E27FC236}">
                <a16:creationId xmlns:a16="http://schemas.microsoft.com/office/drawing/2014/main" id="{C1586DAE-0174-49D6-AC59-CE76858DF093}"/>
              </a:ext>
            </a:extLst>
          </p:cNvPr>
          <p:cNvSpPr txBox="1"/>
          <p:nvPr/>
        </p:nvSpPr>
        <p:spPr>
          <a:xfrm>
            <a:off x="7661886" y="6480761"/>
            <a:ext cx="1027845"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r>
              <a:rPr lang="en-US" sz="800" dirty="0">
                <a:solidFill>
                  <a:srgbClr val="292934"/>
                </a:solidFill>
                <a:latin typeface="Calibri" panose="020F0502020204030204" pitchFamily="34" charset="0"/>
                <a:cs typeface="Calibri" panose="020F0502020204030204" pitchFamily="34" charset="0"/>
              </a:rPr>
              <a:t>Source: TIMSS study</a:t>
            </a:r>
          </a:p>
        </p:txBody>
      </p:sp>
    </p:spTree>
    <p:extLst>
      <p:ext uri="{BB962C8B-B14F-4D97-AF65-F5344CB8AC3E}">
        <p14:creationId xmlns:p14="http://schemas.microsoft.com/office/powerpoint/2010/main" val="1280118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492125"/>
            <a:ext cx="8124825" cy="1143000"/>
          </a:xfrm>
        </p:spPr>
        <p:txBody>
          <a:bodyPr>
            <a:normAutofit/>
          </a:bodyPr>
          <a:lstStyle/>
          <a:p>
            <a:pPr eaLnBrk="1" hangingPunct="1"/>
            <a:r>
              <a:rPr lang="en-US" dirty="0"/>
              <a:t>Lesson Analysis: Focus Question 2</a:t>
            </a:r>
          </a:p>
        </p:txBody>
      </p:sp>
      <p:sp>
        <p:nvSpPr>
          <p:cNvPr id="16387" name="Rectangle 3"/>
          <p:cNvSpPr>
            <a:spLocks noGrp="1" noChangeArrowheads="1"/>
          </p:cNvSpPr>
          <p:nvPr>
            <p:ph type="body" idx="1"/>
          </p:nvPr>
        </p:nvSpPr>
        <p:spPr>
          <a:xfrm>
            <a:off x="533400" y="1676400"/>
            <a:ext cx="8153400" cy="3687763"/>
          </a:xfrm>
        </p:spPr>
        <p:txBody>
          <a:bodyPr/>
          <a:lstStyle/>
          <a:p>
            <a:pPr marL="0" indent="0" eaLnBrk="1" hangingPunct="1">
              <a:buNone/>
            </a:pPr>
            <a:r>
              <a:rPr lang="en-US" dirty="0"/>
              <a:t>Why is one main learning goal essential for science content storyline coherence?</a:t>
            </a:r>
          </a:p>
          <a:p>
            <a:pPr marL="0" indent="0" eaLnBrk="1" hangingPunct="1">
              <a:buNone/>
            </a:pPr>
            <a:endParaRPr lang="en-US" sz="2800" dirty="0">
              <a:solidFill>
                <a:srgbClr val="292934"/>
              </a:solidFill>
            </a:endParaRPr>
          </a:p>
          <a:p>
            <a:pPr marL="0" indent="0" eaLnBrk="1" hangingPunct="1">
              <a:buNone/>
            </a:pPr>
            <a:endParaRPr lang="en-US" sz="2800" dirty="0">
              <a:solidFill>
                <a:srgbClr val="292934"/>
              </a:solidFill>
            </a:endParaRPr>
          </a:p>
          <a:p>
            <a:pPr marL="0" indent="0" eaLnBrk="1" hangingPunct="1">
              <a:buNone/>
            </a:pPr>
            <a:endParaRPr lang="en-US" sz="2800" dirty="0">
              <a:solidFill>
                <a:srgbClr val="292934"/>
              </a:solidFill>
            </a:endParaRPr>
          </a:p>
          <a:p>
            <a:pPr marL="0" indent="0" eaLnBrk="1" hangingPunct="1">
              <a:buNone/>
            </a:pPr>
            <a:endParaRPr lang="en-US" dirty="0"/>
          </a:p>
        </p:txBody>
      </p:sp>
    </p:spTree>
    <p:extLst>
      <p:ext uri="{BB962C8B-B14F-4D97-AF65-F5344CB8AC3E}">
        <p14:creationId xmlns:p14="http://schemas.microsoft.com/office/powerpoint/2010/main" val="3076880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73596" y="411854"/>
            <a:ext cx="5868219" cy="6420746"/>
          </a:xfrm>
          <a:prstGeom prst="rect">
            <a:avLst/>
          </a:prstGeom>
        </p:spPr>
      </p:pic>
      <p:sp>
        <p:nvSpPr>
          <p:cNvPr id="6" name="Rectangle 6"/>
          <p:cNvSpPr>
            <a:spLocks noChangeArrowheads="1"/>
          </p:cNvSpPr>
          <p:nvPr/>
        </p:nvSpPr>
        <p:spPr bwMode="auto">
          <a:xfrm>
            <a:off x="4507705" y="2667000"/>
            <a:ext cx="2731295" cy="3048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86164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33400" y="381000"/>
            <a:ext cx="8229600" cy="1143000"/>
          </a:xfrm>
        </p:spPr>
        <p:txBody>
          <a:bodyPr>
            <a:normAutofit/>
          </a:bodyPr>
          <a:lstStyle/>
          <a:p>
            <a:pPr eaLnBrk="1" hangingPunct="1"/>
            <a:r>
              <a:rPr lang="en-US" dirty="0"/>
              <a:t>Purpose and Key Features of Strategy A</a:t>
            </a:r>
            <a:endParaRPr lang="en-US" sz="4800" dirty="0"/>
          </a:p>
        </p:txBody>
      </p:sp>
      <p:sp>
        <p:nvSpPr>
          <p:cNvPr id="28675" name="Rectangle 3"/>
          <p:cNvSpPr>
            <a:spLocks noGrp="1" noChangeArrowheads="1"/>
          </p:cNvSpPr>
          <p:nvPr>
            <p:ph type="body" idx="1"/>
          </p:nvPr>
        </p:nvSpPr>
        <p:spPr/>
        <p:txBody>
          <a:bodyPr/>
          <a:lstStyle/>
          <a:p>
            <a:pPr marL="365760" indent="-365760" eaLnBrk="1" hangingPunct="1">
              <a:spcBef>
                <a:spcPts val="0"/>
              </a:spcBef>
              <a:spcAft>
                <a:spcPts val="1200"/>
              </a:spcAft>
            </a:pPr>
            <a:r>
              <a:rPr lang="en-US" dirty="0"/>
              <a:t>Review your SCSL Z-fold summary charts and share with a partner the purpose and key features of strategy A: Identify one main learning goal.</a:t>
            </a:r>
          </a:p>
          <a:p>
            <a:pPr marL="365760" indent="-365760" eaLnBrk="1" hangingPunct="1">
              <a:spcBef>
                <a:spcPts val="0"/>
              </a:spcBef>
              <a:spcAft>
                <a:spcPts val="1200"/>
              </a:spcAft>
            </a:pPr>
            <a:r>
              <a:rPr lang="en-US" sz="3200" dirty="0"/>
              <a:t>Remember to cite passages from the </a:t>
            </a:r>
            <a:r>
              <a:rPr lang="en-US" sz="3200" dirty="0" err="1"/>
              <a:t>STeLLA</a:t>
            </a:r>
            <a:r>
              <a:rPr lang="en-US" sz="3200" dirty="0"/>
              <a:t> strategies booklet. </a:t>
            </a:r>
            <a:r>
              <a:rPr lang="en-US" sz="3200" dirty="0">
                <a:solidFill>
                  <a:srgbClr val="FF0000"/>
                </a:solidFill>
              </a:rPr>
              <a:t> </a:t>
            </a:r>
          </a:p>
          <a:p>
            <a:pPr marL="365760" indent="-365760">
              <a:spcBef>
                <a:spcPts val="0"/>
              </a:spcBef>
              <a:spcAft>
                <a:spcPts val="1200"/>
              </a:spcAft>
            </a:pPr>
            <a:r>
              <a:rPr lang="en-US" dirty="0"/>
              <a:t>Be prepared to share with the group.</a:t>
            </a:r>
          </a:p>
          <a:p>
            <a:endParaRPr lang="en-US" sz="2800" dirty="0"/>
          </a:p>
        </p:txBody>
      </p:sp>
    </p:spTree>
    <p:extLst>
      <p:ext uri="{BB962C8B-B14F-4D97-AF65-F5344CB8AC3E}">
        <p14:creationId xmlns:p14="http://schemas.microsoft.com/office/powerpoint/2010/main" val="2623713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09600" y="304800"/>
            <a:ext cx="8229600" cy="1143000"/>
          </a:xfrm>
        </p:spPr>
        <p:txBody>
          <a:bodyPr/>
          <a:lstStyle/>
          <a:p>
            <a:pPr eaLnBrk="1" hangingPunct="1"/>
            <a:r>
              <a:rPr lang="en-US" dirty="0"/>
              <a:t>A Main Learning Goal Is …</a:t>
            </a:r>
          </a:p>
        </p:txBody>
      </p:sp>
      <p:sp>
        <p:nvSpPr>
          <p:cNvPr id="71683" name="Rectangle 3"/>
          <p:cNvSpPr>
            <a:spLocks noGrp="1" noChangeArrowheads="1"/>
          </p:cNvSpPr>
          <p:nvPr>
            <p:ph type="body" idx="1"/>
          </p:nvPr>
        </p:nvSpPr>
        <p:spPr>
          <a:xfrm>
            <a:off x="533400" y="1295400"/>
            <a:ext cx="8229600" cy="5257800"/>
          </a:xfrm>
        </p:spPr>
        <p:txBody>
          <a:bodyPr/>
          <a:lstStyle/>
          <a:p>
            <a:pPr marL="365760" indent="-365760" eaLnBrk="1" hangingPunct="1">
              <a:spcBef>
                <a:spcPts val="600"/>
              </a:spcBef>
            </a:pPr>
            <a:r>
              <a:rPr lang="en-US" dirty="0"/>
              <a:t>A big science idea that you want students to learn</a:t>
            </a:r>
          </a:p>
          <a:p>
            <a:pPr marL="365760" indent="-365760" eaLnBrk="1" hangingPunct="1">
              <a:spcBef>
                <a:spcPts val="600"/>
              </a:spcBef>
            </a:pPr>
            <a:r>
              <a:rPr lang="en-US" dirty="0"/>
              <a:t>A big idea that shows the relationship among science ideas </a:t>
            </a:r>
          </a:p>
          <a:p>
            <a:pPr marL="365760" indent="-365760" eaLnBrk="1" hangingPunct="1">
              <a:spcBef>
                <a:spcPts val="600"/>
              </a:spcBef>
            </a:pPr>
            <a:r>
              <a:rPr lang="en-US" dirty="0"/>
              <a:t>The focus of the lesson (or series of lessons)</a:t>
            </a:r>
          </a:p>
          <a:p>
            <a:pPr marL="365760" indent="-365760" eaLnBrk="1" hangingPunct="1">
              <a:spcBef>
                <a:spcPts val="600"/>
              </a:spcBef>
            </a:pPr>
            <a:r>
              <a:rPr lang="en-US" dirty="0"/>
              <a:t>Stated in a complete sentence (for planning purposes)</a:t>
            </a:r>
          </a:p>
          <a:p>
            <a:pPr marL="365760" indent="-365760" eaLnBrk="1" hangingPunct="1">
              <a:spcBef>
                <a:spcPts val="600"/>
              </a:spcBef>
            </a:pPr>
            <a:r>
              <a:rPr lang="en-US" dirty="0"/>
              <a:t>Stated by the teacher, a student, a text, or a multimedia resource</a:t>
            </a:r>
          </a:p>
          <a:p>
            <a:pPr marL="365760" indent="-365760" eaLnBrk="1" hangingPunct="1">
              <a:spcBef>
                <a:spcPts val="600"/>
              </a:spcBef>
            </a:pPr>
            <a:r>
              <a:rPr lang="en-US" dirty="0"/>
              <a:t>A support for teacher planning</a:t>
            </a:r>
          </a:p>
        </p:txBody>
      </p:sp>
    </p:spTree>
    <p:extLst>
      <p:ext uri="{BB962C8B-B14F-4D97-AF65-F5344CB8AC3E}">
        <p14:creationId xmlns:p14="http://schemas.microsoft.com/office/powerpoint/2010/main" val="2975884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fade">
                                      <p:cBhvr>
                                        <p:cTn id="7" dur="2000"/>
                                        <p:tgtEl>
                                          <p:spTgt spid="716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683">
                                            <p:txEl>
                                              <p:pRg st="0" end="0"/>
                                            </p:txEl>
                                          </p:spTgt>
                                        </p:tgtEl>
                                        <p:attrNameLst>
                                          <p:attrName>style.visibility</p:attrName>
                                        </p:attrNameLst>
                                      </p:cBhvr>
                                      <p:to>
                                        <p:strVal val="visible"/>
                                      </p:to>
                                    </p:set>
                                    <p:animEffect transition="in" filter="fade">
                                      <p:cBhvr>
                                        <p:cTn id="12" dur="2000"/>
                                        <p:tgtEl>
                                          <p:spTgt spid="716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683">
                                            <p:txEl>
                                              <p:pRg st="1" end="1"/>
                                            </p:txEl>
                                          </p:spTgt>
                                        </p:tgtEl>
                                        <p:attrNameLst>
                                          <p:attrName>style.visibility</p:attrName>
                                        </p:attrNameLst>
                                      </p:cBhvr>
                                      <p:to>
                                        <p:strVal val="visible"/>
                                      </p:to>
                                    </p:set>
                                    <p:animEffect transition="in" filter="fade">
                                      <p:cBhvr>
                                        <p:cTn id="17" dur="2000"/>
                                        <p:tgtEl>
                                          <p:spTgt spid="7168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683">
                                            <p:txEl>
                                              <p:pRg st="2" end="2"/>
                                            </p:txEl>
                                          </p:spTgt>
                                        </p:tgtEl>
                                        <p:attrNameLst>
                                          <p:attrName>style.visibility</p:attrName>
                                        </p:attrNameLst>
                                      </p:cBhvr>
                                      <p:to>
                                        <p:strVal val="visible"/>
                                      </p:to>
                                    </p:set>
                                    <p:animEffect transition="in" filter="fade">
                                      <p:cBhvr>
                                        <p:cTn id="22" dur="2000"/>
                                        <p:tgtEl>
                                          <p:spTgt spid="7168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683">
                                            <p:txEl>
                                              <p:pRg st="3" end="3"/>
                                            </p:txEl>
                                          </p:spTgt>
                                        </p:tgtEl>
                                        <p:attrNameLst>
                                          <p:attrName>style.visibility</p:attrName>
                                        </p:attrNameLst>
                                      </p:cBhvr>
                                      <p:to>
                                        <p:strVal val="visible"/>
                                      </p:to>
                                    </p:set>
                                    <p:animEffect transition="in" filter="fade">
                                      <p:cBhvr>
                                        <p:cTn id="27" dur="2000"/>
                                        <p:tgtEl>
                                          <p:spTgt spid="7168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1683">
                                            <p:txEl>
                                              <p:pRg st="4" end="4"/>
                                            </p:txEl>
                                          </p:spTgt>
                                        </p:tgtEl>
                                        <p:attrNameLst>
                                          <p:attrName>style.visibility</p:attrName>
                                        </p:attrNameLst>
                                      </p:cBhvr>
                                      <p:to>
                                        <p:strVal val="visible"/>
                                      </p:to>
                                    </p:set>
                                    <p:animEffect transition="in" filter="fade">
                                      <p:cBhvr>
                                        <p:cTn id="32" dur="2000"/>
                                        <p:tgtEl>
                                          <p:spTgt spid="7168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1683">
                                            <p:txEl>
                                              <p:pRg st="5" end="5"/>
                                            </p:txEl>
                                          </p:spTgt>
                                        </p:tgtEl>
                                        <p:attrNameLst>
                                          <p:attrName>style.visibility</p:attrName>
                                        </p:attrNameLst>
                                      </p:cBhvr>
                                      <p:to>
                                        <p:strVal val="visible"/>
                                      </p:to>
                                    </p:set>
                                    <p:animEffect transition="in" filter="fade">
                                      <p:cBhvr>
                                        <p:cTn id="37" dur="2000"/>
                                        <p:tgtEl>
                                          <p:spTgt spid="716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P spid="7168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533400" y="457200"/>
            <a:ext cx="8153400" cy="1143000"/>
          </a:xfrm>
        </p:spPr>
        <p:txBody>
          <a:bodyPr/>
          <a:lstStyle/>
          <a:p>
            <a:pPr eaLnBrk="1" hangingPunct="1"/>
            <a:r>
              <a:rPr lang="en-US" dirty="0"/>
              <a:t>A Main Learning Goal Is NOT …</a:t>
            </a:r>
          </a:p>
        </p:txBody>
      </p:sp>
      <p:sp>
        <p:nvSpPr>
          <p:cNvPr id="122883" name="Rectangle 3"/>
          <p:cNvSpPr>
            <a:spLocks noGrp="1" noChangeArrowheads="1"/>
          </p:cNvSpPr>
          <p:nvPr>
            <p:ph type="body" idx="1"/>
          </p:nvPr>
        </p:nvSpPr>
        <p:spPr>
          <a:xfrm>
            <a:off x="533400" y="1524000"/>
            <a:ext cx="8229600" cy="4953000"/>
          </a:xfrm>
        </p:spPr>
        <p:txBody>
          <a:bodyPr/>
          <a:lstStyle/>
          <a:p>
            <a:pPr marL="365760" indent="-365760" eaLnBrk="1" hangingPunct="1">
              <a:spcBef>
                <a:spcPts val="800"/>
              </a:spcBef>
            </a:pPr>
            <a:r>
              <a:rPr lang="en-US" dirty="0"/>
              <a:t>A topic or phrase</a:t>
            </a:r>
          </a:p>
          <a:p>
            <a:pPr marL="365760" indent="-365760" eaLnBrk="1" hangingPunct="1">
              <a:spcBef>
                <a:spcPts val="800"/>
              </a:spcBef>
            </a:pPr>
            <a:r>
              <a:rPr lang="en-US" dirty="0"/>
              <a:t>An activity</a:t>
            </a:r>
          </a:p>
          <a:p>
            <a:pPr marL="365760" indent="-365760" eaLnBrk="1" hangingPunct="1">
              <a:spcBef>
                <a:spcPts val="800"/>
              </a:spcBef>
            </a:pPr>
            <a:r>
              <a:rPr lang="en-US" dirty="0"/>
              <a:t>A question</a:t>
            </a:r>
          </a:p>
          <a:p>
            <a:pPr marL="365760" indent="-365760" eaLnBrk="1" hangingPunct="1">
              <a:spcBef>
                <a:spcPts val="800"/>
              </a:spcBef>
            </a:pPr>
            <a:r>
              <a:rPr lang="en-US" dirty="0"/>
              <a:t>A performance task or objective</a:t>
            </a:r>
          </a:p>
          <a:p>
            <a:pPr marL="365760" indent="-365760" eaLnBrk="1" hangingPunct="1">
              <a:spcBef>
                <a:spcPts val="800"/>
              </a:spcBef>
            </a:pPr>
            <a:r>
              <a:rPr lang="en-US" dirty="0"/>
              <a:t>A supporting detail, definition, or fact</a:t>
            </a:r>
          </a:p>
          <a:p>
            <a:pPr marL="365760" indent="-365760" eaLnBrk="1" hangingPunct="1">
              <a:spcBef>
                <a:spcPts val="800"/>
              </a:spcBef>
            </a:pPr>
            <a:r>
              <a:rPr lang="en-US" dirty="0"/>
              <a:t>A student misconception or idea that isn’t scientifically accurate</a:t>
            </a:r>
          </a:p>
        </p:txBody>
      </p:sp>
    </p:spTree>
    <p:extLst>
      <p:ext uri="{BB962C8B-B14F-4D97-AF65-F5344CB8AC3E}">
        <p14:creationId xmlns:p14="http://schemas.microsoft.com/office/powerpoint/2010/main" val="18503963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882"/>
                                        </p:tgtEl>
                                        <p:attrNameLst>
                                          <p:attrName>style.visibility</p:attrName>
                                        </p:attrNameLst>
                                      </p:cBhvr>
                                      <p:to>
                                        <p:strVal val="visible"/>
                                      </p:to>
                                    </p:set>
                                    <p:animEffect transition="in" filter="fade">
                                      <p:cBhvr>
                                        <p:cTn id="7" dur="2000"/>
                                        <p:tgtEl>
                                          <p:spTgt spid="1228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883">
                                            <p:txEl>
                                              <p:pRg st="0" end="0"/>
                                            </p:txEl>
                                          </p:spTgt>
                                        </p:tgtEl>
                                        <p:attrNameLst>
                                          <p:attrName>style.visibility</p:attrName>
                                        </p:attrNameLst>
                                      </p:cBhvr>
                                      <p:to>
                                        <p:strVal val="visible"/>
                                      </p:to>
                                    </p:set>
                                    <p:animEffect transition="in" filter="fade">
                                      <p:cBhvr>
                                        <p:cTn id="12" dur="2000"/>
                                        <p:tgtEl>
                                          <p:spTgt spid="1228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883">
                                            <p:txEl>
                                              <p:pRg st="1" end="1"/>
                                            </p:txEl>
                                          </p:spTgt>
                                        </p:tgtEl>
                                        <p:attrNameLst>
                                          <p:attrName>style.visibility</p:attrName>
                                        </p:attrNameLst>
                                      </p:cBhvr>
                                      <p:to>
                                        <p:strVal val="visible"/>
                                      </p:to>
                                    </p:set>
                                    <p:animEffect transition="in" filter="fade">
                                      <p:cBhvr>
                                        <p:cTn id="17" dur="2000"/>
                                        <p:tgtEl>
                                          <p:spTgt spid="12288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2883">
                                            <p:txEl>
                                              <p:pRg st="2" end="2"/>
                                            </p:txEl>
                                          </p:spTgt>
                                        </p:tgtEl>
                                        <p:attrNameLst>
                                          <p:attrName>style.visibility</p:attrName>
                                        </p:attrNameLst>
                                      </p:cBhvr>
                                      <p:to>
                                        <p:strVal val="visible"/>
                                      </p:to>
                                    </p:set>
                                    <p:animEffect transition="in" filter="fade">
                                      <p:cBhvr>
                                        <p:cTn id="22" dur="2000"/>
                                        <p:tgtEl>
                                          <p:spTgt spid="12288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2883">
                                            <p:txEl>
                                              <p:pRg st="3" end="3"/>
                                            </p:txEl>
                                          </p:spTgt>
                                        </p:tgtEl>
                                        <p:attrNameLst>
                                          <p:attrName>style.visibility</p:attrName>
                                        </p:attrNameLst>
                                      </p:cBhvr>
                                      <p:to>
                                        <p:strVal val="visible"/>
                                      </p:to>
                                    </p:set>
                                    <p:animEffect transition="in" filter="fade">
                                      <p:cBhvr>
                                        <p:cTn id="27" dur="2000"/>
                                        <p:tgtEl>
                                          <p:spTgt spid="12288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2883">
                                            <p:txEl>
                                              <p:pRg st="4" end="4"/>
                                            </p:txEl>
                                          </p:spTgt>
                                        </p:tgtEl>
                                        <p:attrNameLst>
                                          <p:attrName>style.visibility</p:attrName>
                                        </p:attrNameLst>
                                      </p:cBhvr>
                                      <p:to>
                                        <p:strVal val="visible"/>
                                      </p:to>
                                    </p:set>
                                    <p:animEffect transition="in" filter="fade">
                                      <p:cBhvr>
                                        <p:cTn id="32" dur="2000"/>
                                        <p:tgtEl>
                                          <p:spTgt spid="12288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2883">
                                            <p:txEl>
                                              <p:pRg st="5" end="5"/>
                                            </p:txEl>
                                          </p:spTgt>
                                        </p:tgtEl>
                                        <p:attrNameLst>
                                          <p:attrName>style.visibility</p:attrName>
                                        </p:attrNameLst>
                                      </p:cBhvr>
                                      <p:to>
                                        <p:strVal val="visible"/>
                                      </p:to>
                                    </p:set>
                                    <p:animEffect transition="in" filter="fade">
                                      <p:cBhvr>
                                        <p:cTn id="37" dur="2000"/>
                                        <p:tgtEl>
                                          <p:spTgt spid="1228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p:bldP spid="12288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685800"/>
            <a:ext cx="8229600" cy="1143000"/>
          </a:xfrm>
        </p:spPr>
        <p:txBody>
          <a:bodyPr>
            <a:noAutofit/>
          </a:bodyPr>
          <a:lstStyle/>
          <a:p>
            <a:pPr eaLnBrk="1" hangingPunct="1"/>
            <a:r>
              <a:rPr lang="en-US" dirty="0"/>
              <a:t>Definitions: One Main Learning Goal and Science Ideas </a:t>
            </a:r>
          </a:p>
        </p:txBody>
      </p:sp>
      <p:sp>
        <p:nvSpPr>
          <p:cNvPr id="140291" name="Rectangle 3"/>
          <p:cNvSpPr>
            <a:spLocks noGrp="1" noChangeArrowheads="1"/>
          </p:cNvSpPr>
          <p:nvPr>
            <p:ph type="body" idx="1"/>
          </p:nvPr>
        </p:nvSpPr>
        <p:spPr>
          <a:xfrm>
            <a:off x="457200" y="2133600"/>
            <a:ext cx="8229600" cy="4525963"/>
          </a:xfrm>
        </p:spPr>
        <p:txBody>
          <a:bodyPr/>
          <a:lstStyle/>
          <a:p>
            <a:pPr marL="514350" indent="-514350" eaLnBrk="1" hangingPunct="1">
              <a:spcBef>
                <a:spcPts val="0"/>
              </a:spcBef>
              <a:spcAft>
                <a:spcPts val="1200"/>
              </a:spcAft>
              <a:buFont typeface="+mj-lt"/>
              <a:buAutoNum type="arabicPeriod"/>
            </a:pPr>
            <a:r>
              <a:rPr lang="en-US" dirty="0"/>
              <a:t>Read these sections in the </a:t>
            </a:r>
            <a:r>
              <a:rPr lang="en-US" dirty="0" err="1"/>
              <a:t>STeLLA</a:t>
            </a:r>
            <a:r>
              <a:rPr lang="en-US" dirty="0"/>
              <a:t> strategies booklet: (1) </a:t>
            </a:r>
            <a:r>
              <a:rPr lang="en-US" dirty="0" err="1"/>
              <a:t>STeLLA</a:t>
            </a:r>
            <a:r>
              <a:rPr lang="en-US" dirty="0"/>
              <a:t> Strategy A: Identify One Main Learning Goal, and (2) Student Ideas and Science Ideas Defined. </a:t>
            </a:r>
          </a:p>
          <a:p>
            <a:pPr marL="514350" indent="-514350" eaLnBrk="1" hangingPunct="1">
              <a:spcBef>
                <a:spcPts val="0"/>
              </a:spcBef>
              <a:spcAft>
                <a:spcPts val="1200"/>
              </a:spcAft>
              <a:buFont typeface="+mj-lt"/>
              <a:buAutoNum type="arabicPeriod"/>
            </a:pPr>
            <a:r>
              <a:rPr lang="en-US" dirty="0"/>
              <a:t>Based on these readings, what are the differences between a main learning goal </a:t>
            </a:r>
            <a:br>
              <a:rPr lang="en-US" dirty="0"/>
            </a:br>
            <a:r>
              <a:rPr lang="en-US" dirty="0"/>
              <a:t>and a science idea?</a:t>
            </a:r>
          </a:p>
          <a:p>
            <a:pPr eaLnBrk="1" hangingPunct="1"/>
            <a:endParaRPr lang="en-US" dirty="0"/>
          </a:p>
          <a:p>
            <a:pPr eaLnBrk="1" hangingPunct="1">
              <a:spcBef>
                <a:spcPct val="50000"/>
              </a:spcBef>
            </a:pPr>
            <a:endParaRPr lang="en-US" dirty="0"/>
          </a:p>
        </p:txBody>
      </p:sp>
    </p:spTree>
    <p:extLst>
      <p:ext uri="{BB962C8B-B14F-4D97-AF65-F5344CB8AC3E}">
        <p14:creationId xmlns:p14="http://schemas.microsoft.com/office/powerpoint/2010/main" val="316538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r>
              <a:rPr lang="en-US" dirty="0"/>
              <a:t>Agenda for Day 5	</a:t>
            </a:r>
          </a:p>
        </p:txBody>
      </p:sp>
      <p:sp>
        <p:nvSpPr>
          <p:cNvPr id="3" name="Content Placeholder 2"/>
          <p:cNvSpPr>
            <a:spLocks noGrp="1"/>
          </p:cNvSpPr>
          <p:nvPr>
            <p:ph idx="1"/>
          </p:nvPr>
        </p:nvSpPr>
        <p:spPr>
          <a:xfrm>
            <a:off x="457200" y="1371600"/>
            <a:ext cx="8229600" cy="5029200"/>
          </a:xfrm>
        </p:spPr>
        <p:txBody>
          <a:bodyPr/>
          <a:lstStyle/>
          <a:p>
            <a:pPr marL="365760" indent="-365760">
              <a:spcBef>
                <a:spcPts val="300"/>
              </a:spcBef>
            </a:pPr>
            <a:r>
              <a:rPr lang="en-US" dirty="0"/>
              <a:t>Day-4 reflections</a:t>
            </a:r>
          </a:p>
          <a:p>
            <a:pPr marL="365760" indent="-365760">
              <a:spcBef>
                <a:spcPts val="300"/>
              </a:spcBef>
            </a:pPr>
            <a:r>
              <a:rPr lang="en-US" dirty="0"/>
              <a:t>Focus questions</a:t>
            </a:r>
          </a:p>
          <a:p>
            <a:pPr marL="365760" indent="-365760">
              <a:spcBef>
                <a:spcPts val="300"/>
              </a:spcBef>
            </a:pPr>
            <a:r>
              <a:rPr lang="en-US" dirty="0"/>
              <a:t>Review strategy 6: use and apply</a:t>
            </a:r>
          </a:p>
          <a:p>
            <a:pPr marL="365760" indent="-365760">
              <a:spcBef>
                <a:spcPts val="300"/>
              </a:spcBef>
            </a:pPr>
            <a:r>
              <a:rPr lang="en-US" dirty="0"/>
              <a:t>What Is the Science Content Storyline Lens?</a:t>
            </a:r>
          </a:p>
          <a:p>
            <a:pPr marL="365760" indent="-365760">
              <a:spcBef>
                <a:spcPts val="300"/>
              </a:spcBef>
            </a:pPr>
            <a:r>
              <a:rPr lang="en-US" dirty="0"/>
              <a:t>Introducing SCSL strategy A</a:t>
            </a:r>
          </a:p>
          <a:p>
            <a:pPr marL="365760" indent="-365760">
              <a:spcBef>
                <a:spcPts val="300"/>
              </a:spcBef>
            </a:pPr>
            <a:r>
              <a:rPr lang="en-US" dirty="0"/>
              <a:t>Lesson analysis: SCSL strategy A</a:t>
            </a:r>
          </a:p>
          <a:p>
            <a:pPr marL="365760" indent="-365760">
              <a:spcBef>
                <a:spcPts val="300"/>
              </a:spcBef>
              <a:buFont typeface="Arial" pitchFamily="34" charset="0"/>
              <a:buChar char="•"/>
            </a:pPr>
            <a:r>
              <a:rPr lang="en-US" dirty="0"/>
              <a:t>Lunch</a:t>
            </a:r>
          </a:p>
          <a:p>
            <a:pPr marL="365760" indent="-365760">
              <a:spcBef>
                <a:spcPts val="300"/>
              </a:spcBef>
            </a:pPr>
            <a:r>
              <a:rPr lang="en-US" dirty="0"/>
              <a:t>Content deepening: energy transfer</a:t>
            </a:r>
          </a:p>
          <a:p>
            <a:pPr marL="365760" indent="-365760">
              <a:spcBef>
                <a:spcPts val="300"/>
              </a:spcBef>
            </a:pPr>
            <a:r>
              <a:rPr lang="en-US" dirty="0"/>
              <a:t>Summary, homework, and reflections</a:t>
            </a:r>
            <a:r>
              <a:rPr lang="en-US" sz="3000" dirty="0"/>
              <a:t>	</a:t>
            </a:r>
            <a:r>
              <a:rPr lang="en-US" dirty="0"/>
              <a:t>	</a:t>
            </a:r>
          </a:p>
          <a:p>
            <a:pPr marL="182563" lvl="1" indent="-11113"/>
            <a:endParaRPr lang="en-US" dirty="0"/>
          </a:p>
          <a:p>
            <a:endParaRPr lang="en-US" dirty="0"/>
          </a:p>
        </p:txBody>
      </p:sp>
    </p:spTree>
    <p:extLst>
      <p:ext uri="{BB962C8B-B14F-4D97-AF65-F5344CB8AC3E}">
        <p14:creationId xmlns:p14="http://schemas.microsoft.com/office/powerpoint/2010/main" val="1182580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305800" cy="990600"/>
          </a:xfrm>
        </p:spPr>
        <p:txBody>
          <a:bodyPr>
            <a:noAutofit/>
          </a:bodyPr>
          <a:lstStyle/>
          <a:p>
            <a:r>
              <a:rPr lang="en-US" dirty="0"/>
              <a:t>Practice Identifying Student Ideas and </a:t>
            </a:r>
            <a:br>
              <a:rPr lang="en-US" dirty="0"/>
            </a:br>
            <a:r>
              <a:rPr lang="en-US" dirty="0"/>
              <a:t>Science Ideas</a:t>
            </a:r>
          </a:p>
        </p:txBody>
      </p:sp>
      <p:sp>
        <p:nvSpPr>
          <p:cNvPr id="3" name="Content Placeholder 2"/>
          <p:cNvSpPr>
            <a:spLocks noGrp="1"/>
          </p:cNvSpPr>
          <p:nvPr>
            <p:ph idx="1"/>
          </p:nvPr>
        </p:nvSpPr>
        <p:spPr>
          <a:xfrm>
            <a:off x="609600" y="1981200"/>
            <a:ext cx="8305800" cy="4495800"/>
          </a:xfrm>
        </p:spPr>
        <p:txBody>
          <a:bodyPr/>
          <a:lstStyle/>
          <a:p>
            <a:pPr marL="0" indent="0">
              <a:buNone/>
            </a:pPr>
            <a:r>
              <a:rPr lang="en-US" sz="2750" dirty="0"/>
              <a:t>Identify any student ideas and science ideas on this list:</a:t>
            </a:r>
          </a:p>
          <a:p>
            <a:pPr marL="788987" lvl="1" indent="-514350">
              <a:buFont typeface="+mj-lt"/>
              <a:buAutoNum type="arabicPeriod"/>
            </a:pPr>
            <a:r>
              <a:rPr lang="en-US" sz="2800" dirty="0"/>
              <a:t>Kinetic energy</a:t>
            </a:r>
          </a:p>
          <a:p>
            <a:pPr marL="788987" lvl="1" indent="-514350">
              <a:buFont typeface="+mj-lt"/>
              <a:buAutoNum type="arabicPeriod"/>
            </a:pPr>
            <a:r>
              <a:rPr lang="en-US" sz="2800" dirty="0"/>
              <a:t>Power is how fast or slow the energy flows into or out of a system.</a:t>
            </a:r>
          </a:p>
          <a:p>
            <a:pPr marL="788987" lvl="1" indent="-514350">
              <a:buFont typeface="+mj-lt"/>
              <a:buAutoNum type="arabicPeriod"/>
            </a:pPr>
            <a:r>
              <a:rPr lang="en-US" sz="2800" dirty="0"/>
              <a:t>How does energy transform? </a:t>
            </a:r>
          </a:p>
          <a:p>
            <a:pPr marL="788987" lvl="1" indent="-514350">
              <a:buFont typeface="+mj-lt"/>
              <a:buAutoNum type="arabicPeriod"/>
            </a:pPr>
            <a:r>
              <a:rPr lang="en-US" sz="2800" dirty="0"/>
              <a:t>Energy isn’t created or destroyed; it’s just transformed.</a:t>
            </a:r>
          </a:p>
          <a:p>
            <a:pPr marL="788987" lvl="1" indent="-514350">
              <a:buFont typeface="+mj-lt"/>
              <a:buAutoNum type="arabicPeriod"/>
            </a:pPr>
            <a:r>
              <a:rPr lang="en-US" sz="2800" dirty="0"/>
              <a:t>Stationary objects have potential energy.</a:t>
            </a:r>
            <a:endParaRPr lang="en-US" dirty="0"/>
          </a:p>
          <a:p>
            <a:pPr lvl="1"/>
            <a:endParaRPr lang="en-US" dirty="0"/>
          </a:p>
        </p:txBody>
      </p:sp>
    </p:spTree>
    <p:extLst>
      <p:ext uri="{BB962C8B-B14F-4D97-AF65-F5344CB8AC3E}">
        <p14:creationId xmlns:p14="http://schemas.microsoft.com/office/powerpoint/2010/main" val="417221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077200" cy="990600"/>
          </a:xfrm>
        </p:spPr>
        <p:txBody>
          <a:bodyPr>
            <a:noAutofit/>
          </a:bodyPr>
          <a:lstStyle/>
          <a:p>
            <a:r>
              <a:rPr lang="en-US" sz="3800" dirty="0"/>
              <a:t>Practice Identifying Student Ideas and Science Ideas in a Class Discussion</a:t>
            </a:r>
          </a:p>
        </p:txBody>
      </p:sp>
      <p:sp>
        <p:nvSpPr>
          <p:cNvPr id="3" name="Content Placeholder 2"/>
          <p:cNvSpPr>
            <a:spLocks noGrp="1"/>
          </p:cNvSpPr>
          <p:nvPr>
            <p:ph idx="1"/>
          </p:nvPr>
        </p:nvSpPr>
        <p:spPr>
          <a:xfrm>
            <a:off x="533400" y="1676400"/>
            <a:ext cx="8458200" cy="4876800"/>
          </a:xfrm>
        </p:spPr>
        <p:txBody>
          <a:bodyPr/>
          <a:lstStyle/>
          <a:p>
            <a:pPr marL="0" indent="0">
              <a:spcBef>
                <a:spcPts val="0"/>
              </a:spcBef>
              <a:spcAft>
                <a:spcPts val="300"/>
              </a:spcAft>
              <a:buNone/>
            </a:pPr>
            <a:r>
              <a:rPr lang="en-US" sz="2200" dirty="0"/>
              <a:t>Identify </a:t>
            </a:r>
            <a:r>
              <a:rPr lang="en-US" sz="2200" b="1" dirty="0"/>
              <a:t>one student idea </a:t>
            </a:r>
            <a:r>
              <a:rPr lang="en-US" sz="2200" dirty="0"/>
              <a:t>and </a:t>
            </a:r>
            <a:r>
              <a:rPr lang="en-US" sz="2200" b="1" dirty="0"/>
              <a:t>one science idea </a:t>
            </a:r>
            <a:r>
              <a:rPr lang="en-US" sz="2200" dirty="0"/>
              <a:t>in this class discussion:</a:t>
            </a:r>
          </a:p>
          <a:p>
            <a:pPr marL="0" indent="0">
              <a:buNone/>
            </a:pPr>
            <a:r>
              <a:rPr lang="en-US" sz="2200" b="1" dirty="0"/>
              <a:t>T</a:t>
            </a:r>
            <a:r>
              <a:rPr lang="en-US" sz="2200" dirty="0"/>
              <a:t>: What do you mean by “It got some energy”?</a:t>
            </a:r>
          </a:p>
          <a:p>
            <a:pPr marL="0" indent="-228600">
              <a:buNone/>
            </a:pPr>
            <a:r>
              <a:rPr lang="en-US" sz="2200" b="1" dirty="0"/>
              <a:t>S</a:t>
            </a:r>
            <a:r>
              <a:rPr lang="en-US" sz="2200" dirty="0"/>
              <a:t>: Well, the marble must have had the energy inside it or something, so it got it and used it to move.</a:t>
            </a:r>
          </a:p>
          <a:p>
            <a:pPr marL="0" indent="-228600">
              <a:buNone/>
            </a:pPr>
            <a:r>
              <a:rPr lang="en-US" sz="2200" b="1" dirty="0"/>
              <a:t>T</a:t>
            </a:r>
            <a:r>
              <a:rPr lang="en-US" sz="2200" dirty="0"/>
              <a:t>: Could the energy have come from somewhere else? Could the marble have gotten the energy from somewhere else?</a:t>
            </a:r>
          </a:p>
          <a:p>
            <a:pPr marL="0" indent="-228600">
              <a:buNone/>
            </a:pPr>
            <a:r>
              <a:rPr lang="en-US" sz="2200" b="1" dirty="0"/>
              <a:t>S</a:t>
            </a:r>
            <a:r>
              <a:rPr lang="en-US" sz="2200" dirty="0"/>
              <a:t>: Maybe. </a:t>
            </a:r>
          </a:p>
          <a:p>
            <a:pPr marL="0" indent="-228600">
              <a:buNone/>
            </a:pPr>
            <a:r>
              <a:rPr lang="en-US" sz="2200" b="1" dirty="0"/>
              <a:t>T</a:t>
            </a:r>
            <a:r>
              <a:rPr lang="en-US" sz="2200" dirty="0"/>
              <a:t>: Can you describe the energy of the marble rolling down the ramp and colliding with the other marble at the bottom?</a:t>
            </a:r>
          </a:p>
          <a:p>
            <a:pPr marL="0" indent="-228600">
              <a:buNone/>
            </a:pPr>
            <a:r>
              <a:rPr lang="en-US" sz="2200" b="1" dirty="0"/>
              <a:t>S</a:t>
            </a:r>
            <a:r>
              <a:rPr lang="en-US" sz="2200" dirty="0"/>
              <a:t>: The marble sped up as it rolled down the ramp, so it was getting more and more energy. When it collided with the other marble, it slowed down, and the other marble sped up. Oh! Maybe the energy moved from the first marble to the second marble.</a:t>
            </a:r>
          </a:p>
        </p:txBody>
      </p:sp>
    </p:spTree>
    <p:extLst>
      <p:ext uri="{BB962C8B-B14F-4D97-AF65-F5344CB8AC3E}">
        <p14:creationId xmlns:p14="http://schemas.microsoft.com/office/powerpoint/2010/main" val="95034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305800" cy="990600"/>
          </a:xfrm>
        </p:spPr>
        <p:txBody>
          <a:bodyPr>
            <a:noAutofit/>
          </a:bodyPr>
          <a:lstStyle/>
          <a:p>
            <a:r>
              <a:rPr lang="en-US" dirty="0"/>
              <a:t>Science Ideas That Support the Main </a:t>
            </a:r>
            <a:br>
              <a:rPr lang="en-US" dirty="0"/>
            </a:br>
            <a:r>
              <a:rPr lang="en-US" dirty="0"/>
              <a:t>Learning Goal</a:t>
            </a:r>
          </a:p>
        </p:txBody>
      </p:sp>
      <p:sp>
        <p:nvSpPr>
          <p:cNvPr id="3" name="Content Placeholder 2"/>
          <p:cNvSpPr>
            <a:spLocks noGrp="1"/>
          </p:cNvSpPr>
          <p:nvPr>
            <p:ph idx="1"/>
          </p:nvPr>
        </p:nvSpPr>
        <p:spPr>
          <a:xfrm>
            <a:off x="533400" y="1905000"/>
            <a:ext cx="8382000" cy="4800600"/>
          </a:xfrm>
        </p:spPr>
        <p:txBody>
          <a:bodyPr/>
          <a:lstStyle/>
          <a:p>
            <a:pPr marL="0" indent="0">
              <a:spcBef>
                <a:spcPts val="0"/>
              </a:spcBef>
              <a:buNone/>
            </a:pPr>
            <a:r>
              <a:rPr lang="en-US" b="1" dirty="0"/>
              <a:t>Main learning goal: </a:t>
            </a:r>
            <a:r>
              <a:rPr lang="en-US" dirty="0"/>
              <a:t>When an object moves faster, it has more energy.</a:t>
            </a:r>
          </a:p>
          <a:p>
            <a:pPr marL="0" indent="0">
              <a:spcBef>
                <a:spcPts val="1200"/>
              </a:spcBef>
              <a:buNone/>
            </a:pPr>
            <a:r>
              <a:rPr lang="en-US" b="1" dirty="0"/>
              <a:t>Supporting ideas: </a:t>
            </a:r>
          </a:p>
          <a:p>
            <a:pPr marL="731520" lvl="1" indent="-365760">
              <a:spcBef>
                <a:spcPts val="600"/>
              </a:spcBef>
              <a:buFont typeface="Arial" pitchFamily="34" charset="0"/>
              <a:buChar char="•"/>
            </a:pPr>
            <a:r>
              <a:rPr lang="en-US" sz="3200" dirty="0"/>
              <a:t>Objects move faster down a steeper ramp.</a:t>
            </a:r>
          </a:p>
          <a:p>
            <a:pPr marL="731520" lvl="1" indent="-365760">
              <a:spcBef>
                <a:spcPts val="600"/>
              </a:spcBef>
              <a:buFont typeface="Arial" pitchFamily="34" charset="0"/>
              <a:buChar char="•"/>
            </a:pPr>
            <a:r>
              <a:rPr lang="en-US" sz="3200" dirty="0"/>
              <a:t>An object that moves faster has more motion energy than when it moves slower.</a:t>
            </a:r>
          </a:p>
          <a:p>
            <a:pPr marL="731520" lvl="1" indent="-365760">
              <a:spcBef>
                <a:spcPts val="600"/>
              </a:spcBef>
              <a:buFont typeface="Arial" pitchFamily="34" charset="0"/>
              <a:buChar char="•"/>
            </a:pPr>
            <a:r>
              <a:rPr lang="en-US" sz="3200" dirty="0"/>
              <a:t>A marble will roll faster down a ramp with a larger angle of inclination.</a:t>
            </a:r>
          </a:p>
        </p:txBody>
      </p:sp>
    </p:spTree>
    <p:extLst>
      <p:ext uri="{BB962C8B-B14F-4D97-AF65-F5344CB8AC3E}">
        <p14:creationId xmlns:p14="http://schemas.microsoft.com/office/powerpoint/2010/main" val="3617799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228600"/>
            <a:ext cx="8229600" cy="1143000"/>
          </a:xfrm>
        </p:spPr>
        <p:txBody>
          <a:bodyPr>
            <a:noAutofit/>
          </a:bodyPr>
          <a:lstStyle/>
          <a:p>
            <a:pPr eaLnBrk="1" hangingPunct="1"/>
            <a:r>
              <a:rPr lang="en-US" dirty="0"/>
              <a:t>Practice Identifying Main Learning Goals</a:t>
            </a:r>
          </a:p>
        </p:txBody>
      </p:sp>
      <p:sp>
        <p:nvSpPr>
          <p:cNvPr id="21507" name="Rectangle 3"/>
          <p:cNvSpPr>
            <a:spLocks noGrp="1" noChangeArrowheads="1"/>
          </p:cNvSpPr>
          <p:nvPr>
            <p:ph type="body" idx="1"/>
          </p:nvPr>
        </p:nvSpPr>
        <p:spPr>
          <a:xfrm>
            <a:off x="609600" y="1219200"/>
            <a:ext cx="8077200" cy="5181600"/>
          </a:xfrm>
        </p:spPr>
        <p:txBody>
          <a:bodyPr/>
          <a:lstStyle/>
          <a:p>
            <a:pPr marL="548640" indent="-548640">
              <a:spcBef>
                <a:spcPts val="0"/>
              </a:spcBef>
              <a:spcAft>
                <a:spcPts val="800"/>
              </a:spcAft>
              <a:buClr>
                <a:schemeClr val="bg1">
                  <a:lumMod val="65000"/>
                </a:schemeClr>
              </a:buClr>
              <a:buFont typeface="+mj-lt"/>
              <a:buAutoNum type="arabicPeriod"/>
            </a:pPr>
            <a:r>
              <a:rPr lang="en-US" sz="3000" b="1" dirty="0"/>
              <a:t>Small groups or pairs: </a:t>
            </a:r>
            <a:r>
              <a:rPr lang="en-US" sz="3000" dirty="0"/>
              <a:t>Use the criteria in Analysis Guide A (handout 5.1 in binder) to analyze a list of candidate main learning goals related to energy transfer (handout 5.2: Practice Identifying One Main Learning Goal).</a:t>
            </a:r>
          </a:p>
          <a:p>
            <a:pPr marL="548640" indent="-548640">
              <a:spcBef>
                <a:spcPts val="0"/>
              </a:spcBef>
              <a:spcAft>
                <a:spcPts val="800"/>
              </a:spcAft>
              <a:buFont typeface="+mj-lt"/>
              <a:buAutoNum type="arabicPeriod"/>
            </a:pPr>
            <a:r>
              <a:rPr lang="en-US" sz="3000" dirty="0"/>
              <a:t>Select candidates from the list that you think are good main learning goals for the focus of the lesson and record the reasons for your choices on handout 5.2.</a:t>
            </a:r>
          </a:p>
          <a:p>
            <a:pPr marL="548640" indent="-548640">
              <a:spcBef>
                <a:spcPts val="0"/>
              </a:spcBef>
              <a:spcAft>
                <a:spcPts val="800"/>
              </a:spcAft>
              <a:buFont typeface="+mj-lt"/>
              <a:buAutoNum type="arabicPeriod"/>
            </a:pPr>
            <a:r>
              <a:rPr lang="en-US" sz="3000" b="1" dirty="0"/>
              <a:t>Whole group: </a:t>
            </a:r>
            <a:r>
              <a:rPr lang="en-US" sz="3000" dirty="0"/>
              <a:t>Discuss and justify your selections.</a:t>
            </a:r>
          </a:p>
          <a:p>
            <a:pPr marL="0" indent="0" eaLnBrk="1" hangingPunct="1">
              <a:buNone/>
            </a:pPr>
            <a:endParaRPr lang="en-US" sz="2800" dirty="0"/>
          </a:p>
        </p:txBody>
      </p:sp>
    </p:spTree>
    <p:extLst>
      <p:ext uri="{BB962C8B-B14F-4D97-AF65-F5344CB8AC3E}">
        <p14:creationId xmlns:p14="http://schemas.microsoft.com/office/powerpoint/2010/main" val="395449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990600"/>
          </a:xfrm>
        </p:spPr>
        <p:txBody>
          <a:bodyPr>
            <a:noAutofit/>
          </a:bodyPr>
          <a:lstStyle/>
          <a:p>
            <a:r>
              <a:rPr lang="en-US" dirty="0"/>
              <a:t>Lesson Analysis: Strategy A</a:t>
            </a:r>
          </a:p>
        </p:txBody>
      </p:sp>
      <p:sp>
        <p:nvSpPr>
          <p:cNvPr id="3" name="Content Placeholder 2"/>
          <p:cNvSpPr>
            <a:spLocks noGrp="1"/>
          </p:cNvSpPr>
          <p:nvPr>
            <p:ph idx="1"/>
          </p:nvPr>
        </p:nvSpPr>
        <p:spPr>
          <a:xfrm>
            <a:off x="609600" y="1371600"/>
            <a:ext cx="8229600" cy="5029200"/>
          </a:xfrm>
        </p:spPr>
        <p:txBody>
          <a:bodyPr/>
          <a:lstStyle/>
          <a:p>
            <a:pPr marL="0" indent="0">
              <a:spcBef>
                <a:spcPts val="1200"/>
              </a:spcBef>
              <a:spcAft>
                <a:spcPts val="1200"/>
              </a:spcAft>
              <a:buNone/>
            </a:pPr>
            <a:r>
              <a:rPr lang="en-US" dirty="0"/>
              <a:t>Next, we’ll watch a sequence of three video clips from a single lesson about energy and energy transfer.</a:t>
            </a:r>
          </a:p>
          <a:p>
            <a:pPr marL="0" indent="0">
              <a:spcBef>
                <a:spcPts val="1200"/>
              </a:spcBef>
              <a:spcAft>
                <a:spcPts val="1200"/>
              </a:spcAft>
              <a:buNone/>
            </a:pPr>
            <a:r>
              <a:rPr lang="en-US" b="1" dirty="0"/>
              <a:t>Analysis question for all three clips: </a:t>
            </a:r>
            <a:r>
              <a:rPr lang="en-US" dirty="0"/>
              <a:t>Does this lesson have one main learning goal?</a:t>
            </a:r>
          </a:p>
          <a:p>
            <a:pPr marL="0" lvl="1" indent="0">
              <a:spcBef>
                <a:spcPts val="1200"/>
              </a:spcBef>
              <a:buNone/>
            </a:pPr>
            <a:r>
              <a:rPr lang="en-US" sz="3200" b="1" dirty="0"/>
              <a:t>Follow-up questions: </a:t>
            </a:r>
          </a:p>
          <a:p>
            <a:pPr lvl="1" indent="-274320">
              <a:spcBef>
                <a:spcPts val="300"/>
              </a:spcBef>
              <a:buFont typeface="Arial" pitchFamily="34" charset="0"/>
              <a:buChar char="•"/>
            </a:pPr>
            <a:r>
              <a:rPr lang="en-US" sz="3200" dirty="0"/>
              <a:t>If yes, what is it?</a:t>
            </a:r>
          </a:p>
          <a:p>
            <a:pPr lvl="1" indent="-274320">
              <a:spcBef>
                <a:spcPts val="300"/>
              </a:spcBef>
              <a:buFont typeface="Arial" pitchFamily="34" charset="0"/>
              <a:buChar char="•"/>
            </a:pPr>
            <a:r>
              <a:rPr lang="en-US" sz="3200" dirty="0"/>
              <a:t>If no, what do you think is happening in the lesson?  </a:t>
            </a:r>
          </a:p>
        </p:txBody>
      </p:sp>
    </p:spTree>
    <p:extLst>
      <p:ext uri="{BB962C8B-B14F-4D97-AF65-F5344CB8AC3E}">
        <p14:creationId xmlns:p14="http://schemas.microsoft.com/office/powerpoint/2010/main" val="2391600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33400" y="609600"/>
            <a:ext cx="8183422" cy="990600"/>
          </a:xfrm>
        </p:spPr>
        <p:txBody>
          <a:bodyPr>
            <a:noAutofit/>
          </a:bodyPr>
          <a:lstStyle/>
          <a:p>
            <a:pPr eaLnBrk="1" hangingPunct="1"/>
            <a:r>
              <a:rPr lang="en-US" dirty="0"/>
              <a:t>Lesson Analysis: </a:t>
            </a:r>
            <a:r>
              <a:rPr lang="en-US" b="1" dirty="0"/>
              <a:t>Review</a:t>
            </a:r>
            <a:r>
              <a:rPr lang="en-US" dirty="0"/>
              <a:t> Lesson Context, Video Clip 1</a:t>
            </a:r>
          </a:p>
        </p:txBody>
      </p:sp>
      <p:sp>
        <p:nvSpPr>
          <p:cNvPr id="22531" name="Rectangle 3"/>
          <p:cNvSpPr>
            <a:spLocks noGrp="1" noChangeArrowheads="1"/>
          </p:cNvSpPr>
          <p:nvPr>
            <p:ph type="body" idx="1"/>
          </p:nvPr>
        </p:nvSpPr>
        <p:spPr>
          <a:xfrm>
            <a:off x="609600" y="1752600"/>
            <a:ext cx="8077200" cy="4863584"/>
          </a:xfrm>
        </p:spPr>
        <p:txBody>
          <a:bodyPr/>
          <a:lstStyle/>
          <a:p>
            <a:pPr marL="365760" lvl="0" indent="-365760">
              <a:spcBef>
                <a:spcPts val="0"/>
              </a:spcBef>
              <a:spcAft>
                <a:spcPts val="1200"/>
              </a:spcAft>
              <a:buClr>
                <a:srgbClr val="93A299"/>
              </a:buClr>
              <a:buFont typeface="+mj-lt"/>
              <a:buAutoNum type="arabicPeriod"/>
            </a:pPr>
            <a:r>
              <a:rPr lang="en-US" dirty="0">
                <a:solidFill>
                  <a:srgbClr val="292934"/>
                </a:solidFill>
              </a:rPr>
              <a:t>Read the lesson context on the video transcript (handout 5.3 in PD program binder).  </a:t>
            </a:r>
          </a:p>
          <a:p>
            <a:pPr marL="365760" indent="-365760">
              <a:spcBef>
                <a:spcPts val="0"/>
              </a:spcBef>
              <a:spcAft>
                <a:spcPts val="800"/>
              </a:spcAft>
              <a:buClr>
                <a:srgbClr val="93A299"/>
              </a:buClr>
              <a:buAutoNum type="arabicPeriod" startAt="2"/>
            </a:pPr>
            <a:r>
              <a:rPr lang="en-US" dirty="0">
                <a:solidFill>
                  <a:srgbClr val="292934"/>
                </a:solidFill>
              </a:rPr>
              <a:t>As you watch the clip, keep the analysis question in mind: </a:t>
            </a:r>
            <a:r>
              <a:rPr lang="en-US" b="1" dirty="0">
                <a:solidFill>
                  <a:srgbClr val="292934"/>
                </a:solidFill>
              </a:rPr>
              <a:t>Does this lesson have one main learning goal?</a:t>
            </a:r>
          </a:p>
          <a:p>
            <a:pPr marL="548640" indent="-274320">
              <a:spcBef>
                <a:spcPts val="0"/>
              </a:spcBef>
              <a:spcAft>
                <a:spcPts val="0"/>
              </a:spcAft>
              <a:buClr>
                <a:srgbClr val="93A299"/>
              </a:buClr>
            </a:pPr>
            <a:r>
              <a:rPr lang="en-US" dirty="0">
                <a:solidFill>
                  <a:srgbClr val="292934"/>
                </a:solidFill>
              </a:rPr>
              <a:t>If yes, what is it? </a:t>
            </a:r>
          </a:p>
          <a:p>
            <a:pPr marL="548640" indent="-274320">
              <a:spcBef>
                <a:spcPts val="0"/>
              </a:spcBef>
              <a:spcAft>
                <a:spcPts val="0"/>
              </a:spcAft>
              <a:buClr>
                <a:srgbClr val="93A299"/>
              </a:buClr>
            </a:pPr>
            <a:r>
              <a:rPr lang="en-US" dirty="0">
                <a:solidFill>
                  <a:srgbClr val="292934"/>
                </a:solidFill>
              </a:rPr>
              <a:t>If no, what do you think is happening in the lesson?</a:t>
            </a:r>
          </a:p>
          <a:p>
            <a:pPr marL="514350" lvl="0" indent="-514350">
              <a:spcAft>
                <a:spcPts val="1200"/>
              </a:spcAft>
              <a:buClr>
                <a:srgbClr val="93A299"/>
              </a:buClr>
              <a:buFont typeface="Arial" charset="0"/>
              <a:buAutoNum type="arabicPeriod" startAt="2"/>
            </a:pPr>
            <a:endParaRPr lang="en-US" dirty="0">
              <a:solidFill>
                <a:srgbClr val="292934"/>
              </a:solidFill>
            </a:endParaRPr>
          </a:p>
          <a:p>
            <a:pPr marL="274637" lvl="1" indent="0" eaLnBrk="1" hangingPunct="1">
              <a:buNone/>
            </a:pPr>
            <a:endParaRPr lang="en-US" sz="1600" dirty="0">
              <a:hlinkClick r:id="rId3" action="ppaction://hlinkfile"/>
            </a:endParaRPr>
          </a:p>
        </p:txBody>
      </p:sp>
      <p:sp>
        <p:nvSpPr>
          <p:cNvPr id="2" name="TextBox 1">
            <a:hlinkClick r:id="rId4" action="ppaction://hlinkfile"/>
          </p:cNvPr>
          <p:cNvSpPr txBox="1"/>
          <p:nvPr/>
        </p:nvSpPr>
        <p:spPr>
          <a:xfrm>
            <a:off x="3200400" y="6172200"/>
            <a:ext cx="5525947" cy="400110"/>
          </a:xfrm>
          <a:prstGeom prst="rect">
            <a:avLst/>
          </a:prstGeom>
          <a:noFill/>
        </p:spPr>
        <p:txBody>
          <a:bodyPr wrap="square" rtlCol="0">
            <a:spAutoFit/>
          </a:bodyPr>
          <a:lstStyle/>
          <a:p>
            <a:pPr marL="0" lvl="1"/>
            <a:r>
              <a:rPr lang="en-US" sz="2000" dirty="0">
                <a:solidFill>
                  <a:srgbClr val="0070C0"/>
                </a:solidFill>
                <a:latin typeface="Calibri" pitchFamily="34" charset="0"/>
              </a:rPr>
              <a:t>Link to video clip 1: </a:t>
            </a:r>
            <a:r>
              <a:rPr lang="en-US" sz="2000" dirty="0">
                <a:solidFill>
                  <a:srgbClr val="0070C0"/>
                </a:solidFill>
                <a:latin typeface="Calibri" pitchFamily="34" charset="0"/>
                <a:hlinkClick r:id="rId5"/>
              </a:rPr>
              <a:t>5.1_stella_et_bernstein L2 c1</a:t>
            </a:r>
            <a:endParaRPr lang="en-US" sz="2000" dirty="0">
              <a:solidFill>
                <a:srgbClr val="0070C0"/>
              </a:solidFill>
              <a:latin typeface="Calibri" pitchFamily="34" charset="0"/>
            </a:endParaRPr>
          </a:p>
        </p:txBody>
      </p:sp>
    </p:spTree>
    <p:extLst>
      <p:ext uri="{BB962C8B-B14F-4D97-AF65-F5344CB8AC3E}">
        <p14:creationId xmlns:p14="http://schemas.microsoft.com/office/powerpoint/2010/main" val="28492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48624" cy="1066800"/>
          </a:xfrm>
        </p:spPr>
        <p:txBody>
          <a:bodyPr>
            <a:noAutofit/>
          </a:bodyPr>
          <a:lstStyle/>
          <a:p>
            <a:r>
              <a:rPr lang="en-US" dirty="0"/>
              <a:t>Lesson Analysis: </a:t>
            </a:r>
            <a:r>
              <a:rPr lang="en-US" b="1" dirty="0"/>
              <a:t>Analyze</a:t>
            </a:r>
            <a:r>
              <a:rPr lang="en-US" dirty="0"/>
              <a:t> the Video, </a:t>
            </a:r>
            <a:br>
              <a:rPr lang="en-US" dirty="0"/>
            </a:br>
            <a:r>
              <a:rPr lang="en-US" dirty="0"/>
              <a:t>Video Clip 1</a:t>
            </a:r>
          </a:p>
        </p:txBody>
      </p:sp>
      <p:sp>
        <p:nvSpPr>
          <p:cNvPr id="3" name="Content Placeholder 2"/>
          <p:cNvSpPr>
            <a:spLocks noGrp="1"/>
          </p:cNvSpPr>
          <p:nvPr>
            <p:ph idx="1"/>
          </p:nvPr>
        </p:nvSpPr>
        <p:spPr>
          <a:xfrm>
            <a:off x="609600" y="1676400"/>
            <a:ext cx="8353425" cy="4876800"/>
          </a:xfrm>
        </p:spPr>
        <p:txBody>
          <a:bodyPr/>
          <a:lstStyle/>
          <a:p>
            <a:pPr marL="365760" indent="-365760">
              <a:spcBef>
                <a:spcPts val="0"/>
              </a:spcBef>
              <a:spcAft>
                <a:spcPts val="0"/>
              </a:spcAft>
              <a:buClr>
                <a:srgbClr val="93A299"/>
              </a:buClr>
              <a:buFont typeface="+mj-lt"/>
              <a:buAutoNum type="arabicPeriod"/>
            </a:pPr>
            <a:r>
              <a:rPr lang="en-US" sz="2800" dirty="0">
                <a:solidFill>
                  <a:srgbClr val="292934"/>
                </a:solidFill>
              </a:rPr>
              <a:t>Study the video transcript and write down any science ideas the students and/or the teacher put on the table.</a:t>
            </a:r>
          </a:p>
          <a:p>
            <a:pPr marL="365760" indent="-365760">
              <a:spcBef>
                <a:spcPts val="600"/>
              </a:spcBef>
              <a:spcAft>
                <a:spcPts val="0"/>
              </a:spcAft>
              <a:buClr>
                <a:srgbClr val="93A299"/>
              </a:buClr>
              <a:buFont typeface="+mj-lt"/>
              <a:buAutoNum type="arabicPeriod"/>
            </a:pPr>
            <a:r>
              <a:rPr lang="en-US" sz="2800" dirty="0">
                <a:solidFill>
                  <a:srgbClr val="292934"/>
                </a:solidFill>
              </a:rPr>
              <a:t>Pair up and compare the science ideas you identified. Then discuss the analysis question: </a:t>
            </a:r>
            <a:r>
              <a:rPr lang="en-US" sz="2800" b="1" dirty="0">
                <a:solidFill>
                  <a:srgbClr val="292934"/>
                </a:solidFill>
              </a:rPr>
              <a:t>Does this lesson have one main learning goal?</a:t>
            </a:r>
          </a:p>
          <a:p>
            <a:pPr marL="685800" indent="-274320">
              <a:spcBef>
                <a:spcPts val="0"/>
              </a:spcBef>
              <a:spcAft>
                <a:spcPts val="0"/>
              </a:spcAft>
              <a:buClr>
                <a:srgbClr val="93A299"/>
              </a:buClr>
            </a:pPr>
            <a:r>
              <a:rPr lang="en-US" sz="2800" dirty="0">
                <a:solidFill>
                  <a:srgbClr val="292934"/>
                </a:solidFill>
              </a:rPr>
              <a:t>If yes, what is it? </a:t>
            </a:r>
          </a:p>
          <a:p>
            <a:pPr marL="685800" indent="-274320">
              <a:spcBef>
                <a:spcPts val="0"/>
              </a:spcBef>
              <a:spcAft>
                <a:spcPts val="0"/>
              </a:spcAft>
              <a:buClr>
                <a:srgbClr val="93A299"/>
              </a:buClr>
            </a:pPr>
            <a:r>
              <a:rPr lang="en-US" sz="2800" dirty="0">
                <a:solidFill>
                  <a:srgbClr val="292934"/>
                </a:solidFill>
              </a:rPr>
              <a:t>If no, what do you think is happening in the lesson?</a:t>
            </a:r>
          </a:p>
          <a:p>
            <a:pPr marL="365760" indent="-365760">
              <a:spcBef>
                <a:spcPts val="600"/>
              </a:spcBef>
              <a:spcAft>
                <a:spcPts val="0"/>
              </a:spcAft>
              <a:buClr>
                <a:srgbClr val="93A299"/>
              </a:buClr>
              <a:buFont typeface="+mj-lt"/>
              <a:buAutoNum type="arabicPeriod" startAt="3"/>
            </a:pPr>
            <a:r>
              <a:rPr lang="en-US" sz="2800" dirty="0">
                <a:solidFill>
                  <a:srgbClr val="292934"/>
                </a:solidFill>
              </a:rPr>
              <a:t>As a group, discuss what the main learning goal might be. Support your answers using your analysis of the science ideas you identified.</a:t>
            </a:r>
          </a:p>
          <a:p>
            <a:endParaRPr lang="en-US" dirty="0"/>
          </a:p>
        </p:txBody>
      </p:sp>
    </p:spTree>
    <p:extLst>
      <p:ext uri="{BB962C8B-B14F-4D97-AF65-F5344CB8AC3E}">
        <p14:creationId xmlns:p14="http://schemas.microsoft.com/office/powerpoint/2010/main" val="48584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685800" y="1828800"/>
            <a:ext cx="8001000" cy="419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65760" marR="0" lvl="0" indent="-365760" algn="l" defTabSz="914400" rtl="0" eaLnBrk="0" fontAlgn="base" latinLnBrk="0" hangingPunct="0">
              <a:lnSpc>
                <a:spcPct val="100000"/>
              </a:lnSpc>
              <a:spcBef>
                <a:spcPts val="0"/>
              </a:spcBef>
              <a:spcAft>
                <a:spcPts val="1200"/>
              </a:spcAft>
              <a:buClr>
                <a:srgbClr val="93A299"/>
              </a:buClr>
              <a:buSzPct val="85000"/>
              <a:buFont typeface="+mj-lt"/>
              <a:buAutoNum type="arabicPeriod"/>
              <a:tabLst/>
              <a:defRPr/>
            </a:pPr>
            <a:r>
              <a:rPr kumimoji="0" lang="en-US" sz="3200" b="0"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Read the lesson context on the video transcript (handout 5.4 in PD binder).  </a:t>
            </a:r>
          </a:p>
          <a:p>
            <a:pPr marL="365760" marR="0" lvl="0" indent="-365760" algn="l" defTabSz="914400" rtl="0" eaLnBrk="0" fontAlgn="base" latinLnBrk="0" hangingPunct="0">
              <a:lnSpc>
                <a:spcPct val="100000"/>
              </a:lnSpc>
              <a:spcBef>
                <a:spcPts val="0"/>
              </a:spcBef>
              <a:spcAft>
                <a:spcPts val="800"/>
              </a:spcAft>
              <a:buClr>
                <a:srgbClr val="93A299"/>
              </a:buClr>
              <a:buSzPct val="85000"/>
              <a:buFont typeface="Arial" charset="0"/>
              <a:buAutoNum type="arabicPeriod" startAt="2"/>
              <a:tabLst/>
              <a:defRPr/>
            </a:pPr>
            <a:r>
              <a:rPr kumimoji="0" lang="en-US" sz="3200" b="0"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As you watch the clip, keep the analysis question in mind: </a:t>
            </a:r>
            <a:r>
              <a:rPr kumimoji="0" lang="en-US" sz="3200" b="1"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Does this lesson have one main learning goal?</a:t>
            </a:r>
          </a:p>
          <a:p>
            <a:pPr marL="548640" marR="0" lvl="0" indent="-274320" algn="l" defTabSz="914400" rtl="0" eaLnBrk="0" fontAlgn="base" latinLnBrk="0" hangingPunct="0">
              <a:lnSpc>
                <a:spcPct val="100000"/>
              </a:lnSpc>
              <a:spcBef>
                <a:spcPts val="0"/>
              </a:spcBef>
              <a:spcAft>
                <a:spcPts val="0"/>
              </a:spcAft>
              <a:buClr>
                <a:srgbClr val="93A299"/>
              </a:buClr>
              <a:buSzPct val="85000"/>
              <a:buFont typeface="Arial" charset="0"/>
              <a:buChar char="•"/>
              <a:tabLst/>
              <a:defRPr/>
            </a:pPr>
            <a:r>
              <a:rPr kumimoji="0" lang="en-US" sz="3200" b="0"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If yes, what is it? </a:t>
            </a:r>
          </a:p>
          <a:p>
            <a:pPr marL="548640" marR="0" lvl="0" indent="-274320" algn="l" defTabSz="914400" rtl="0" eaLnBrk="0" fontAlgn="base" latinLnBrk="0" hangingPunct="0">
              <a:lnSpc>
                <a:spcPct val="100000"/>
              </a:lnSpc>
              <a:spcBef>
                <a:spcPts val="0"/>
              </a:spcBef>
              <a:spcAft>
                <a:spcPts val="0"/>
              </a:spcAft>
              <a:buClr>
                <a:srgbClr val="93A299"/>
              </a:buClr>
              <a:buSzPct val="85000"/>
              <a:buFont typeface="Arial" charset="0"/>
              <a:buChar char="•"/>
              <a:tabLst/>
              <a:defRPr/>
            </a:pPr>
            <a:r>
              <a:rPr kumimoji="0" lang="en-US" sz="3200" b="0"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If no, what do you think is happening in the lesson?</a:t>
            </a:r>
          </a:p>
          <a:p>
            <a:pPr marL="514350" marR="0" lvl="0" indent="-514350" algn="l" defTabSz="914400" rtl="0" eaLnBrk="0" fontAlgn="base" latinLnBrk="0" hangingPunct="0">
              <a:lnSpc>
                <a:spcPct val="100000"/>
              </a:lnSpc>
              <a:spcBef>
                <a:spcPct val="20000"/>
              </a:spcBef>
              <a:spcAft>
                <a:spcPts val="1200"/>
              </a:spcAft>
              <a:buClr>
                <a:srgbClr val="93A299"/>
              </a:buClr>
              <a:buSzPct val="85000"/>
              <a:buFont typeface="Arial" charset="0"/>
              <a:buAutoNum type="arabicPeriod" startAt="2"/>
              <a:tabLst/>
              <a:defRPr/>
            </a:pPr>
            <a:endParaRPr kumimoji="0" lang="en-US" sz="3200" b="0" i="0" u="none" strike="noStrike" kern="1200" cap="none" spc="0" normalizeH="0" baseline="0" noProof="0" dirty="0">
              <a:ln>
                <a:noFill/>
              </a:ln>
              <a:solidFill>
                <a:srgbClr val="292934"/>
              </a:solidFill>
              <a:effectLst/>
              <a:uLnTx/>
              <a:uFillTx/>
              <a:latin typeface="Calibri" panose="020F0502020204030204" pitchFamily="34" charset="0"/>
              <a:ea typeface="+mn-ea"/>
              <a:cs typeface="+mn-cs"/>
            </a:endParaRPr>
          </a:p>
          <a:p>
            <a:pPr marL="274637" marR="0" lvl="1" indent="0" algn="l" defTabSz="914400" rtl="0" eaLnBrk="1" fontAlgn="base" latinLnBrk="0" hangingPunct="1">
              <a:lnSpc>
                <a:spcPct val="100000"/>
              </a:lnSpc>
              <a:spcBef>
                <a:spcPct val="20000"/>
              </a:spcBef>
              <a:spcAft>
                <a:spcPct val="0"/>
              </a:spcAft>
              <a:buClr>
                <a:schemeClr val="accent1"/>
              </a:buClr>
              <a:buSzPct val="100000"/>
              <a:buFont typeface="Calibri" panose="020F0502020204030204" pitchFamily="34" charset="0"/>
              <a:buNone/>
              <a:tabLst/>
              <a:defRPr/>
            </a:pP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hlinkClick r:id="rId3" action="ppaction://hlinkfile"/>
            </a:endParaRPr>
          </a:p>
        </p:txBody>
      </p:sp>
      <p:sp>
        <p:nvSpPr>
          <p:cNvPr id="38914" name="Rectangle 2"/>
          <p:cNvSpPr>
            <a:spLocks noGrp="1" noChangeArrowheads="1"/>
          </p:cNvSpPr>
          <p:nvPr>
            <p:ph type="title"/>
          </p:nvPr>
        </p:nvSpPr>
        <p:spPr>
          <a:xfrm>
            <a:off x="609600" y="685800"/>
            <a:ext cx="8107222" cy="990600"/>
          </a:xfrm>
        </p:spPr>
        <p:txBody>
          <a:bodyPr>
            <a:noAutofit/>
          </a:bodyPr>
          <a:lstStyle/>
          <a:p>
            <a:pPr eaLnBrk="1" hangingPunct="1"/>
            <a:r>
              <a:rPr lang="en-US" dirty="0"/>
              <a:t>Lesson Analysis: </a:t>
            </a:r>
            <a:r>
              <a:rPr lang="en-US" b="1" dirty="0"/>
              <a:t>Review</a:t>
            </a:r>
            <a:r>
              <a:rPr lang="en-US" dirty="0"/>
              <a:t> Lesson Context, Video Clip 2</a:t>
            </a:r>
          </a:p>
        </p:txBody>
      </p:sp>
      <p:sp>
        <p:nvSpPr>
          <p:cNvPr id="2" name="TextBox 1">
            <a:hlinkClick r:id="rId4" action="ppaction://hlinkfile"/>
          </p:cNvPr>
          <p:cNvSpPr txBox="1"/>
          <p:nvPr/>
        </p:nvSpPr>
        <p:spPr>
          <a:xfrm>
            <a:off x="3276600" y="6096000"/>
            <a:ext cx="5449747" cy="400110"/>
          </a:xfrm>
          <a:prstGeom prst="rect">
            <a:avLst/>
          </a:prstGeom>
          <a:noFill/>
        </p:spPr>
        <p:txBody>
          <a:bodyPr wrap="square" rtlCol="0">
            <a:spAutoFit/>
          </a:bodyPr>
          <a:lstStyle/>
          <a:p>
            <a:pPr marL="0" lvl="1"/>
            <a:r>
              <a:rPr lang="en-US" sz="2000" dirty="0">
                <a:solidFill>
                  <a:srgbClr val="0070C0"/>
                </a:solidFill>
                <a:latin typeface="Calibri" pitchFamily="34" charset="0"/>
              </a:rPr>
              <a:t>Link to video clip 2: </a:t>
            </a:r>
            <a:r>
              <a:rPr lang="en-US" sz="2000" dirty="0">
                <a:solidFill>
                  <a:srgbClr val="0070C0"/>
                </a:solidFill>
                <a:latin typeface="Calibri" pitchFamily="34" charset="0"/>
                <a:hlinkClick r:id="rId5"/>
              </a:rPr>
              <a:t>5.2_stella_et_bernstein_L2_c2 </a:t>
            </a:r>
            <a:endParaRPr lang="en-US" sz="2000" dirty="0">
              <a:solidFill>
                <a:srgbClr val="0070C0"/>
              </a:solidFill>
              <a:latin typeface="Calibri" pitchFamily="34" charset="0"/>
            </a:endParaRPr>
          </a:p>
        </p:txBody>
      </p:sp>
    </p:spTree>
    <p:extLst>
      <p:ext uri="{BB962C8B-B14F-4D97-AF65-F5344CB8AC3E}">
        <p14:creationId xmlns:p14="http://schemas.microsoft.com/office/powerpoint/2010/main" val="55638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990600"/>
          </a:xfrm>
        </p:spPr>
        <p:txBody>
          <a:bodyPr>
            <a:noAutofit/>
          </a:bodyPr>
          <a:lstStyle/>
          <a:p>
            <a:r>
              <a:rPr lang="en-US" dirty="0"/>
              <a:t>Lesson Analysis: </a:t>
            </a:r>
            <a:r>
              <a:rPr lang="en-US" b="1" dirty="0"/>
              <a:t>Analyze</a:t>
            </a:r>
            <a:r>
              <a:rPr lang="en-US" dirty="0"/>
              <a:t> the Video, </a:t>
            </a:r>
            <a:br>
              <a:rPr lang="en-US" dirty="0"/>
            </a:br>
            <a:r>
              <a:rPr lang="en-US" dirty="0"/>
              <a:t>Video Clip 2 </a:t>
            </a:r>
          </a:p>
        </p:txBody>
      </p:sp>
      <p:sp>
        <p:nvSpPr>
          <p:cNvPr id="3" name="Content Placeholder 2"/>
          <p:cNvSpPr>
            <a:spLocks noGrp="1"/>
          </p:cNvSpPr>
          <p:nvPr>
            <p:ph idx="1"/>
          </p:nvPr>
        </p:nvSpPr>
        <p:spPr>
          <a:xfrm>
            <a:off x="533400" y="1828800"/>
            <a:ext cx="8382000" cy="4876800"/>
          </a:xfrm>
        </p:spPr>
        <p:txBody>
          <a:bodyPr/>
          <a:lstStyle/>
          <a:p>
            <a:pPr marL="365760" indent="-365760">
              <a:spcBef>
                <a:spcPts val="600"/>
              </a:spcBef>
              <a:spcAft>
                <a:spcPts val="0"/>
              </a:spcAft>
              <a:buFont typeface="+mj-lt"/>
              <a:buAutoNum type="arabicPeriod"/>
            </a:pPr>
            <a:r>
              <a:rPr lang="en-US" sz="2850" dirty="0"/>
              <a:t>Study the video transcript and write down any </a:t>
            </a:r>
            <a:r>
              <a:rPr lang="en-US" sz="2850" b="1" dirty="0"/>
              <a:t>student ideas </a:t>
            </a:r>
            <a:r>
              <a:rPr lang="en-US" sz="2850" dirty="0"/>
              <a:t>and </a:t>
            </a:r>
            <a:r>
              <a:rPr lang="en-US" sz="2850" b="1" dirty="0"/>
              <a:t>science ideas </a:t>
            </a:r>
            <a:r>
              <a:rPr lang="en-US" sz="2850" dirty="0"/>
              <a:t>you identify.</a:t>
            </a:r>
          </a:p>
          <a:p>
            <a:pPr marL="365760" indent="-365760">
              <a:spcBef>
                <a:spcPts val="800"/>
              </a:spcBef>
              <a:spcAft>
                <a:spcPts val="0"/>
              </a:spcAft>
              <a:buFont typeface="+mj-lt"/>
              <a:buAutoNum type="arabicPeriod"/>
            </a:pPr>
            <a:r>
              <a:rPr lang="en-US" sz="2850" dirty="0"/>
              <a:t>Pair up and compare the student ideas and science ideas you identified. Then discuss this question: </a:t>
            </a:r>
            <a:r>
              <a:rPr lang="en-US" sz="2850" b="1" dirty="0"/>
              <a:t>Are these ideas consistent with the possible main learning goal you identified for video clip 1?</a:t>
            </a:r>
          </a:p>
          <a:p>
            <a:pPr marL="365760" indent="-365760">
              <a:spcBef>
                <a:spcPts val="800"/>
              </a:spcBef>
              <a:spcAft>
                <a:spcPts val="0"/>
              </a:spcAft>
              <a:buFont typeface="+mj-lt"/>
              <a:buAutoNum type="arabicPeriod"/>
            </a:pPr>
            <a:r>
              <a:rPr lang="en-US" sz="2850" dirty="0"/>
              <a:t>As a group, discuss the possible main learning goal for this lesson. Make sure to support your answers using your analysis of the science ideas you identified.</a:t>
            </a:r>
          </a:p>
          <a:p>
            <a:pPr>
              <a:spcAft>
                <a:spcPts val="1200"/>
              </a:spcAft>
            </a:pPr>
            <a:endParaRPr lang="en-US" dirty="0"/>
          </a:p>
        </p:txBody>
      </p:sp>
    </p:spTree>
    <p:extLst>
      <p:ext uri="{BB962C8B-B14F-4D97-AF65-F5344CB8AC3E}">
        <p14:creationId xmlns:p14="http://schemas.microsoft.com/office/powerpoint/2010/main" val="2400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85800" y="1828800"/>
            <a:ext cx="80010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65760" marR="0" lvl="0" indent="-365760" algn="l" defTabSz="914400" rtl="0" eaLnBrk="0" fontAlgn="base" latinLnBrk="0" hangingPunct="0">
              <a:lnSpc>
                <a:spcPct val="100000"/>
              </a:lnSpc>
              <a:spcBef>
                <a:spcPts val="0"/>
              </a:spcBef>
              <a:spcAft>
                <a:spcPts val="1200"/>
              </a:spcAft>
              <a:buClr>
                <a:srgbClr val="93A299"/>
              </a:buClr>
              <a:buSzPct val="85000"/>
              <a:buFont typeface="+mj-lt"/>
              <a:buAutoNum type="arabicPeriod"/>
              <a:tabLst/>
              <a:defRPr/>
            </a:pPr>
            <a:r>
              <a:rPr kumimoji="0" lang="en-US" sz="3200" b="0"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Read the lesson context on the video transcript (handout 5.5 in PD binder).  </a:t>
            </a:r>
          </a:p>
          <a:p>
            <a:pPr marL="365760" marR="0" lvl="0" indent="-365760" algn="l" defTabSz="914400" rtl="0" eaLnBrk="0" fontAlgn="base" latinLnBrk="0" hangingPunct="0">
              <a:lnSpc>
                <a:spcPct val="100000"/>
              </a:lnSpc>
              <a:spcBef>
                <a:spcPts val="0"/>
              </a:spcBef>
              <a:spcAft>
                <a:spcPts val="800"/>
              </a:spcAft>
              <a:buClr>
                <a:srgbClr val="93A299"/>
              </a:buClr>
              <a:buSzPct val="85000"/>
              <a:buFont typeface="Arial" charset="0"/>
              <a:buAutoNum type="arabicPeriod" startAt="2"/>
              <a:tabLst/>
              <a:defRPr/>
            </a:pPr>
            <a:r>
              <a:rPr kumimoji="0" lang="en-US" sz="3200" b="0"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As you watch the clip, keep the analysis question in mind: </a:t>
            </a:r>
            <a:r>
              <a:rPr kumimoji="0" lang="en-US" sz="3200" b="1"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Does this lesson have one main learning goal?</a:t>
            </a:r>
          </a:p>
          <a:p>
            <a:pPr marL="548640" marR="0" lvl="0" indent="-274320" algn="l" defTabSz="914400" rtl="0" eaLnBrk="0" fontAlgn="base" latinLnBrk="0" hangingPunct="0">
              <a:lnSpc>
                <a:spcPct val="100000"/>
              </a:lnSpc>
              <a:spcBef>
                <a:spcPts val="0"/>
              </a:spcBef>
              <a:spcAft>
                <a:spcPts val="0"/>
              </a:spcAft>
              <a:buClr>
                <a:srgbClr val="93A299"/>
              </a:buClr>
              <a:buSzPct val="85000"/>
              <a:buFont typeface="Arial" charset="0"/>
              <a:buChar char="•"/>
              <a:tabLst/>
              <a:defRPr/>
            </a:pPr>
            <a:r>
              <a:rPr kumimoji="0" lang="en-US" sz="3200" b="0"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If yes, what is it? </a:t>
            </a:r>
          </a:p>
          <a:p>
            <a:pPr marL="548640" marR="0" lvl="0" indent="-274320" algn="l" defTabSz="914400" rtl="0" eaLnBrk="0" fontAlgn="base" latinLnBrk="0" hangingPunct="0">
              <a:lnSpc>
                <a:spcPct val="100000"/>
              </a:lnSpc>
              <a:spcBef>
                <a:spcPts val="0"/>
              </a:spcBef>
              <a:spcAft>
                <a:spcPts val="0"/>
              </a:spcAft>
              <a:buClr>
                <a:srgbClr val="93A299"/>
              </a:buClr>
              <a:buSzPct val="85000"/>
              <a:buFont typeface="Arial" charset="0"/>
              <a:buChar char="•"/>
              <a:tabLst/>
              <a:defRPr/>
            </a:pPr>
            <a:r>
              <a:rPr kumimoji="0" lang="en-US" sz="3200" b="0"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If no, what do you think is happening in the lesson?</a:t>
            </a:r>
          </a:p>
          <a:p>
            <a:pPr marL="514350" marR="0" lvl="0" indent="-514350" algn="l" defTabSz="914400" rtl="0" eaLnBrk="0" fontAlgn="base" latinLnBrk="0" hangingPunct="0">
              <a:lnSpc>
                <a:spcPct val="100000"/>
              </a:lnSpc>
              <a:spcBef>
                <a:spcPct val="20000"/>
              </a:spcBef>
              <a:spcAft>
                <a:spcPts val="1200"/>
              </a:spcAft>
              <a:buClr>
                <a:srgbClr val="93A299"/>
              </a:buClr>
              <a:buSzPct val="85000"/>
              <a:buFont typeface="Arial" charset="0"/>
              <a:buAutoNum type="arabicPeriod" startAt="2"/>
              <a:tabLst/>
              <a:defRPr/>
            </a:pPr>
            <a:endParaRPr kumimoji="0" lang="en-US" sz="3200" b="0" i="0" u="none" strike="noStrike" kern="1200" cap="none" spc="0" normalizeH="0" baseline="0" noProof="0" dirty="0">
              <a:ln>
                <a:noFill/>
              </a:ln>
              <a:solidFill>
                <a:srgbClr val="292934"/>
              </a:solidFill>
              <a:effectLst/>
              <a:uLnTx/>
              <a:uFillTx/>
              <a:latin typeface="Calibri" panose="020F0502020204030204" pitchFamily="34" charset="0"/>
              <a:ea typeface="+mn-ea"/>
              <a:cs typeface="+mn-cs"/>
            </a:endParaRPr>
          </a:p>
          <a:p>
            <a:pPr marL="274637" marR="0" lvl="1" indent="0" algn="l" defTabSz="914400" rtl="0" eaLnBrk="1" fontAlgn="base" latinLnBrk="0" hangingPunct="1">
              <a:lnSpc>
                <a:spcPct val="100000"/>
              </a:lnSpc>
              <a:spcBef>
                <a:spcPct val="20000"/>
              </a:spcBef>
              <a:spcAft>
                <a:spcPct val="0"/>
              </a:spcAft>
              <a:buClr>
                <a:schemeClr val="accent1"/>
              </a:buClr>
              <a:buSzPct val="100000"/>
              <a:buFont typeface="Calibri" panose="020F0502020204030204" pitchFamily="34" charset="0"/>
              <a:buNone/>
              <a:tabLst/>
              <a:defRPr/>
            </a:pP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hlinkClick r:id="rId3" action="ppaction://hlinkfile"/>
            </a:endParaRPr>
          </a:p>
        </p:txBody>
      </p:sp>
      <p:sp>
        <p:nvSpPr>
          <p:cNvPr id="2" name="Title 1"/>
          <p:cNvSpPr>
            <a:spLocks noGrp="1"/>
          </p:cNvSpPr>
          <p:nvPr>
            <p:ph type="title"/>
          </p:nvPr>
        </p:nvSpPr>
        <p:spPr>
          <a:xfrm>
            <a:off x="685800" y="685800"/>
            <a:ext cx="8001000" cy="990600"/>
          </a:xfrm>
        </p:spPr>
        <p:txBody>
          <a:bodyPr>
            <a:noAutofit/>
          </a:bodyPr>
          <a:lstStyle/>
          <a:p>
            <a:r>
              <a:rPr lang="en-US" dirty="0"/>
              <a:t>Lesson Analysis: </a:t>
            </a:r>
            <a:r>
              <a:rPr lang="en-US" b="1" dirty="0"/>
              <a:t>Review</a:t>
            </a:r>
            <a:r>
              <a:rPr lang="en-US" dirty="0"/>
              <a:t> Lesson Context, Video Clip 3</a:t>
            </a:r>
          </a:p>
        </p:txBody>
      </p:sp>
      <p:sp>
        <p:nvSpPr>
          <p:cNvPr id="4" name="TextBox 3">
            <a:hlinkClick r:id="rId4" action="ppaction://hlinkfile"/>
          </p:cNvPr>
          <p:cNvSpPr txBox="1"/>
          <p:nvPr/>
        </p:nvSpPr>
        <p:spPr>
          <a:xfrm>
            <a:off x="3352801" y="6107668"/>
            <a:ext cx="5562600" cy="400110"/>
          </a:xfrm>
          <a:prstGeom prst="rect">
            <a:avLst/>
          </a:prstGeom>
          <a:noFill/>
        </p:spPr>
        <p:txBody>
          <a:bodyPr wrap="square" rtlCol="0">
            <a:spAutoFit/>
          </a:bodyPr>
          <a:lstStyle/>
          <a:p>
            <a:pPr marL="0" lvl="1"/>
            <a:r>
              <a:rPr lang="en-US" sz="2000" dirty="0">
                <a:solidFill>
                  <a:srgbClr val="0070C0"/>
                </a:solidFill>
                <a:latin typeface="Calibri" pitchFamily="34" charset="0"/>
              </a:rPr>
              <a:t>Link to video clip 3: </a:t>
            </a:r>
            <a:r>
              <a:rPr lang="en-US" sz="2000" dirty="0">
                <a:solidFill>
                  <a:srgbClr val="0070C0"/>
                </a:solidFill>
                <a:latin typeface="Calibri" pitchFamily="34" charset="0"/>
                <a:hlinkClick r:id="rId5"/>
              </a:rPr>
              <a:t>5.3_stella_et_bernstein_L2_c3 </a:t>
            </a:r>
            <a:endParaRPr lang="en-US" sz="2000" dirty="0">
              <a:solidFill>
                <a:srgbClr val="0070C0"/>
              </a:solidFill>
              <a:latin typeface="Calibri" pitchFamily="34" charset="0"/>
            </a:endParaRPr>
          </a:p>
        </p:txBody>
      </p:sp>
    </p:spTree>
    <p:extLst>
      <p:ext uri="{BB962C8B-B14F-4D97-AF65-F5344CB8AC3E}">
        <p14:creationId xmlns:p14="http://schemas.microsoft.com/office/powerpoint/2010/main" val="128752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en-US" dirty="0"/>
              <a:t>Trends in Reflections</a:t>
            </a:r>
          </a:p>
        </p:txBody>
      </p:sp>
      <p:graphicFrame>
        <p:nvGraphicFramePr>
          <p:cNvPr id="7" name="Content Placeholder 4"/>
          <p:cNvGraphicFramePr>
            <a:graphicFrameLocks/>
          </p:cNvGraphicFramePr>
          <p:nvPr>
            <p:extLst/>
          </p:nvPr>
        </p:nvGraphicFramePr>
        <p:xfrm>
          <a:off x="533400" y="1295400"/>
          <a:ext cx="8077200" cy="5122823"/>
        </p:xfrm>
        <a:graphic>
          <a:graphicData uri="http://schemas.openxmlformats.org/drawingml/2006/table">
            <a:tbl>
              <a:tblPr firstRow="1" bandRow="1">
                <a:tableStyleId>{5C22544A-7EE6-4342-B048-85BDC9FD1C3A}</a:tableStyleId>
              </a:tblPr>
              <a:tblGrid>
                <a:gridCol w="4218552">
                  <a:extLst>
                    <a:ext uri="{9D8B030D-6E8A-4147-A177-3AD203B41FA5}">
                      <a16:colId xmlns:a16="http://schemas.microsoft.com/office/drawing/2014/main" val="20000"/>
                    </a:ext>
                  </a:extLst>
                </a:gridCol>
                <a:gridCol w="3858648">
                  <a:extLst>
                    <a:ext uri="{9D8B030D-6E8A-4147-A177-3AD203B41FA5}">
                      <a16:colId xmlns:a16="http://schemas.microsoft.com/office/drawing/2014/main" val="20001"/>
                    </a:ext>
                  </a:extLst>
                </a:gridCol>
              </a:tblGrid>
              <a:tr h="378815">
                <a:tc>
                  <a:txBody>
                    <a:bodyPr/>
                    <a:lstStyle/>
                    <a:p>
                      <a:pPr algn="ctr"/>
                      <a:r>
                        <a:rPr lang="en-US" sz="2000" dirty="0">
                          <a:solidFill>
                            <a:schemeClr val="bg1"/>
                          </a:solidFill>
                        </a:rPr>
                        <a:t>Lesson Analysis</a:t>
                      </a:r>
                    </a:p>
                  </a:txBody>
                  <a:tcPr marL="88969" marR="88969"/>
                </a:tc>
                <a:tc>
                  <a:txBody>
                    <a:bodyPr/>
                    <a:lstStyle/>
                    <a:p>
                      <a:pPr algn="ctr"/>
                      <a:r>
                        <a:rPr lang="en-US" sz="2000" dirty="0">
                          <a:solidFill>
                            <a:schemeClr val="bg1"/>
                          </a:solidFill>
                        </a:rPr>
                        <a:t>Science Content Learning</a:t>
                      </a:r>
                    </a:p>
                  </a:txBody>
                  <a:tcPr marL="88969" marR="88969"/>
                </a:tc>
                <a:extLst>
                  <a:ext uri="{0D108BD9-81ED-4DB2-BD59-A6C34878D82A}">
                    <a16:rowId xmlns:a16="http://schemas.microsoft.com/office/drawing/2014/main" val="10000"/>
                  </a:ext>
                </a:extLst>
              </a:tr>
              <a:tr h="846028">
                <a:tc>
                  <a:txBody>
                    <a:bodyPr/>
                    <a:lstStyle/>
                    <a:p>
                      <a:pPr>
                        <a:spcAft>
                          <a:spcPts val="600"/>
                        </a:spcAft>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1"/>
                  </a:ext>
                </a:extLst>
              </a:tr>
              <a:tr h="980486">
                <a:tc>
                  <a:txBody>
                    <a:bodyPr/>
                    <a:lstStyle/>
                    <a:p>
                      <a:pPr marL="0" indent="0">
                        <a:spcAft>
                          <a:spcPts val="600"/>
                        </a:spcAft>
                        <a:buFont typeface="Arial" pitchFamily="34" charset="0"/>
                        <a:buNone/>
                      </a:pPr>
                      <a:endParaRPr lang="en-US" sz="1600" dirty="0"/>
                    </a:p>
                  </a:txBody>
                  <a:tcPr marL="88969" marR="889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marL="88969" marR="88969"/>
                </a:tc>
                <a:extLst>
                  <a:ext uri="{0D108BD9-81ED-4DB2-BD59-A6C34878D82A}">
                    <a16:rowId xmlns:a16="http://schemas.microsoft.com/office/drawing/2014/main" val="10002"/>
                  </a:ext>
                </a:extLst>
              </a:tr>
              <a:tr h="532264">
                <a:tc>
                  <a:txBody>
                    <a:bodyPr/>
                    <a:lstStyle/>
                    <a:p>
                      <a:pPr marL="0" indent="0">
                        <a:spcAft>
                          <a:spcPts val="600"/>
                        </a:spcAft>
                        <a:buFont typeface="Arial" pitchFamily="34" charset="0"/>
                        <a:buNone/>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3"/>
                  </a:ext>
                </a:extLst>
              </a:tr>
              <a:tr h="756375">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4"/>
                  </a:ext>
                </a:extLst>
              </a:tr>
              <a:tr h="980486">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5"/>
                  </a:ext>
                </a:extLst>
              </a:tr>
              <a:tr h="630944">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58811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Autofit/>
          </a:bodyPr>
          <a:lstStyle/>
          <a:p>
            <a:r>
              <a:rPr lang="en-US" dirty="0">
                <a:solidFill>
                  <a:srgbClr val="D2533C"/>
                </a:solidFill>
              </a:rPr>
              <a:t>Lesson Analysis: </a:t>
            </a:r>
            <a:r>
              <a:rPr lang="en-US" b="1" dirty="0">
                <a:solidFill>
                  <a:srgbClr val="D2533C"/>
                </a:solidFill>
              </a:rPr>
              <a:t>Analyze</a:t>
            </a:r>
            <a:r>
              <a:rPr lang="en-US" dirty="0">
                <a:solidFill>
                  <a:srgbClr val="D2533C"/>
                </a:solidFill>
              </a:rPr>
              <a:t> the Video, </a:t>
            </a:r>
            <a:br>
              <a:rPr lang="en-US" dirty="0">
                <a:solidFill>
                  <a:srgbClr val="D2533C"/>
                </a:solidFill>
              </a:rPr>
            </a:br>
            <a:r>
              <a:rPr lang="en-US" dirty="0">
                <a:solidFill>
                  <a:srgbClr val="D2533C"/>
                </a:solidFill>
              </a:rPr>
              <a:t>Video Clip 3</a:t>
            </a:r>
            <a:endParaRPr lang="en-US" dirty="0"/>
          </a:p>
        </p:txBody>
      </p:sp>
      <p:sp>
        <p:nvSpPr>
          <p:cNvPr id="3" name="Content Placeholder 2"/>
          <p:cNvSpPr>
            <a:spLocks noGrp="1"/>
          </p:cNvSpPr>
          <p:nvPr>
            <p:ph idx="1"/>
          </p:nvPr>
        </p:nvSpPr>
        <p:spPr>
          <a:xfrm>
            <a:off x="609600" y="1676400"/>
            <a:ext cx="8382000" cy="4876800"/>
          </a:xfrm>
        </p:spPr>
        <p:txBody>
          <a:bodyPr/>
          <a:lstStyle/>
          <a:p>
            <a:pPr marL="365760" indent="-365760">
              <a:spcBef>
                <a:spcPts val="0"/>
              </a:spcBef>
              <a:spcAft>
                <a:spcPts val="800"/>
              </a:spcAft>
              <a:buFont typeface="+mj-lt"/>
              <a:buAutoNum type="arabicPeriod"/>
            </a:pPr>
            <a:r>
              <a:rPr lang="en-US" sz="2850" dirty="0"/>
              <a:t>Study the video transcript and write down any </a:t>
            </a:r>
            <a:r>
              <a:rPr lang="en-US" sz="2850" b="1" dirty="0"/>
              <a:t>student ideas </a:t>
            </a:r>
            <a:r>
              <a:rPr lang="en-US" sz="2850" dirty="0"/>
              <a:t>and </a:t>
            </a:r>
            <a:r>
              <a:rPr lang="en-US" sz="2850" b="1" dirty="0"/>
              <a:t>science ideas </a:t>
            </a:r>
            <a:r>
              <a:rPr lang="en-US" sz="2850" dirty="0"/>
              <a:t>you identify.</a:t>
            </a:r>
          </a:p>
          <a:p>
            <a:pPr marL="365760" indent="-365760">
              <a:spcBef>
                <a:spcPts val="800"/>
              </a:spcBef>
              <a:spcAft>
                <a:spcPts val="0"/>
              </a:spcAft>
              <a:buFont typeface="+mj-lt"/>
              <a:buAutoNum type="arabicPeriod"/>
            </a:pPr>
            <a:r>
              <a:rPr lang="en-US" sz="2850" dirty="0"/>
              <a:t>Pair up and compare the student ideas and science ideas you identified. Then discuss this question: </a:t>
            </a:r>
            <a:r>
              <a:rPr lang="en-US" sz="2850" b="1" dirty="0"/>
              <a:t>Are these ideas consistent with the possible main learning goal you identified for clips 1 and 2?</a:t>
            </a:r>
          </a:p>
          <a:p>
            <a:pPr marL="365760" indent="-365760">
              <a:spcBef>
                <a:spcPts val="800"/>
              </a:spcBef>
              <a:spcAft>
                <a:spcPts val="0"/>
              </a:spcAft>
              <a:buFont typeface="+mj-lt"/>
              <a:buAutoNum type="arabicPeriod"/>
            </a:pPr>
            <a:r>
              <a:rPr lang="en-US" sz="2850" dirty="0"/>
              <a:t>As a group, discuss the possible main learning goal for this lesson. Make sure to support your answers using your analysis of the science ideas you identified.</a:t>
            </a:r>
            <a:endParaRPr lang="en-US" sz="2850" dirty="0">
              <a:solidFill>
                <a:srgbClr val="292934"/>
              </a:solidFill>
            </a:endParaRPr>
          </a:p>
          <a:p>
            <a:endParaRPr lang="en-US" dirty="0"/>
          </a:p>
        </p:txBody>
      </p:sp>
    </p:spTree>
    <p:extLst>
      <p:ext uri="{BB962C8B-B14F-4D97-AF65-F5344CB8AC3E}">
        <p14:creationId xmlns:p14="http://schemas.microsoft.com/office/powerpoint/2010/main" val="1981127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One Main Learning Goal?</a:t>
            </a:r>
          </a:p>
        </p:txBody>
      </p:sp>
      <p:sp>
        <p:nvSpPr>
          <p:cNvPr id="3" name="Content Placeholder 2"/>
          <p:cNvSpPr>
            <a:spLocks noGrp="1"/>
          </p:cNvSpPr>
          <p:nvPr>
            <p:ph idx="1"/>
          </p:nvPr>
        </p:nvSpPr>
        <p:spPr>
          <a:xfrm>
            <a:off x="457200" y="1600200"/>
            <a:ext cx="8229600" cy="4876800"/>
          </a:xfrm>
        </p:spPr>
        <p:txBody>
          <a:bodyPr/>
          <a:lstStyle/>
          <a:p>
            <a:pPr marL="365760" indent="-365760">
              <a:spcBef>
                <a:spcPts val="0"/>
              </a:spcBef>
              <a:spcAft>
                <a:spcPts val="600"/>
              </a:spcAft>
              <a:buFont typeface="+mj-lt"/>
              <a:buAutoNum type="arabicPeriod"/>
            </a:pPr>
            <a:r>
              <a:rPr lang="en-US" dirty="0"/>
              <a:t>Based on your analysis of these three video clips, does this lesson have one main learning goal? What do you think it is?  </a:t>
            </a:r>
          </a:p>
          <a:p>
            <a:pPr marL="365760" indent="-365760">
              <a:spcBef>
                <a:spcPts val="600"/>
              </a:spcBef>
              <a:spcAft>
                <a:spcPts val="600"/>
              </a:spcAft>
              <a:buFont typeface="+mj-lt"/>
              <a:buAutoNum type="arabicPeriod"/>
            </a:pPr>
            <a:r>
              <a:rPr lang="en-US" dirty="0"/>
              <a:t>Use the criteria questions in Analysis Guide A to analyze the main learning goal identified in these clips. </a:t>
            </a:r>
          </a:p>
          <a:p>
            <a:pPr marL="365760" indent="-365760">
              <a:spcBef>
                <a:spcPts val="600"/>
              </a:spcBef>
              <a:spcAft>
                <a:spcPts val="600"/>
              </a:spcAft>
              <a:buFont typeface="+mj-lt"/>
              <a:buAutoNum type="arabicPeriod"/>
            </a:pPr>
            <a:r>
              <a:rPr lang="en-US" dirty="0"/>
              <a:t>Are there any supporting science ideas that don’t closely match the main learning goal? </a:t>
            </a:r>
          </a:p>
          <a:p>
            <a:endParaRPr lang="en-US" dirty="0"/>
          </a:p>
        </p:txBody>
      </p:sp>
    </p:spTree>
    <p:extLst>
      <p:ext uri="{BB962C8B-B14F-4D97-AF65-F5344CB8AC3E}">
        <p14:creationId xmlns:p14="http://schemas.microsoft.com/office/powerpoint/2010/main" val="336877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a:t>Examine Energy Transfer: Lessons 2a/b</a:t>
            </a:r>
          </a:p>
        </p:txBody>
      </p:sp>
      <p:sp>
        <p:nvSpPr>
          <p:cNvPr id="3" name="Content Placeholder 2"/>
          <p:cNvSpPr>
            <a:spLocks noGrp="1"/>
          </p:cNvSpPr>
          <p:nvPr>
            <p:ph idx="1"/>
          </p:nvPr>
        </p:nvSpPr>
        <p:spPr>
          <a:xfrm>
            <a:off x="457200" y="1371600"/>
            <a:ext cx="8229600" cy="5105400"/>
          </a:xfrm>
        </p:spPr>
        <p:txBody>
          <a:bodyPr/>
          <a:lstStyle/>
          <a:p>
            <a:pPr marL="365760" indent="-365760">
              <a:spcBef>
                <a:spcPts val="0"/>
              </a:spcBef>
              <a:spcAft>
                <a:spcPts val="800"/>
              </a:spcAft>
              <a:buFont typeface="+mj-lt"/>
              <a:buAutoNum type="arabicPeriod"/>
            </a:pPr>
            <a:r>
              <a:rPr lang="en-US" dirty="0"/>
              <a:t>Review the main learning goal for lesson 2 in the Energy Transfer scope and sequence.</a:t>
            </a:r>
          </a:p>
          <a:p>
            <a:pPr marL="365760" indent="-365760">
              <a:spcBef>
                <a:spcPts val="0"/>
              </a:spcBef>
              <a:spcAft>
                <a:spcPts val="800"/>
              </a:spcAft>
              <a:buFont typeface="+mj-lt"/>
              <a:buAutoNum type="arabicPeriod"/>
            </a:pPr>
            <a:r>
              <a:rPr lang="en-US" dirty="0"/>
              <a:t>Read the main science ideas that support the main learning goal (see the Science Content Storyline column for lessons 2a/b in the scope and sequence). </a:t>
            </a:r>
          </a:p>
          <a:p>
            <a:pPr marL="365760" indent="-365760">
              <a:spcBef>
                <a:spcPts val="0"/>
              </a:spcBef>
              <a:spcAft>
                <a:spcPts val="800"/>
              </a:spcAft>
              <a:buFont typeface="+mj-lt"/>
              <a:buAutoNum type="arabicPeriod"/>
            </a:pPr>
            <a:r>
              <a:rPr lang="en-US" dirty="0"/>
              <a:t>How do the main learning goal and supporting science ideas for lesson 2 align with what you identified in the video clips?  </a:t>
            </a:r>
          </a:p>
          <a:p>
            <a:endParaRPr lang="en-US" dirty="0"/>
          </a:p>
        </p:txBody>
      </p:sp>
    </p:spTree>
    <p:extLst>
      <p:ext uri="{BB962C8B-B14F-4D97-AF65-F5344CB8AC3E}">
        <p14:creationId xmlns:p14="http://schemas.microsoft.com/office/powerpoint/2010/main" val="213966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8001000" cy="1981200"/>
          </a:xfrm>
        </p:spPr>
        <p:txBody>
          <a:bodyPr/>
          <a:lstStyle/>
          <a:p>
            <a:pPr fontAlgn="auto">
              <a:spcAft>
                <a:spcPts val="0"/>
              </a:spcAft>
              <a:defRPr/>
            </a:pPr>
            <a:br>
              <a:rPr lang="en-US" dirty="0"/>
            </a:br>
            <a:r>
              <a:rPr lang="en-US" dirty="0"/>
              <a:t>ENERGY TRANSFER</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685800" y="3581400"/>
            <a:ext cx="71628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defTabSz="1474788" eaLnBrk="1" fontAlgn="base" hangingPunct="1">
              <a:lnSpc>
                <a:spcPct val="80000"/>
              </a:lnSpc>
              <a:spcBef>
                <a:spcPts val="400"/>
              </a:spcBef>
              <a:spcAft>
                <a:spcPct val="0"/>
              </a:spcAft>
              <a:buClr>
                <a:srgbClr val="4F81BD"/>
              </a:buClr>
              <a:buSzPct val="68000"/>
              <a:buFontTx/>
              <a:buNone/>
            </a:pPr>
            <a:r>
              <a:rPr lang="en-US" sz="2000" dirty="0">
                <a:solidFill>
                  <a:srgbClr val="292934"/>
                </a:solidFill>
              </a:rPr>
              <a:t>SCIENCE CONTENT DEEPENING	      	Grade 4</a:t>
            </a:r>
            <a:br>
              <a:rPr lang="en-US" sz="2000" dirty="0">
                <a:solidFill>
                  <a:srgbClr val="292934"/>
                </a:solidFill>
              </a:rPr>
            </a:br>
            <a:endParaRPr lang="en-US" altLang="en-US" sz="2000" dirty="0">
              <a:solidFill>
                <a:srgbClr val="1F497D"/>
              </a:solidFill>
              <a:latin typeface="Lucida Sans Unicode" pitchFamily="34" charset="0"/>
            </a:endParaRPr>
          </a:p>
        </p:txBody>
      </p:sp>
      <p:pic>
        <p:nvPicPr>
          <p:cNvPr id="5" name="Picture 4" descr="Noyce Logo copy.png"/>
          <p:cNvPicPr/>
          <p:nvPr/>
        </p:nvPicPr>
        <p:blipFill>
          <a:blip r:embed="rId3" cstate="screen">
            <a:extLst>
              <a:ext uri="{28A0092B-C50C-407E-A947-70E740481C1C}">
                <a14:useLocalDpi xmlns:a14="http://schemas.microsoft.com/office/drawing/2010/main"/>
              </a:ext>
            </a:extLst>
          </a:blip>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email">
            <a:extLst>
              <a:ext uri="{28A0092B-C50C-407E-A947-70E740481C1C}">
                <a14:useLocalDpi xmlns:a14="http://schemas.microsoft.com/office/drawing/2010/main"/>
              </a:ext>
            </a:extLst>
          </a:blip>
          <a:srcRect/>
          <a:stretch/>
        </p:blipFill>
        <p:spPr bwMode="auto">
          <a:xfrm>
            <a:off x="3282950" y="4927600"/>
            <a:ext cx="679450" cy="622300"/>
          </a:xfrm>
          <a:prstGeom prst="ellipse">
            <a:avLst/>
          </a:prstGeom>
          <a:noFill/>
          <a:ln>
            <a:noFill/>
          </a:ln>
          <a:extLst>
            <a:ext uri="{53640926-AAD7-44d8-BBD7-CCE9431645EC}">
              <a14:shadowObscured xmlns="" xmlns:a14="http://schemas.microsoft.com/office/drawing/2010/main"/>
            </a:ext>
          </a:extLst>
        </p:spPr>
      </p:pic>
      <p:pic>
        <p:nvPicPr>
          <p:cNvPr id="7" name="Picture 6" descr="Macintosh HD:Users:ceemast:Desktop:CPP_logogreen1.gif"/>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07000" y="4876800"/>
            <a:ext cx="736600" cy="711200"/>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05600" y="4900979"/>
            <a:ext cx="1428750" cy="585788"/>
          </a:xfrm>
          <a:prstGeom prst="rect">
            <a:avLst/>
          </a:prstGeom>
        </p:spPr>
      </p:pic>
    </p:spTree>
    <p:extLst>
      <p:ext uri="{BB962C8B-B14F-4D97-AF65-F5344CB8AC3E}">
        <p14:creationId xmlns:p14="http://schemas.microsoft.com/office/powerpoint/2010/main" val="4139008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533400"/>
            <a:ext cx="8077200" cy="838199"/>
          </a:xfrm>
        </p:spPr>
        <p:txBody>
          <a:bodyPr/>
          <a:lstStyle/>
          <a:p>
            <a:r>
              <a:rPr lang="en-US" sz="4000" cap="none" dirty="0"/>
              <a:t>Your Learning and Teaching Experiences</a:t>
            </a:r>
          </a:p>
        </p:txBody>
      </p:sp>
      <p:sp>
        <p:nvSpPr>
          <p:cNvPr id="5" name="Subtitle 4"/>
          <p:cNvSpPr>
            <a:spLocks noGrp="1"/>
          </p:cNvSpPr>
          <p:nvPr>
            <p:ph type="subTitle" idx="1"/>
          </p:nvPr>
        </p:nvSpPr>
        <p:spPr>
          <a:xfrm>
            <a:off x="762000" y="1600200"/>
            <a:ext cx="7620000" cy="2438400"/>
          </a:xfrm>
        </p:spPr>
        <p:txBody>
          <a:bodyPr/>
          <a:lstStyle/>
          <a:p>
            <a:pPr marL="342900" indent="-342900">
              <a:buFont typeface="Arial"/>
              <a:buChar char="•"/>
            </a:pPr>
            <a:r>
              <a:rPr lang="en-US" sz="3200" dirty="0">
                <a:solidFill>
                  <a:schemeClr val="tx1"/>
                </a:solidFill>
              </a:rPr>
              <a:t>Share your background learning about energy in school.</a:t>
            </a:r>
          </a:p>
          <a:p>
            <a:pPr marL="342900" indent="-342900">
              <a:buFont typeface="Arial"/>
              <a:buChar char="•"/>
            </a:pPr>
            <a:r>
              <a:rPr lang="en-US" sz="3200" dirty="0">
                <a:solidFill>
                  <a:schemeClr val="tx1"/>
                </a:solidFill>
              </a:rPr>
              <a:t>Share your experience teaching students about energy.</a:t>
            </a:r>
          </a:p>
          <a:p>
            <a:endParaRPr lang="en-US" dirty="0"/>
          </a:p>
          <a:p>
            <a:endParaRPr lang="en-US" dirty="0"/>
          </a:p>
          <a:p>
            <a:pPr marL="342900" indent="-342900">
              <a:buFont typeface="Arial"/>
              <a:buChar char="•"/>
            </a:pPr>
            <a:endParaRPr lang="en-US" dirty="0"/>
          </a:p>
          <a:p>
            <a:endParaRPr lang="en-US" dirty="0"/>
          </a:p>
        </p:txBody>
      </p:sp>
    </p:spTree>
    <p:extLst>
      <p:ext uri="{BB962C8B-B14F-4D97-AF65-F5344CB8AC3E}">
        <p14:creationId xmlns:p14="http://schemas.microsoft.com/office/powerpoint/2010/main" val="10646420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848600" cy="838200"/>
          </a:xfrm>
        </p:spPr>
        <p:txBody>
          <a:bodyPr/>
          <a:lstStyle/>
          <a:p>
            <a:r>
              <a:rPr lang="en-US" sz="4000" cap="none" dirty="0"/>
              <a:t>Review: Science Content Storyline</a:t>
            </a:r>
          </a:p>
        </p:txBody>
      </p:sp>
      <p:sp>
        <p:nvSpPr>
          <p:cNvPr id="3" name="Subtitle 2"/>
          <p:cNvSpPr>
            <a:spLocks noGrp="1"/>
          </p:cNvSpPr>
          <p:nvPr>
            <p:ph type="subTitle" idx="1"/>
          </p:nvPr>
        </p:nvSpPr>
        <p:spPr>
          <a:xfrm>
            <a:off x="762000" y="1447800"/>
            <a:ext cx="7696200" cy="5105400"/>
          </a:xfrm>
        </p:spPr>
        <p:txBody>
          <a:bodyPr/>
          <a:lstStyle/>
          <a:p>
            <a:pPr marL="365760" indent="-365760">
              <a:spcBef>
                <a:spcPts val="1200"/>
              </a:spcBef>
              <a:buFont typeface="+mj-lt"/>
              <a:buAutoNum type="arabicPeriod"/>
            </a:pPr>
            <a:r>
              <a:rPr lang="en-US" sz="3200" dirty="0">
                <a:solidFill>
                  <a:schemeClr val="tx1"/>
                </a:solidFill>
              </a:rPr>
              <a:t>A coherent science content storyline consists of carefully chosen and sequenced science ideas that build on one another to tell a story about one big science idea or crosscutting concept.</a:t>
            </a:r>
          </a:p>
          <a:p>
            <a:pPr marL="365760" indent="-365760">
              <a:spcBef>
                <a:spcPts val="1200"/>
              </a:spcBef>
              <a:buFont typeface="+mj-lt"/>
              <a:buAutoNum type="arabicPeriod"/>
            </a:pPr>
            <a:r>
              <a:rPr lang="en-US" sz="3200" dirty="0">
                <a:solidFill>
                  <a:schemeClr val="tx1"/>
                </a:solidFill>
              </a:rPr>
              <a:t>The activities in the lesson must engage students in making sense of the storyline, and the science ideas must be linked explicitly to the activities.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normAutofit/>
          </a:bodyPr>
          <a:lstStyle/>
          <a:p>
            <a:r>
              <a:rPr lang="en-US" dirty="0"/>
              <a:t>Teaching about Energy</a:t>
            </a:r>
          </a:p>
        </p:txBody>
      </p:sp>
      <p:sp>
        <p:nvSpPr>
          <p:cNvPr id="3" name="Content Placeholder 2"/>
          <p:cNvSpPr>
            <a:spLocks noGrp="1"/>
          </p:cNvSpPr>
          <p:nvPr>
            <p:ph idx="1"/>
          </p:nvPr>
        </p:nvSpPr>
        <p:spPr>
          <a:xfrm>
            <a:off x="762000" y="1600200"/>
            <a:ext cx="7924800" cy="4876800"/>
          </a:xfrm>
        </p:spPr>
        <p:txBody>
          <a:bodyPr/>
          <a:lstStyle/>
          <a:p>
            <a:pPr marL="365760" indent="-365760">
              <a:spcBef>
                <a:spcPts val="1200"/>
              </a:spcBef>
            </a:pPr>
            <a:r>
              <a:rPr lang="en-US" sz="3200" dirty="0"/>
              <a:t>What do you teach your students about energy?</a:t>
            </a:r>
          </a:p>
          <a:p>
            <a:pPr marL="365760" indent="-365760">
              <a:spcBef>
                <a:spcPts val="1200"/>
              </a:spcBef>
            </a:pPr>
            <a:r>
              <a:rPr lang="en-US" sz="3200" dirty="0"/>
              <a:t>In your notebooks, write a typical science content storyline you’d use when teaching a lesson on energy or energy transfer.</a:t>
            </a:r>
          </a:p>
          <a:p>
            <a:pPr marL="365760" indent="-365760">
              <a:spcBef>
                <a:spcPts val="1200"/>
              </a:spcBef>
            </a:pPr>
            <a:r>
              <a:rPr lang="en-US" sz="3200" dirty="0"/>
              <a:t>Share your storylines with an elbow partner.</a:t>
            </a:r>
          </a:p>
          <a:p>
            <a:endParaRPr lang="en-US" dirty="0"/>
          </a:p>
        </p:txBody>
      </p:sp>
    </p:spTree>
    <p:extLst>
      <p:ext uri="{BB962C8B-B14F-4D97-AF65-F5344CB8AC3E}">
        <p14:creationId xmlns:p14="http://schemas.microsoft.com/office/powerpoint/2010/main" val="14249952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924800" cy="685800"/>
          </a:xfrm>
        </p:spPr>
        <p:txBody>
          <a:bodyPr/>
          <a:lstStyle/>
          <a:p>
            <a:r>
              <a:rPr lang="en-US" sz="4000" cap="none" dirty="0"/>
              <a:t>Ideas about Energy</a:t>
            </a:r>
          </a:p>
        </p:txBody>
      </p:sp>
      <p:sp>
        <p:nvSpPr>
          <p:cNvPr id="3" name="Subtitle 2"/>
          <p:cNvSpPr>
            <a:spLocks noGrp="1"/>
          </p:cNvSpPr>
          <p:nvPr>
            <p:ph type="subTitle" idx="1"/>
          </p:nvPr>
        </p:nvSpPr>
        <p:spPr>
          <a:xfrm>
            <a:off x="685800" y="1524000"/>
            <a:ext cx="7696200" cy="1752600"/>
          </a:xfrm>
        </p:spPr>
        <p:txBody>
          <a:bodyPr/>
          <a:lstStyle/>
          <a:p>
            <a:r>
              <a:rPr lang="en-US" sz="3200" dirty="0">
                <a:solidFill>
                  <a:schemeClr val="tx1"/>
                </a:solidFill>
              </a:rPr>
              <a:t>What is energy, and how can we detect it?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924800" cy="990600"/>
          </a:xfrm>
        </p:spPr>
        <p:txBody>
          <a:bodyPr>
            <a:noAutofit/>
          </a:bodyPr>
          <a:lstStyle/>
          <a:p>
            <a:r>
              <a:rPr lang="en-US" dirty="0"/>
              <a:t>Familiar Forms of Energy</a:t>
            </a:r>
          </a:p>
        </p:txBody>
      </p:sp>
      <p:grpSp>
        <p:nvGrpSpPr>
          <p:cNvPr id="3" name="Group 2"/>
          <p:cNvGrpSpPr/>
          <p:nvPr/>
        </p:nvGrpSpPr>
        <p:grpSpPr>
          <a:xfrm>
            <a:off x="6324600" y="990600"/>
            <a:ext cx="2286775" cy="5682603"/>
            <a:chOff x="6676561" y="440318"/>
            <a:chExt cx="2473545" cy="6146722"/>
          </a:xfrm>
        </p:grpSpPr>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96933" y="4182390"/>
              <a:ext cx="1602474" cy="2404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76561" y="440318"/>
              <a:ext cx="2467440" cy="16423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83247" y="2311547"/>
              <a:ext cx="2466859" cy="16420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grpSp>
        <p:nvGrpSpPr>
          <p:cNvPr id="11" name="Group 10"/>
          <p:cNvGrpSpPr/>
          <p:nvPr/>
        </p:nvGrpSpPr>
        <p:grpSpPr>
          <a:xfrm>
            <a:off x="609600" y="1828800"/>
            <a:ext cx="2839376" cy="4834163"/>
            <a:chOff x="50439" y="1363861"/>
            <a:chExt cx="3083197" cy="5249278"/>
          </a:xfrm>
        </p:grpSpPr>
        <p:pic>
          <p:nvPicPr>
            <p:cNvPr id="7" name="Picture 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439" y="1363861"/>
              <a:ext cx="2415685" cy="16079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0439" y="4756259"/>
              <a:ext cx="1948203" cy="18568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91287" y="3126723"/>
              <a:ext cx="2342349" cy="15005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pic>
        <p:nvPicPr>
          <p:cNvPr id="13" name="Picture 1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810000" y="4142580"/>
            <a:ext cx="1989279" cy="19892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810000" y="1771406"/>
            <a:ext cx="1989279" cy="20208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3">
            <a:extLst>
              <a:ext uri="{FF2B5EF4-FFF2-40B4-BE49-F238E27FC236}">
                <a16:creationId xmlns:a16="http://schemas.microsoft.com/office/drawing/2014/main" id="{E9D027EE-C4F5-4B60-A7CB-1155B79B1837}"/>
              </a:ext>
            </a:extLst>
          </p:cNvPr>
          <p:cNvSpPr txBox="1"/>
          <p:nvPr/>
        </p:nvSpPr>
        <p:spPr>
          <a:xfrm>
            <a:off x="3596388" y="6496569"/>
            <a:ext cx="2416502"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latin typeface="Calibri" panose="020F0502020204030204" pitchFamily="34" charset="0"/>
                <a:cs typeface="Calibri" panose="020F0502020204030204" pitchFamily="34" charset="0"/>
              </a:rPr>
              <a:t>All photographs courtesy of Pixabay.com</a:t>
            </a:r>
          </a:p>
        </p:txBody>
      </p:sp>
    </p:spTree>
    <p:custDataLst>
      <p:tags r:id="rId1"/>
    </p:custDataLst>
    <p:extLst>
      <p:ext uri="{BB962C8B-B14F-4D97-AF65-F5344CB8AC3E}">
        <p14:creationId xmlns:p14="http://schemas.microsoft.com/office/powerpoint/2010/main" val="4083259187"/>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6"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80">
                                          <p:stCondLst>
                                            <p:cond delay="0"/>
                                          </p:stCondLst>
                                        </p:cTn>
                                        <p:tgtEl>
                                          <p:spTgt spid="14"/>
                                        </p:tgtEl>
                                      </p:cBhvr>
                                    </p:animEffect>
                                    <p:anim calcmode="lin" valueType="num">
                                      <p:cBhvr>
                                        <p:cTn id="1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1" dur="26">
                                          <p:stCondLst>
                                            <p:cond delay="650"/>
                                          </p:stCondLst>
                                        </p:cTn>
                                        <p:tgtEl>
                                          <p:spTgt spid="14"/>
                                        </p:tgtEl>
                                      </p:cBhvr>
                                      <p:to x="100000" y="60000"/>
                                    </p:animScale>
                                    <p:animScale>
                                      <p:cBhvr>
                                        <p:cTn id="22" dur="166" decel="50000">
                                          <p:stCondLst>
                                            <p:cond delay="676"/>
                                          </p:stCondLst>
                                        </p:cTn>
                                        <p:tgtEl>
                                          <p:spTgt spid="14"/>
                                        </p:tgtEl>
                                      </p:cBhvr>
                                      <p:to x="100000" y="100000"/>
                                    </p:animScale>
                                    <p:animScale>
                                      <p:cBhvr>
                                        <p:cTn id="23" dur="26">
                                          <p:stCondLst>
                                            <p:cond delay="1312"/>
                                          </p:stCondLst>
                                        </p:cTn>
                                        <p:tgtEl>
                                          <p:spTgt spid="14"/>
                                        </p:tgtEl>
                                      </p:cBhvr>
                                      <p:to x="100000" y="80000"/>
                                    </p:animScale>
                                    <p:animScale>
                                      <p:cBhvr>
                                        <p:cTn id="24" dur="166" decel="50000">
                                          <p:stCondLst>
                                            <p:cond delay="1338"/>
                                          </p:stCondLst>
                                        </p:cTn>
                                        <p:tgtEl>
                                          <p:spTgt spid="14"/>
                                        </p:tgtEl>
                                      </p:cBhvr>
                                      <p:to x="100000" y="100000"/>
                                    </p:animScale>
                                    <p:animScale>
                                      <p:cBhvr>
                                        <p:cTn id="25" dur="26">
                                          <p:stCondLst>
                                            <p:cond delay="1642"/>
                                          </p:stCondLst>
                                        </p:cTn>
                                        <p:tgtEl>
                                          <p:spTgt spid="14"/>
                                        </p:tgtEl>
                                      </p:cBhvr>
                                      <p:to x="100000" y="90000"/>
                                    </p:animScale>
                                    <p:animScale>
                                      <p:cBhvr>
                                        <p:cTn id="26" dur="166" decel="50000">
                                          <p:stCondLst>
                                            <p:cond delay="1668"/>
                                          </p:stCondLst>
                                        </p:cTn>
                                        <p:tgtEl>
                                          <p:spTgt spid="14"/>
                                        </p:tgtEl>
                                      </p:cBhvr>
                                      <p:to x="100000" y="100000"/>
                                    </p:animScale>
                                    <p:animScale>
                                      <p:cBhvr>
                                        <p:cTn id="27" dur="26">
                                          <p:stCondLst>
                                            <p:cond delay="1808"/>
                                          </p:stCondLst>
                                        </p:cTn>
                                        <p:tgtEl>
                                          <p:spTgt spid="14"/>
                                        </p:tgtEl>
                                      </p:cBhvr>
                                      <p:to x="100000" y="95000"/>
                                    </p:animScale>
                                    <p:animScale>
                                      <p:cBhvr>
                                        <p:cTn id="28" dur="166" decel="50000">
                                          <p:stCondLst>
                                            <p:cond delay="1834"/>
                                          </p:stCondLst>
                                        </p:cTn>
                                        <p:tgtEl>
                                          <p:spTgt spid="14"/>
                                        </p:tgtEl>
                                      </p:cBhvr>
                                      <p:to x="100000" y="100000"/>
                                    </p:animScale>
                                  </p:childTnLst>
                                </p:cTn>
                              </p:par>
                            </p:childTnLst>
                          </p:cTn>
                        </p:par>
                        <p:par>
                          <p:cTn id="29" fill="hold">
                            <p:stCondLst>
                              <p:cond delay="2500"/>
                            </p:stCondLst>
                            <p:childTnLst>
                              <p:par>
                                <p:cTn id="30" presetID="1" presetClass="entr" presetSubtype="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rmAutofit/>
          </a:bodyPr>
          <a:lstStyle/>
          <a:p>
            <a:r>
              <a:rPr lang="en-US" dirty="0"/>
              <a:t>Forms of Energy</a:t>
            </a:r>
          </a:p>
        </p:txBody>
      </p:sp>
      <p:sp>
        <p:nvSpPr>
          <p:cNvPr id="3" name="TextBox 2"/>
          <p:cNvSpPr txBox="1"/>
          <p:nvPr/>
        </p:nvSpPr>
        <p:spPr>
          <a:xfrm>
            <a:off x="685800" y="1524000"/>
            <a:ext cx="8077200" cy="646331"/>
          </a:xfrm>
          <a:prstGeom prst="rect">
            <a:avLst/>
          </a:prstGeom>
          <a:noFill/>
        </p:spPr>
        <p:txBody>
          <a:bodyPr wrap="square" rtlCol="0">
            <a:spAutoFit/>
          </a:bodyPr>
          <a:lstStyle/>
          <a:p>
            <a:pPr marL="342900" indent="-342900"/>
            <a:endParaRPr lang="en-US" dirty="0">
              <a:solidFill>
                <a:srgbClr val="292934"/>
              </a:solidFill>
            </a:endParaRPr>
          </a:p>
          <a:p>
            <a:pPr marL="342900" indent="-342900">
              <a:buFont typeface="+mj-lt"/>
              <a:buAutoNum type="arabicPeriod"/>
            </a:pPr>
            <a:endParaRPr lang="en-US" dirty="0">
              <a:solidFill>
                <a:srgbClr val="292934"/>
              </a:solidFill>
            </a:endParaRPr>
          </a:p>
        </p:txBody>
      </p:sp>
      <p:sp>
        <p:nvSpPr>
          <p:cNvPr id="4" name="TextBox 3"/>
          <p:cNvSpPr txBox="1"/>
          <p:nvPr/>
        </p:nvSpPr>
        <p:spPr>
          <a:xfrm>
            <a:off x="685800" y="1524000"/>
            <a:ext cx="7848600" cy="3200876"/>
          </a:xfrm>
          <a:prstGeom prst="rect">
            <a:avLst/>
          </a:prstGeom>
          <a:noFill/>
        </p:spPr>
        <p:txBody>
          <a:bodyPr wrap="square" rtlCol="0">
            <a:spAutoFit/>
          </a:bodyPr>
          <a:lstStyle/>
          <a:p>
            <a:pPr marL="365760" indent="-365760">
              <a:spcAft>
                <a:spcPts val="1200"/>
              </a:spcAft>
              <a:buClr>
                <a:schemeClr val="bg1">
                  <a:lumMod val="65000"/>
                </a:schemeClr>
              </a:buClr>
              <a:buFont typeface="Arial" pitchFamily="34" charset="0"/>
              <a:buChar char="•"/>
            </a:pPr>
            <a:r>
              <a:rPr lang="en-US" sz="3200" dirty="0">
                <a:latin typeface="Calibri" pitchFamily="34" charset="0"/>
              </a:rPr>
              <a:t>Read each description on the handout and write down at least one example of each form of energy.</a:t>
            </a:r>
          </a:p>
          <a:p>
            <a:pPr marL="365760" indent="-365760">
              <a:spcAft>
                <a:spcPts val="1200"/>
              </a:spcAft>
              <a:buClr>
                <a:schemeClr val="bg1">
                  <a:lumMod val="65000"/>
                </a:schemeClr>
              </a:buClr>
              <a:buFont typeface="Arial" pitchFamily="34" charset="0"/>
              <a:buChar char="•"/>
            </a:pPr>
            <a:r>
              <a:rPr lang="en-US" sz="3200" dirty="0">
                <a:latin typeface="Calibri" pitchFamily="34" charset="0"/>
              </a:rPr>
              <a:t>See if you can match any of the definitions on the handout with the pictures on the previous slide.</a:t>
            </a:r>
          </a:p>
        </p:txBody>
      </p:sp>
    </p:spTree>
    <p:extLst>
      <p:ext uri="{BB962C8B-B14F-4D97-AF65-F5344CB8AC3E}">
        <p14:creationId xmlns:p14="http://schemas.microsoft.com/office/powerpoint/2010/main" val="3102296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381000"/>
            <a:ext cx="8229600" cy="990600"/>
          </a:xfrm>
        </p:spPr>
        <p:txBody>
          <a:bodyPr>
            <a:normAutofit fontScale="90000"/>
          </a:bodyPr>
          <a:lstStyle/>
          <a:p>
            <a:pPr eaLnBrk="1" fontAlgn="auto" hangingPunct="1">
              <a:spcAft>
                <a:spcPts val="0"/>
              </a:spcAft>
              <a:defRPr/>
            </a:pPr>
            <a:br>
              <a:rPr lang="en-US" dirty="0"/>
            </a:br>
            <a:r>
              <a:rPr lang="en-US" sz="4400" dirty="0"/>
              <a:t>Norms for Working Together: The Basics</a:t>
            </a:r>
            <a:br>
              <a:rPr lang="en-US" sz="4400" dirty="0"/>
            </a:br>
            <a:endParaRPr lang="en-US" sz="4400" dirty="0"/>
          </a:p>
        </p:txBody>
      </p:sp>
      <p:sp>
        <p:nvSpPr>
          <p:cNvPr id="115715" name="Rectangle 3"/>
          <p:cNvSpPr>
            <a:spLocks noGrp="1" noChangeArrowheads="1"/>
          </p:cNvSpPr>
          <p:nvPr>
            <p:ph idx="1"/>
          </p:nvPr>
        </p:nvSpPr>
        <p:spPr>
          <a:xfrm>
            <a:off x="533400" y="2323073"/>
            <a:ext cx="8229600" cy="4306327"/>
          </a:xfrm>
        </p:spPr>
        <p:txBody>
          <a:bodyPr rtlCol="0">
            <a:normAutofit lnSpcReduction="10000"/>
          </a:bodyPr>
          <a:lstStyle/>
          <a:p>
            <a:pPr marL="0" indent="0" eaLnBrk="1" fontAlgn="auto" hangingPunct="1">
              <a:spcAft>
                <a:spcPts val="0"/>
              </a:spcAft>
              <a:buFont typeface="Arial" pitchFamily="34" charset="0"/>
              <a:buNone/>
              <a:defRPr/>
            </a:pPr>
            <a:r>
              <a:rPr lang="en-US" sz="2800" b="1" dirty="0"/>
              <a:t>The Basics</a:t>
            </a:r>
          </a:p>
          <a:p>
            <a:pPr marL="342900" marR="0" lvl="0" indent="-342900">
              <a:spcBef>
                <a:spcPts val="600"/>
              </a:spcBef>
              <a:spcAft>
                <a:spcPts val="0"/>
              </a:spcAft>
              <a:buFont typeface="Symbol"/>
              <a:buChar char=""/>
            </a:pPr>
            <a:r>
              <a:rPr lang="en-US" sz="2800" dirty="0">
                <a:solidFill>
                  <a:srgbClr val="292934"/>
                </a:solidFill>
              </a:rPr>
              <a:t>Arrive prepared and on time; stay for the duration; return from breaks on time.</a:t>
            </a:r>
            <a:endParaRPr lang="en-US" sz="2800" dirty="0"/>
          </a:p>
          <a:p>
            <a:pPr marL="342900" marR="0" lvl="0" indent="-342900">
              <a:spcBef>
                <a:spcPts val="600"/>
              </a:spcBef>
              <a:spcAft>
                <a:spcPts val="0"/>
              </a:spcAft>
              <a:buFont typeface="Symbol"/>
              <a:buChar char=""/>
            </a:pPr>
            <a:r>
              <a:rPr lang="en-US" sz="2800" dirty="0">
                <a:solidFill>
                  <a:srgbClr val="292934"/>
                </a:solidFill>
              </a:rPr>
              <a:t>Remain attentive, thoughtful, and respectful; engage and be present.</a:t>
            </a:r>
            <a:endParaRPr lang="en-US" sz="2800" dirty="0"/>
          </a:p>
          <a:p>
            <a:pPr marL="342900" marR="0" lvl="0" indent="-342900">
              <a:spcBef>
                <a:spcPts val="600"/>
              </a:spcBef>
              <a:spcAft>
                <a:spcPts val="0"/>
              </a:spcAft>
              <a:buFont typeface="Symbol"/>
              <a:buChar char=""/>
            </a:pPr>
            <a:r>
              <a:rPr lang="en-US" sz="2800" dirty="0">
                <a:solidFill>
                  <a:srgbClr val="292934"/>
                </a:solidFill>
              </a:rPr>
              <a:t>Eliminate interruptions (turn off cell phones, email, and other electronic devices; avoid sidebar conversations).</a:t>
            </a:r>
            <a:endParaRPr lang="en-US" sz="2800" dirty="0"/>
          </a:p>
          <a:p>
            <a:pPr marL="342900" marR="0" lvl="0" indent="-342900">
              <a:spcBef>
                <a:spcPts val="600"/>
              </a:spcBef>
              <a:spcAft>
                <a:spcPts val="0"/>
              </a:spcAft>
              <a:buFont typeface="Symbol"/>
              <a:buChar char=""/>
            </a:pPr>
            <a:r>
              <a:rPr lang="en-US" sz="2800" dirty="0">
                <a:solidFill>
                  <a:srgbClr val="292934"/>
                </a:solidFill>
              </a:rPr>
              <a:t>Make room for everyone to participate (monitor your floor time).</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533400" y="1295399"/>
            <a:ext cx="82296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27864139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normAutofit/>
          </a:bodyPr>
          <a:lstStyle/>
          <a:p>
            <a:r>
              <a:rPr lang="en-US" dirty="0"/>
              <a:t>How Energy Is Transferred</a:t>
            </a:r>
          </a:p>
        </p:txBody>
      </p:sp>
      <p:sp>
        <p:nvSpPr>
          <p:cNvPr id="3" name="Content Placeholder 2"/>
          <p:cNvSpPr>
            <a:spLocks noGrp="1"/>
          </p:cNvSpPr>
          <p:nvPr>
            <p:ph idx="1"/>
          </p:nvPr>
        </p:nvSpPr>
        <p:spPr>
          <a:xfrm>
            <a:off x="609600" y="1371600"/>
            <a:ext cx="8229600" cy="5105400"/>
          </a:xfrm>
        </p:spPr>
        <p:txBody>
          <a:bodyPr/>
          <a:lstStyle/>
          <a:p>
            <a:pPr marL="0" indent="0">
              <a:spcBef>
                <a:spcPts val="0"/>
              </a:spcBef>
              <a:buNone/>
            </a:pPr>
            <a:r>
              <a:rPr lang="en-US" sz="3000" dirty="0">
                <a:ea typeface="ＭＳ Ｐゴシック" charset="0"/>
                <a:cs typeface="ＭＳ Ｐゴシック" charset="0"/>
              </a:rPr>
              <a:t>Energy is transferred as a result of work and as heat. How can you tell?</a:t>
            </a:r>
          </a:p>
          <a:p>
            <a:pPr marL="0" indent="0">
              <a:spcBef>
                <a:spcPts val="2400"/>
              </a:spcBef>
              <a:buNone/>
            </a:pPr>
            <a:r>
              <a:rPr lang="en-US" sz="3000" b="1" dirty="0">
                <a:ea typeface="ＭＳ Ｐゴシック" charset="0"/>
                <a:cs typeface="ＭＳ Ｐゴシック" charset="0"/>
              </a:rPr>
              <a:t>Definitions</a:t>
            </a:r>
          </a:p>
          <a:p>
            <a:pPr marL="731520" indent="0">
              <a:spcBef>
                <a:spcPts val="600"/>
              </a:spcBef>
              <a:buNone/>
            </a:pPr>
            <a:r>
              <a:rPr lang="en-US" sz="3000" b="1" dirty="0">
                <a:ea typeface="ＭＳ Ｐゴシック" charset="0"/>
                <a:cs typeface="ＭＳ Ｐゴシック" charset="0"/>
              </a:rPr>
              <a:t>Work </a:t>
            </a:r>
            <a:r>
              <a:rPr lang="en-US" sz="3000" dirty="0">
                <a:ea typeface="ＭＳ Ｐゴシック" charset="0"/>
                <a:cs typeface="ＭＳ Ｐゴシック" charset="0"/>
              </a:rPr>
              <a:t>is a push-or-pull force that acts across any amount of distance on an object</a:t>
            </a:r>
          </a:p>
          <a:p>
            <a:pPr marL="731520" indent="0">
              <a:spcBef>
                <a:spcPts val="1200"/>
              </a:spcBef>
              <a:buNone/>
            </a:pPr>
            <a:r>
              <a:rPr lang="en-US" sz="3000" b="1" dirty="0">
                <a:ea typeface="ＭＳ Ｐゴシック" charset="0"/>
                <a:cs typeface="ＭＳ Ｐゴシック" charset="0"/>
              </a:rPr>
              <a:t>Heat </a:t>
            </a:r>
            <a:r>
              <a:rPr lang="en-US" sz="3000" dirty="0">
                <a:ea typeface="ＭＳ Ｐゴシック" charset="0"/>
                <a:cs typeface="ＭＳ Ｐゴシック" charset="0"/>
              </a:rPr>
              <a:t>is a form of e</a:t>
            </a:r>
            <a:r>
              <a:rPr lang="en-US" sz="3000" dirty="0"/>
              <a:t>nergy that flows automatically from a hot thing to a cold thing. The receiving object gains internal energy, causing it to warm up or change phase (e.g., liquid to gas).</a:t>
            </a:r>
            <a:endParaRPr lang="en-US" sz="3000" dirty="0">
              <a:ea typeface="ＭＳ Ｐゴシック" charset="0"/>
              <a:cs typeface="ＭＳ Ｐゴシック"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normAutofit/>
          </a:bodyPr>
          <a:lstStyle/>
          <a:p>
            <a:r>
              <a:rPr lang="en-US" dirty="0"/>
              <a:t>How Energy Is Transferred through Work</a:t>
            </a:r>
          </a:p>
        </p:txBody>
      </p:sp>
      <p:sp>
        <p:nvSpPr>
          <p:cNvPr id="3" name="Content Placeholder 2"/>
          <p:cNvSpPr>
            <a:spLocks noGrp="1"/>
          </p:cNvSpPr>
          <p:nvPr>
            <p:ph idx="1"/>
          </p:nvPr>
        </p:nvSpPr>
        <p:spPr>
          <a:xfrm>
            <a:off x="609600" y="1371600"/>
            <a:ext cx="8382000" cy="5181600"/>
          </a:xfrm>
        </p:spPr>
        <p:txBody>
          <a:bodyPr/>
          <a:lstStyle/>
          <a:p>
            <a:pPr marL="0" indent="0">
              <a:spcBef>
                <a:spcPts val="1200"/>
              </a:spcBef>
              <a:buNone/>
            </a:pPr>
            <a:r>
              <a:rPr lang="en-US" altLang="ja-JP" sz="3000" b="1" dirty="0">
                <a:ea typeface="ＭＳ Ｐゴシック" charset="0"/>
                <a:cs typeface="ＭＳ Ｐゴシック" charset="0"/>
              </a:rPr>
              <a:t>Work</a:t>
            </a:r>
            <a:endParaRPr lang="en-US" sz="3000" b="1" dirty="0"/>
          </a:p>
          <a:p>
            <a:pPr marL="731520" indent="-365760">
              <a:spcBef>
                <a:spcPts val="0"/>
              </a:spcBef>
            </a:pPr>
            <a:r>
              <a:rPr lang="en-US" altLang="ja-JP" sz="3000" dirty="0">
                <a:ea typeface="ＭＳ Ｐゴシック" charset="0"/>
                <a:cs typeface="ＭＳ Ｐゴシック" charset="0"/>
              </a:rPr>
              <a:t>Accomplished when moving an object against a frictional force</a:t>
            </a:r>
          </a:p>
          <a:p>
            <a:pPr marL="731520" indent="-365760">
              <a:spcBef>
                <a:spcPts val="0"/>
              </a:spcBef>
            </a:pPr>
            <a:r>
              <a:rPr lang="en-US" altLang="ja-JP" sz="3000" dirty="0">
                <a:ea typeface="ＭＳ Ｐゴシック" charset="0"/>
                <a:cs typeface="ＭＳ Ｐゴシック" charset="0"/>
              </a:rPr>
              <a:t>Performed by gravity when something falls to the ground</a:t>
            </a:r>
          </a:p>
          <a:p>
            <a:pPr marL="731520" indent="-365760">
              <a:spcBef>
                <a:spcPts val="0"/>
              </a:spcBef>
            </a:pPr>
            <a:r>
              <a:rPr lang="en-US" altLang="ja-JP" sz="3000" dirty="0">
                <a:ea typeface="ＭＳ Ｐゴシック" charset="0"/>
                <a:cs typeface="ＭＳ Ｐゴシック" charset="0"/>
              </a:rPr>
              <a:t>Accomplished when lifting an object against the force of gravity</a:t>
            </a:r>
          </a:p>
          <a:p>
            <a:pPr marL="731520" indent="-365760">
              <a:spcBef>
                <a:spcPts val="0"/>
              </a:spcBef>
            </a:pPr>
            <a:r>
              <a:rPr lang="en-US" altLang="ja-JP" sz="3000" dirty="0">
                <a:ea typeface="ＭＳ Ｐゴシック" charset="0"/>
                <a:cs typeface="ＭＳ Ｐゴシック" charset="0"/>
              </a:rPr>
              <a:t>Required to squeeze an object against elastic forces</a:t>
            </a:r>
          </a:p>
          <a:p>
            <a:pPr marL="731520" indent="-365760">
              <a:spcBef>
                <a:spcPts val="0"/>
              </a:spcBef>
            </a:pPr>
            <a:r>
              <a:rPr lang="en-US" altLang="ja-JP" sz="3000" dirty="0">
                <a:ea typeface="ＭＳ Ｐゴシック" charset="0"/>
                <a:cs typeface="ＭＳ Ｐゴシック" charset="0"/>
              </a:rPr>
              <a:t>Causes an object to accelerate to a new speed</a:t>
            </a:r>
          </a:p>
          <a:p>
            <a:pPr marL="731520" indent="-365760">
              <a:spcBef>
                <a:spcPts val="0"/>
              </a:spcBef>
            </a:pPr>
            <a:r>
              <a:rPr lang="en-US" altLang="ja-JP" sz="3000" dirty="0">
                <a:ea typeface="ＭＳ Ｐゴシック" charset="0"/>
                <a:cs typeface="ＭＳ Ｐゴシック" charset="0"/>
              </a:rPr>
              <a:t>Required for charging a battery to use later</a:t>
            </a:r>
            <a:endParaRPr lang="en-US" sz="30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lstStyle/>
          <a:p>
            <a:r>
              <a:rPr lang="en-US" dirty="0"/>
              <a:t>How Energy Is Transferred as Heat</a:t>
            </a:r>
          </a:p>
        </p:txBody>
      </p:sp>
      <p:sp>
        <p:nvSpPr>
          <p:cNvPr id="3" name="Content Placeholder 2"/>
          <p:cNvSpPr>
            <a:spLocks noGrp="1"/>
          </p:cNvSpPr>
          <p:nvPr>
            <p:ph idx="1"/>
          </p:nvPr>
        </p:nvSpPr>
        <p:spPr>
          <a:xfrm>
            <a:off x="609600" y="1371600"/>
            <a:ext cx="8229600" cy="5181600"/>
          </a:xfrm>
        </p:spPr>
        <p:txBody>
          <a:bodyPr/>
          <a:lstStyle/>
          <a:p>
            <a:pPr marL="0" indent="0">
              <a:spcBef>
                <a:spcPts val="1200"/>
              </a:spcBef>
              <a:buNone/>
            </a:pPr>
            <a:r>
              <a:rPr lang="en-US" altLang="ja-JP" sz="3000" b="1" dirty="0">
                <a:ea typeface="ＭＳ Ｐゴシック" charset="0"/>
                <a:cs typeface="ＭＳ Ｐゴシック" charset="0"/>
              </a:rPr>
              <a:t>Heat</a:t>
            </a:r>
            <a:endParaRPr lang="en-US" sz="3000" b="1" dirty="0"/>
          </a:p>
          <a:p>
            <a:pPr marL="731520" indent="-365760">
              <a:spcBef>
                <a:spcPts val="0"/>
              </a:spcBef>
            </a:pPr>
            <a:r>
              <a:rPr lang="en-US" altLang="ja-JP" sz="3000" dirty="0">
                <a:ea typeface="ＭＳ Ｐゴシック" charset="0"/>
                <a:cs typeface="ＭＳ Ｐゴシック" charset="0"/>
              </a:rPr>
              <a:t>Radiated by the brightness of a fire</a:t>
            </a:r>
          </a:p>
          <a:p>
            <a:pPr marL="731520" indent="-365760">
              <a:spcBef>
                <a:spcPts val="0"/>
              </a:spcBef>
            </a:pPr>
            <a:r>
              <a:rPr lang="en-US" altLang="ja-JP" sz="3000" dirty="0">
                <a:ea typeface="ＭＳ Ｐゴシック" charset="0"/>
                <a:cs typeface="ＭＳ Ｐゴシック" charset="0"/>
              </a:rPr>
              <a:t>Reaches Earth from the Sun</a:t>
            </a:r>
          </a:p>
          <a:p>
            <a:pPr marL="731520" indent="-365760">
              <a:spcBef>
                <a:spcPts val="0"/>
              </a:spcBef>
            </a:pPr>
            <a:r>
              <a:rPr lang="en-US" altLang="ja-JP" sz="3000" dirty="0">
                <a:ea typeface="ＭＳ Ｐゴシック" charset="0"/>
                <a:cs typeface="ＭＳ Ｐゴシック" charset="0"/>
              </a:rPr>
              <a:t>Rises with the hot air from a heating duct</a:t>
            </a:r>
          </a:p>
          <a:p>
            <a:pPr marL="731520" indent="-365760">
              <a:spcBef>
                <a:spcPts val="0"/>
              </a:spcBef>
            </a:pPr>
            <a:r>
              <a:rPr lang="en-US" altLang="ja-JP" sz="3000" dirty="0">
                <a:ea typeface="ＭＳ Ｐゴシック" charset="0"/>
                <a:cs typeface="ＭＳ Ｐゴシック" charset="0"/>
              </a:rPr>
              <a:t>Causes warm air to rise</a:t>
            </a:r>
          </a:p>
          <a:p>
            <a:pPr marL="731520" indent="-365760">
              <a:spcBef>
                <a:spcPts val="0"/>
              </a:spcBef>
            </a:pPr>
            <a:r>
              <a:rPr lang="en-US" altLang="ja-JP" sz="3000" dirty="0">
                <a:ea typeface="ＭＳ Ｐゴシック" charset="0"/>
                <a:cs typeface="ＭＳ Ｐゴシック" charset="0"/>
              </a:rPr>
              <a:t>Felt when holding a sleeping baby</a:t>
            </a:r>
          </a:p>
          <a:p>
            <a:pPr marL="731520" indent="-365760">
              <a:spcBef>
                <a:spcPts val="0"/>
              </a:spcBef>
            </a:pPr>
            <a:r>
              <a:rPr lang="en-US" altLang="ja-JP" sz="3000" dirty="0">
                <a:ea typeface="ＭＳ Ｐゴシック" charset="0"/>
                <a:cs typeface="ＭＳ Ｐゴシック" charset="0"/>
              </a:rPr>
              <a:t>Melts ice in your hand</a:t>
            </a:r>
          </a:p>
          <a:p>
            <a:pPr marL="731520" indent="-365760">
              <a:spcBef>
                <a:spcPts val="0"/>
              </a:spcBef>
            </a:pPr>
            <a:r>
              <a:rPr lang="en-US" altLang="ja-JP" sz="3000" dirty="0">
                <a:ea typeface="ＭＳ Ｐゴシック" charset="0"/>
                <a:cs typeface="ＭＳ Ｐゴシック" charset="0"/>
              </a:rPr>
              <a:t>Transfers from a hot iron to your hand when you burn it</a:t>
            </a:r>
          </a:p>
          <a:p>
            <a:pPr marL="731520" indent="-365760">
              <a:spcBef>
                <a:spcPts val="0"/>
              </a:spcBef>
            </a:pPr>
            <a:r>
              <a:rPr lang="en-US" altLang="ja-JP" sz="3000" dirty="0">
                <a:ea typeface="ＭＳ Ｐゴシック" charset="0"/>
                <a:cs typeface="ＭＳ Ｐゴシック" charset="0"/>
              </a:rPr>
              <a:t>Causes a kettle of water to change temperature</a:t>
            </a:r>
            <a:endParaRPr lang="en-US" sz="30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lstStyle/>
          <a:p>
            <a:r>
              <a:rPr lang="en-US" dirty="0"/>
              <a:t>Energy Sources</a:t>
            </a:r>
          </a:p>
        </p:txBody>
      </p:sp>
      <p:sp>
        <p:nvSpPr>
          <p:cNvPr id="3" name="Content Placeholder 2"/>
          <p:cNvSpPr>
            <a:spLocks noGrp="1"/>
          </p:cNvSpPr>
          <p:nvPr>
            <p:ph idx="1"/>
          </p:nvPr>
        </p:nvSpPr>
        <p:spPr>
          <a:xfrm>
            <a:off x="685800" y="1371600"/>
            <a:ext cx="8001000" cy="5257800"/>
          </a:xfrm>
        </p:spPr>
        <p:txBody>
          <a:bodyPr/>
          <a:lstStyle/>
          <a:p>
            <a:pPr marL="0" indent="0">
              <a:spcBef>
                <a:spcPts val="0"/>
              </a:spcBef>
              <a:buNone/>
            </a:pPr>
            <a:r>
              <a:rPr lang="en-US" sz="2800" dirty="0"/>
              <a:t>Where does the energy come from for the following objects to achieve something useful?   </a:t>
            </a:r>
          </a:p>
          <a:p>
            <a:pPr marL="731520" indent="-365760">
              <a:spcBef>
                <a:spcPts val="1200"/>
              </a:spcBef>
            </a:pPr>
            <a:r>
              <a:rPr lang="en-US" sz="2800" dirty="0"/>
              <a:t>Coasting bicycle</a:t>
            </a:r>
          </a:p>
          <a:p>
            <a:pPr marL="731520" indent="-365760">
              <a:spcBef>
                <a:spcPts val="600"/>
              </a:spcBef>
            </a:pPr>
            <a:r>
              <a:rPr lang="en-US" sz="2800" dirty="0"/>
              <a:t>Flowing water</a:t>
            </a:r>
          </a:p>
          <a:p>
            <a:pPr marL="731520" indent="-365760">
              <a:spcBef>
                <a:spcPts val="600"/>
              </a:spcBef>
            </a:pPr>
            <a:r>
              <a:rPr lang="en-US" sz="2800" dirty="0"/>
              <a:t>Speeding car</a:t>
            </a:r>
          </a:p>
          <a:p>
            <a:pPr marL="731520" indent="-365760">
              <a:spcBef>
                <a:spcPts val="600"/>
              </a:spcBef>
            </a:pPr>
            <a:r>
              <a:rPr lang="en-US" sz="2800" dirty="0"/>
              <a:t>Burning log</a:t>
            </a:r>
          </a:p>
          <a:p>
            <a:pPr marL="731520" indent="-365760">
              <a:spcBef>
                <a:spcPts val="600"/>
              </a:spcBef>
            </a:pPr>
            <a:r>
              <a:rPr lang="en-US" sz="2800" dirty="0"/>
              <a:t>Shining </a:t>
            </a:r>
            <a:r>
              <a:rPr lang="en-US" sz="2800" dirty="0" err="1"/>
              <a:t>lightbulb</a:t>
            </a:r>
            <a:endParaRPr lang="en-US" sz="2800" dirty="0"/>
          </a:p>
          <a:p>
            <a:pPr marL="731520" indent="-365760">
              <a:spcBef>
                <a:spcPts val="600"/>
              </a:spcBef>
            </a:pPr>
            <a:r>
              <a:rPr lang="en-US" sz="2800" dirty="0"/>
              <a:t>Ringing cell phone</a:t>
            </a:r>
          </a:p>
          <a:p>
            <a:pPr marL="731520" indent="-365760">
              <a:spcBef>
                <a:spcPts val="600"/>
              </a:spcBef>
            </a:pPr>
            <a:r>
              <a:rPr lang="en-US" sz="2800" dirty="0"/>
              <a:t>Bouncing soccer ball</a:t>
            </a:r>
          </a:p>
          <a:p>
            <a:pPr marL="731520" indent="-365760">
              <a:spcBef>
                <a:spcPts val="600"/>
              </a:spcBef>
            </a:pPr>
            <a:r>
              <a:rPr lang="en-US" sz="2800" dirty="0"/>
              <a:t>Crawling baby</a:t>
            </a:r>
          </a:p>
          <a:p>
            <a:endParaRPr lang="en-US" dirty="0"/>
          </a:p>
          <a:p>
            <a:endParaRPr lang="en-US" dirty="0"/>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740" y="497006"/>
            <a:ext cx="8031708" cy="990600"/>
          </a:xfrm>
        </p:spPr>
        <p:txBody>
          <a:bodyPr>
            <a:noAutofit/>
          </a:bodyPr>
          <a:lstStyle/>
          <a:p>
            <a:pPr lvl="0"/>
            <a:br>
              <a:rPr lang="en-US" sz="3600" dirty="0"/>
            </a:br>
            <a:r>
              <a:rPr lang="en-US" dirty="0"/>
              <a:t>Unit Central Question</a:t>
            </a:r>
            <a:br>
              <a:rPr lang="en-US" sz="3600" dirty="0"/>
            </a:br>
            <a:endParaRPr lang="en-US" sz="3600" dirty="0"/>
          </a:p>
        </p:txBody>
      </p:sp>
      <p:sp>
        <p:nvSpPr>
          <p:cNvPr id="3" name="Content Placeholder 2"/>
          <p:cNvSpPr>
            <a:spLocks noGrp="1"/>
          </p:cNvSpPr>
          <p:nvPr>
            <p:ph idx="1"/>
          </p:nvPr>
        </p:nvSpPr>
        <p:spPr>
          <a:xfrm>
            <a:off x="696036" y="1603612"/>
            <a:ext cx="7977115" cy="4495800"/>
          </a:xfrm>
        </p:spPr>
        <p:txBody>
          <a:bodyPr/>
          <a:lstStyle/>
          <a:p>
            <a:pPr marL="0" lvl="1" indent="0">
              <a:buNone/>
            </a:pPr>
            <a:r>
              <a:rPr lang="en-US" sz="3200" dirty="0"/>
              <a:t>How does the energy of an object move and change?</a:t>
            </a:r>
          </a:p>
          <a:p>
            <a:endParaRPr lang="en-US" sz="3200" dirty="0"/>
          </a:p>
        </p:txBody>
      </p:sp>
    </p:spTree>
    <p:extLst>
      <p:ext uri="{BB962C8B-B14F-4D97-AF65-F5344CB8AC3E}">
        <p14:creationId xmlns:p14="http://schemas.microsoft.com/office/powerpoint/2010/main" val="4867393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lstStyle/>
          <a:p>
            <a:r>
              <a:rPr lang="en-US" dirty="0"/>
              <a:t>Content Deepening: Focus Question 1</a:t>
            </a:r>
          </a:p>
        </p:txBody>
      </p:sp>
      <p:sp>
        <p:nvSpPr>
          <p:cNvPr id="3" name="Content Placeholder 2"/>
          <p:cNvSpPr>
            <a:spLocks noGrp="1"/>
          </p:cNvSpPr>
          <p:nvPr>
            <p:ph idx="1"/>
          </p:nvPr>
        </p:nvSpPr>
        <p:spPr>
          <a:xfrm>
            <a:off x="685800" y="1600200"/>
            <a:ext cx="8001000" cy="4876800"/>
          </a:xfrm>
        </p:spPr>
        <p:txBody>
          <a:bodyPr/>
          <a:lstStyle/>
          <a:p>
            <a:pPr marL="0" indent="0">
              <a:buNone/>
            </a:pPr>
            <a:r>
              <a:rPr lang="en-US" dirty="0"/>
              <a:t>How do we know whether something has energy?</a:t>
            </a:r>
          </a:p>
        </p:txBody>
      </p:sp>
    </p:spTree>
    <p:extLst>
      <p:ext uri="{BB962C8B-B14F-4D97-AF65-F5344CB8AC3E}">
        <p14:creationId xmlns:p14="http://schemas.microsoft.com/office/powerpoint/2010/main" val="29785596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229600" cy="990600"/>
          </a:xfrm>
        </p:spPr>
        <p:txBody>
          <a:bodyPr>
            <a:noAutofit/>
          </a:bodyPr>
          <a:lstStyle/>
          <a:p>
            <a:r>
              <a:rPr lang="en-US" dirty="0"/>
              <a:t>Investigation 1: Energy Detectives</a:t>
            </a:r>
          </a:p>
        </p:txBody>
      </p:sp>
      <p:sp>
        <p:nvSpPr>
          <p:cNvPr id="3" name="Content Placeholder 2"/>
          <p:cNvSpPr>
            <a:spLocks noGrp="1"/>
          </p:cNvSpPr>
          <p:nvPr>
            <p:ph idx="1"/>
          </p:nvPr>
        </p:nvSpPr>
        <p:spPr>
          <a:xfrm>
            <a:off x="609600" y="1447800"/>
            <a:ext cx="8077200" cy="5105400"/>
          </a:xfrm>
        </p:spPr>
        <p:txBody>
          <a:bodyPr/>
          <a:lstStyle/>
          <a:p>
            <a:pPr marL="0" indent="0">
              <a:buNone/>
            </a:pPr>
            <a:r>
              <a:rPr lang="en-US" sz="2900" b="1" dirty="0"/>
              <a:t>Pairs: </a:t>
            </a:r>
            <a:r>
              <a:rPr lang="en-US" sz="2900" dirty="0"/>
              <a:t>Examine the objects in the bag. Then talk about whether these objects have energy.</a:t>
            </a:r>
          </a:p>
          <a:p>
            <a:pPr marL="731520" indent="-365760">
              <a:spcBef>
                <a:spcPts val="1200"/>
              </a:spcBef>
            </a:pPr>
            <a:r>
              <a:rPr lang="en-US" sz="2900" dirty="0">
                <a:latin typeface="Calibri" charset="0"/>
              </a:rPr>
              <a:t>What do you observe? </a:t>
            </a:r>
          </a:p>
          <a:p>
            <a:pPr marL="731520" indent="-365760">
              <a:spcBef>
                <a:spcPts val="600"/>
              </a:spcBef>
            </a:pPr>
            <a:r>
              <a:rPr lang="en-US" sz="2900" dirty="0">
                <a:latin typeface="Calibri" charset="0"/>
              </a:rPr>
              <a:t>Which sense(s) are you using to detect energy in each object?</a:t>
            </a:r>
          </a:p>
          <a:p>
            <a:pPr marL="731520" indent="-365760">
              <a:spcBef>
                <a:spcPts val="600"/>
              </a:spcBef>
            </a:pPr>
            <a:r>
              <a:rPr lang="en-US" sz="2900" dirty="0">
                <a:latin typeface="Calibri" charset="0"/>
              </a:rPr>
              <a:t>What evidence can you find that shows the object has energy?</a:t>
            </a:r>
          </a:p>
          <a:p>
            <a:pPr marL="0" indent="0">
              <a:spcBef>
                <a:spcPts val="1200"/>
              </a:spcBef>
              <a:buNone/>
            </a:pPr>
            <a:r>
              <a:rPr lang="en-US" sz="2900" dirty="0"/>
              <a:t>Record your observations and evidence for each object on a data table in your notebooks. Include anything you did to each object to detect energy.</a:t>
            </a:r>
          </a:p>
          <a:p>
            <a:pPr marL="0" indent="0">
              <a:buNone/>
            </a:pPr>
            <a:r>
              <a:rPr lang="en-US" sz="3200" dirty="0">
                <a:solidFill>
                  <a:srgbClr val="000000"/>
                </a:solidFill>
                <a:latin typeface="Calibri" charset="0"/>
              </a:rPr>
              <a:t> </a:t>
            </a:r>
          </a:p>
          <a:p>
            <a:pPr lvl="1"/>
            <a:endParaRPr lang="en-US" sz="3200" dirty="0"/>
          </a:p>
        </p:txBody>
      </p:sp>
    </p:spTree>
    <p:extLst>
      <p:ext uri="{BB962C8B-B14F-4D97-AF65-F5344CB8AC3E}">
        <p14:creationId xmlns:p14="http://schemas.microsoft.com/office/powerpoint/2010/main" val="36840871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a:extLst>
              <a:ext uri="{FF2B5EF4-FFF2-40B4-BE49-F238E27FC236}">
                <a16:creationId xmlns:a16="http://schemas.microsoft.com/office/drawing/2014/main" id="{698BF0F6-7D4E-4883-96FC-96465C50B19E}"/>
              </a:ext>
            </a:extLst>
          </p:cNvPr>
          <p:cNvSpPr txBox="1">
            <a:spLocks/>
          </p:cNvSpPr>
          <p:nvPr/>
        </p:nvSpPr>
        <p:spPr bwMode="auto">
          <a:xfrm>
            <a:off x="609600" y="1371600"/>
            <a:ext cx="8229600" cy="510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spcBef>
                <a:spcPts val="1200"/>
              </a:spcBef>
              <a:buNone/>
            </a:pPr>
            <a:r>
              <a:rPr lang="en-US" sz="3000" dirty="0"/>
              <a:t>What did you find out as energy detectives?</a:t>
            </a:r>
            <a:r>
              <a:rPr lang="en-US" sz="3000" dirty="0">
                <a:latin typeface="Calibri" charset="0"/>
              </a:rPr>
              <a:t> </a:t>
            </a:r>
          </a:p>
          <a:p>
            <a:pPr marL="731520" indent="-365760">
              <a:spcBef>
                <a:spcPts val="1200"/>
              </a:spcBef>
            </a:pPr>
            <a:r>
              <a:rPr lang="en-US" sz="3000" dirty="0">
                <a:latin typeface="Calibri" charset="0"/>
              </a:rPr>
              <a:t>What did you observe about each object?</a:t>
            </a:r>
          </a:p>
          <a:p>
            <a:pPr marL="731520" indent="-365760">
              <a:spcBef>
                <a:spcPts val="600"/>
              </a:spcBef>
            </a:pPr>
            <a:r>
              <a:rPr lang="en-US" sz="3000" dirty="0">
                <a:latin typeface="Calibri" charset="0"/>
              </a:rPr>
              <a:t>Which sense(s) did you use to detect energy in each object?</a:t>
            </a:r>
          </a:p>
          <a:p>
            <a:pPr marL="731520" indent="-365760">
              <a:spcBef>
                <a:spcPts val="600"/>
              </a:spcBef>
            </a:pPr>
            <a:r>
              <a:rPr lang="en-US" sz="3000" dirty="0">
                <a:latin typeface="Calibri" charset="0"/>
              </a:rPr>
              <a:t>What evidence of energy did you find in each object?</a:t>
            </a:r>
          </a:p>
          <a:p>
            <a:pPr marL="731520" indent="-365760">
              <a:spcBef>
                <a:spcPts val="600"/>
              </a:spcBef>
            </a:pPr>
            <a:r>
              <a:rPr lang="en-US" sz="3000" dirty="0">
                <a:latin typeface="Calibri" charset="0"/>
              </a:rPr>
              <a:t>Did you need to do anything to the object to detect energy? If so, what?</a:t>
            </a:r>
          </a:p>
          <a:p>
            <a:pPr marL="0" indent="0">
              <a:spcBef>
                <a:spcPts val="1200"/>
              </a:spcBef>
              <a:buNone/>
            </a:pPr>
            <a:r>
              <a:rPr lang="en-US" sz="3000" dirty="0">
                <a:latin typeface="Calibri" charset="0"/>
              </a:rPr>
              <a:t>As others share, be ready to agree, disagree, ask questions, or add on. </a:t>
            </a:r>
          </a:p>
        </p:txBody>
      </p:sp>
      <p:sp>
        <p:nvSpPr>
          <p:cNvPr id="8" name="Title 7">
            <a:extLst>
              <a:ext uri="{FF2B5EF4-FFF2-40B4-BE49-F238E27FC236}">
                <a16:creationId xmlns:a16="http://schemas.microsoft.com/office/drawing/2014/main" id="{39A6C561-3BEF-461F-85F7-0ED17A68B1CF}"/>
              </a:ext>
            </a:extLst>
          </p:cNvPr>
          <p:cNvSpPr>
            <a:spLocks noGrp="1"/>
          </p:cNvSpPr>
          <p:nvPr>
            <p:ph type="title"/>
          </p:nvPr>
        </p:nvSpPr>
        <p:spPr>
          <a:xfrm>
            <a:off x="609600" y="381000"/>
            <a:ext cx="8077200" cy="990600"/>
          </a:xfrm>
        </p:spPr>
        <p:txBody>
          <a:bodyPr>
            <a:normAutofit/>
          </a:bodyPr>
          <a:lstStyle/>
          <a:p>
            <a:r>
              <a:rPr lang="en-US" dirty="0"/>
              <a:t>Investigation 1: Energy Detectives</a:t>
            </a:r>
          </a:p>
        </p:txBody>
      </p:sp>
    </p:spTree>
    <p:extLst>
      <p:ext uri="{BB962C8B-B14F-4D97-AF65-F5344CB8AC3E}">
        <p14:creationId xmlns:p14="http://schemas.microsoft.com/office/powerpoint/2010/main" val="16226449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445" y="619835"/>
            <a:ext cx="8018060" cy="990600"/>
          </a:xfrm>
        </p:spPr>
        <p:txBody>
          <a:bodyPr>
            <a:noAutofit/>
          </a:bodyPr>
          <a:lstStyle/>
          <a:p>
            <a:pPr lvl="0"/>
            <a:br>
              <a:rPr lang="en-US" sz="3600" dirty="0"/>
            </a:br>
            <a:r>
              <a:rPr lang="en-US" dirty="0"/>
              <a:t>Reflect: Content Deepening Focus Question 1</a:t>
            </a:r>
            <a:br>
              <a:rPr lang="en-US" sz="3600" dirty="0"/>
            </a:br>
            <a:endParaRPr lang="en-US" sz="3600" dirty="0"/>
          </a:p>
        </p:txBody>
      </p:sp>
      <p:sp>
        <p:nvSpPr>
          <p:cNvPr id="3" name="Content Placeholder 2"/>
          <p:cNvSpPr>
            <a:spLocks noGrp="1"/>
          </p:cNvSpPr>
          <p:nvPr>
            <p:ph idx="1"/>
          </p:nvPr>
        </p:nvSpPr>
        <p:spPr>
          <a:xfrm>
            <a:off x="655091" y="1905000"/>
            <a:ext cx="8175010" cy="4303594"/>
          </a:xfrm>
        </p:spPr>
        <p:txBody>
          <a:bodyPr/>
          <a:lstStyle/>
          <a:p>
            <a:pPr marL="0" lvl="1" indent="0">
              <a:spcBef>
                <a:spcPts val="0"/>
              </a:spcBef>
              <a:spcAft>
                <a:spcPts val="2400"/>
              </a:spcAft>
              <a:buNone/>
            </a:pPr>
            <a:r>
              <a:rPr lang="en-US" sz="3200" dirty="0"/>
              <a:t>How do we know whether something has energy?</a:t>
            </a:r>
          </a:p>
        </p:txBody>
      </p:sp>
    </p:spTree>
    <p:extLst>
      <p:ext uri="{BB962C8B-B14F-4D97-AF65-F5344CB8AC3E}">
        <p14:creationId xmlns:p14="http://schemas.microsoft.com/office/powerpoint/2010/main" val="36016247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pPr marL="685800"/>
            <a:r>
              <a:rPr lang="en-US" dirty="0"/>
              <a:t>Key Science Ideas</a:t>
            </a:r>
          </a:p>
        </p:txBody>
      </p:sp>
      <p:sp>
        <p:nvSpPr>
          <p:cNvPr id="3" name="Content Placeholder 2"/>
          <p:cNvSpPr>
            <a:spLocks noGrp="1"/>
          </p:cNvSpPr>
          <p:nvPr>
            <p:ph idx="1"/>
          </p:nvPr>
        </p:nvSpPr>
        <p:spPr>
          <a:xfrm>
            <a:off x="609600" y="1600200"/>
            <a:ext cx="8077200" cy="4876800"/>
          </a:xfrm>
        </p:spPr>
        <p:txBody>
          <a:bodyPr/>
          <a:lstStyle/>
          <a:p>
            <a:pPr marL="365760" indent="-365760">
              <a:spcBef>
                <a:spcPts val="600"/>
              </a:spcBef>
            </a:pPr>
            <a:r>
              <a:rPr lang="en-US" dirty="0"/>
              <a:t>Energy is all around us and can be detected using our senses.</a:t>
            </a:r>
          </a:p>
          <a:p>
            <a:pPr marL="365760" indent="-365760">
              <a:spcBef>
                <a:spcPts val="600"/>
              </a:spcBef>
            </a:pPr>
            <a:r>
              <a:rPr lang="en-US" dirty="0"/>
              <a:t>Seeing objects move, hearing a sound, feeling heat, and seeing light are all ways of detecting energy.</a:t>
            </a:r>
          </a:p>
          <a:p>
            <a:pPr marL="365760" indent="-365760">
              <a:spcBef>
                <a:spcPts val="600"/>
              </a:spcBef>
            </a:pP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 y="685800"/>
            <a:ext cx="685800" cy="685800"/>
          </a:xfrm>
          <a:prstGeom prst="rect">
            <a:avLst/>
          </a:prstGeom>
        </p:spPr>
      </p:pic>
    </p:spTree>
    <p:extLst>
      <p:ext uri="{BB962C8B-B14F-4D97-AF65-F5344CB8AC3E}">
        <p14:creationId xmlns:p14="http://schemas.microsoft.com/office/powerpoint/2010/main" val="421793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533400" y="304800"/>
            <a:ext cx="8210551" cy="990600"/>
          </a:xfrm>
        </p:spPr>
        <p:txBody>
          <a:bodyPr>
            <a:normAutofit fontScale="90000"/>
          </a:bodyPr>
          <a:lstStyle/>
          <a:p>
            <a:pPr eaLnBrk="1" fontAlgn="auto" hangingPunct="1">
              <a:spcAft>
                <a:spcPts val="0"/>
              </a:spcAft>
              <a:defRPr/>
            </a:pPr>
            <a:br>
              <a:rPr lang="en-US" dirty="0"/>
            </a:br>
            <a:r>
              <a:rPr lang="en-US" sz="4400" dirty="0"/>
              <a:t>Norms for Working Together: The Heart </a:t>
            </a:r>
            <a:br>
              <a:rPr lang="en-US" sz="4400" dirty="0"/>
            </a:br>
            <a:endParaRPr lang="en-US" sz="4400" dirty="0"/>
          </a:p>
        </p:txBody>
      </p:sp>
      <p:sp>
        <p:nvSpPr>
          <p:cNvPr id="115715" name="Rectangle 3"/>
          <p:cNvSpPr>
            <a:spLocks noGrp="1" noChangeArrowheads="1"/>
          </p:cNvSpPr>
          <p:nvPr>
            <p:ph idx="1"/>
          </p:nvPr>
        </p:nvSpPr>
        <p:spPr>
          <a:xfrm>
            <a:off x="533400" y="2332038"/>
            <a:ext cx="8229600" cy="4297362"/>
          </a:xfrm>
        </p:spPr>
        <p:txBody>
          <a:bodyPr rtlCol="0">
            <a:normAutofit fontScale="92500" lnSpcReduction="20000"/>
          </a:bodyPr>
          <a:lstStyle/>
          <a:p>
            <a:pPr marL="0" indent="0" eaLnBrk="1" fontAlgn="auto" hangingPunct="1">
              <a:spcAft>
                <a:spcPts val="0"/>
              </a:spcAft>
              <a:buFont typeface="Arial" pitchFamily="34" charset="0"/>
              <a:buNone/>
              <a:defRPr/>
            </a:pPr>
            <a:r>
              <a:rPr lang="en-US" sz="2800" b="1" dirty="0"/>
              <a:t>The Heart of </a:t>
            </a:r>
            <a:r>
              <a:rPr lang="en-US" sz="2800" b="1" dirty="0" err="1"/>
              <a:t>RESPeCT</a:t>
            </a:r>
            <a:r>
              <a:rPr lang="en-US" sz="2800" b="1" dirty="0"/>
              <a:t> Lesson Analysis and Content </a:t>
            </a:r>
            <a:br>
              <a:rPr lang="en-US" sz="2800" b="1" dirty="0"/>
            </a:br>
            <a:r>
              <a:rPr lang="en-US" sz="2800" b="1" dirty="0"/>
              <a:t>Deepening</a:t>
            </a:r>
          </a:p>
          <a:p>
            <a:pPr marL="342900" marR="0" lvl="0" indent="-342900">
              <a:lnSpc>
                <a:spcPct val="110000"/>
              </a:lnSpc>
              <a:spcBef>
                <a:spcPts val="600"/>
              </a:spcBef>
              <a:spcAft>
                <a:spcPts val="0"/>
              </a:spcAft>
              <a:buFont typeface="Symbol"/>
              <a:buChar char=""/>
            </a:pPr>
            <a:r>
              <a:rPr lang="en-US" sz="2800" dirty="0">
                <a:solidFill>
                  <a:srgbClr val="292934"/>
                </a:solidFill>
              </a:rPr>
              <a:t>Keep the goal in mind: analysis of teaching to improve student learning.  </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Share your ideas, uncertainties, confusion, disagreements, questions, and good humor. All points of view are welcome.</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Expect and ask questions to deepen everyone’s learning; be constructively challenging.</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Listen carefully; seek to understand other participants’ points of view.</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600635" y="1219200"/>
            <a:ext cx="8543365"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8343039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lstStyle/>
          <a:p>
            <a:r>
              <a:rPr lang="en-US" dirty="0"/>
              <a:t>Content Deepening: Focus Question 2</a:t>
            </a:r>
          </a:p>
        </p:txBody>
      </p:sp>
      <p:sp>
        <p:nvSpPr>
          <p:cNvPr id="3" name="Content Placeholder 2"/>
          <p:cNvSpPr>
            <a:spLocks noGrp="1"/>
          </p:cNvSpPr>
          <p:nvPr>
            <p:ph idx="1"/>
          </p:nvPr>
        </p:nvSpPr>
        <p:spPr>
          <a:xfrm>
            <a:off x="685800" y="1600200"/>
            <a:ext cx="8001000" cy="4876800"/>
          </a:xfrm>
        </p:spPr>
        <p:txBody>
          <a:bodyPr/>
          <a:lstStyle/>
          <a:p>
            <a:pPr marL="0" indent="0">
              <a:buNone/>
            </a:pPr>
            <a:r>
              <a:rPr lang="en-US" dirty="0"/>
              <a:t>What causes a moving object to have more or less motion energy?</a:t>
            </a:r>
          </a:p>
        </p:txBody>
      </p:sp>
    </p:spTree>
    <p:extLst>
      <p:ext uri="{BB962C8B-B14F-4D97-AF65-F5344CB8AC3E}">
        <p14:creationId xmlns:p14="http://schemas.microsoft.com/office/powerpoint/2010/main" val="41231108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BEF44BA-ED2E-46E8-8934-49EAEEA74C7D}"/>
              </a:ext>
            </a:extLst>
          </p:cNvPr>
          <p:cNvSpPr>
            <a:spLocks noGrp="1"/>
          </p:cNvSpPr>
          <p:nvPr>
            <p:ph type="title"/>
          </p:nvPr>
        </p:nvSpPr>
        <p:spPr>
          <a:xfrm>
            <a:off x="457200" y="533400"/>
            <a:ext cx="8229600" cy="762000"/>
          </a:xfrm>
        </p:spPr>
        <p:txBody>
          <a:bodyPr>
            <a:normAutofit/>
          </a:bodyPr>
          <a:lstStyle/>
          <a:p>
            <a:r>
              <a:rPr lang="en-US" dirty="0"/>
              <a:t>Investigation 2: High-Speed Energy</a:t>
            </a:r>
          </a:p>
        </p:txBody>
      </p:sp>
      <p:sp>
        <p:nvSpPr>
          <p:cNvPr id="6" name="Content Placeholder 2">
            <a:extLst>
              <a:ext uri="{FF2B5EF4-FFF2-40B4-BE49-F238E27FC236}">
                <a16:creationId xmlns:a16="http://schemas.microsoft.com/office/drawing/2014/main" id="{874BB8EE-1F92-49A6-87A1-B084E766EB62}"/>
              </a:ext>
            </a:extLst>
          </p:cNvPr>
          <p:cNvSpPr>
            <a:spLocks noGrp="1"/>
          </p:cNvSpPr>
          <p:nvPr>
            <p:ph idx="1"/>
          </p:nvPr>
        </p:nvSpPr>
        <p:spPr>
          <a:xfrm>
            <a:off x="533400" y="1295401"/>
            <a:ext cx="8077200" cy="3321710"/>
          </a:xfrm>
        </p:spPr>
        <p:txBody>
          <a:bodyPr/>
          <a:lstStyle/>
          <a:p>
            <a:pPr marL="365760" indent="-365760">
              <a:spcBef>
                <a:spcPts val="600"/>
              </a:spcBef>
            </a:pPr>
            <a:r>
              <a:rPr lang="en-US" sz="3000" dirty="0"/>
              <a:t>Locate ET lesson handout 2.2 (High-Speed Energy Procedure) in your lesson plans binder.</a:t>
            </a:r>
          </a:p>
          <a:p>
            <a:pPr marL="365760" indent="-365760">
              <a:spcBef>
                <a:spcPts val="600"/>
              </a:spcBef>
            </a:pPr>
            <a:r>
              <a:rPr lang="en-US" sz="3000" dirty="0"/>
              <a:t>Follow the directions carefully as you set up your ramps and conduct the investigation.</a:t>
            </a:r>
          </a:p>
          <a:p>
            <a:pPr marL="365760" indent="-365760">
              <a:spcBef>
                <a:spcPts val="600"/>
              </a:spcBef>
            </a:pPr>
            <a:r>
              <a:rPr lang="en-US" sz="3000" dirty="0"/>
              <a:t>Make sure to record your data on handout 5.7 (Ramps, Speed, and Energy). </a:t>
            </a:r>
          </a:p>
        </p:txBody>
      </p:sp>
      <p:pic>
        <p:nvPicPr>
          <p:cNvPr id="7" name="Picture 6">
            <a:extLst>
              <a:ext uri="{FF2B5EF4-FFF2-40B4-BE49-F238E27FC236}">
                <a16:creationId xmlns:a16="http://schemas.microsoft.com/office/drawing/2014/main" id="{CB493C4B-5DA2-4963-8D26-C823FA995B21}"/>
              </a:ext>
            </a:extLst>
          </p:cNvPr>
          <p:cNvPicPr/>
          <p:nvPr/>
        </p:nvPicPr>
        <p:blipFill>
          <a:blip r:embed="rId3" cstate="print">
            <a:extLst>
              <a:ext uri="{28A0092B-C50C-407E-A947-70E740481C1C}">
                <a14:useLocalDpi xmlns:a14="http://schemas.microsoft.com/office/drawing/2010/main"/>
              </a:ext>
            </a:extLst>
          </a:blip>
          <a:stretch>
            <a:fillRect/>
          </a:stretch>
        </p:blipFill>
        <p:spPr>
          <a:xfrm>
            <a:off x="4808633" y="4373667"/>
            <a:ext cx="3452813" cy="2060462"/>
          </a:xfrm>
          <a:prstGeom prst="rect">
            <a:avLst/>
          </a:prstGeom>
        </p:spPr>
      </p:pic>
      <p:pic>
        <p:nvPicPr>
          <p:cNvPr id="8" name="Picture 7">
            <a:extLst>
              <a:ext uri="{FF2B5EF4-FFF2-40B4-BE49-F238E27FC236}">
                <a16:creationId xmlns:a16="http://schemas.microsoft.com/office/drawing/2014/main" id="{4D09D2C6-3766-40E7-949F-5E034BED75F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19200" y="4373667"/>
            <a:ext cx="2590800" cy="2052821"/>
          </a:xfrm>
          <a:prstGeom prst="rect">
            <a:avLst/>
          </a:prstGeom>
        </p:spPr>
      </p:pic>
      <p:sp>
        <p:nvSpPr>
          <p:cNvPr id="9" name="TextBox 3">
            <a:extLst>
              <a:ext uri="{FF2B5EF4-FFF2-40B4-BE49-F238E27FC236}">
                <a16:creationId xmlns:a16="http://schemas.microsoft.com/office/drawing/2014/main" id="{ACD0D242-5796-4F87-86BC-C2FC9143D082}"/>
              </a:ext>
            </a:extLst>
          </p:cNvPr>
          <p:cNvSpPr txBox="1"/>
          <p:nvPr/>
        </p:nvSpPr>
        <p:spPr>
          <a:xfrm>
            <a:off x="2514600" y="6395444"/>
            <a:ext cx="1740877"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latin typeface="Calibri" panose="020F0502020204030204" pitchFamily="34" charset="0"/>
                <a:cs typeface="Calibri" panose="020F0502020204030204" pitchFamily="34" charset="0"/>
              </a:rPr>
              <a:t>Photo courtesy of BSCS</a:t>
            </a:r>
          </a:p>
        </p:txBody>
      </p:sp>
      <p:sp>
        <p:nvSpPr>
          <p:cNvPr id="10" name="TextBox 3">
            <a:extLst>
              <a:ext uri="{FF2B5EF4-FFF2-40B4-BE49-F238E27FC236}">
                <a16:creationId xmlns:a16="http://schemas.microsoft.com/office/drawing/2014/main" id="{4DE2BA0B-1747-45D5-8AE5-2ECBC5814A3A}"/>
              </a:ext>
            </a:extLst>
          </p:cNvPr>
          <p:cNvSpPr txBox="1"/>
          <p:nvPr/>
        </p:nvSpPr>
        <p:spPr>
          <a:xfrm>
            <a:off x="6945923" y="6395444"/>
            <a:ext cx="1740877"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latin typeface="Calibri" panose="020F0502020204030204" pitchFamily="34" charset="0"/>
                <a:cs typeface="Calibri" panose="020F0502020204030204" pitchFamily="34" charset="0"/>
              </a:rPr>
              <a:t>Photo courtesy of BSCS</a:t>
            </a:r>
          </a:p>
        </p:txBody>
      </p:sp>
    </p:spTree>
    <p:extLst>
      <p:ext uri="{BB962C8B-B14F-4D97-AF65-F5344CB8AC3E}">
        <p14:creationId xmlns:p14="http://schemas.microsoft.com/office/powerpoint/2010/main" val="41803513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rmAutofit/>
          </a:bodyPr>
          <a:lstStyle/>
          <a:p>
            <a:r>
              <a:rPr lang="en-US" dirty="0">
                <a:solidFill>
                  <a:srgbClr val="D2533C"/>
                </a:solidFill>
                <a:latin typeface="Calibri" charset="0"/>
              </a:rPr>
              <a:t>Investigation 2: High-Speed Energy</a:t>
            </a:r>
            <a:r>
              <a:rPr lang="en-US" dirty="0">
                <a:solidFill>
                  <a:srgbClr val="000000"/>
                </a:solidFill>
                <a:latin typeface="Calibri" charset="0"/>
              </a:rPr>
              <a:t> </a:t>
            </a:r>
            <a:endParaRPr lang="en-US" dirty="0"/>
          </a:p>
        </p:txBody>
      </p:sp>
      <p:sp>
        <p:nvSpPr>
          <p:cNvPr id="5" name="Content Placeholder 4">
            <a:extLst>
              <a:ext uri="{FF2B5EF4-FFF2-40B4-BE49-F238E27FC236}">
                <a16:creationId xmlns:a16="http://schemas.microsoft.com/office/drawing/2014/main" id="{0EA4379E-0485-4FA5-A123-16588AFF1620}"/>
              </a:ext>
            </a:extLst>
          </p:cNvPr>
          <p:cNvSpPr>
            <a:spLocks noGrp="1"/>
          </p:cNvSpPr>
          <p:nvPr>
            <p:ph idx="1"/>
          </p:nvPr>
        </p:nvSpPr>
        <p:spPr>
          <a:xfrm>
            <a:off x="609600" y="1600200"/>
            <a:ext cx="8077200" cy="4876800"/>
          </a:xfrm>
        </p:spPr>
        <p:txBody>
          <a:bodyPr/>
          <a:lstStyle/>
          <a:p>
            <a:pPr marL="365760" indent="-365760">
              <a:spcBef>
                <a:spcPts val="600"/>
              </a:spcBef>
              <a:buFont typeface="+mj-lt"/>
              <a:buAutoNum type="arabicPeriod"/>
            </a:pPr>
            <a:r>
              <a:rPr lang="en-US" sz="3200" dirty="0"/>
              <a:t>Where did you detect energy in the ramp-and-marble setups? </a:t>
            </a:r>
          </a:p>
          <a:p>
            <a:pPr marL="365760" indent="-365760">
              <a:spcBef>
                <a:spcPts val="600"/>
              </a:spcBef>
              <a:buFont typeface="+mj-lt"/>
              <a:buAutoNum type="arabicPeriod"/>
            </a:pPr>
            <a:r>
              <a:rPr lang="en-US" sz="3200" dirty="0"/>
              <a:t>How did you detect motion (kinetic) energy in the marbles?</a:t>
            </a:r>
          </a:p>
          <a:p>
            <a:pPr marL="365760" indent="-365760">
              <a:spcBef>
                <a:spcPts val="1200"/>
              </a:spcBef>
              <a:buFont typeface="+mj-lt"/>
              <a:buAutoNum type="arabicPeriod"/>
            </a:pPr>
            <a:r>
              <a:rPr lang="en-US" sz="3200" dirty="0"/>
              <a:t>Did you detect energy in any other objects?</a:t>
            </a:r>
          </a:p>
          <a:p>
            <a:pPr marL="365760" indent="-365760">
              <a:spcBef>
                <a:spcPts val="1200"/>
              </a:spcBef>
              <a:buFont typeface="+mj-lt"/>
              <a:buAutoNum type="arabicPeriod"/>
            </a:pPr>
            <a:r>
              <a:rPr lang="en-US" sz="3200" dirty="0"/>
              <a:t>Which marble had more motion (kinetic) energy? What’s your evidence?</a:t>
            </a:r>
          </a:p>
        </p:txBody>
      </p:sp>
    </p:spTree>
    <p:extLst>
      <p:ext uri="{BB962C8B-B14F-4D97-AF65-F5344CB8AC3E}">
        <p14:creationId xmlns:p14="http://schemas.microsoft.com/office/powerpoint/2010/main" val="13061517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8001000" cy="990600"/>
          </a:xfrm>
        </p:spPr>
        <p:txBody>
          <a:bodyPr>
            <a:noAutofit/>
          </a:bodyPr>
          <a:lstStyle/>
          <a:p>
            <a:r>
              <a:rPr lang="en-US" dirty="0"/>
              <a:t>Reflect: Content Deepening Focus Question 2</a:t>
            </a:r>
          </a:p>
        </p:txBody>
      </p:sp>
      <p:sp>
        <p:nvSpPr>
          <p:cNvPr id="3" name="Content Placeholder 2"/>
          <p:cNvSpPr>
            <a:spLocks noGrp="1"/>
          </p:cNvSpPr>
          <p:nvPr>
            <p:ph idx="1"/>
          </p:nvPr>
        </p:nvSpPr>
        <p:spPr>
          <a:xfrm>
            <a:off x="685800" y="1981200"/>
            <a:ext cx="8001000" cy="4495800"/>
          </a:xfrm>
        </p:spPr>
        <p:txBody>
          <a:bodyPr/>
          <a:lstStyle/>
          <a:p>
            <a:pPr marL="0" indent="0">
              <a:buNone/>
            </a:pPr>
            <a:r>
              <a:rPr lang="en-US" sz="3200" dirty="0"/>
              <a:t>What causes a moving object to have more or less motion energy?</a:t>
            </a:r>
          </a:p>
        </p:txBody>
      </p:sp>
    </p:spTree>
    <p:extLst>
      <p:ext uri="{BB962C8B-B14F-4D97-AF65-F5344CB8AC3E}">
        <p14:creationId xmlns:p14="http://schemas.microsoft.com/office/powerpoint/2010/main" val="41231108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pPr marL="685800"/>
            <a:r>
              <a:rPr lang="en-US" dirty="0"/>
              <a:t>Key Science Ideas</a:t>
            </a:r>
          </a:p>
        </p:txBody>
      </p:sp>
      <p:sp>
        <p:nvSpPr>
          <p:cNvPr id="3" name="Content Placeholder 2"/>
          <p:cNvSpPr>
            <a:spLocks noGrp="1"/>
          </p:cNvSpPr>
          <p:nvPr>
            <p:ph idx="1"/>
          </p:nvPr>
        </p:nvSpPr>
        <p:spPr>
          <a:xfrm>
            <a:off x="609600" y="1447800"/>
            <a:ext cx="8077200" cy="4953000"/>
          </a:xfrm>
        </p:spPr>
        <p:txBody>
          <a:bodyPr/>
          <a:lstStyle/>
          <a:p>
            <a:pPr marL="365760" indent="-365760">
              <a:spcBef>
                <a:spcPts val="600"/>
              </a:spcBef>
            </a:pPr>
            <a:r>
              <a:rPr lang="en-US" sz="2800" dirty="0"/>
              <a:t>Energy is all around us, and we can detect its presence with our senses.</a:t>
            </a:r>
          </a:p>
          <a:p>
            <a:pPr marL="365760" indent="-365760">
              <a:spcBef>
                <a:spcPts val="600"/>
              </a:spcBef>
            </a:pPr>
            <a:r>
              <a:rPr lang="en-US" sz="2800" dirty="0"/>
              <a:t>Moving objects have a form of energy called </a:t>
            </a:r>
            <a:r>
              <a:rPr lang="en-US" sz="2800" b="1" dirty="0"/>
              <a:t>motion energy</a:t>
            </a:r>
            <a:r>
              <a:rPr lang="en-US" sz="2800" dirty="0"/>
              <a:t>. Motion energy is also called </a:t>
            </a:r>
            <a:r>
              <a:rPr lang="en-US" sz="2800" b="1" dirty="0"/>
              <a:t>kinetic energy</a:t>
            </a:r>
            <a:r>
              <a:rPr lang="en-US" sz="2800" dirty="0"/>
              <a:t>.</a:t>
            </a:r>
          </a:p>
          <a:p>
            <a:pPr marL="365760" indent="-365760">
              <a:spcBef>
                <a:spcPts val="600"/>
              </a:spcBef>
            </a:pPr>
            <a:r>
              <a:rPr lang="en-US" sz="2800" dirty="0"/>
              <a:t>A marble rolls faster down a higher ramp than a lower ramp of the same length.</a:t>
            </a:r>
          </a:p>
          <a:p>
            <a:pPr marL="365760" indent="-365760">
              <a:spcBef>
                <a:spcPts val="600"/>
              </a:spcBef>
            </a:pPr>
            <a:r>
              <a:rPr lang="en-US" sz="2800" dirty="0"/>
              <a:t>When a faster-moving marble rolls down a higher ramp and collides with an object at the bottom, it will push that object farther than it would if it rolled down a lower ramp at a slower speed. Therefore, the faster-moving marble has more energy.</a:t>
            </a:r>
          </a:p>
          <a:p>
            <a:pPr marL="365760" indent="-365760">
              <a:spcBef>
                <a:spcPts val="600"/>
              </a:spcBef>
            </a:pPr>
            <a:endParaRPr lang="en-US" sz="3200" dirty="0"/>
          </a:p>
          <a:p>
            <a:pPr marL="365760" indent="-365760">
              <a:spcBef>
                <a:spcPts val="600"/>
              </a:spcBef>
            </a:pP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 y="685800"/>
            <a:ext cx="685800" cy="685800"/>
          </a:xfrm>
          <a:prstGeom prst="rect">
            <a:avLst/>
          </a:prstGeom>
        </p:spPr>
      </p:pic>
    </p:spTree>
    <p:extLst>
      <p:ext uri="{BB962C8B-B14F-4D97-AF65-F5344CB8AC3E}">
        <p14:creationId xmlns:p14="http://schemas.microsoft.com/office/powerpoint/2010/main" val="421793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990600"/>
          </a:xfrm>
        </p:spPr>
        <p:txBody>
          <a:bodyPr>
            <a:noAutofit/>
          </a:bodyPr>
          <a:lstStyle/>
          <a:p>
            <a:r>
              <a:rPr lang="en-US" sz="3600" dirty="0"/>
              <a:t>More Than Meets the Eye: Energy Detectives</a:t>
            </a:r>
          </a:p>
        </p:txBody>
      </p:sp>
      <p:sp>
        <p:nvSpPr>
          <p:cNvPr id="3" name="Content Placeholder 2"/>
          <p:cNvSpPr>
            <a:spLocks noGrp="1"/>
          </p:cNvSpPr>
          <p:nvPr>
            <p:ph idx="1"/>
          </p:nvPr>
        </p:nvSpPr>
        <p:spPr/>
        <p:txBody>
          <a:bodyPr/>
          <a:lstStyle/>
          <a:p>
            <a:pPr marL="365760" indent="-365760">
              <a:spcBef>
                <a:spcPts val="1200"/>
              </a:spcBef>
              <a:buFont typeface="+mj-lt"/>
              <a:buAutoNum type="arabicPeriod"/>
            </a:pPr>
            <a:r>
              <a:rPr lang="en-US" sz="3200" dirty="0"/>
              <a:t>Is all energy detectable?</a:t>
            </a:r>
          </a:p>
          <a:p>
            <a:pPr marL="365760" indent="-365760">
              <a:spcBef>
                <a:spcPts val="1200"/>
              </a:spcBef>
              <a:buFont typeface="+mj-lt"/>
              <a:buAutoNum type="arabicPeriod"/>
            </a:pPr>
            <a:r>
              <a:rPr lang="en-US" sz="3200" dirty="0"/>
              <a:t>Where does energy go after you detect it?</a:t>
            </a:r>
          </a:p>
          <a:p>
            <a:pPr marL="365760" indent="-365760">
              <a:spcBef>
                <a:spcPts val="1200"/>
              </a:spcBef>
              <a:buFont typeface="+mj-lt"/>
              <a:buAutoNum type="arabicPeriod"/>
            </a:pPr>
            <a:r>
              <a:rPr lang="en-US" sz="3200" dirty="0"/>
              <a:t>What forms of energy do hyper kids have?</a:t>
            </a:r>
          </a:p>
          <a:p>
            <a:pPr marL="365760" indent="-365760">
              <a:spcBef>
                <a:spcPts val="1200"/>
              </a:spcBef>
              <a:buFont typeface="+mj-lt"/>
              <a:buAutoNum type="arabicPeriod"/>
            </a:pPr>
            <a:r>
              <a:rPr lang="en-US" sz="3200" dirty="0"/>
              <a:t>Does a child transfer energy when sitting still and quiet?</a:t>
            </a:r>
          </a:p>
          <a:p>
            <a:pPr>
              <a:buFont typeface="Wingdings" charset="2"/>
              <a:buChar char="ü"/>
            </a:pPr>
            <a:endParaRPr lang="en-US" dirty="0"/>
          </a:p>
        </p:txBody>
      </p:sp>
    </p:spTree>
    <p:extLst>
      <p:ext uri="{BB962C8B-B14F-4D97-AF65-F5344CB8AC3E}">
        <p14:creationId xmlns:p14="http://schemas.microsoft.com/office/powerpoint/2010/main" val="39851579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077200" cy="990600"/>
          </a:xfrm>
        </p:spPr>
        <p:txBody>
          <a:bodyPr>
            <a:noAutofit/>
          </a:bodyPr>
          <a:lstStyle/>
          <a:p>
            <a:r>
              <a:rPr lang="en-US" sz="3800" dirty="0"/>
              <a:t>More Than Meets the Eye: High-Speed Energy</a:t>
            </a:r>
          </a:p>
        </p:txBody>
      </p:sp>
      <p:sp>
        <p:nvSpPr>
          <p:cNvPr id="3" name="Content Placeholder 2"/>
          <p:cNvSpPr>
            <a:spLocks noGrp="1"/>
          </p:cNvSpPr>
          <p:nvPr>
            <p:ph idx="1"/>
          </p:nvPr>
        </p:nvSpPr>
        <p:spPr>
          <a:xfrm>
            <a:off x="609600" y="1981200"/>
            <a:ext cx="8229600" cy="4495800"/>
          </a:xfrm>
        </p:spPr>
        <p:txBody>
          <a:bodyPr/>
          <a:lstStyle/>
          <a:p>
            <a:pPr marL="365760" indent="-365760">
              <a:spcBef>
                <a:spcPts val="1200"/>
              </a:spcBef>
              <a:buFont typeface="+mj-lt"/>
              <a:buAutoNum type="arabicPeriod"/>
            </a:pPr>
            <a:r>
              <a:rPr lang="en-US" sz="3200" dirty="0"/>
              <a:t>Where did the marble’s energy come from in the ramp-and-marble investigation?</a:t>
            </a:r>
          </a:p>
          <a:p>
            <a:pPr marL="365760" indent="-365760">
              <a:spcBef>
                <a:spcPts val="1200"/>
              </a:spcBef>
              <a:buFont typeface="+mj-lt"/>
              <a:buAutoNum type="arabicPeriod"/>
            </a:pPr>
            <a:r>
              <a:rPr lang="en-US" sz="3200" dirty="0"/>
              <a:t>How did the marble’s potential energy change based on ramp height? </a:t>
            </a:r>
          </a:p>
          <a:p>
            <a:pPr marL="365760" indent="-365760">
              <a:spcBef>
                <a:spcPts val="1200"/>
              </a:spcBef>
              <a:buFont typeface="+mj-lt"/>
              <a:buAutoNum type="arabicPeriod"/>
            </a:pPr>
            <a:r>
              <a:rPr lang="en-US" sz="3200" dirty="0"/>
              <a:t>Where did the marble’s energy go?</a:t>
            </a:r>
          </a:p>
          <a:p>
            <a:pPr marL="365760" indent="-365760">
              <a:spcBef>
                <a:spcPts val="1200"/>
              </a:spcBef>
              <a:buFont typeface="+mj-lt"/>
              <a:buAutoNum type="arabicPeriod"/>
            </a:pPr>
            <a:r>
              <a:rPr lang="en-US" sz="3200" dirty="0"/>
              <a:t>How could you make the marble go faster?</a:t>
            </a:r>
          </a:p>
          <a:p>
            <a:pPr marL="365760" indent="-365760">
              <a:spcBef>
                <a:spcPts val="1200"/>
              </a:spcBef>
              <a:buFont typeface="+mj-lt"/>
              <a:buAutoNum type="arabicPeriod"/>
            </a:pPr>
            <a:r>
              <a:rPr lang="en-US" sz="3200" dirty="0"/>
              <a:t>What would happen if the marble were made of steel?</a:t>
            </a:r>
          </a:p>
        </p:txBody>
      </p:sp>
    </p:spTree>
    <p:extLst>
      <p:ext uri="{BB962C8B-B14F-4D97-AF65-F5344CB8AC3E}">
        <p14:creationId xmlns:p14="http://schemas.microsoft.com/office/powerpoint/2010/main" val="39851579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990600"/>
          </a:xfrm>
        </p:spPr>
        <p:txBody>
          <a:bodyPr/>
          <a:lstStyle/>
          <a:p>
            <a:r>
              <a:rPr lang="en-US" dirty="0"/>
              <a:t>Energy Puzzles</a:t>
            </a:r>
          </a:p>
        </p:txBody>
      </p:sp>
      <p:sp>
        <p:nvSpPr>
          <p:cNvPr id="3" name="Content Placeholder 2"/>
          <p:cNvSpPr>
            <a:spLocks noGrp="1"/>
          </p:cNvSpPr>
          <p:nvPr>
            <p:ph idx="1"/>
          </p:nvPr>
        </p:nvSpPr>
        <p:spPr>
          <a:xfrm>
            <a:off x="457200" y="1219200"/>
            <a:ext cx="8458200" cy="5410200"/>
          </a:xfrm>
        </p:spPr>
        <p:txBody>
          <a:bodyPr/>
          <a:lstStyle/>
          <a:p>
            <a:pPr marL="365760" indent="-365760">
              <a:spcBef>
                <a:spcPts val="300"/>
              </a:spcBef>
              <a:buFont typeface="+mj-lt"/>
              <a:buAutoNum type="arabicPeriod"/>
              <a:defRPr/>
            </a:pPr>
            <a:r>
              <a:rPr lang="en-US" sz="2200" b="1" dirty="0"/>
              <a:t>Kinetic energy:</a:t>
            </a:r>
            <a:r>
              <a:rPr lang="en-US" sz="2200" dirty="0"/>
              <a:t> the energy of a moving body, object, or system proportional to mass and velocity squared, or KE = (1/2)</a:t>
            </a:r>
            <a:r>
              <a:rPr lang="en-US" sz="2200" dirty="0" err="1"/>
              <a:t>mv</a:t>
            </a:r>
            <a:r>
              <a:rPr lang="en-US" sz="2200" baseline="30000" dirty="0"/>
              <a:t> 2</a:t>
            </a:r>
            <a:r>
              <a:rPr lang="en-US" sz="2200" dirty="0"/>
              <a:t> </a:t>
            </a:r>
            <a:endParaRPr lang="en-US" sz="2200" dirty="0">
              <a:solidFill>
                <a:srgbClr val="292934"/>
              </a:solidFill>
            </a:endParaRPr>
          </a:p>
          <a:p>
            <a:pPr marL="365760" indent="-365760">
              <a:spcBef>
                <a:spcPts val="300"/>
              </a:spcBef>
              <a:buFont typeface="+mj-lt"/>
              <a:buAutoNum type="arabicPeriod"/>
              <a:defRPr/>
            </a:pPr>
            <a:r>
              <a:rPr lang="en-US" sz="2200" b="1" dirty="0"/>
              <a:t>Gravitational potential energy: </a:t>
            </a:r>
            <a:r>
              <a:rPr lang="en-US" sz="2200">
                <a:solidFill>
                  <a:srgbClr val="292934"/>
                </a:solidFill>
              </a:rPr>
              <a:t>the stored energy </a:t>
            </a:r>
            <a:r>
              <a:rPr lang="en-US" sz="2200" dirty="0">
                <a:solidFill>
                  <a:srgbClr val="292934"/>
                </a:solidFill>
              </a:rPr>
              <a:t>of an object above the ground (the lowest surface of Earth) proportional to mass, the object’s acceleration, and height</a:t>
            </a:r>
            <a:r>
              <a:rPr lang="en-US" sz="2200" dirty="0"/>
              <a:t>, or GPE = mass × acceleration x height</a:t>
            </a:r>
            <a:endParaRPr lang="en-US" sz="2200" dirty="0">
              <a:solidFill>
                <a:srgbClr val="292934"/>
              </a:solidFill>
            </a:endParaRPr>
          </a:p>
          <a:p>
            <a:pPr marL="365760" indent="-365760">
              <a:spcBef>
                <a:spcPts val="300"/>
              </a:spcBef>
              <a:buFont typeface="+mj-lt"/>
              <a:buAutoNum type="arabicPeriod"/>
              <a:defRPr/>
            </a:pPr>
            <a:r>
              <a:rPr lang="en-US" sz="2200" b="1" dirty="0"/>
              <a:t>Heat: </a:t>
            </a:r>
            <a:r>
              <a:rPr lang="en-US" sz="2200" dirty="0"/>
              <a:t>a less useful end form of energy that transfers from one object to another as a result of temperature differences</a:t>
            </a:r>
          </a:p>
          <a:p>
            <a:pPr lvl="2" indent="-365760">
              <a:spcBef>
                <a:spcPts val="600"/>
              </a:spcBef>
              <a:buFont typeface="Arial" pitchFamily="34" charset="0"/>
              <a:buChar char="•"/>
              <a:defRPr/>
            </a:pPr>
            <a:r>
              <a:rPr lang="en-US" sz="2200" b="1" dirty="0"/>
              <a:t>Conduction:</a:t>
            </a:r>
            <a:r>
              <a:rPr lang="en-US" sz="2200" dirty="0"/>
              <a:t> The flow of heat from a warmer object to a colder object through direct contact</a:t>
            </a:r>
          </a:p>
          <a:p>
            <a:pPr lvl="2" indent="-365760">
              <a:spcBef>
                <a:spcPts val="600"/>
              </a:spcBef>
              <a:buFont typeface="Arial" pitchFamily="34" charset="0"/>
              <a:buChar char="•"/>
              <a:defRPr/>
            </a:pPr>
            <a:r>
              <a:rPr lang="en-US" sz="2200" b="1" dirty="0"/>
              <a:t>Convection:  </a:t>
            </a:r>
            <a:r>
              <a:rPr lang="en-US" sz="2200" dirty="0"/>
              <a:t>The circular flow of heat that occurs when warmer air or water rises and then sinks as it cools</a:t>
            </a:r>
          </a:p>
          <a:p>
            <a:pPr lvl="2" indent="-365760">
              <a:spcBef>
                <a:spcPts val="600"/>
              </a:spcBef>
              <a:buFont typeface="Arial" pitchFamily="34" charset="0"/>
              <a:buChar char="•"/>
              <a:defRPr/>
            </a:pPr>
            <a:r>
              <a:rPr lang="en-US" sz="2200" b="1" dirty="0"/>
              <a:t>Radiation:  </a:t>
            </a:r>
            <a:r>
              <a:rPr lang="en-US" sz="2200" dirty="0"/>
              <a:t>The transfer of heat energy through electromagnetic waves</a:t>
            </a:r>
          </a:p>
          <a:p>
            <a:pPr lvl="1">
              <a:defRPr/>
            </a:pPr>
            <a:r>
              <a:rPr lang="en-US" sz="2200" dirty="0"/>
              <a:t>Heat automatically flows in only one direction, from hot to cold.</a:t>
            </a:r>
          </a:p>
          <a:p>
            <a:pPr marL="788987" lvl="1" indent="-514350">
              <a:lnSpc>
                <a:spcPct val="130000"/>
              </a:lnSpc>
              <a:buFont typeface="+mj-lt"/>
              <a:buAutoNum type="arabicPeriod"/>
              <a:defRPr/>
            </a:pPr>
            <a:endParaRPr lang="en-US" sz="2200" dirty="0"/>
          </a:p>
          <a:p>
            <a:pPr marL="0" indent="0">
              <a:lnSpc>
                <a:spcPct val="130000"/>
              </a:lnSpc>
              <a:buNone/>
              <a:defRPr/>
            </a:pPr>
            <a:endParaRPr lang="en-US" sz="2200" dirty="0"/>
          </a:p>
          <a:p>
            <a:pPr marL="0" indent="0">
              <a:lnSpc>
                <a:spcPct val="130000"/>
              </a:lnSpc>
              <a:buNone/>
              <a:defRPr/>
            </a:pPr>
            <a:endParaRPr lang="en-US" sz="2200" dirty="0"/>
          </a:p>
        </p:txBody>
      </p:sp>
    </p:spTree>
    <p:extLst>
      <p:ext uri="{BB962C8B-B14F-4D97-AF65-F5344CB8AC3E}">
        <p14:creationId xmlns:p14="http://schemas.microsoft.com/office/powerpoint/2010/main" val="42132496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normAutofit/>
          </a:bodyPr>
          <a:lstStyle/>
          <a:p>
            <a:r>
              <a:rPr lang="en-US" dirty="0"/>
              <a:t>Playing Energy Detectives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609600" y="1600200"/>
            <a:ext cx="4281415" cy="2709333"/>
          </a:xfrm>
        </p:spPr>
      </p:pic>
      <p:sp>
        <p:nvSpPr>
          <p:cNvPr id="6" name="TextBox 5"/>
          <p:cNvSpPr txBox="1"/>
          <p:nvPr/>
        </p:nvSpPr>
        <p:spPr>
          <a:xfrm>
            <a:off x="5105400" y="1905000"/>
            <a:ext cx="3657600" cy="2169825"/>
          </a:xfrm>
          <a:prstGeom prst="rect">
            <a:avLst/>
          </a:prstGeom>
          <a:noFill/>
        </p:spPr>
        <p:txBody>
          <a:bodyPr wrap="square" rtlCol="0">
            <a:spAutoFit/>
          </a:bodyPr>
          <a:lstStyle/>
          <a:p>
            <a:r>
              <a:rPr lang="en-US" sz="2700" b="1" dirty="0">
                <a:solidFill>
                  <a:srgbClr val="292934"/>
                </a:solidFill>
                <a:latin typeface="Calibri" pitchFamily="34" charset="0"/>
              </a:rPr>
              <a:t>Scenario 1: </a:t>
            </a:r>
            <a:r>
              <a:rPr lang="en-US" sz="2700" dirty="0">
                <a:solidFill>
                  <a:srgbClr val="292934"/>
                </a:solidFill>
                <a:latin typeface="Calibri" pitchFamily="34" charset="0"/>
              </a:rPr>
              <a:t>A jet engine climbs into the air at a high velocity, taking happy passengers to a far-away destination</a:t>
            </a:r>
          </a:p>
        </p:txBody>
      </p:sp>
      <p:sp>
        <p:nvSpPr>
          <p:cNvPr id="9" name="TextBox 8"/>
          <p:cNvSpPr txBox="1"/>
          <p:nvPr/>
        </p:nvSpPr>
        <p:spPr>
          <a:xfrm>
            <a:off x="5181600" y="4648200"/>
            <a:ext cx="3352800" cy="1754326"/>
          </a:xfrm>
          <a:prstGeom prst="rect">
            <a:avLst/>
          </a:prstGeom>
          <a:noFill/>
        </p:spPr>
        <p:txBody>
          <a:bodyPr wrap="square" rtlCol="0">
            <a:spAutoFit/>
          </a:bodyPr>
          <a:lstStyle/>
          <a:p>
            <a:r>
              <a:rPr lang="en-US" sz="2700" b="1" dirty="0">
                <a:solidFill>
                  <a:srgbClr val="292934"/>
                </a:solidFill>
                <a:latin typeface="Calibri" pitchFamily="34" charset="0"/>
              </a:rPr>
              <a:t>Scenario 2:</a:t>
            </a:r>
            <a:r>
              <a:rPr lang="en-US" sz="2700" dirty="0">
                <a:solidFill>
                  <a:srgbClr val="292934"/>
                </a:solidFill>
                <a:latin typeface="Calibri" pitchFamily="34" charset="0"/>
              </a:rPr>
              <a:t> Tasty sausages are cooking on a wood-burning grill. </a:t>
            </a:r>
          </a:p>
        </p:txBody>
      </p:sp>
      <p:sp>
        <p:nvSpPr>
          <p:cNvPr id="7" name="TextBox 3">
            <a:extLst>
              <a:ext uri="{FF2B5EF4-FFF2-40B4-BE49-F238E27FC236}">
                <a16:creationId xmlns:a16="http://schemas.microsoft.com/office/drawing/2014/main" id="{37FAF2FE-B089-4E71-8EB7-C3C00116BD64}"/>
              </a:ext>
            </a:extLst>
          </p:cNvPr>
          <p:cNvSpPr txBox="1"/>
          <p:nvPr/>
        </p:nvSpPr>
        <p:spPr>
          <a:xfrm>
            <a:off x="3124200" y="4267200"/>
            <a:ext cx="1907823"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latin typeface="Calibri" panose="020F0502020204030204" pitchFamily="34" charset="0"/>
                <a:cs typeface="Calibri" panose="020F0502020204030204" pitchFamily="34" charset="0"/>
              </a:rPr>
              <a:t>Photo courtesy of Pixabay.com</a:t>
            </a:r>
          </a:p>
        </p:txBody>
      </p:sp>
      <p:pic>
        <p:nvPicPr>
          <p:cNvPr id="11" name="Picture 10">
            <a:extLst>
              <a:ext uri="{FF2B5EF4-FFF2-40B4-BE49-F238E27FC236}">
                <a16:creationId xmlns:a16="http://schemas.microsoft.com/office/drawing/2014/main" id="{FD2DACF6-3523-4B95-8280-7532DEAF81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 y="4572000"/>
            <a:ext cx="4281415" cy="2020293"/>
          </a:xfrm>
          <a:prstGeom prst="rect">
            <a:avLst/>
          </a:prstGeom>
        </p:spPr>
      </p:pic>
      <p:sp>
        <p:nvSpPr>
          <p:cNvPr id="12" name="TextBox 3">
            <a:extLst>
              <a:ext uri="{FF2B5EF4-FFF2-40B4-BE49-F238E27FC236}">
                <a16:creationId xmlns:a16="http://schemas.microsoft.com/office/drawing/2014/main" id="{4F8E4328-7441-4E89-B972-B415FF38B1E8}"/>
              </a:ext>
            </a:extLst>
          </p:cNvPr>
          <p:cNvSpPr txBox="1"/>
          <p:nvPr/>
        </p:nvSpPr>
        <p:spPr>
          <a:xfrm>
            <a:off x="3200400" y="6553200"/>
            <a:ext cx="1907823" cy="2462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latin typeface="Calibri" panose="020F0502020204030204" pitchFamily="34" charset="0"/>
                <a:cs typeface="Calibri" panose="020F0502020204030204" pitchFamily="34" charset="0"/>
              </a:rPr>
              <a:t>Photo courtesy of Pixabay.com</a:t>
            </a:r>
          </a:p>
        </p:txBody>
      </p:sp>
    </p:spTree>
    <p:extLst>
      <p:ext uri="{BB962C8B-B14F-4D97-AF65-F5344CB8AC3E}">
        <p14:creationId xmlns:p14="http://schemas.microsoft.com/office/powerpoint/2010/main" val="13545782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990600"/>
          </a:xfrm>
        </p:spPr>
        <p:txBody>
          <a:bodyPr/>
          <a:lstStyle/>
          <a:p>
            <a:r>
              <a:rPr lang="en-US" dirty="0"/>
              <a:t>An Energy Challenge</a:t>
            </a:r>
          </a:p>
        </p:txBody>
      </p:sp>
      <p:pic>
        <p:nvPicPr>
          <p:cNvPr id="5" name="Picture 4" descr="DSC_096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800" y="3276600"/>
            <a:ext cx="2480376" cy="3124200"/>
          </a:xfrm>
          <a:prstGeom prst="rect">
            <a:avLst/>
          </a:prstGeom>
        </p:spPr>
      </p:pic>
      <p:pic>
        <p:nvPicPr>
          <p:cNvPr id="6" name="Picture 5" descr="DSC_0970.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76600" y="3276600"/>
            <a:ext cx="2235201" cy="3124200"/>
          </a:xfrm>
          <a:prstGeom prst="rect">
            <a:avLst/>
          </a:prstGeom>
        </p:spPr>
      </p:pic>
      <p:sp>
        <p:nvSpPr>
          <p:cNvPr id="8" name="TextBox 7"/>
          <p:cNvSpPr txBox="1"/>
          <p:nvPr/>
        </p:nvSpPr>
        <p:spPr>
          <a:xfrm>
            <a:off x="533400" y="1371600"/>
            <a:ext cx="5257800" cy="1754326"/>
          </a:xfrm>
          <a:prstGeom prst="rect">
            <a:avLst/>
          </a:prstGeom>
          <a:noFill/>
        </p:spPr>
        <p:txBody>
          <a:bodyPr wrap="square" rtlCol="0">
            <a:spAutoFit/>
          </a:bodyPr>
          <a:lstStyle/>
          <a:p>
            <a:r>
              <a:rPr lang="en-US" sz="2700" dirty="0">
                <a:solidFill>
                  <a:srgbClr val="292934"/>
                </a:solidFill>
                <a:latin typeface="Calibri" pitchFamily="34" charset="0"/>
              </a:rPr>
              <a:t>A boy climbs to the top of a bumpy air mattress and then slides down to the floor, where he comes to a gentle stop.</a:t>
            </a:r>
          </a:p>
        </p:txBody>
      </p:sp>
      <p:sp>
        <p:nvSpPr>
          <p:cNvPr id="9" name="TextBox 8"/>
          <p:cNvSpPr txBox="1"/>
          <p:nvPr/>
        </p:nvSpPr>
        <p:spPr>
          <a:xfrm>
            <a:off x="5943600" y="1447800"/>
            <a:ext cx="2895600" cy="4939814"/>
          </a:xfrm>
          <a:prstGeom prst="rect">
            <a:avLst/>
          </a:prstGeom>
          <a:noFill/>
        </p:spPr>
        <p:txBody>
          <a:bodyPr wrap="square" rtlCol="0">
            <a:spAutoFit/>
          </a:bodyPr>
          <a:lstStyle/>
          <a:p>
            <a:pPr marL="342900" indent="-342900">
              <a:buFont typeface="+mj-lt"/>
              <a:buAutoNum type="arabicPeriod"/>
            </a:pPr>
            <a:r>
              <a:rPr lang="en-US" sz="2000" dirty="0">
                <a:solidFill>
                  <a:srgbClr val="292934"/>
                </a:solidFill>
                <a:latin typeface="Calibri" pitchFamily="34" charset="0"/>
              </a:rPr>
              <a:t>What forms of energy are present when the boy is at the top of the mattress?</a:t>
            </a:r>
          </a:p>
          <a:p>
            <a:pPr marL="342900" indent="-342900">
              <a:spcBef>
                <a:spcPts val="600"/>
              </a:spcBef>
              <a:buFont typeface="+mj-lt"/>
              <a:buAutoNum type="arabicPeriod"/>
            </a:pPr>
            <a:r>
              <a:rPr lang="en-US" sz="2000" dirty="0">
                <a:solidFill>
                  <a:srgbClr val="292934"/>
                </a:solidFill>
                <a:latin typeface="Calibri" pitchFamily="34" charset="0"/>
              </a:rPr>
              <a:t>What forms of energy are present as the boy slides halfway down the mattress?</a:t>
            </a:r>
          </a:p>
          <a:p>
            <a:pPr marL="342900" indent="-342900">
              <a:spcBef>
                <a:spcPts val="600"/>
              </a:spcBef>
              <a:buFont typeface="+mj-lt"/>
              <a:buAutoNum type="arabicPeriod"/>
            </a:pPr>
            <a:r>
              <a:rPr lang="en-US" sz="2000" dirty="0">
                <a:solidFill>
                  <a:srgbClr val="292934"/>
                </a:solidFill>
                <a:latin typeface="Calibri" pitchFamily="34" charset="0"/>
              </a:rPr>
              <a:t>Where did the energy go when the boy finds himself on the floor? </a:t>
            </a:r>
          </a:p>
          <a:p>
            <a:pPr marL="342900" indent="-342900">
              <a:spcBef>
                <a:spcPts val="600"/>
              </a:spcBef>
              <a:buFont typeface="+mj-lt"/>
              <a:buAutoNum type="arabicPeriod"/>
            </a:pPr>
            <a:r>
              <a:rPr lang="en-US" sz="2000" dirty="0">
                <a:solidFill>
                  <a:srgbClr val="292934"/>
                </a:solidFill>
                <a:latin typeface="Calibri" pitchFamily="34" charset="0"/>
              </a:rPr>
              <a:t>What would happen if there were no friction between the boy and adjacent objects?</a:t>
            </a:r>
            <a:endParaRPr lang="en-US" sz="2000" dirty="0">
              <a:solidFill>
                <a:srgbClr val="292934"/>
              </a:solidFill>
            </a:endParaRPr>
          </a:p>
        </p:txBody>
      </p:sp>
      <p:sp>
        <p:nvSpPr>
          <p:cNvPr id="7" name="TextBox 3">
            <a:extLst>
              <a:ext uri="{FF2B5EF4-FFF2-40B4-BE49-F238E27FC236}">
                <a16:creationId xmlns:a16="http://schemas.microsoft.com/office/drawing/2014/main" id="{09A1C6F7-7F04-45E3-8759-A3C1E10E0D73}"/>
              </a:ext>
            </a:extLst>
          </p:cNvPr>
          <p:cNvSpPr txBox="1"/>
          <p:nvPr/>
        </p:nvSpPr>
        <p:spPr>
          <a:xfrm>
            <a:off x="3656188" y="6343498"/>
            <a:ext cx="1907823"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latin typeface="Calibri" panose="020F0502020204030204" pitchFamily="34" charset="0"/>
                <a:cs typeface="Calibri" panose="020F0502020204030204" pitchFamily="34" charset="0"/>
              </a:rPr>
              <a:t>Photo courtesy of Hector Mireles</a:t>
            </a:r>
          </a:p>
        </p:txBody>
      </p:sp>
    </p:spTree>
    <p:extLst>
      <p:ext uri="{BB962C8B-B14F-4D97-AF65-F5344CB8AC3E}">
        <p14:creationId xmlns:p14="http://schemas.microsoft.com/office/powerpoint/2010/main" val="778305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01899" y="437254"/>
            <a:ext cx="5868219" cy="6420746"/>
          </a:xfrm>
          <a:prstGeom prst="rect">
            <a:avLst/>
          </a:prstGeom>
        </p:spPr>
      </p:pic>
      <p:sp>
        <p:nvSpPr>
          <p:cNvPr id="4" name="Rectangle 6">
            <a:extLst>
              <a:ext uri="{FF2B5EF4-FFF2-40B4-BE49-F238E27FC236}">
                <a16:creationId xmlns:a16="http://schemas.microsoft.com/office/drawing/2014/main" id="{A0785A93-FE83-4EE4-ACE1-068D5735456D}"/>
              </a:ext>
            </a:extLst>
          </p:cNvPr>
          <p:cNvSpPr>
            <a:spLocks noChangeArrowheads="1"/>
          </p:cNvSpPr>
          <p:nvPr/>
        </p:nvSpPr>
        <p:spPr bwMode="auto">
          <a:xfrm>
            <a:off x="4572000" y="2743200"/>
            <a:ext cx="2743200" cy="37338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70809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990600"/>
          </a:xfrm>
        </p:spPr>
        <p:txBody>
          <a:bodyPr>
            <a:normAutofit/>
          </a:bodyPr>
          <a:lstStyle/>
          <a:p>
            <a:r>
              <a:rPr lang="en-US" dirty="0"/>
              <a:t>Common Energy Misconceptions  </a:t>
            </a:r>
          </a:p>
        </p:txBody>
      </p:sp>
      <p:sp>
        <p:nvSpPr>
          <p:cNvPr id="2" name="Vertical Text Placeholder 1"/>
          <p:cNvSpPr>
            <a:spLocks noGrp="1"/>
          </p:cNvSpPr>
          <p:nvPr>
            <p:ph idx="1"/>
          </p:nvPr>
        </p:nvSpPr>
        <p:spPr>
          <a:xfrm>
            <a:off x="533400" y="1219200"/>
            <a:ext cx="8305800" cy="5334000"/>
          </a:xfrm>
        </p:spPr>
        <p:txBody>
          <a:bodyPr vert="horz"/>
          <a:lstStyle/>
          <a:p>
            <a:pPr marL="365760" indent="-365760">
              <a:spcBef>
                <a:spcPts val="600"/>
              </a:spcBef>
              <a:buFont typeface="+mj-lt"/>
              <a:buAutoNum type="arabicPeriod"/>
            </a:pPr>
            <a:r>
              <a:rPr lang="en-US" sz="2800" dirty="0"/>
              <a:t>Energy is a “thing,” a material object.</a:t>
            </a:r>
          </a:p>
          <a:p>
            <a:pPr marL="365760" indent="-365760">
              <a:spcBef>
                <a:spcPts val="600"/>
              </a:spcBef>
              <a:buFont typeface="+mj-lt"/>
              <a:buAutoNum type="arabicPeriod"/>
            </a:pPr>
            <a:r>
              <a:rPr lang="en-US" sz="2800" dirty="0"/>
              <a:t>Energy is the same thing as force and power. </a:t>
            </a:r>
          </a:p>
          <a:p>
            <a:pPr marL="365760" indent="-365760">
              <a:spcBef>
                <a:spcPts val="600"/>
              </a:spcBef>
              <a:buFont typeface="+mj-lt"/>
              <a:buAutoNum type="arabicPeriod"/>
            </a:pPr>
            <a:r>
              <a:rPr lang="en-US" sz="2800" dirty="0"/>
              <a:t>If an object isn’t part of some action, it has no energy.</a:t>
            </a:r>
          </a:p>
          <a:p>
            <a:pPr marL="365760" indent="-365760">
              <a:spcBef>
                <a:spcPts val="600"/>
              </a:spcBef>
              <a:buFont typeface="+mj-lt"/>
              <a:buAutoNum type="arabicPeriod"/>
            </a:pPr>
            <a:r>
              <a:rPr lang="en-US" sz="2800" dirty="0"/>
              <a:t>Energy has human qualities like want or desire.</a:t>
            </a:r>
          </a:p>
          <a:p>
            <a:pPr marL="365760" indent="-365760">
              <a:spcBef>
                <a:spcPts val="600"/>
              </a:spcBef>
              <a:buFont typeface="+mj-lt"/>
              <a:buAutoNum type="arabicPeriod"/>
            </a:pPr>
            <a:r>
              <a:rPr lang="en-US" sz="2800" dirty="0"/>
              <a:t>Energy can be used up or destroyed.</a:t>
            </a:r>
          </a:p>
          <a:p>
            <a:pPr marL="365760" indent="-365760">
              <a:spcBef>
                <a:spcPts val="600"/>
              </a:spcBef>
              <a:buFont typeface="+mj-lt"/>
              <a:buAutoNum type="arabicPeriod"/>
            </a:pPr>
            <a:r>
              <a:rPr lang="en-US" sz="2800" dirty="0"/>
              <a:t>Energy can be created.</a:t>
            </a:r>
          </a:p>
          <a:p>
            <a:pPr marL="365760" indent="-365760">
              <a:spcBef>
                <a:spcPts val="600"/>
              </a:spcBef>
              <a:buFont typeface="+mj-lt"/>
              <a:buAutoNum type="arabicPeriod"/>
            </a:pPr>
            <a:r>
              <a:rPr lang="en-US" sz="2800" dirty="0"/>
              <a:t>Only mechanical things and loud things have energy.</a:t>
            </a:r>
          </a:p>
          <a:p>
            <a:pPr marL="365760" indent="-365760">
              <a:spcBef>
                <a:spcPts val="600"/>
              </a:spcBef>
              <a:buFont typeface="+mj-lt"/>
              <a:buAutoNum type="arabicPeriod"/>
            </a:pPr>
            <a:r>
              <a:rPr lang="en-US" sz="2800" dirty="0"/>
              <a:t>We can do useful things with all forms of energy.</a:t>
            </a:r>
          </a:p>
          <a:p>
            <a:pPr marL="365760" indent="-365760">
              <a:spcBef>
                <a:spcPts val="600"/>
              </a:spcBef>
              <a:buFont typeface="+mj-lt"/>
              <a:buAutoNum type="arabicPeriod"/>
            </a:pPr>
            <a:r>
              <a:rPr lang="en-US" sz="2800" dirty="0"/>
              <a:t>There’s no need for energy conservation, since all energy is conserved.</a:t>
            </a:r>
          </a:p>
        </p:txBody>
      </p:sp>
    </p:spTree>
    <p:extLst>
      <p:ext uri="{BB962C8B-B14F-4D97-AF65-F5344CB8AC3E}">
        <p14:creationId xmlns:p14="http://schemas.microsoft.com/office/powerpoint/2010/main" val="241315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a:t>Today’s Focus Questions</a:t>
            </a:r>
          </a:p>
        </p:txBody>
      </p:sp>
      <p:sp>
        <p:nvSpPr>
          <p:cNvPr id="3" name="Content Placeholder 2"/>
          <p:cNvSpPr>
            <a:spLocks noGrp="1"/>
          </p:cNvSpPr>
          <p:nvPr>
            <p:ph idx="1"/>
          </p:nvPr>
        </p:nvSpPr>
        <p:spPr>
          <a:xfrm>
            <a:off x="457200" y="1447800"/>
            <a:ext cx="8229600" cy="5181600"/>
          </a:xfrm>
        </p:spPr>
        <p:txBody>
          <a:bodyPr/>
          <a:lstStyle/>
          <a:p>
            <a:pPr marL="457200" indent="-457200">
              <a:spcBef>
                <a:spcPts val="600"/>
              </a:spcBef>
              <a:spcAft>
                <a:spcPts val="0"/>
              </a:spcAft>
              <a:buFont typeface="+mj-lt"/>
              <a:buAutoNum type="arabicPeriod"/>
            </a:pPr>
            <a:r>
              <a:rPr lang="en-US" dirty="0"/>
              <a:t>What is the Science Content Storyline Lens (SCSL)?</a:t>
            </a:r>
          </a:p>
          <a:p>
            <a:pPr marL="457200" indent="-457200">
              <a:spcBef>
                <a:spcPts val="600"/>
              </a:spcBef>
              <a:spcAft>
                <a:spcPts val="0"/>
              </a:spcAft>
              <a:buFont typeface="+mj-lt"/>
              <a:buAutoNum type="arabicPeriod"/>
            </a:pPr>
            <a:r>
              <a:rPr lang="en-US" dirty="0"/>
              <a:t>Why is one main learning goal essential for science content storyline coherence?</a:t>
            </a:r>
          </a:p>
          <a:p>
            <a:pPr marL="457200" indent="-457200">
              <a:spcBef>
                <a:spcPts val="600"/>
              </a:spcBef>
              <a:spcAft>
                <a:spcPts val="0"/>
              </a:spcAft>
              <a:buFont typeface="+mj-lt"/>
              <a:buAutoNum type="arabicPeriod"/>
            </a:pPr>
            <a:r>
              <a:rPr lang="en-US" dirty="0"/>
              <a:t>How do we know whether something has energy?</a:t>
            </a:r>
          </a:p>
          <a:p>
            <a:pPr marL="457200" indent="-457200">
              <a:spcBef>
                <a:spcPts val="600"/>
              </a:spcBef>
              <a:spcAft>
                <a:spcPts val="0"/>
              </a:spcAft>
              <a:buFont typeface="+mj-lt"/>
              <a:buAutoNum type="arabicPeriod"/>
            </a:pPr>
            <a:r>
              <a:rPr lang="en-US" dirty="0"/>
              <a:t>What causes a moving object to have more or less motion energy? </a:t>
            </a:r>
          </a:p>
        </p:txBody>
      </p:sp>
    </p:spTree>
    <p:extLst>
      <p:ext uri="{BB962C8B-B14F-4D97-AF65-F5344CB8AC3E}">
        <p14:creationId xmlns:p14="http://schemas.microsoft.com/office/powerpoint/2010/main" val="5422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Today’s Lesson Analysis Work</a:t>
            </a:r>
          </a:p>
        </p:txBody>
      </p:sp>
      <p:sp>
        <p:nvSpPr>
          <p:cNvPr id="3" name="Content Placeholder 2"/>
          <p:cNvSpPr>
            <a:spLocks noGrp="1"/>
          </p:cNvSpPr>
          <p:nvPr>
            <p:ph idx="1"/>
          </p:nvPr>
        </p:nvSpPr>
        <p:spPr>
          <a:xfrm>
            <a:off x="533400" y="1447800"/>
            <a:ext cx="8229600" cy="5029200"/>
          </a:xfrm>
        </p:spPr>
        <p:txBody>
          <a:bodyPr/>
          <a:lstStyle/>
          <a:p>
            <a:pPr marL="0" indent="0">
              <a:buNone/>
            </a:pPr>
            <a:r>
              <a:rPr lang="en-US" dirty="0"/>
              <a:t>Reflect on today’s session:</a:t>
            </a:r>
          </a:p>
          <a:p>
            <a:pPr marL="731520" indent="-365760">
              <a:spcBef>
                <a:spcPts val="600"/>
              </a:spcBef>
              <a:buFont typeface="Arial" pitchFamily="34" charset="0"/>
              <a:buChar char="•"/>
            </a:pPr>
            <a:r>
              <a:rPr lang="en-US" dirty="0"/>
              <a:t>STL strategy 6: use and apply</a:t>
            </a:r>
          </a:p>
          <a:p>
            <a:pPr marL="731520" lvl="1" indent="-365760">
              <a:spcBef>
                <a:spcPts val="600"/>
              </a:spcBef>
              <a:buFont typeface="Arial" pitchFamily="34" charset="0"/>
              <a:buChar char="•"/>
            </a:pPr>
            <a:r>
              <a:rPr lang="en-US" sz="3200" dirty="0"/>
              <a:t>The Science Content Storyline Lens (SCSL)</a:t>
            </a:r>
          </a:p>
          <a:p>
            <a:pPr marL="731520" lvl="1" indent="-365760">
              <a:spcBef>
                <a:spcPts val="600"/>
              </a:spcBef>
              <a:buFont typeface="Arial" pitchFamily="34" charset="0"/>
              <a:buChar char="•"/>
            </a:pPr>
            <a:r>
              <a:rPr lang="en-US" sz="3200" dirty="0"/>
              <a:t>Science ideas and student ideas</a:t>
            </a:r>
          </a:p>
          <a:p>
            <a:pPr marL="731520" lvl="1" indent="-365760">
              <a:spcBef>
                <a:spcPts val="600"/>
              </a:spcBef>
              <a:buFont typeface="Arial" pitchFamily="34" charset="0"/>
              <a:buChar char="•"/>
            </a:pPr>
            <a:r>
              <a:rPr lang="en-US" sz="3200" dirty="0"/>
              <a:t>SCSL strategy A: identify one main learning goal</a:t>
            </a:r>
          </a:p>
          <a:p>
            <a:pPr marL="0" indent="0">
              <a:spcBef>
                <a:spcPts val="1800"/>
              </a:spcBef>
              <a:buNone/>
            </a:pPr>
            <a:r>
              <a:rPr lang="en-US" dirty="0"/>
              <a:t>Based on our work today, do you have any suggestions for modifying our image of effective science teaching? </a:t>
            </a:r>
          </a:p>
        </p:txBody>
      </p:sp>
    </p:spTree>
    <p:extLst>
      <p:ext uri="{BB962C8B-B14F-4D97-AF65-F5344CB8AC3E}">
        <p14:creationId xmlns:p14="http://schemas.microsoft.com/office/powerpoint/2010/main" val="264221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458200" cy="990600"/>
          </a:xfrm>
        </p:spPr>
        <p:txBody>
          <a:bodyPr>
            <a:normAutofit/>
          </a:bodyPr>
          <a:lstStyle/>
          <a:p>
            <a:r>
              <a:rPr lang="en-US" sz="3800" dirty="0"/>
              <a:t>Summary: Today’s Content Deepening Work</a:t>
            </a:r>
          </a:p>
        </p:txBody>
      </p:sp>
      <p:sp>
        <p:nvSpPr>
          <p:cNvPr id="3" name="Content Placeholder 2"/>
          <p:cNvSpPr>
            <a:spLocks noGrp="1"/>
          </p:cNvSpPr>
          <p:nvPr>
            <p:ph idx="1"/>
          </p:nvPr>
        </p:nvSpPr>
        <p:spPr>
          <a:xfrm>
            <a:off x="457200" y="1676400"/>
            <a:ext cx="8458200" cy="4876800"/>
          </a:xfrm>
        </p:spPr>
        <p:txBody>
          <a:bodyPr/>
          <a:lstStyle/>
          <a:p>
            <a:pPr marL="0" indent="0">
              <a:buNone/>
            </a:pPr>
            <a:r>
              <a:rPr lang="en-US" dirty="0"/>
              <a:t>Name one main learning goal for today’s content deepening work.</a:t>
            </a:r>
          </a:p>
          <a:p>
            <a:pPr marL="0" indent="0" algn="ctr">
              <a:buNone/>
            </a:pPr>
            <a:r>
              <a:rPr lang="en-US" dirty="0"/>
              <a:t>OR</a:t>
            </a:r>
          </a:p>
          <a:p>
            <a:pPr marL="0" indent="0">
              <a:buNone/>
            </a:pPr>
            <a:r>
              <a:rPr lang="en-US" dirty="0"/>
              <a:t>Name one supporting science idea you learned about energy transfer and/or transformation today.</a:t>
            </a:r>
          </a:p>
          <a:p>
            <a:pPr marL="0" indent="0" algn="ctr">
              <a:buNone/>
            </a:pPr>
            <a:r>
              <a:rPr lang="en-US" dirty="0"/>
              <a:t>OR</a:t>
            </a:r>
          </a:p>
          <a:p>
            <a:pPr marL="0" indent="0">
              <a:buNone/>
            </a:pPr>
            <a:r>
              <a:rPr lang="en-US" dirty="0"/>
              <a:t>Name one common student idea (misconception) about energy and energy transfer. </a:t>
            </a:r>
          </a:p>
        </p:txBody>
      </p:sp>
    </p:spTree>
    <p:extLst>
      <p:ext uri="{BB962C8B-B14F-4D97-AF65-F5344CB8AC3E}">
        <p14:creationId xmlns:p14="http://schemas.microsoft.com/office/powerpoint/2010/main" val="31742235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3400" y="304800"/>
            <a:ext cx="8229600" cy="1020763"/>
          </a:xfrm>
        </p:spPr>
        <p:txBody>
          <a:bodyPr>
            <a:normAutofit/>
          </a:bodyPr>
          <a:lstStyle/>
          <a:p>
            <a:r>
              <a:rPr lang="en-US" dirty="0"/>
              <a:t>Homework</a:t>
            </a:r>
          </a:p>
        </p:txBody>
      </p:sp>
      <p:sp>
        <p:nvSpPr>
          <p:cNvPr id="3" name="Content Placeholder 2"/>
          <p:cNvSpPr>
            <a:spLocks noGrp="1"/>
          </p:cNvSpPr>
          <p:nvPr>
            <p:ph idx="1"/>
          </p:nvPr>
        </p:nvSpPr>
        <p:spPr>
          <a:xfrm>
            <a:off x="609600" y="1143000"/>
            <a:ext cx="8229600" cy="5334000"/>
          </a:xfrm>
        </p:spPr>
        <p:txBody>
          <a:bodyPr/>
          <a:lstStyle/>
          <a:p>
            <a:pPr marL="548640" indent="-548640">
              <a:spcBef>
                <a:spcPts val="0"/>
              </a:spcBef>
              <a:spcAft>
                <a:spcPts val="300"/>
              </a:spcAft>
              <a:buFont typeface="+mj-lt"/>
              <a:buAutoNum type="arabicPeriod"/>
              <a:defRPr/>
            </a:pPr>
            <a:r>
              <a:rPr lang="en-US" sz="3000" dirty="0"/>
              <a:t>Read in the </a:t>
            </a:r>
            <a:r>
              <a:rPr lang="en-US" sz="3000" dirty="0" err="1"/>
              <a:t>STeLLA</a:t>
            </a:r>
            <a:r>
              <a:rPr lang="en-US" sz="3000" dirty="0"/>
              <a:t> strategies booklet:</a:t>
            </a:r>
          </a:p>
          <a:p>
            <a:pPr marL="731520" lvl="1" indent="-365760">
              <a:spcBef>
                <a:spcPts val="0"/>
              </a:spcBef>
              <a:spcAft>
                <a:spcPts val="300"/>
              </a:spcAft>
              <a:buFont typeface="Arial" pitchFamily="34" charset="0"/>
              <a:buChar char="•"/>
              <a:defRPr/>
            </a:pPr>
            <a:r>
              <a:rPr lang="en-US" sz="3000" dirty="0"/>
              <a:t>SCSL strategy B: Set the purpose with a focus question or goal statement</a:t>
            </a:r>
          </a:p>
          <a:p>
            <a:pPr marL="731520" lvl="1" indent="-365760">
              <a:spcBef>
                <a:spcPts val="0"/>
              </a:spcBef>
              <a:spcAft>
                <a:spcPts val="300"/>
              </a:spcAft>
              <a:buFont typeface="Arial" pitchFamily="34" charset="0"/>
              <a:buChar char="•"/>
              <a:defRPr/>
            </a:pPr>
            <a:r>
              <a:rPr lang="en-US" sz="3000" dirty="0"/>
              <a:t>SCSL strategy C: Select activities that are matched to the learning goal</a:t>
            </a:r>
          </a:p>
          <a:p>
            <a:pPr marL="731520" lvl="1" indent="-365760">
              <a:spcBef>
                <a:spcPts val="0"/>
              </a:spcBef>
              <a:spcAft>
                <a:spcPts val="300"/>
              </a:spcAft>
              <a:buFont typeface="Arial" pitchFamily="34" charset="0"/>
              <a:buChar char="•"/>
              <a:defRPr/>
            </a:pPr>
            <a:r>
              <a:rPr lang="en-US" sz="3000" dirty="0"/>
              <a:t>SCSL strategy I: Summarize key science ideas </a:t>
            </a:r>
          </a:p>
          <a:p>
            <a:pPr marL="731520" lvl="1" indent="-365760">
              <a:spcBef>
                <a:spcPts val="0"/>
              </a:spcBef>
              <a:spcAft>
                <a:spcPts val="300"/>
              </a:spcAft>
              <a:buFont typeface="Arial" pitchFamily="34" charset="0"/>
              <a:buChar char="•"/>
              <a:defRPr/>
            </a:pPr>
            <a:r>
              <a:rPr lang="en-US" sz="3000" dirty="0"/>
              <a:t>STL strategy 7: Engage students in making connections by synthesizing and summarizing key science ideas</a:t>
            </a:r>
            <a:r>
              <a:rPr lang="en-US" sz="3000" dirty="0">
                <a:solidFill>
                  <a:srgbClr val="FF0000"/>
                </a:solidFill>
              </a:rPr>
              <a:t> </a:t>
            </a:r>
            <a:endParaRPr lang="en-US" sz="3000" dirty="0"/>
          </a:p>
          <a:p>
            <a:pPr marL="548640" indent="-548640">
              <a:spcBef>
                <a:spcPts val="600"/>
              </a:spcBef>
              <a:buFont typeface="+mj-lt"/>
              <a:buAutoNum type="arabicPeriod"/>
              <a:defRPr/>
            </a:pPr>
            <a:r>
              <a:rPr lang="en-US" sz="3000" dirty="0"/>
              <a:t>Fill in the appropriate columns on your SCSL </a:t>
            </a:r>
            <a:br>
              <a:rPr lang="en-US" sz="3000" dirty="0"/>
            </a:br>
            <a:r>
              <a:rPr lang="en-US" sz="3000" dirty="0"/>
              <a:t>Z-fold summary charts.</a:t>
            </a:r>
          </a:p>
        </p:txBody>
      </p:sp>
    </p:spTree>
    <p:extLst>
      <p:ext uri="{BB962C8B-B14F-4D97-AF65-F5344CB8AC3E}">
        <p14:creationId xmlns:p14="http://schemas.microsoft.com/office/powerpoint/2010/main" val="209014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a:t> Extended Homework</a:t>
            </a:r>
          </a:p>
        </p:txBody>
      </p:sp>
      <p:sp>
        <p:nvSpPr>
          <p:cNvPr id="32771" name="Content Placeholder 2"/>
          <p:cNvSpPr>
            <a:spLocks noGrp="1"/>
          </p:cNvSpPr>
          <p:nvPr>
            <p:ph idx="1"/>
          </p:nvPr>
        </p:nvSpPr>
        <p:spPr>
          <a:xfrm>
            <a:off x="457200" y="1600200"/>
            <a:ext cx="8382000" cy="4876800"/>
          </a:xfrm>
        </p:spPr>
        <p:txBody>
          <a:bodyPr>
            <a:normAutofit/>
          </a:bodyPr>
          <a:lstStyle/>
          <a:p>
            <a:pPr marL="365760" indent="-365760">
              <a:spcBef>
                <a:spcPts val="0"/>
              </a:spcBef>
              <a:spcAft>
                <a:spcPts val="1200"/>
              </a:spcAft>
            </a:pPr>
            <a:r>
              <a:rPr lang="en-US" dirty="0"/>
              <a:t>Locate handout 5.8 (Extended Homework) in your PD program binder.   </a:t>
            </a:r>
            <a:endParaRPr lang="en-US" dirty="0">
              <a:solidFill>
                <a:srgbClr val="FF0000"/>
              </a:solidFill>
            </a:endParaRPr>
          </a:p>
          <a:p>
            <a:pPr marL="365760" indent="-365760">
              <a:spcBef>
                <a:spcPts val="0"/>
              </a:spcBef>
              <a:spcAft>
                <a:spcPts val="1200"/>
              </a:spcAft>
            </a:pPr>
            <a:r>
              <a:rPr lang="en-US" dirty="0"/>
              <a:t>Between now and Friday, read your assigned two-part lesson plan (parts A and B). </a:t>
            </a:r>
          </a:p>
          <a:p>
            <a:pPr marL="365760" indent="-365760">
              <a:spcBef>
                <a:spcPts val="0"/>
              </a:spcBef>
              <a:spcAft>
                <a:spcPts val="1200"/>
              </a:spcAft>
            </a:pPr>
            <a:r>
              <a:rPr lang="en-US" dirty="0"/>
              <a:t>Be prepared to share your findings in a study-group conversation on our last day. </a:t>
            </a:r>
          </a:p>
        </p:txBody>
      </p:sp>
    </p:spTree>
    <p:extLst>
      <p:ext uri="{BB962C8B-B14F-4D97-AF65-F5344CB8AC3E}">
        <p14:creationId xmlns:p14="http://schemas.microsoft.com/office/powerpoint/2010/main" val="15736822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533400"/>
            <a:ext cx="8382000" cy="990600"/>
          </a:xfrm>
        </p:spPr>
        <p:txBody>
          <a:bodyPr>
            <a:normAutofit/>
          </a:bodyPr>
          <a:lstStyle/>
          <a:p>
            <a:pPr eaLnBrk="1" hangingPunct="1"/>
            <a:r>
              <a:rPr lang="en-US" dirty="0"/>
              <a:t>Reflections on Today’s Session</a:t>
            </a:r>
          </a:p>
        </p:txBody>
      </p:sp>
      <p:sp>
        <p:nvSpPr>
          <p:cNvPr id="40963" name="Rectangle 3"/>
          <p:cNvSpPr>
            <a:spLocks noGrp="1" noChangeArrowheads="1"/>
          </p:cNvSpPr>
          <p:nvPr>
            <p:ph type="body" idx="1"/>
          </p:nvPr>
        </p:nvSpPr>
        <p:spPr>
          <a:xfrm>
            <a:off x="457200" y="1524000"/>
            <a:ext cx="8458200" cy="5105400"/>
          </a:xfrm>
        </p:spPr>
        <p:txBody>
          <a:bodyPr/>
          <a:lstStyle/>
          <a:p>
            <a:pPr marL="0" indent="0" eaLnBrk="1" hangingPunct="1">
              <a:spcBef>
                <a:spcPts val="0"/>
              </a:spcBef>
              <a:spcAft>
                <a:spcPts val="1200"/>
              </a:spcAft>
              <a:buNone/>
            </a:pPr>
            <a:r>
              <a:rPr lang="en-US" sz="3000" b="1" dirty="0"/>
              <a:t>Reflect on lesson analysis: </a:t>
            </a:r>
            <a:r>
              <a:rPr lang="en-US" sz="3000" dirty="0"/>
              <a:t>In what way(s) did our lesson analysis work and/or our study of SCSL strategy A (one main learning goal) stretch your thinking? Give an example to support your response.</a:t>
            </a:r>
            <a:endParaRPr lang="en-US" sz="3000" b="1" dirty="0"/>
          </a:p>
          <a:p>
            <a:pPr marL="0" indent="0" eaLnBrk="1" hangingPunct="1">
              <a:spcBef>
                <a:spcPts val="0"/>
              </a:spcBef>
              <a:spcAft>
                <a:spcPts val="1200"/>
              </a:spcAft>
              <a:buNone/>
            </a:pPr>
            <a:r>
              <a:rPr lang="en-US" sz="3000" b="1" dirty="0"/>
              <a:t>Reflect on content deepening: </a:t>
            </a:r>
            <a:r>
              <a:rPr lang="en-US" sz="3000" dirty="0"/>
              <a:t>Describe how our content deepening work today helped you clarify a science-content idea.</a:t>
            </a:r>
            <a:endParaRPr lang="en-US" sz="3000" b="1" dirty="0"/>
          </a:p>
          <a:p>
            <a:pPr marL="0" indent="0" eaLnBrk="1" hangingPunct="1">
              <a:spcBef>
                <a:spcPts val="0"/>
              </a:spcBef>
              <a:spcAft>
                <a:spcPts val="0"/>
              </a:spcAft>
              <a:buNone/>
            </a:pPr>
            <a:r>
              <a:rPr lang="en-US" sz="3000" b="1" dirty="0"/>
              <a:t>Feedback: </a:t>
            </a:r>
            <a:r>
              <a:rPr lang="en-US" sz="3000" dirty="0"/>
              <a:t>Provide feedback about today’s session and the program so far (likes, dislikes, questions, concerns, suggestions).</a:t>
            </a:r>
          </a:p>
        </p:txBody>
      </p:sp>
    </p:spTree>
    <p:extLst>
      <p:ext uri="{BB962C8B-B14F-4D97-AF65-F5344CB8AC3E}">
        <p14:creationId xmlns:p14="http://schemas.microsoft.com/office/powerpoint/2010/main" val="1317743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457200"/>
            <a:ext cx="8229600" cy="990600"/>
          </a:xfrm>
        </p:spPr>
        <p:txBody>
          <a:bodyPr/>
          <a:lstStyle/>
          <a:p>
            <a:r>
              <a:rPr lang="en-US" dirty="0"/>
              <a:t>Focus for the Week</a:t>
            </a:r>
          </a:p>
        </p:txBody>
      </p:sp>
      <p:sp>
        <p:nvSpPr>
          <p:cNvPr id="8195" name="Content Placeholder 2"/>
          <p:cNvSpPr>
            <a:spLocks noGrp="1"/>
          </p:cNvSpPr>
          <p:nvPr>
            <p:ph idx="1"/>
          </p:nvPr>
        </p:nvSpPr>
        <p:spPr>
          <a:xfrm>
            <a:off x="457200" y="1447800"/>
            <a:ext cx="8229600" cy="4876800"/>
          </a:xfrm>
        </p:spPr>
        <p:txBody>
          <a:bodyPr/>
          <a:lstStyle/>
          <a:p>
            <a:pPr marL="365760" indent="-365760">
              <a:spcBef>
                <a:spcPts val="800"/>
              </a:spcBef>
              <a:buClr>
                <a:schemeClr val="bg1">
                  <a:lumMod val="65000"/>
                </a:schemeClr>
              </a:buClr>
            </a:pPr>
            <a:r>
              <a:rPr lang="en-US" sz="3000" dirty="0"/>
              <a:t>Content area 2: energy transfer (ET)</a:t>
            </a:r>
          </a:p>
          <a:p>
            <a:pPr marL="365760" indent="-365760">
              <a:spcBef>
                <a:spcPts val="800"/>
              </a:spcBef>
              <a:buClr>
                <a:schemeClr val="bg1">
                  <a:lumMod val="65000"/>
                </a:schemeClr>
              </a:buClr>
            </a:pPr>
            <a:r>
              <a:rPr lang="en-US" sz="3000" dirty="0"/>
              <a:t>Science Content Storyline Lens</a:t>
            </a:r>
          </a:p>
          <a:p>
            <a:pPr marL="731520" lvl="1" indent="-365760">
              <a:spcBef>
                <a:spcPts val="800"/>
              </a:spcBef>
              <a:buClr>
                <a:schemeClr val="bg1">
                  <a:lumMod val="65000"/>
                </a:schemeClr>
              </a:buClr>
              <a:buSzPct val="100000"/>
              <a:buFont typeface="Arial" pitchFamily="34" charset="0"/>
              <a:buChar char="•"/>
            </a:pPr>
            <a:r>
              <a:rPr lang="en-US" sz="3000" dirty="0"/>
              <a:t>Strategies A, B, C, D, F, G, H, and I</a:t>
            </a:r>
          </a:p>
          <a:p>
            <a:pPr marL="731520" lvl="1" indent="-365760">
              <a:spcBef>
                <a:spcPts val="800"/>
              </a:spcBef>
              <a:buClr>
                <a:schemeClr val="bg1">
                  <a:lumMod val="65000"/>
                </a:schemeClr>
              </a:buClr>
              <a:buSzPct val="100000"/>
              <a:buFont typeface="Arial" pitchFamily="34" charset="0"/>
              <a:buChar char="•"/>
            </a:pPr>
            <a:r>
              <a:rPr lang="en-US" sz="3000" dirty="0"/>
              <a:t>Video-based lesson analysis (Energy Transfer lessons)</a:t>
            </a:r>
          </a:p>
          <a:p>
            <a:pPr marL="365760" lvl="1" indent="-365760">
              <a:spcBef>
                <a:spcPts val="800"/>
              </a:spcBef>
              <a:buClr>
                <a:schemeClr val="bg1">
                  <a:lumMod val="65000"/>
                </a:schemeClr>
              </a:buClr>
              <a:buFont typeface="Arial" pitchFamily="34" charset="0"/>
              <a:buChar char="•"/>
            </a:pPr>
            <a:r>
              <a:rPr lang="en-US" sz="3000" dirty="0"/>
              <a:t>Energy Transfer lesson plans review (last day)</a:t>
            </a:r>
          </a:p>
          <a:p>
            <a:pPr marL="365760" lvl="1" indent="-365760">
              <a:spcBef>
                <a:spcPts val="800"/>
              </a:spcBef>
              <a:buClr>
                <a:schemeClr val="bg1">
                  <a:lumMod val="65000"/>
                </a:schemeClr>
              </a:buClr>
              <a:buFont typeface="Arial" pitchFamily="34" charset="0"/>
              <a:buChar char="•"/>
            </a:pPr>
            <a:r>
              <a:rPr lang="en-US" sz="3000" dirty="0"/>
              <a:t>Academic-year schedule (last day)</a:t>
            </a:r>
          </a:p>
          <a:p>
            <a:pPr marL="731520" lvl="2" indent="-365760">
              <a:spcBef>
                <a:spcPts val="800"/>
              </a:spcBef>
              <a:buClr>
                <a:schemeClr val="bg1">
                  <a:lumMod val="65000"/>
                </a:schemeClr>
              </a:buClr>
            </a:pPr>
            <a:r>
              <a:rPr lang="en-US" sz="3000" dirty="0"/>
              <a:t>Video recording</a:t>
            </a:r>
          </a:p>
          <a:p>
            <a:pPr marL="731520" lvl="2" indent="-365760">
              <a:spcBef>
                <a:spcPts val="800"/>
              </a:spcBef>
              <a:buClr>
                <a:schemeClr val="bg1">
                  <a:lumMod val="65000"/>
                </a:schemeClr>
              </a:buClr>
            </a:pPr>
            <a:r>
              <a:rPr lang="en-US" sz="3000" dirty="0"/>
              <a:t>Study-group sessions</a:t>
            </a:r>
          </a:p>
        </p:txBody>
      </p:sp>
    </p:spTree>
    <p:extLst>
      <p:ext uri="{BB962C8B-B14F-4D97-AF65-F5344CB8AC3E}">
        <p14:creationId xmlns:p14="http://schemas.microsoft.com/office/powerpoint/2010/main" val="18759838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19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a:t>Today’s Focus Questions</a:t>
            </a:r>
          </a:p>
        </p:txBody>
      </p:sp>
      <p:sp>
        <p:nvSpPr>
          <p:cNvPr id="3" name="Content Placeholder 2"/>
          <p:cNvSpPr>
            <a:spLocks noGrp="1"/>
          </p:cNvSpPr>
          <p:nvPr>
            <p:ph idx="1"/>
          </p:nvPr>
        </p:nvSpPr>
        <p:spPr>
          <a:xfrm>
            <a:off x="457200" y="1371600"/>
            <a:ext cx="8229600" cy="5257800"/>
          </a:xfrm>
        </p:spPr>
        <p:txBody>
          <a:bodyPr/>
          <a:lstStyle/>
          <a:p>
            <a:pPr marL="457200" indent="-457200">
              <a:spcBef>
                <a:spcPts val="600"/>
              </a:spcBef>
              <a:spcAft>
                <a:spcPts val="0"/>
              </a:spcAft>
              <a:buFont typeface="+mj-lt"/>
              <a:buAutoNum type="arabicPeriod"/>
            </a:pPr>
            <a:r>
              <a:rPr lang="en-US" dirty="0"/>
              <a:t>What is the Science Content Storyline Lens (SCSL)?</a:t>
            </a:r>
          </a:p>
          <a:p>
            <a:pPr marL="457200" indent="-457200">
              <a:spcBef>
                <a:spcPts val="600"/>
              </a:spcBef>
              <a:spcAft>
                <a:spcPts val="0"/>
              </a:spcAft>
              <a:buFont typeface="+mj-lt"/>
              <a:buAutoNum type="arabicPeriod"/>
            </a:pPr>
            <a:r>
              <a:rPr lang="en-US" dirty="0"/>
              <a:t>Why is one main learning goal essential for science content storyline coherence?</a:t>
            </a:r>
          </a:p>
          <a:p>
            <a:pPr marL="457200" indent="-457200">
              <a:spcBef>
                <a:spcPts val="600"/>
              </a:spcBef>
              <a:spcAft>
                <a:spcPts val="0"/>
              </a:spcAft>
              <a:buFont typeface="+mj-lt"/>
              <a:buAutoNum type="arabicPeriod"/>
            </a:pPr>
            <a:r>
              <a:rPr lang="en-US" dirty="0"/>
              <a:t>How do we know whether something has energy?</a:t>
            </a:r>
          </a:p>
          <a:p>
            <a:pPr marL="457200" indent="-457200">
              <a:spcBef>
                <a:spcPts val="600"/>
              </a:spcBef>
              <a:spcAft>
                <a:spcPts val="0"/>
              </a:spcAft>
              <a:buFont typeface="+mj-lt"/>
              <a:buAutoNum type="arabicPeriod"/>
            </a:pPr>
            <a:r>
              <a:rPr lang="en-US" dirty="0"/>
              <a:t>What causes a moving object to have more </a:t>
            </a:r>
            <a:br>
              <a:rPr lang="en-US" dirty="0"/>
            </a:br>
            <a:r>
              <a:rPr lang="en-US" dirty="0"/>
              <a:t>or less motion energy? </a:t>
            </a:r>
          </a:p>
        </p:txBody>
      </p:sp>
    </p:spTree>
    <p:extLst>
      <p:ext uri="{BB962C8B-B14F-4D97-AF65-F5344CB8AC3E}">
        <p14:creationId xmlns:p14="http://schemas.microsoft.com/office/powerpoint/2010/main" val="5422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457200"/>
            <a:ext cx="8229600" cy="990600"/>
          </a:xfrm>
        </p:spPr>
        <p:txBody>
          <a:bodyPr>
            <a:normAutofit/>
          </a:bodyPr>
          <a:lstStyle/>
          <a:p>
            <a:r>
              <a:rPr lang="en-US" dirty="0"/>
              <a:t>Check Your Understanding of Strategy 6</a:t>
            </a:r>
          </a:p>
        </p:txBody>
      </p:sp>
      <p:sp>
        <p:nvSpPr>
          <p:cNvPr id="4" name="Content Placeholder 5"/>
          <p:cNvSpPr txBox="1">
            <a:spLocks/>
          </p:cNvSpPr>
          <p:nvPr/>
        </p:nvSpPr>
        <p:spPr bwMode="auto">
          <a:xfrm>
            <a:off x="381000" y="1371600"/>
            <a:ext cx="8382000" cy="510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1" indent="0" algn="l" defTabSz="914400" rtl="0" eaLnBrk="0" fontAlgn="base" latinLnBrk="0" hangingPunct="0">
              <a:lnSpc>
                <a:spcPct val="100000"/>
              </a:lnSpc>
              <a:spcBef>
                <a:spcPts val="600"/>
              </a:spcBef>
              <a:spcAft>
                <a:spcPct val="0"/>
              </a:spcAft>
              <a:buClr>
                <a:schemeClr val="accent1"/>
              </a:buClr>
              <a:buSzPct val="85000"/>
              <a:buFont typeface="Calibri" panose="020F0502020204030204" pitchFamily="34" charset="0"/>
              <a:buNone/>
              <a:tabLst/>
              <a:defRPr/>
            </a:pPr>
            <a:r>
              <a:rPr kumimoji="0" lang="en-US" sz="26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Jot down your responses to this multiple-choice quiz:</a:t>
            </a:r>
          </a:p>
          <a:p>
            <a:pPr marL="320040" marR="0" lvl="1" indent="-320040" algn="l" defTabSz="914400" rtl="0" eaLnBrk="0" fontAlgn="base" latinLnBrk="0" hangingPunct="0">
              <a:lnSpc>
                <a:spcPct val="100000"/>
              </a:lnSpc>
              <a:spcBef>
                <a:spcPts val="600"/>
              </a:spcBef>
              <a:spcAft>
                <a:spcPct val="0"/>
              </a:spcAft>
              <a:buClr>
                <a:schemeClr val="accent1"/>
              </a:buClr>
              <a:buSzPct val="85000"/>
              <a:buFont typeface="Calibri" panose="020F0502020204030204" pitchFamily="34" charset="0"/>
              <a:buAutoNum type="arabicPeriod"/>
              <a:tabLst/>
              <a:defRPr/>
            </a:pPr>
            <a:r>
              <a:rPr kumimoji="0" lang="en-US" sz="26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Use-and-apply tasks are used </a:t>
            </a:r>
            <a:r>
              <a:rPr kumimoji="0" lang="en-US" sz="26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[before/during/after] </a:t>
            </a:r>
            <a:r>
              <a:rPr kumimoji="0" lang="en-US" sz="26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new science ideas are introduced.</a:t>
            </a:r>
          </a:p>
          <a:p>
            <a:pPr marL="320040" marR="0" lvl="1" indent="-320040" algn="l" defTabSz="914400" rtl="0" eaLnBrk="0" fontAlgn="base" latinLnBrk="0" hangingPunct="0">
              <a:lnSpc>
                <a:spcPct val="100000"/>
              </a:lnSpc>
              <a:spcBef>
                <a:spcPts val="600"/>
              </a:spcBef>
              <a:spcAft>
                <a:spcPct val="0"/>
              </a:spcAft>
              <a:buClr>
                <a:schemeClr val="accent1"/>
              </a:buClr>
              <a:buSzPct val="85000"/>
              <a:buFont typeface="Calibri" panose="020F0502020204030204" pitchFamily="34" charset="0"/>
              <a:buAutoNum type="arabicPeriod"/>
              <a:tabLst/>
              <a:defRPr/>
            </a:pPr>
            <a:r>
              <a:rPr kumimoji="0" lang="en-US" sz="26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For difficult content ideas, students might need to practice applying new ideas in </a:t>
            </a:r>
            <a:r>
              <a:rPr kumimoji="0" lang="en-US" sz="26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[one/two/many] </a:t>
            </a:r>
            <a:r>
              <a:rPr kumimoji="0" lang="en-US" sz="26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different contexts.</a:t>
            </a:r>
          </a:p>
          <a:p>
            <a:pPr marL="320040" marR="0" lvl="1" indent="-320040" algn="l" defTabSz="914400" rtl="0" eaLnBrk="0" fontAlgn="base" latinLnBrk="0" hangingPunct="0">
              <a:lnSpc>
                <a:spcPct val="100000"/>
              </a:lnSpc>
              <a:spcBef>
                <a:spcPts val="600"/>
              </a:spcBef>
              <a:spcAft>
                <a:spcPct val="0"/>
              </a:spcAft>
              <a:buClr>
                <a:schemeClr val="accent1"/>
              </a:buClr>
              <a:buSzPct val="85000"/>
              <a:buFont typeface="Calibri" panose="020F0502020204030204" pitchFamily="34" charset="0"/>
              <a:buAutoNum type="arabicPeriod"/>
              <a:tabLst/>
              <a:defRPr/>
            </a:pPr>
            <a:r>
              <a:rPr kumimoji="0" lang="en-US" sz="26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[True/false]: </a:t>
            </a:r>
            <a:r>
              <a:rPr kumimoji="0" lang="en-US" sz="26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Use-and-apply questions or activities are used primarily for student assessment at the end of a unit.</a:t>
            </a:r>
          </a:p>
          <a:p>
            <a:pPr marL="320040" marR="0" lvl="1" indent="-320040" algn="l" defTabSz="914400" rtl="0" eaLnBrk="0" fontAlgn="base" latinLnBrk="0" hangingPunct="0">
              <a:lnSpc>
                <a:spcPct val="100000"/>
              </a:lnSpc>
              <a:spcBef>
                <a:spcPts val="600"/>
              </a:spcBef>
              <a:spcAft>
                <a:spcPct val="0"/>
              </a:spcAft>
              <a:buClr>
                <a:schemeClr val="accent1"/>
              </a:buClr>
              <a:buSzPct val="85000"/>
              <a:buFont typeface="Calibri" panose="020F0502020204030204" pitchFamily="34" charset="0"/>
              <a:buAutoNum type="arabicPeriod"/>
              <a:tabLst/>
              <a:defRPr/>
            </a:pPr>
            <a:r>
              <a:rPr kumimoji="0" lang="en-US" sz="26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It’s appropriate for teachers to ask </a:t>
            </a:r>
            <a:r>
              <a:rPr kumimoji="0" lang="en-US" sz="26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[elicit/probe/challenge] </a:t>
            </a:r>
            <a:r>
              <a:rPr kumimoji="0" lang="en-US" sz="26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questions during a use-and-apply activity.</a:t>
            </a:r>
          </a:p>
          <a:p>
            <a:pPr marL="320040" marR="0" lvl="1" indent="-320040" algn="l" defTabSz="914400" rtl="0" eaLnBrk="0" fontAlgn="base" latinLnBrk="0" hangingPunct="0">
              <a:lnSpc>
                <a:spcPct val="100000"/>
              </a:lnSpc>
              <a:spcBef>
                <a:spcPts val="600"/>
              </a:spcBef>
              <a:spcAft>
                <a:spcPct val="0"/>
              </a:spcAft>
              <a:buClr>
                <a:schemeClr val="accent1"/>
              </a:buClr>
              <a:buSzPct val="85000"/>
              <a:buFont typeface="Calibri" panose="020F0502020204030204" pitchFamily="34" charset="0"/>
              <a:buAutoNum type="arabicPeriod"/>
              <a:tabLst/>
              <a:defRPr/>
            </a:pPr>
            <a:r>
              <a:rPr kumimoji="0" lang="en-US" sz="26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Teachers should </a:t>
            </a:r>
            <a:r>
              <a:rPr kumimoji="0" lang="en-US" sz="26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[never/judiciously/always] </a:t>
            </a:r>
            <a:r>
              <a:rPr kumimoji="0" lang="en-US" sz="26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tell students about science ideas they are missing or stating inaccurately.  </a:t>
            </a:r>
          </a:p>
          <a:p>
            <a:pPr marL="0" marR="0" lvl="1" indent="0" algn="l" defTabSz="914400" rtl="0" eaLnBrk="0" fontAlgn="base" latinLnBrk="0" hangingPunct="0">
              <a:lnSpc>
                <a:spcPct val="100000"/>
              </a:lnSpc>
              <a:spcBef>
                <a:spcPct val="20000"/>
              </a:spcBef>
              <a:spcAft>
                <a:spcPct val="0"/>
              </a:spcAft>
              <a:buClr>
                <a:schemeClr val="accent1"/>
              </a:buClr>
              <a:buSzPct val="85000"/>
              <a:buFont typeface="Calibri" panose="020F0502020204030204" pitchFamily="34" charset="0"/>
              <a:buNone/>
              <a:tabLst/>
              <a:defRPr/>
            </a:pPr>
            <a:r>
              <a:rPr kumimoji="0" lang="en-US" sz="32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 </a:t>
            </a:r>
          </a:p>
          <a:p>
            <a:pPr marL="182563" marR="0" lvl="1" indent="-182563" algn="l" defTabSz="914400" rtl="0" eaLnBrk="0" fontAlgn="base" latinLnBrk="0" hangingPunct="0">
              <a:lnSpc>
                <a:spcPct val="100000"/>
              </a:lnSpc>
              <a:spcBef>
                <a:spcPct val="20000"/>
              </a:spcBef>
              <a:spcAft>
                <a:spcPct val="0"/>
              </a:spcAft>
              <a:buClr>
                <a:schemeClr val="accent1"/>
              </a:buClr>
              <a:buSzPct val="85000"/>
              <a:buFont typeface="Arial" charset="0"/>
              <a:buChar char="•"/>
              <a:tabLst/>
              <a:defRPr/>
            </a:pPr>
            <a:endParaRPr kumimoji="0" lang="en-US" sz="32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p>
            <a:pPr marL="182563" marR="0" lvl="1" indent="-182563" algn="l" defTabSz="914400" rtl="0" eaLnBrk="0" fontAlgn="base" latinLnBrk="0" hangingPunct="0">
              <a:lnSpc>
                <a:spcPct val="100000"/>
              </a:lnSpc>
              <a:spcBef>
                <a:spcPct val="20000"/>
              </a:spcBef>
              <a:spcAft>
                <a:spcPct val="0"/>
              </a:spcAft>
              <a:buClr>
                <a:schemeClr val="accent1"/>
              </a:buClr>
              <a:buSzPct val="85000"/>
              <a:buFont typeface="Arial" charset="0"/>
              <a:buChar char="•"/>
              <a:tabLst/>
              <a:defRPr/>
            </a:pPr>
            <a:endParaRPr kumimoji="0" lang="en-US" sz="28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p>
            <a:pPr marL="182563" marR="0" lvl="1" indent="-182563" algn="l" defTabSz="914400" rtl="0" eaLnBrk="0" fontAlgn="base" latinLnBrk="0" hangingPunct="0">
              <a:lnSpc>
                <a:spcPct val="100000"/>
              </a:lnSpc>
              <a:spcBef>
                <a:spcPct val="20000"/>
              </a:spcBef>
              <a:spcAft>
                <a:spcPct val="0"/>
              </a:spcAft>
              <a:buClr>
                <a:schemeClr val="accent1"/>
              </a:buClr>
              <a:buSzPct val="85000"/>
              <a:buFont typeface="Arial" charset="0"/>
              <a:buChar char="•"/>
              <a:tabLst/>
              <a:defRPr/>
            </a:pP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68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RESPeCT pROGRAM&amp;quot;&quot;/&gt;&lt;property id=&quot;20307&quot; value=&quot;299&quot;/&gt;&lt;/object&gt;&lt;object type=&quot;3&quot; unique_id=&quot;10004&quot;&gt;&lt;property id=&quot;20148&quot; value=&quot;5&quot;/&gt;&lt;property id=&quot;20300&quot; value=&quot;Slide 2 - &amp;quot;Agenda for Today&amp;amp;#x09;&amp;quot;&quot;/&gt;&lt;property id=&quot;20307&quot; value=&quot;376&quot;/&gt;&lt;/object&gt;&lt;object type=&quot;3&quot; unique_id=&quot;10005&quot;&gt;&lt;property id=&quot;20148&quot; value=&quot;5&quot;/&gt;&lt;property id=&quot;20300&quot; value=&quot;Slide 3 - &amp;quot;Trends in Reflections&amp;quot;&quot;/&gt;&lt;property id=&quot;20307&quot; value=&quot;300&quot;/&gt;&lt;/object&gt;&lt;object type=&quot;3&quot; unique_id=&quot;10006&quot;&gt;&lt;property id=&quot;20148&quot; value=&quot;5&quot;/&gt;&lt;property id=&quot;20300&quot; value=&quot;Slide 4 - &amp;quot; Norms for Working Together: Basics &amp;quot;&quot;/&gt;&lt;property id=&quot;20307&quot; value=&quot;342&quot;/&gt;&lt;/object&gt;&lt;object type=&quot;3&quot; unique_id=&quot;10007&quot;&gt;&lt;property id=&quot;20148&quot; value=&quot;5&quot;/&gt;&lt;property id=&quot;20300&quot; value=&quot;Slide 5 - &amp;quot; Norms for Working Together: Heart of RESPeCT &amp;quot;&quot;/&gt;&lt;property id=&quot;20307&quot; value=&quot;343&quot;/&gt;&lt;/object&gt;&lt;object type=&quot;3&quot; unique_id=&quot;10008&quot;&gt;&lt;property id=&quot;20148&quot; value=&quot;5&quot;/&gt;&lt;property id=&quot;20300&quot; value=&quot;Slide 6&quot;/&gt;&lt;property id=&quot;20307&quot; value=&quot;339&quot;/&gt;&lt;/object&gt;&lt;object type=&quot;3&quot; unique_id=&quot;10009&quot;&gt;&lt;property id=&quot;20148&quot; value=&quot;5&quot;/&gt;&lt;property id=&quot;20300&quot; value=&quot;Slide 7 - &amp;quot;Forecast for the Week&amp;quot;&quot;/&gt;&lt;property id=&quot;20307&quot; value=&quot;377&quot;/&gt;&lt;/object&gt;&lt;object type=&quot;3&quot; unique_id=&quot;10010&quot;&gt;&lt;property id=&quot;20148&quot; value=&quot;5&quot;/&gt;&lt;property id=&quot;20300&quot; value=&quot;Slide 8 - &amp;quot;Focus Questions&amp;quot;&quot;/&gt;&lt;property id=&quot;20307&quot; value=&quot;311&quot;/&gt;&lt;/object&gt;&lt;object type=&quot;3&quot; unique_id=&quot;10011&quot;&gt;&lt;property id=&quot;20148&quot; value=&quot;5&quot;/&gt;&lt;property id=&quot;20300&quot; value=&quot;Slide 9 - &amp;quot;Link to Previous:  Strategy 6 Use and Apply&amp;quot;&quot;/&gt;&lt;property id=&quot;20307&quot; value=&quot;378&quot;/&gt;&lt;/object&gt;&lt;object type=&quot;3&quot; unique_id=&quot;10012&quot;&gt;&lt;property id=&quot;20148&quot; value=&quot;5&quot;/&gt;&lt;property id=&quot;20300&quot; value=&quot;Slide 10 - &amp;quot;Use and Apply Your Content Deepening Knowledge&amp;quot;&quot;/&gt;&lt;property id=&quot;20307&quot; value=&quot;395&quot;/&gt;&lt;/object&gt;&lt;object type=&quot;3&quot; unique_id=&quot;10013&quot;&gt;&lt;property id=&quot;20148&quot; value=&quot;5&quot;/&gt;&lt;property id=&quot;20300&quot; value=&quot;Slide 11 - &amp;quot;Planning Science Lessons: Quick Write&amp;quot;&quot;/&gt;&lt;property id=&quot;20307&quot; value=&quot;374&quot;/&gt;&lt;/object&gt;&lt;object type=&quot;3&quot; unique_id=&quot;10014&quot;&gt;&lt;property id=&quot;20148&quot; value=&quot;5&quot;/&gt;&lt;property id=&quot;20300&quot; value=&quot;Slide 12 - &amp;quot;Focus Question:  What is the Science Content Storyline Lens?&amp;quot;&quot;/&gt;&lt;property id=&quot;20307&quot; value=&quot;312&quot;/&gt;&lt;/object&gt;&lt;object type=&quot;3&quot; unique_id=&quot;10015&quot;&gt;&lt;property id=&quot;20148&quot; value=&quot;5&quot;/&gt;&lt;property id=&quot;20300&quot; value=&quot;Slide 13 - &amp;quot;How does the SCSL reflect the findings from the TIMSS Video Study? &amp;quot;&quot;/&gt;&lt;property id=&quot;20307&quot; value=&quot;313&quot;/&gt;&lt;/object&gt;&lt;object type=&quot;3&quot; unique_id=&quot;10016&quot;&gt;&lt;property id=&quot;20148&quot; value=&quot;5&quot;/&gt;&lt;property id=&quot;20300&quot; value=&quot;Slide 14 - &amp;quot;Focus Question&amp;quot;&quot;/&gt;&lt;property id=&quot;20307&quot; value=&quot;316&quot;/&gt;&lt;/object&gt;&lt;object type=&quot;3&quot; unique_id=&quot;10017&quot;&gt;&lt;property id=&quot;20148&quot; value=&quot;5&quot;/&gt;&lt;property id=&quot;20300&quot; value=&quot;Slide 15&quot;/&gt;&lt;property id=&quot;20307&quot; value=&quot;373&quot;/&gt;&lt;/object&gt;&lt;object type=&quot;3&quot; unique_id=&quot;10018&quot;&gt;&lt;property id=&quot;20148&quot; value=&quot;5&quot;/&gt;&lt;property id=&quot;20300&quot; value=&quot;Slide 16 - &amp;quot;Purpose and Key Features of Strategy A One Main Learning Goal&amp;quot;&quot;/&gt;&lt;property id=&quot;20307&quot; value=&quot;317&quot;/&gt;&lt;/object&gt;&lt;object type=&quot;3&quot; unique_id=&quot;10019&quot;&gt;&lt;property id=&quot;20148&quot; value=&quot;5&quot;/&gt;&lt;property id=&quot;20300&quot; value=&quot;Slide 17 - &amp;quot;A Main Learning Goal is…&amp;quot;&quot;/&gt;&lt;property id=&quot;20307&quot; value=&quot;318&quot;/&gt;&lt;/object&gt;&lt;object type=&quot;3&quot; unique_id=&quot;10020&quot;&gt;&lt;property id=&quot;20148&quot; value=&quot;5&quot;/&gt;&lt;property id=&quot;20300&quot; value=&quot;Slide 18 - &amp;quot;A Main Learning Goal is Not….&amp;quot;&quot;/&gt;&lt;property id=&quot;20307&quot; value=&quot;319&quot;/&gt;&lt;/object&gt;&lt;object type=&quot;3&quot; unique_id=&quot;10021&quot;&gt;&lt;property id=&quot;20148&quot; value=&quot;5&quot;/&gt;&lt;property id=&quot;20300&quot; value=&quot;Slide 19 - &amp;quot;Defining: Main Learning Goal and Science Ideas &amp;quot;&quot;/&gt;&lt;property id=&quot;20307&quot; value=&quot;320&quot;/&gt;&lt;/object&gt;&lt;object type=&quot;3&quot; unique_id=&quot;10022&quot;&gt;&lt;property id=&quot;20148&quot; value=&quot;5&quot;/&gt;&lt;property id=&quot;20300&quot; value=&quot;Slide 20 - &amp;quot;Practice: Finding Science Ideas and Student Ideas&amp;quot;&quot;/&gt;&lt;property id=&quot;20307&quot; value=&quot;349&quot;/&gt;&lt;/object&gt;&lt;object type=&quot;3&quot; unique_id=&quot;10023&quot;&gt;&lt;property id=&quot;20148&quot; value=&quot;5&quot;/&gt;&lt;property id=&quot;20300&quot; value=&quot;Slide 21 - &amp;quot;PRACTICE: Find Science Ideas and Student Ideas in a Class Discussion&amp;quot;&quot;/&gt;&lt;property id=&quot;20307&quot; value=&quot;437&quot;/&gt;&lt;/object&gt;&lt;object type=&quot;3&quot; unique_id=&quot;10024&quot;&gt;&lt;property id=&quot;20148&quot; value=&quot;5&quot;/&gt;&lt;property id=&quot;20300&quot; value=&quot;Slide 22 - &amp;quot;A Main Learning Goal is Supported by Science Ideas&amp;quot;&quot;/&gt;&lt;property id=&quot;20307&quot; value=&quot;380&quot;/&gt;&lt;/object&gt;&lt;object type=&quot;3&quot; unique_id=&quot;10025&quot;&gt;&lt;property id=&quot;20148&quot; value=&quot;5&quot;/&gt;&lt;property id=&quot;20300&quot; value=&quot;Slide 23 - &amp;quot;Practice:  Identifying Main Learning Goals&amp;quot;&quot;/&gt;&lt;property id=&quot;20307&quot; value=&quot;322&quot;/&gt;&lt;/object&gt;&lt;object type=&quot;3&quot; unique_id=&quot;10026&quot;&gt;&lt;property id=&quot;20148&quot; value=&quot;5&quot;/&gt;&lt;property id=&quot;20300&quot; value=&quot;Slide 24 - &amp;quot;Video Analysis: One Main Learning Goal&amp;quot;&quot;/&gt;&lt;property id=&quot;20307&quot; value=&quot;351&quot;/&gt;&lt;/object&gt;&lt;object type=&quot;3&quot; unique_id=&quot;10027&quot;&gt;&lt;property id=&quot;20148&quot; value=&quot;5&quot;/&gt;&lt;property id=&quot;20300&quot; value=&quot;Slide 25 - &amp;quot;Clip 1  Beginning of Lesson&amp;quot;&quot;/&gt;&lt;property id=&quot;20307&quot; value=&quot;324&quot;/&gt;&lt;/object&gt;&lt;object type=&quot;3&quot; unique_id=&quot;10028&quot;&gt;&lt;property id=&quot;20148&quot; value=&quot;5&quot;/&gt;&lt;property id=&quot;20300&quot; value=&quot;Slide 26 - &amp;quot;Clip 1 Analysis&amp;quot;&quot;/&gt;&lt;property id=&quot;20307&quot; value=&quot;389&quot;/&gt;&lt;/object&gt;&lt;object type=&quot;3&quot; unique_id=&quot;10029&quot;&gt;&lt;property id=&quot;20148&quot; value=&quot;5&quot;/&gt;&lt;property id=&quot;20300&quot; value=&quot;Slide 27 - &amp;quot;Clip 2  During the Lesson&amp;quot;&quot;/&gt;&lt;property id=&quot;20307&quot; value=&quot;390&quot;/&gt;&lt;/object&gt;&lt;object type=&quot;3&quot; unique_id=&quot;10030&quot;&gt;&lt;property id=&quot;20148&quot; value=&quot;5&quot;/&gt;&lt;property id=&quot;20300&quot; value=&quot;Slide 28 - &amp;quot;Clip 2 Analysis &amp;quot;&quot;/&gt;&lt;property id=&quot;20307&quot; value=&quot;344&quot;/&gt;&lt;/object&gt;&lt;object type=&quot;3&quot; unique_id=&quot;10031&quot;&gt;&lt;property id=&quot;20148&quot; value=&quot;5&quot;/&gt;&lt;property id=&quot;20300&quot; value=&quot;Slide 29 - &amp;quot;Clip 3  End of Lesson&amp;quot;&quot;/&gt;&lt;property id=&quot;20307&quot; value=&quot;393&quot;/&gt;&lt;/object&gt;&lt;object type=&quot;3&quot; unique_id=&quot;10032&quot;&gt;&lt;property id=&quot;20148&quot; value=&quot;5&quot;/&gt;&lt;property id=&quot;20300&quot; value=&quot;Slide 30 - &amp;quot;Clip 3 Analysis&amp;quot;&quot;/&gt;&lt;property id=&quot;20307&quot; value=&quot;356&quot;/&gt;&lt;/object&gt;&lt;object type=&quot;3&quot; unique_id=&quot;10033&quot;&gt;&lt;property id=&quot;20148&quot; value=&quot;5&quot;/&gt;&lt;property id=&quot;20300&quot; value=&quot;Slide 31 - &amp;quot;One Main Learning Goal?&amp;quot;&quot;/&gt;&lt;property id=&quot;20307&quot; value=&quot;381&quot;/&gt;&lt;/object&gt;&lt;object type=&quot;3&quot; unique_id=&quot;10034&quot;&gt;&lt;property id=&quot;20148&quot; value=&quot;5&quot;/&gt;&lt;property id=&quot;20300&quot; value=&quot;Slide 32 - &amp;quot;Examine Energy Transfer Lessons&amp;quot;&quot;/&gt;&lt;property id=&quot;20307&quot; value=&quot;394&quot;/&gt;&lt;/object&gt;&lt;object type=&quot;3&quot; unique_id=&quot;10035&quot;&gt;&lt;property id=&quot;20148&quot; value=&quot;5&quot;/&gt;&lt;property id=&quot;20300&quot; value=&quot;Slide 33 - &amp;quot; ENERGY TRANSFER&amp;quot;&quot;/&gt;&lt;property id=&quot;20307&quot; value=&quot;417&quot;/&gt;&lt;/object&gt;&lt;object type=&quot;3&quot; unique_id=&quot;10036&quot;&gt;&lt;property id=&quot;20148&quot; value=&quot;5&quot;/&gt;&lt;property id=&quot;20300&quot; value=&quot;Slide 34 - &amp;quot;Homework Prior to this Session&amp;quot;&quot;/&gt;&lt;property id=&quot;20307&quot; value=&quot;418&quot;/&gt;&lt;/object&gt;&lt;object type=&quot;3&quot; unique_id=&quot;10037&quot;&gt;&lt;property id=&quot;20148&quot; value=&quot;5&quot;/&gt;&lt;property id=&quot;20300&quot; value=&quot;Slide 35 - &amp;quot;Experiences Teaching Energy&amp;quot;&quot;/&gt;&lt;property id=&quot;20307&quot; value=&quot;419&quot;/&gt;&lt;/object&gt;&lt;object type=&quot;3&quot; unique_id=&quot;10038&quot;&gt;&lt;property id=&quot;20148&quot; value=&quot;5&quot;/&gt;&lt;property id=&quot;20300&quot; value=&quot;Slide 36 - &amp;quot;What is our central learning goal?&amp;quot;&quot;/&gt;&lt;property id=&quot;20307&quot; value=&quot;420&quot;/&gt;&lt;/object&gt;&lt;object type=&quot;3&quot; unique_id=&quot;10039&quot;&gt;&lt;property id=&quot;20148&quot; value=&quot;5&quot;/&gt;&lt;property id=&quot;20300&quot; value=&quot;Slide 37 - &amp;quot;What is Energy?&amp;quot;&quot;/&gt;&lt;property id=&quot;20307&quot; value=&quot;421&quot;/&gt;&lt;/object&gt;&lt;object type=&quot;3&quot; unique_id=&quot;10040&quot;&gt;&lt;property id=&quot;20148&quot; value=&quot;5&quot;/&gt;&lt;property id=&quot;20300&quot; value=&quot;Slide 38 - &amp;quot;     Familiar Forms of energy&amp;quot;&quot;/&gt;&lt;property id=&quot;20307&quot; value=&quot;422&quot;/&gt;&lt;/object&gt;&lt;object type=&quot;3&quot; unique_id=&quot;10041&quot;&gt;&lt;property id=&quot;20148&quot; value=&quot;5&quot;/&gt;&lt;property id=&quot;20300&quot; value=&quot;Slide 39 - &amp;quot;Forms of Energy&amp;quot;&quot;/&gt;&lt;property id=&quot;20307&quot; value=&quot;423&quot;/&gt;&lt;/object&gt;&lt;object type=&quot;3&quot; unique_id=&quot;10042&quot;&gt;&lt;property id=&quot;20148&quot; value=&quot;5&quot;/&gt;&lt;property id=&quot;20300&quot; value=&quot;Slide 40 - &amp;quot;Energy is transferred in the following ways.  How can you tell?  WORK  ...is done when you move an object against &quot;/&gt;&lt;property id=&quot;20307&quot; value=&quot;424&quot;/&gt;&lt;/object&gt;&lt;object type=&quot;3&quot; unique_id=&quot;10043&quot;&gt;&lt;property id=&quot;20148&quot; value=&quot;5&quot;/&gt;&lt;property id=&quot;20300&quot; value=&quot;Slide 41 - &amp;quot;  Our subset of interest&amp;quot;&quot;/&gt;&lt;property id=&quot;20307&quot; value=&quot;425&quot;/&gt;&lt;/object&gt;&lt;object type=&quot;3&quot; unique_id=&quot;10044&quot;&gt;&lt;property id=&quot;20148&quot; value=&quot;5&quot;/&gt;&lt;property id=&quot;20300&quot; value=&quot;Slide 42 - &amp;quot;Detecting Energy?&amp;quot;&quot;/&gt;&lt;property id=&quot;20307&quot; value=&quot;426&quot;/&gt;&lt;/object&gt;&lt;object type=&quot;3&quot; unique_id=&quot;10045&quot;&gt;&lt;property id=&quot;20148&quot; value=&quot;5&quot;/&gt;&lt;property id=&quot;20300&quot; value=&quot;Slide 43 - &amp;quot;Challenges&amp;quot;&quot;/&gt;&lt;property id=&quot;20307&quot; value=&quot;427&quot;/&gt;&lt;/object&gt;&lt;object type=&quot;3&quot; unique_id=&quot;10046&quot;&gt;&lt;property id=&quot;20148&quot; value=&quot;5&quot;/&gt;&lt;property id=&quot;20300&quot; value=&quot;Slide 44 - &amp;quot;Common energy misconceptions.  &amp;quot;&quot;/&gt;&lt;property id=&quot;20307&quot; value=&quot;428&quot;/&gt;&lt;/object&gt;&lt;object type=&quot;3&quot; unique_id=&quot;10047&quot;&gt;&lt;property id=&quot;20148&quot; value=&quot;5&quot;/&gt;&lt;property id=&quot;20300&quot; value=&quot;Slide 45 - &amp;quot;Lesson 1 Analysis: Energy Detectives.&amp;quot;&quot;/&gt;&lt;property id=&quot;20307&quot; value=&quot;429&quot;/&gt;&lt;/object&gt;&lt;object type=&quot;3&quot; unique_id=&quot;10048&quot;&gt;&lt;property id=&quot;20148&quot; value=&quot;5&quot;/&gt;&lt;property id=&quot;20300&quot; value=&quot;Slide 46 - &amp;quot;Lesson 2 Analysis: High Speed Energy.&amp;quot;&quot;/&gt;&lt;property id=&quot;20307&quot; value=&quot;430&quot;/&gt;&lt;/object&gt;&lt;object type=&quot;3&quot; unique_id=&quot;10049&quot;&gt;&lt;property id=&quot;20148&quot; value=&quot;5&quot;/&gt;&lt;property id=&quot;20300&quot; value=&quot;Slide 47 - &amp;quot;More than meets the eye!&amp;quot;&quot;/&gt;&lt;property id=&quot;20307&quot; value=&quot;431&quot;/&gt;&lt;/object&gt;&lt;object type=&quot;3&quot; unique_id=&quot;10050&quot;&gt;&lt;property id=&quot;20148&quot; value=&quot;5&quot;/&gt;&lt;property id=&quot;20300&quot; value=&quot;Slide 48 - &amp;quot;Metacognition!&amp;quot;&quot;/&gt;&lt;property id=&quot;20307&quot; value=&quot;432&quot;/&gt;&lt;/object&gt;&lt;object type=&quot;3&quot; unique_id=&quot;10051&quot;&gt;&lt;property id=&quot;20148&quot; value=&quot;5&quot;/&gt;&lt;property id=&quot;20300&quot; value=&quot;Slide 49&quot;/&gt;&lt;property id=&quot;20307&quot; value=&quot;433&quot;/&gt;&lt;/object&gt;&lt;object type=&quot;3&quot; unique_id=&quot;10052&quot;&gt;&lt;property id=&quot;20148&quot; value=&quot;5&quot;/&gt;&lt;property id=&quot;20300&quot; value=&quot;Slide 50 - &amp;quot;reflection&amp;quot;&quot;/&gt;&lt;property id=&quot;20307&quot; value=&quot;434&quot;/&gt;&lt;/object&gt;&lt;object type=&quot;3&quot; unique_id=&quot;10053&quot;&gt;&lt;property id=&quot;20148&quot; value=&quot;5&quot;/&gt;&lt;property id=&quot;20300&quot; value=&quot;Slide 51 - &amp;quot;HOMEWORK&amp;quot;&quot;/&gt;&lt;property id=&quot;20307&quot; value=&quot;435&quot;/&gt;&lt;/object&gt;&lt;object type=&quot;3&quot; unique_id=&quot;10054&quot;&gt;&lt;property id=&quot;20148&quot; value=&quot;5&quot;/&gt;&lt;property id=&quot;20300&quot; value=&quot;Slide 52 - &amp;quot;Today’s Focus Questions&amp;quot;&quot;/&gt;&lt;property id=&quot;20307&quot; value=&quot;370&quot;/&gt;&lt;/object&gt;&lt;object type=&quot;3&quot; unique_id=&quot;10055&quot;&gt;&lt;property id=&quot;20148&quot; value=&quot;5&quot;/&gt;&lt;property id=&quot;20300&quot; value=&quot;Slide 53 - &amp;quot;Let’s Summarize: Today’s Lesson Analysis &amp;quot;&quot;/&gt;&lt;property id=&quot;20307&quot; value=&quot;382&quot;/&gt;&lt;/object&gt;&lt;object type=&quot;3&quot; unique_id=&quot;10056&quot;&gt;&lt;property id=&quot;20148&quot; value=&quot;5&quot;/&gt;&lt;property id=&quot;20300&quot; value=&quot;Slide 54 - &amp;quot;Let’s Summarize: Today’s  Content Deepening&amp;quot;&quot;/&gt;&lt;property id=&quot;20307&quot; value=&quot;383&quot;/&gt;&lt;/object&gt;&lt;object type=&quot;3&quot; unique_id=&quot;10057&quot;&gt;&lt;property id=&quot;20148&quot; value=&quot;5&quot;/&gt;&lt;property id=&quot;20300&quot; value=&quot;Slide 55 - &amp;quot;Homework&amp;quot;&quot;/&gt;&lt;property id=&quot;20307&quot; value=&quot;337&quot;/&gt;&lt;/object&gt;&lt;object type=&quot;3&quot; unique_id=&quot;10058&quot;&gt;&lt;property id=&quot;20148&quot; value=&quot;5&quot;/&gt;&lt;property id=&quot;20300&quot; value=&quot;Slide 56 - &amp;quot; Extended Homework&amp;quot;&quot;/&gt;&lt;property id=&quot;20307&quot; value=&quot;341&quot;/&gt;&lt;/object&gt;&lt;object type=&quot;3&quot; unique_id=&quot;10059&quot;&gt;&lt;property id=&quot;20148&quot; value=&quot;5&quot;/&gt;&lt;property id=&quot;20300&quot; value=&quot;Slide 57 - &amp;quot;Reflection and Feedback&amp;quot;&quot;/&gt;&lt;property id=&quot;20307&quot; value=&quot;384&quot;/&gt;&lt;/object&gt;&lt;/object&gt;&lt;object type=&quot;8&quot; unique_id=&quot;10118&quot;&gt;&lt;/object&gt;&lt;/object&gt;&lt;/database&gt;"/>
  <p:tag name="MMPROD_NEXTUNIQUEID" val="10009"/>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DVSECTIONID" val="otb5iYcBF5pNknMcsH5Nw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0.xml><?xml version="1.0" encoding="utf-8"?>
<a:theme xmlns:a="http://schemas.openxmlformats.org/drawingml/2006/main" name="8_Theme1">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1.xml><?xml version="1.0" encoding="utf-8"?>
<a:theme xmlns:a="http://schemas.openxmlformats.org/drawingml/2006/main" name="9_Theme1">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2.xml><?xml version="1.0" encoding="utf-8"?>
<a:theme xmlns:a="http://schemas.openxmlformats.org/drawingml/2006/main" name="10_Theme1">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3.xml><?xml version="1.0" encoding="utf-8"?>
<a:theme xmlns:a="http://schemas.openxmlformats.org/drawingml/2006/main" name="11_Theme1">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4.xml><?xml version="1.0" encoding="utf-8"?>
<a:theme xmlns:a="http://schemas.openxmlformats.org/drawingml/2006/main" name="12_Theme1">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5.xml><?xml version="1.0" encoding="utf-8"?>
<a:theme xmlns:a="http://schemas.openxmlformats.org/drawingml/2006/main" name="13_Theme1">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6.xml><?xml version="1.0" encoding="utf-8"?>
<a:theme xmlns:a="http://schemas.openxmlformats.org/drawingml/2006/main" name="14_Theme1">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7.xml><?xml version="1.0" encoding="utf-8"?>
<a:theme xmlns:a="http://schemas.openxmlformats.org/drawingml/2006/main" name="15_Theme1">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8.xml><?xml version="1.0" encoding="utf-8"?>
<a:theme xmlns:a="http://schemas.openxmlformats.org/drawingml/2006/main" name="16_Theme1">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9.xml><?xml version="1.0" encoding="utf-8"?>
<a:theme xmlns:a="http://schemas.openxmlformats.org/drawingml/2006/main" name="17_Theme1">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8_Theme1">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1.xml><?xml version="1.0" encoding="utf-8"?>
<a:theme xmlns:a="http://schemas.openxmlformats.org/drawingml/2006/main" name="19_Theme1">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eme1">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2_Theme1">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3_Theme1">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xml><?xml version="1.0" encoding="utf-8"?>
<a:theme xmlns:a="http://schemas.openxmlformats.org/drawingml/2006/main" name="4_Theme1">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7.xml><?xml version="1.0" encoding="utf-8"?>
<a:theme xmlns:a="http://schemas.openxmlformats.org/drawingml/2006/main" name="5_Theme1">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8.xml><?xml version="1.0" encoding="utf-8"?>
<a:theme xmlns:a="http://schemas.openxmlformats.org/drawingml/2006/main" name="6_Theme1">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9.xml><?xml version="1.0" encoding="utf-8"?>
<a:theme xmlns:a="http://schemas.openxmlformats.org/drawingml/2006/main" name="7_Theme1">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19855</TotalTime>
  <Words>9507</Words>
  <Application>Microsoft Office PowerPoint</Application>
  <PresentationFormat>On-screen Show (4:3)</PresentationFormat>
  <Paragraphs>1027</Paragraphs>
  <Slides>66</Slides>
  <Notes>66</Notes>
  <HiddenSlides>0</HiddenSlides>
  <MMClips>0</MMClips>
  <ScaleCrop>false</ScaleCrop>
  <HeadingPairs>
    <vt:vector size="6" baseType="variant">
      <vt:variant>
        <vt:lpstr>Fonts Used</vt:lpstr>
      </vt:variant>
      <vt:variant>
        <vt:i4>5</vt:i4>
      </vt:variant>
      <vt:variant>
        <vt:lpstr>Theme</vt:lpstr>
      </vt:variant>
      <vt:variant>
        <vt:i4>21</vt:i4>
      </vt:variant>
      <vt:variant>
        <vt:lpstr>Slide Titles</vt:lpstr>
      </vt:variant>
      <vt:variant>
        <vt:i4>66</vt:i4>
      </vt:variant>
    </vt:vector>
  </HeadingPairs>
  <TitlesOfParts>
    <vt:vector size="92" baseType="lpstr">
      <vt:lpstr>Arial</vt:lpstr>
      <vt:lpstr>Calibri</vt:lpstr>
      <vt:lpstr>Lucida Sans Unicode</vt:lpstr>
      <vt:lpstr>Symbol</vt:lpstr>
      <vt:lpstr>Wingdings</vt:lpstr>
      <vt:lpstr>Clarity</vt:lpstr>
      <vt:lpstr>Custom Design</vt:lpstr>
      <vt:lpstr>1_Theme1</vt:lpstr>
      <vt:lpstr>2_Theme1</vt:lpstr>
      <vt:lpstr>3_Theme1</vt:lpstr>
      <vt:lpstr>4_Theme1</vt:lpstr>
      <vt:lpstr>5_Theme1</vt:lpstr>
      <vt:lpstr>6_Theme1</vt:lpstr>
      <vt:lpstr>7_Theme1</vt:lpstr>
      <vt:lpstr>8_Theme1</vt:lpstr>
      <vt:lpstr>9_Theme1</vt:lpstr>
      <vt:lpstr>10_Theme1</vt:lpstr>
      <vt:lpstr>11_Theme1</vt:lpstr>
      <vt:lpstr>12_Theme1</vt:lpstr>
      <vt:lpstr>13_Theme1</vt:lpstr>
      <vt:lpstr>14_Theme1</vt:lpstr>
      <vt:lpstr>15_Theme1</vt:lpstr>
      <vt:lpstr>16_Theme1</vt:lpstr>
      <vt:lpstr>17_Theme1</vt:lpstr>
      <vt:lpstr>18_Theme1</vt:lpstr>
      <vt:lpstr>19_Theme1</vt:lpstr>
      <vt:lpstr>RESPeCT PD pROGRAM</vt:lpstr>
      <vt:lpstr>Agenda for Day 5 </vt:lpstr>
      <vt:lpstr>Trends in Reflections</vt:lpstr>
      <vt:lpstr> Norms for Working Together: The Basics </vt:lpstr>
      <vt:lpstr> Norms for Working Together: The Heart  </vt:lpstr>
      <vt:lpstr>PowerPoint Presentation</vt:lpstr>
      <vt:lpstr>Focus for the Week</vt:lpstr>
      <vt:lpstr>Today’s Focus Questions</vt:lpstr>
      <vt:lpstr>Check Your Understanding of Strategy 6</vt:lpstr>
      <vt:lpstr>Use and Apply Your Content Deepening Knowledge</vt:lpstr>
      <vt:lpstr>Planning Science Lessons: Quick Write</vt:lpstr>
      <vt:lpstr>Lesson Analysis: Focus Question 1</vt:lpstr>
      <vt:lpstr>PowerPoint Presentation</vt:lpstr>
      <vt:lpstr>Lesson Analysis: Focus Question 2</vt:lpstr>
      <vt:lpstr>PowerPoint Presentation</vt:lpstr>
      <vt:lpstr>Purpose and Key Features of Strategy A</vt:lpstr>
      <vt:lpstr>A Main Learning Goal Is …</vt:lpstr>
      <vt:lpstr>A Main Learning Goal Is NOT …</vt:lpstr>
      <vt:lpstr>Definitions: One Main Learning Goal and Science Ideas </vt:lpstr>
      <vt:lpstr>Practice Identifying Student Ideas and  Science Ideas</vt:lpstr>
      <vt:lpstr>Practice Identifying Student Ideas and Science Ideas in a Class Discussion</vt:lpstr>
      <vt:lpstr>Science Ideas That Support the Main  Learning Goal</vt:lpstr>
      <vt:lpstr>Practice Identifying Main Learning Goals</vt:lpstr>
      <vt:lpstr>Lesson Analysis: Strategy A</vt:lpstr>
      <vt:lpstr>Lesson Analysis: Review Lesson Context, Video Clip 1</vt:lpstr>
      <vt:lpstr>Lesson Analysis: Analyze the Video,  Video Clip 1</vt:lpstr>
      <vt:lpstr>Lesson Analysis: Review Lesson Context, Video Clip 2</vt:lpstr>
      <vt:lpstr>Lesson Analysis: Analyze the Video,  Video Clip 2 </vt:lpstr>
      <vt:lpstr>Lesson Analysis: Review Lesson Context, Video Clip 3</vt:lpstr>
      <vt:lpstr>Lesson Analysis: Analyze the Video,  Video Clip 3</vt:lpstr>
      <vt:lpstr>One Main Learning Goal?</vt:lpstr>
      <vt:lpstr>Examine Energy Transfer: Lessons 2a/b</vt:lpstr>
      <vt:lpstr> ENERGY TRANSFER</vt:lpstr>
      <vt:lpstr>Your Learning and Teaching Experiences</vt:lpstr>
      <vt:lpstr>Review: Science Content Storyline</vt:lpstr>
      <vt:lpstr>Teaching about Energy</vt:lpstr>
      <vt:lpstr>Ideas about Energy</vt:lpstr>
      <vt:lpstr>Familiar Forms of Energy</vt:lpstr>
      <vt:lpstr>Forms of Energy</vt:lpstr>
      <vt:lpstr>How Energy Is Transferred</vt:lpstr>
      <vt:lpstr>How Energy Is Transferred through Work</vt:lpstr>
      <vt:lpstr>How Energy Is Transferred as Heat</vt:lpstr>
      <vt:lpstr>Energy Sources</vt:lpstr>
      <vt:lpstr> Unit Central Question </vt:lpstr>
      <vt:lpstr>Content Deepening: Focus Question 1</vt:lpstr>
      <vt:lpstr>Investigation 1: Energy Detectives</vt:lpstr>
      <vt:lpstr>Investigation 1: Energy Detectives</vt:lpstr>
      <vt:lpstr> Reflect: Content Deepening Focus Question 1 </vt:lpstr>
      <vt:lpstr>Key Science Ideas</vt:lpstr>
      <vt:lpstr>Content Deepening: Focus Question 2</vt:lpstr>
      <vt:lpstr>Investigation 2: High-Speed Energy</vt:lpstr>
      <vt:lpstr>Investigation 2: High-Speed Energy </vt:lpstr>
      <vt:lpstr>Reflect: Content Deepening Focus Question 2</vt:lpstr>
      <vt:lpstr>Key Science Ideas</vt:lpstr>
      <vt:lpstr>More Than Meets the Eye: Energy Detectives</vt:lpstr>
      <vt:lpstr>More Than Meets the Eye: High-Speed Energy</vt:lpstr>
      <vt:lpstr>Energy Puzzles</vt:lpstr>
      <vt:lpstr>Playing Energy Detectives</vt:lpstr>
      <vt:lpstr>An Energy Challenge</vt:lpstr>
      <vt:lpstr>Common Energy Misconceptions  </vt:lpstr>
      <vt:lpstr>Today’s Focus Questions</vt:lpstr>
      <vt:lpstr>Summary: Today’s Lesson Analysis Work</vt:lpstr>
      <vt:lpstr>Summary: Today’s Content Deepening Work</vt:lpstr>
      <vt:lpstr>Homework</vt:lpstr>
      <vt:lpstr> Extended Homework</vt:lpstr>
      <vt:lpstr>Reflections on Today’s Session</vt:lpstr>
    </vt:vector>
  </TitlesOfParts>
  <Company>BSCS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Numedahl</dc:creator>
  <cp:lastModifiedBy>Mai Ngoc Tran</cp:lastModifiedBy>
  <cp:revision>424</cp:revision>
  <cp:lastPrinted>2016-03-15T22:07:45Z</cp:lastPrinted>
  <dcterms:created xsi:type="dcterms:W3CDTF">2014-06-10T18:20:14Z</dcterms:created>
  <dcterms:modified xsi:type="dcterms:W3CDTF">2020-01-07T22:29:56Z</dcterms:modified>
</cp:coreProperties>
</file>