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84"/>
  </p:notesMasterIdLst>
  <p:handoutMasterIdLst>
    <p:handoutMasterId r:id="rId85"/>
  </p:handoutMasterIdLst>
  <p:sldIdLst>
    <p:sldId id="402" r:id="rId3"/>
    <p:sldId id="403" r:id="rId4"/>
    <p:sldId id="404" r:id="rId5"/>
    <p:sldId id="405" r:id="rId6"/>
    <p:sldId id="406" r:id="rId7"/>
    <p:sldId id="407" r:id="rId8"/>
    <p:sldId id="408" r:id="rId9"/>
    <p:sldId id="409" r:id="rId10"/>
    <p:sldId id="410" r:id="rId11"/>
    <p:sldId id="411" r:id="rId12"/>
    <p:sldId id="412" r:id="rId13"/>
    <p:sldId id="413" r:id="rId14"/>
    <p:sldId id="414" r:id="rId15"/>
    <p:sldId id="415" r:id="rId16"/>
    <p:sldId id="416" r:id="rId17"/>
    <p:sldId id="417" r:id="rId18"/>
    <p:sldId id="418" r:id="rId19"/>
    <p:sldId id="419" r:id="rId20"/>
    <p:sldId id="420" r:id="rId21"/>
    <p:sldId id="421" r:id="rId22"/>
    <p:sldId id="422" r:id="rId23"/>
    <p:sldId id="423" r:id="rId24"/>
    <p:sldId id="424" r:id="rId25"/>
    <p:sldId id="425" r:id="rId26"/>
    <p:sldId id="426" r:id="rId27"/>
    <p:sldId id="427" r:id="rId28"/>
    <p:sldId id="428" r:id="rId29"/>
    <p:sldId id="429" r:id="rId30"/>
    <p:sldId id="430" r:id="rId31"/>
    <p:sldId id="356" r:id="rId32"/>
    <p:sldId id="357" r:id="rId33"/>
    <p:sldId id="434" r:id="rId34"/>
    <p:sldId id="435" r:id="rId35"/>
    <p:sldId id="360" r:id="rId36"/>
    <p:sldId id="436" r:id="rId37"/>
    <p:sldId id="362" r:id="rId38"/>
    <p:sldId id="363" r:id="rId39"/>
    <p:sldId id="364" r:id="rId40"/>
    <p:sldId id="365" r:id="rId41"/>
    <p:sldId id="366" r:id="rId42"/>
    <p:sldId id="367" r:id="rId43"/>
    <p:sldId id="368" r:id="rId44"/>
    <p:sldId id="437" r:id="rId45"/>
    <p:sldId id="438" r:id="rId46"/>
    <p:sldId id="370" r:id="rId47"/>
    <p:sldId id="439" r:id="rId48"/>
    <p:sldId id="372" r:id="rId49"/>
    <p:sldId id="373" r:id="rId50"/>
    <p:sldId id="374" r:id="rId51"/>
    <p:sldId id="375" r:id="rId52"/>
    <p:sldId id="376" r:id="rId53"/>
    <p:sldId id="377" r:id="rId54"/>
    <p:sldId id="441" r:id="rId55"/>
    <p:sldId id="378" r:id="rId56"/>
    <p:sldId id="442" r:id="rId57"/>
    <p:sldId id="380" r:id="rId58"/>
    <p:sldId id="381" r:id="rId59"/>
    <p:sldId id="382" r:id="rId60"/>
    <p:sldId id="383" r:id="rId61"/>
    <p:sldId id="384" r:id="rId62"/>
    <p:sldId id="443" r:id="rId63"/>
    <p:sldId id="444" r:id="rId64"/>
    <p:sldId id="386" r:id="rId65"/>
    <p:sldId id="445" r:id="rId66"/>
    <p:sldId id="388" r:id="rId67"/>
    <p:sldId id="389" r:id="rId68"/>
    <p:sldId id="390" r:id="rId69"/>
    <p:sldId id="391" r:id="rId70"/>
    <p:sldId id="392" r:id="rId71"/>
    <p:sldId id="393" r:id="rId72"/>
    <p:sldId id="394" r:id="rId73"/>
    <p:sldId id="395" r:id="rId74"/>
    <p:sldId id="396" r:id="rId75"/>
    <p:sldId id="397" r:id="rId76"/>
    <p:sldId id="398" r:id="rId77"/>
    <p:sldId id="399" r:id="rId78"/>
    <p:sldId id="446" r:id="rId79"/>
    <p:sldId id="400" r:id="rId80"/>
    <p:sldId id="431" r:id="rId81"/>
    <p:sldId id="432" r:id="rId82"/>
    <p:sldId id="433" r:id="rId8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163" autoAdjust="0"/>
    <p:restoredTop sz="72939" autoAdjust="0"/>
  </p:normalViewPr>
  <p:slideViewPr>
    <p:cSldViewPr>
      <p:cViewPr varScale="1">
        <p:scale>
          <a:sx n="82" d="100"/>
          <a:sy n="82" d="100"/>
        </p:scale>
        <p:origin x="276" y="96"/>
      </p:cViewPr>
      <p:guideLst>
        <p:guide orient="horz" pos="2160"/>
        <p:guide pos="2880"/>
      </p:guideLst>
    </p:cSldViewPr>
  </p:slideViewPr>
  <p:notesTextViewPr>
    <p:cViewPr>
      <p:scale>
        <a:sx n="1" d="1"/>
        <a:sy n="1" d="1"/>
      </p:scale>
      <p:origin x="0" y="0"/>
    </p:cViewPr>
  </p:notesTextViewPr>
  <p:sorterViewPr>
    <p:cViewPr>
      <p:scale>
        <a:sx n="100" d="100"/>
        <a:sy n="100" d="100"/>
      </p:scale>
      <p:origin x="0" y="-270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27" tIns="45713" rIns="91427" bIns="45713" rtlCol="0"/>
          <a:lstStyle>
            <a:lvl1pPr algn="r">
              <a:defRPr sz="1200"/>
            </a:lvl1pPr>
          </a:lstStyle>
          <a:p>
            <a:fld id="{0641E4DF-CC49-453D-A637-08771FA8A063}" type="datetimeFigureOut">
              <a:rPr lang="en-US" smtClean="0"/>
              <a:pPr/>
              <a:t>1/7/2020</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27" tIns="45713" rIns="91427" bIns="45713" rtlCol="0" anchor="b"/>
          <a:lstStyle>
            <a:lvl1pPr algn="r">
              <a:defRPr sz="1200"/>
            </a:lvl1pPr>
          </a:lstStyle>
          <a:p>
            <a:fld id="{FCB00251-494A-4E29-9488-0F7FF6DAA189}" type="slidenum">
              <a:rPr lang="en-US" smtClean="0"/>
              <a:pPr/>
              <a:t>‹#›</a:t>
            </a:fld>
            <a:endParaRPr lang="en-US"/>
          </a:p>
        </p:txBody>
      </p:sp>
    </p:spTree>
    <p:extLst>
      <p:ext uri="{BB962C8B-B14F-4D97-AF65-F5344CB8AC3E}">
        <p14:creationId xmlns:p14="http://schemas.microsoft.com/office/powerpoint/2010/main" val="3226540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113E99A0-5A01-41BA-AC39-BB8F130969B5}" type="datetimeFigureOut">
              <a:rPr lang="en-US" smtClean="0"/>
              <a:pPr/>
              <a:t>1/7/2020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458BEC4D-D1F7-4625-B0BA-2126EAFE9E6D}" type="slidenum">
              <a:rPr lang="en-US" smtClean="0"/>
              <a:pPr/>
              <a:t>‹#›</a:t>
            </a:fld>
            <a:endParaRPr lang="en-US"/>
          </a:p>
        </p:txBody>
      </p:sp>
    </p:spTree>
    <p:extLst>
      <p:ext uri="{BB962C8B-B14F-4D97-AF65-F5344CB8AC3E}">
        <p14:creationId xmlns:p14="http://schemas.microsoft.com/office/powerpoint/2010/main" val="269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6955" indent="-291136" eaLnBrk="0" hangingPunct="0">
              <a:spcBef>
                <a:spcPct val="30000"/>
              </a:spcBef>
              <a:defRPr sz="1200">
                <a:solidFill>
                  <a:schemeClr val="tx1"/>
                </a:solidFill>
                <a:latin typeface="Arial" charset="0"/>
              </a:defRPr>
            </a:lvl2pPr>
            <a:lvl3pPr marL="1164546" indent="-232909" eaLnBrk="0" hangingPunct="0">
              <a:spcBef>
                <a:spcPct val="30000"/>
              </a:spcBef>
              <a:defRPr sz="1200">
                <a:solidFill>
                  <a:schemeClr val="tx1"/>
                </a:solidFill>
                <a:latin typeface="Arial" charset="0"/>
              </a:defRPr>
            </a:lvl3pPr>
            <a:lvl4pPr marL="1630366" indent="-232909" eaLnBrk="0" hangingPunct="0">
              <a:spcBef>
                <a:spcPct val="30000"/>
              </a:spcBef>
              <a:defRPr sz="1200">
                <a:solidFill>
                  <a:schemeClr val="tx1"/>
                </a:solidFill>
                <a:latin typeface="Arial" charset="0"/>
              </a:defRPr>
            </a:lvl4pPr>
            <a:lvl5pPr marL="2096184" indent="-232909" eaLnBrk="0" hangingPunct="0">
              <a:spcBef>
                <a:spcPct val="30000"/>
              </a:spcBef>
              <a:defRPr sz="1200">
                <a:solidFill>
                  <a:schemeClr val="tx1"/>
                </a:solidFill>
                <a:latin typeface="Arial" charset="0"/>
              </a:defRPr>
            </a:lvl5pPr>
            <a:lvl6pPr marL="2562002" indent="-232909" eaLnBrk="0" fontAlgn="base" hangingPunct="0">
              <a:spcBef>
                <a:spcPct val="30000"/>
              </a:spcBef>
              <a:spcAft>
                <a:spcPct val="0"/>
              </a:spcAft>
              <a:defRPr sz="1200">
                <a:solidFill>
                  <a:schemeClr val="tx1"/>
                </a:solidFill>
                <a:latin typeface="Arial" charset="0"/>
              </a:defRPr>
            </a:lvl6pPr>
            <a:lvl7pPr marL="3027820" indent="-232909" eaLnBrk="0" fontAlgn="base" hangingPunct="0">
              <a:spcBef>
                <a:spcPct val="30000"/>
              </a:spcBef>
              <a:spcAft>
                <a:spcPct val="0"/>
              </a:spcAft>
              <a:defRPr sz="1200">
                <a:solidFill>
                  <a:schemeClr val="tx1"/>
                </a:solidFill>
                <a:latin typeface="Arial" charset="0"/>
              </a:defRPr>
            </a:lvl7pPr>
            <a:lvl8pPr marL="3493639" indent="-232909" eaLnBrk="0" fontAlgn="base" hangingPunct="0">
              <a:spcBef>
                <a:spcPct val="30000"/>
              </a:spcBef>
              <a:spcAft>
                <a:spcPct val="0"/>
              </a:spcAft>
              <a:defRPr sz="1200">
                <a:solidFill>
                  <a:schemeClr val="tx1"/>
                </a:solidFill>
                <a:latin typeface="Arial" charset="0"/>
              </a:defRPr>
            </a:lvl8pPr>
            <a:lvl9pPr marL="3959457" indent="-23290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baseline="0" dirty="0"/>
              <a:t>3 min</a:t>
            </a:r>
          </a:p>
          <a:p>
            <a:pPr eaLnBrk="1" hangingPunct="1"/>
            <a:endParaRPr lang="en-US" altLang="en-US" baseline="0" dirty="0"/>
          </a:p>
          <a:p>
            <a:pPr eaLnBrk="1" hangingPunct="1"/>
            <a:r>
              <a:rPr lang="en-US" sz="1200" kern="1200" dirty="0">
                <a:solidFill>
                  <a:schemeClr val="tx1"/>
                </a:solidFill>
                <a:effectLst/>
                <a:latin typeface="+mn-lt"/>
                <a:ea typeface="+mn-ea"/>
                <a:cs typeface="+mn-cs"/>
              </a:rPr>
              <a:t>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Take care of any housekeeping issues. </a:t>
            </a:r>
            <a:endParaRPr lang="en-US" altLang="en-US" dirty="0"/>
          </a:p>
        </p:txBody>
      </p:sp>
    </p:spTree>
    <p:extLst>
      <p:ext uri="{BB962C8B-B14F-4D97-AF65-F5344CB8AC3E}">
        <p14:creationId xmlns:p14="http://schemas.microsoft.com/office/powerpoint/2010/main" val="1709481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Less than 1 min</a:t>
            </a:r>
          </a:p>
          <a:p>
            <a:pPr eaLnBrk="1" hangingPunct="1"/>
            <a:endParaRPr lang="en-US" dirty="0"/>
          </a:p>
          <a:p>
            <a:pPr marL="0" lvl="1"/>
            <a:r>
              <a:rPr lang="en-US" sz="1200" kern="1200" dirty="0">
                <a:solidFill>
                  <a:schemeClr val="tx1"/>
                </a:solidFill>
                <a:latin typeface="+mn-lt"/>
                <a:ea typeface="+mn-ea"/>
                <a:cs typeface="+mn-cs"/>
              </a:rPr>
              <a:t>a. “This is the three-step protocol that will guide o</a:t>
            </a:r>
            <a:r>
              <a:rPr lang="en-US" sz="1200" kern="1200" baseline="0" dirty="0">
                <a:solidFill>
                  <a:schemeClr val="tx1"/>
                </a:solidFill>
                <a:latin typeface="+mn-lt"/>
                <a:ea typeface="+mn-ea"/>
                <a:cs typeface="+mn-cs"/>
              </a:rPr>
              <a:t>ur video-based lesson analysis work. Although we’ll follow the protocol a bit more loosely during the Summer Institute, </a:t>
            </a:r>
            <a:r>
              <a:rPr lang="en-US" sz="1200" kern="1200" dirty="0">
                <a:solidFill>
                  <a:schemeClr val="tx1"/>
                </a:solidFill>
                <a:latin typeface="+mn-lt"/>
                <a:ea typeface="+mn-ea"/>
                <a:cs typeface="+mn-cs"/>
              </a:rPr>
              <a:t>we’ll rely heavily on this explicit three-step</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format as we move into the fall study groups.”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Review the steps on the slide; then tell participants, “Framing our analysis in this way and following</a:t>
            </a:r>
            <a:r>
              <a:rPr lang="en-US" sz="1200" kern="1200" baseline="0" dirty="0">
                <a:solidFill>
                  <a:schemeClr val="tx1"/>
                </a:solidFill>
                <a:latin typeface="+mn-lt"/>
                <a:ea typeface="+mn-ea"/>
                <a:cs typeface="+mn-cs"/>
              </a:rPr>
              <a:t> specific steps </a:t>
            </a:r>
            <a:r>
              <a:rPr lang="en-US" sz="1200" kern="1200" dirty="0">
                <a:solidFill>
                  <a:schemeClr val="tx1"/>
                </a:solidFill>
                <a:latin typeface="+mn-lt"/>
                <a:ea typeface="+mn-ea"/>
                <a:cs typeface="+mn-cs"/>
              </a:rPr>
              <a:t>will help us focus more holistically on the </a:t>
            </a:r>
            <a:r>
              <a:rPr lang="en-US" sz="1200" u="none" kern="1200" dirty="0">
                <a:solidFill>
                  <a:schemeClr val="tx1"/>
                </a:solidFill>
                <a:latin typeface="+mn-lt"/>
                <a:ea typeface="+mn-ea"/>
                <a:cs typeface="+mn-cs"/>
              </a:rPr>
              <a:t>teaching</a:t>
            </a:r>
            <a:r>
              <a:rPr lang="en-US" sz="1200" kern="1200" dirty="0">
                <a:solidFill>
                  <a:schemeClr val="tx1"/>
                </a:solidFill>
                <a:latin typeface="+mn-lt"/>
                <a:ea typeface="+mn-ea"/>
                <a:cs typeface="+mn-cs"/>
              </a:rPr>
              <a:t> and the </a:t>
            </a:r>
            <a:r>
              <a:rPr lang="en-US" sz="1200" u="none" kern="1200" dirty="0">
                <a:solidFill>
                  <a:schemeClr val="tx1"/>
                </a:solidFill>
                <a:latin typeface="+mn-lt"/>
                <a:ea typeface="+mn-ea"/>
                <a:cs typeface="+mn-cs"/>
              </a:rPr>
              <a:t>impact</a:t>
            </a:r>
            <a:r>
              <a:rPr lang="en-US" sz="1200" kern="1200" dirty="0">
                <a:solidFill>
                  <a:schemeClr val="tx1"/>
                </a:solidFill>
                <a:latin typeface="+mn-lt"/>
                <a:ea typeface="+mn-ea"/>
                <a:cs typeface="+mn-cs"/>
              </a:rPr>
              <a:t> of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a:t>
            </a:r>
            <a:r>
              <a:rPr lang="en-US" sz="900" kern="1200" dirty="0">
                <a:solidFill>
                  <a:schemeClr val="tx1"/>
                </a:solidFill>
                <a:latin typeface="+mn-lt"/>
                <a:ea typeface="+mn-ea"/>
                <a:cs typeface="+mn-cs"/>
              </a:rPr>
              <a:t> </a:t>
            </a:r>
            <a:r>
              <a:rPr lang="en-US" sz="1200" kern="1200" dirty="0">
                <a:solidFill>
                  <a:schemeClr val="tx1"/>
                </a:solidFill>
                <a:latin typeface="+mn-lt"/>
                <a:ea typeface="+mn-ea"/>
                <a:cs typeface="+mn-cs"/>
              </a:rPr>
              <a:t>on student thinking and learning and the storyline students are constructing (i.e.,</a:t>
            </a:r>
            <a:r>
              <a:rPr lang="en-US" sz="1200" kern="1200" baseline="0" dirty="0">
                <a:solidFill>
                  <a:schemeClr val="tx1"/>
                </a:solidFill>
                <a:latin typeface="+mn-lt"/>
                <a:ea typeface="+mn-ea"/>
                <a:cs typeface="+mn-cs"/>
              </a:rPr>
              <a:t> the Student Thinking Lens and the Science Content Storyline Lens)</a:t>
            </a:r>
            <a:r>
              <a:rPr lang="en-US" sz="1200" kern="1200" dirty="0">
                <a:solidFill>
                  <a:schemeClr val="tx1"/>
                </a:solidFill>
                <a:latin typeface="+mn-lt"/>
                <a:ea typeface="+mn-ea"/>
                <a:cs typeface="+mn-cs"/>
              </a:rPr>
              <a:t>.”</a:t>
            </a:r>
            <a:r>
              <a:rPr lang="en-US" dirty="0"/>
              <a:t> </a:t>
            </a:r>
            <a:r>
              <a:rPr lang="en-US" sz="900" kern="1200" dirty="0">
                <a:solidFill>
                  <a:schemeClr val="tx1"/>
                </a:solidFill>
                <a:latin typeface="+mn-lt"/>
                <a:ea typeface="+mn-ea"/>
                <a:cs typeface="+mn-cs"/>
              </a:rPr>
              <a:t> </a:t>
            </a:r>
            <a:endParaRPr lang="en-US" dirty="0"/>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10</a:t>
            </a:fld>
            <a:endParaRPr lang="en-US"/>
          </a:p>
        </p:txBody>
      </p:sp>
    </p:spTree>
    <p:extLst>
      <p:ext uri="{BB962C8B-B14F-4D97-AF65-F5344CB8AC3E}">
        <p14:creationId xmlns:p14="http://schemas.microsoft.com/office/powerpoint/2010/main" val="497872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pPr lvl="0"/>
            <a:r>
              <a:rPr lang="en-US" dirty="0"/>
              <a:t>Less</a:t>
            </a:r>
            <a:r>
              <a:rPr lang="en-US" baseline="0" dirty="0"/>
              <a:t> than 1 min</a:t>
            </a:r>
          </a:p>
          <a:p>
            <a:pPr lvl="0"/>
            <a:endParaRPr lang="en-US" baseline="0" dirty="0"/>
          </a:p>
          <a:p>
            <a:pPr lvl="0"/>
            <a:r>
              <a:rPr lang="en-US" sz="1200" kern="1200" dirty="0">
                <a:solidFill>
                  <a:schemeClr val="tx1"/>
                </a:solidFill>
                <a:latin typeface="+mn-lt"/>
                <a:ea typeface="+mn-ea"/>
                <a:cs typeface="+mn-cs"/>
              </a:rPr>
              <a:t>a. “The lesson analysis protocol includes this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five-step process.</a:t>
            </a:r>
            <a:r>
              <a:rPr lang="en-US" sz="1200" kern="1200" baseline="0" dirty="0">
                <a:solidFill>
                  <a:schemeClr val="tx1"/>
                </a:solidFill>
                <a:latin typeface="+mn-lt"/>
                <a:ea typeface="+mn-ea"/>
                <a:cs typeface="+mn-cs"/>
              </a:rPr>
              <a:t>”</a:t>
            </a:r>
            <a:endParaRPr lang="en-US"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b. Review the steps on the slide</a:t>
            </a:r>
            <a:r>
              <a:rPr lang="en-US" sz="1200" kern="1200" baseline="0" dirty="0">
                <a:solidFill>
                  <a:schemeClr val="tx1"/>
                </a:solidFill>
                <a:latin typeface="+mn-lt"/>
                <a:ea typeface="+mn-ea"/>
                <a:cs typeface="+mn-cs"/>
              </a:rPr>
              <a:t> and note that in the study groups, these steps will be followed more explicitly than they will be during the Summer Institute.</a:t>
            </a:r>
            <a:r>
              <a:rPr lang="en-US" sz="1200" kern="1200" dirty="0">
                <a:solidFill>
                  <a:schemeClr val="tx1"/>
                </a:solidFill>
                <a:latin typeface="+mn-lt"/>
                <a:ea typeface="+mn-ea"/>
                <a:cs typeface="+mn-cs"/>
              </a:rPr>
              <a:t> </a:t>
            </a:r>
          </a:p>
          <a:p>
            <a:pPr lvl="0"/>
            <a:endParaRPr lang="en-US" dirty="0"/>
          </a:p>
        </p:txBody>
      </p:sp>
      <p:sp>
        <p:nvSpPr>
          <p:cNvPr id="44036" name="Slide Number Placeholder 3"/>
          <p:cNvSpPr>
            <a:spLocks noGrp="1"/>
          </p:cNvSpPr>
          <p:nvPr>
            <p:ph type="sldNum" sz="quarter" idx="5"/>
          </p:nvPr>
        </p:nvSpPr>
        <p:spPr>
          <a:noFill/>
        </p:spPr>
        <p:txBody>
          <a:bodyPr/>
          <a:lstStyle>
            <a:lvl1pPr defTabSz="984925" eaLnBrk="0" hangingPunct="0">
              <a:defRPr>
                <a:solidFill>
                  <a:schemeClr val="tx1"/>
                </a:solidFill>
                <a:latin typeface="Arial" charset="0"/>
              </a:defRPr>
            </a:lvl1pPr>
            <a:lvl2pPr marL="785256" indent="-302021" defTabSz="984925" eaLnBrk="0" hangingPunct="0">
              <a:defRPr>
                <a:solidFill>
                  <a:schemeClr val="tx1"/>
                </a:solidFill>
                <a:latin typeface="Arial" charset="0"/>
              </a:defRPr>
            </a:lvl2pPr>
            <a:lvl3pPr marL="1208086" indent="-241617" defTabSz="984925" eaLnBrk="0" hangingPunct="0">
              <a:defRPr>
                <a:solidFill>
                  <a:schemeClr val="tx1"/>
                </a:solidFill>
                <a:latin typeface="Arial" charset="0"/>
              </a:defRPr>
            </a:lvl3pPr>
            <a:lvl4pPr marL="1691318" indent="-241617" defTabSz="984925" eaLnBrk="0" hangingPunct="0">
              <a:defRPr>
                <a:solidFill>
                  <a:schemeClr val="tx1"/>
                </a:solidFill>
                <a:latin typeface="Arial" charset="0"/>
              </a:defRPr>
            </a:lvl4pPr>
            <a:lvl5pPr marL="2174554" indent="-241617" defTabSz="984925" eaLnBrk="0" hangingPunct="0">
              <a:defRPr>
                <a:solidFill>
                  <a:schemeClr val="tx1"/>
                </a:solidFill>
                <a:latin typeface="Arial" charset="0"/>
              </a:defRPr>
            </a:lvl5pPr>
            <a:lvl6pPr marL="2657787" indent="-241617" defTabSz="984925" eaLnBrk="0" fontAlgn="base" hangingPunct="0">
              <a:spcBef>
                <a:spcPct val="0"/>
              </a:spcBef>
              <a:spcAft>
                <a:spcPct val="0"/>
              </a:spcAft>
              <a:defRPr>
                <a:solidFill>
                  <a:schemeClr val="tx1"/>
                </a:solidFill>
                <a:latin typeface="Arial" charset="0"/>
              </a:defRPr>
            </a:lvl6pPr>
            <a:lvl7pPr marL="3141021" indent="-241617" defTabSz="984925" eaLnBrk="0" fontAlgn="base" hangingPunct="0">
              <a:spcBef>
                <a:spcPct val="0"/>
              </a:spcBef>
              <a:spcAft>
                <a:spcPct val="0"/>
              </a:spcAft>
              <a:defRPr>
                <a:solidFill>
                  <a:schemeClr val="tx1"/>
                </a:solidFill>
                <a:latin typeface="Arial" charset="0"/>
              </a:defRPr>
            </a:lvl7pPr>
            <a:lvl8pPr marL="3624256" indent="-241617" defTabSz="984925" eaLnBrk="0" fontAlgn="base" hangingPunct="0">
              <a:spcBef>
                <a:spcPct val="0"/>
              </a:spcBef>
              <a:spcAft>
                <a:spcPct val="0"/>
              </a:spcAft>
              <a:defRPr>
                <a:solidFill>
                  <a:schemeClr val="tx1"/>
                </a:solidFill>
                <a:latin typeface="Arial" charset="0"/>
              </a:defRPr>
            </a:lvl8pPr>
            <a:lvl9pPr marL="4107489" indent="-241617" defTabSz="984925" eaLnBrk="0" fontAlgn="base" hangingPunct="0">
              <a:spcBef>
                <a:spcPct val="0"/>
              </a:spcBef>
              <a:spcAft>
                <a:spcPct val="0"/>
              </a:spcAft>
              <a:defRPr>
                <a:solidFill>
                  <a:schemeClr val="tx1"/>
                </a:solidFill>
                <a:latin typeface="Arial" charset="0"/>
              </a:defRPr>
            </a:lvl9pPr>
          </a:lstStyle>
          <a:p>
            <a:pPr eaLnBrk="1" hangingPunct="1"/>
            <a:fld id="{B59F497B-ABD1-49CE-9BDF-6FB0A384F89B}" type="slidenum">
              <a:rPr lang="en-US">
                <a:solidFill>
                  <a:srgbClr val="000000"/>
                </a:solidFill>
              </a:rPr>
              <a:pPr eaLnBrk="1" hangingPunct="1"/>
              <a:t>11</a:t>
            </a:fld>
            <a:endParaRPr lang="en-US" dirty="0">
              <a:solidFill>
                <a:srgbClr val="000000"/>
              </a:solidFill>
            </a:endParaRPr>
          </a:p>
        </p:txBody>
      </p:sp>
      <p:sp>
        <p:nvSpPr>
          <p:cNvPr id="2" name="Footer Placeholder 1"/>
          <p:cNvSpPr>
            <a:spLocks noGrp="1"/>
          </p:cNvSpPr>
          <p:nvPr>
            <p:ph type="ftr" sz="quarter" idx="10"/>
          </p:nvPr>
        </p:nvSpPr>
        <p:spPr/>
        <p:txBody>
          <a:bodyPr/>
          <a:lstStyle/>
          <a:p>
            <a:pPr>
              <a:defRPr/>
            </a:pPr>
            <a:r>
              <a:rPr lang="en-US" dirty="0"/>
              <a:t>BSCS</a:t>
            </a:r>
          </a:p>
        </p:txBody>
      </p:sp>
      <p:sp>
        <p:nvSpPr>
          <p:cNvPr id="3" name="Header Placeholder 2"/>
          <p:cNvSpPr>
            <a:spLocks noGrp="1"/>
          </p:cNvSpPr>
          <p:nvPr>
            <p:ph type="hdr" sz="quarter" idx="11"/>
          </p:nvPr>
        </p:nvSpPr>
        <p:spPr/>
        <p:txBody>
          <a:bodyPr/>
          <a:lstStyle/>
          <a:p>
            <a:pPr>
              <a:defRPr/>
            </a:pPr>
            <a:r>
              <a:rPr lang="en-US"/>
              <a:t>STeLLA Blue 1       Study Group 1</a:t>
            </a:r>
            <a:endParaRPr lang="en-US" dirty="0"/>
          </a:p>
        </p:txBody>
      </p:sp>
      <p:sp>
        <p:nvSpPr>
          <p:cNvPr id="4" name="Date Placeholder 3"/>
          <p:cNvSpPr>
            <a:spLocks noGrp="1"/>
          </p:cNvSpPr>
          <p:nvPr>
            <p:ph type="dt" idx="12"/>
          </p:nvPr>
        </p:nvSpPr>
        <p:spPr/>
        <p:txBody>
          <a:bodyPr/>
          <a:lstStyle/>
          <a:p>
            <a:pPr>
              <a:defRPr/>
            </a:pPr>
            <a:r>
              <a:rPr lang="en-US"/>
              <a:t>9/24/2012</a:t>
            </a:r>
            <a:endParaRPr lang="en-US" dirty="0"/>
          </a:p>
        </p:txBody>
      </p:sp>
    </p:spTree>
    <p:extLst>
      <p:ext uri="{BB962C8B-B14F-4D97-AF65-F5344CB8AC3E}">
        <p14:creationId xmlns:p14="http://schemas.microsoft.com/office/powerpoint/2010/main" val="703565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a:t>
            </a:r>
            <a:r>
              <a:rPr lang="en-US" baseline="0" dirty="0"/>
              <a:t> min </a:t>
            </a:r>
          </a:p>
          <a:p>
            <a:endParaRPr lang="en-US" baseline="0" dirty="0"/>
          </a:p>
          <a:p>
            <a:pPr marL="0" lvl="1"/>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“Why is each of these viewing basics important? Which will be hardest for you?”</a:t>
            </a:r>
          </a:p>
          <a:p>
            <a:endParaRPr lang="en-US" sz="1200" u="sng" kern="1200" dirty="0">
              <a:solidFill>
                <a:schemeClr val="tx1"/>
              </a:solidFill>
              <a:latin typeface="+mn-lt"/>
              <a:ea typeface="+mn-ea"/>
              <a:cs typeface="+mn-cs"/>
            </a:endParaRPr>
          </a:p>
          <a:p>
            <a:r>
              <a:rPr lang="en-US" sz="1200" b="0" i="0" u="none" kern="1200" dirty="0">
                <a:solidFill>
                  <a:schemeClr val="tx1"/>
                </a:solidFill>
                <a:latin typeface="+mn-lt"/>
                <a:ea typeface="+mn-ea"/>
                <a:cs typeface="+mn-cs"/>
              </a:rPr>
              <a:t>b. </a:t>
            </a:r>
            <a:r>
              <a:rPr lang="en-US" sz="1200" u="none" kern="1200" dirty="0">
                <a:solidFill>
                  <a:schemeClr val="tx1"/>
                </a:solidFill>
                <a:latin typeface="+mn-lt"/>
                <a:ea typeface="+mn-ea"/>
                <a:cs typeface="+mn-cs"/>
              </a:rPr>
              <a:t>Tell participants </a:t>
            </a:r>
            <a:r>
              <a:rPr lang="en-US" sz="1200" kern="1200" dirty="0">
                <a:solidFill>
                  <a:schemeClr val="tx1"/>
                </a:solidFill>
                <a:latin typeface="+mn-lt"/>
                <a:ea typeface="+mn-ea"/>
                <a:cs typeface="+mn-cs"/>
              </a:rPr>
              <a:t>they can find details on the viewing basics in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and refer to this information later.</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Highlight:</a:t>
            </a:r>
            <a:r>
              <a:rPr lang="en-US" sz="1200" kern="1200" dirty="0">
                <a:solidFill>
                  <a:schemeClr val="tx1"/>
                </a:solidFill>
                <a:latin typeface="+mn-lt"/>
                <a:ea typeface="+mn-ea"/>
                <a:cs typeface="+mn-cs"/>
              </a:rPr>
              <a:t> “The videos we’ll be viewing throughout</a:t>
            </a:r>
            <a:r>
              <a:rPr lang="en-US" sz="1200" kern="1200" baseline="0" dirty="0">
                <a:solidFill>
                  <a:schemeClr val="tx1"/>
                </a:solidFill>
                <a:latin typeface="+mn-lt"/>
                <a:ea typeface="+mn-ea"/>
                <a:cs typeface="+mn-cs"/>
              </a:rPr>
              <a:t> the program </a:t>
            </a:r>
            <a:r>
              <a:rPr lang="en-US" sz="1200" kern="1200" dirty="0">
                <a:solidFill>
                  <a:schemeClr val="tx1"/>
                </a:solidFill>
                <a:latin typeface="+mn-lt"/>
                <a:ea typeface="+mn-ea"/>
                <a:cs typeface="+mn-cs"/>
              </a:rPr>
              <a:t>aren’t necessarily exemplary, but rather they provide real-world examples of teachers implementing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Examples like these deepen our thinking because we can see the sometimes unintended results of teacher decisions and consider missed opportunities.” </a:t>
            </a:r>
          </a:p>
          <a:p>
            <a:endParaRPr lang="en-US" sz="1200" u="sng" kern="1200" dirty="0">
              <a:solidFill>
                <a:schemeClr val="tx1"/>
              </a:solidFill>
              <a:latin typeface="+mn-lt"/>
              <a:ea typeface="+mn-ea"/>
              <a:cs typeface="+mn-cs"/>
            </a:endParaRPr>
          </a:p>
          <a:p>
            <a:r>
              <a:rPr lang="en-US" sz="1200" u="none" kern="1200" dirty="0">
                <a:solidFill>
                  <a:schemeClr val="tx1"/>
                </a:solidFill>
                <a:latin typeface="+mn-lt"/>
                <a:ea typeface="+mn-ea"/>
                <a:cs typeface="+mn-cs"/>
              </a:rPr>
              <a:t>d. </a:t>
            </a:r>
            <a:r>
              <a:rPr lang="en-US" sz="1200" b="1" u="none" kern="1200" dirty="0">
                <a:solidFill>
                  <a:schemeClr val="tx1"/>
                </a:solidFill>
                <a:latin typeface="+mn-lt"/>
                <a:ea typeface="+mn-ea"/>
                <a:cs typeface="+mn-cs"/>
              </a:rPr>
              <a:t>Honor the </a:t>
            </a:r>
            <a:r>
              <a:rPr lang="en-US" sz="1200" b="1" u="none" kern="1200" dirty="0" err="1">
                <a:solidFill>
                  <a:schemeClr val="tx1"/>
                </a:solidFill>
                <a:latin typeface="+mn-lt"/>
                <a:ea typeface="+mn-ea"/>
                <a:cs typeface="+mn-cs"/>
              </a:rPr>
              <a:t>videocase</a:t>
            </a:r>
            <a:r>
              <a:rPr lang="en-US" sz="1200" b="1" u="none" kern="1200" dirty="0">
                <a:solidFill>
                  <a:schemeClr val="tx1"/>
                </a:solidFill>
                <a:latin typeface="+mn-lt"/>
                <a:ea typeface="+mn-ea"/>
                <a:cs typeface="+mn-cs"/>
              </a:rPr>
              <a:t> teachers! </a:t>
            </a:r>
            <a:r>
              <a:rPr lang="en-US" sz="1200" kern="1200" dirty="0">
                <a:solidFill>
                  <a:schemeClr val="tx1"/>
                </a:solidFill>
                <a:latin typeface="+mn-lt"/>
                <a:ea typeface="+mn-ea"/>
                <a:cs typeface="+mn-cs"/>
              </a:rPr>
              <a:t>All of these courageous teachers are not only working hard to improve their own teaching practice but are also willing to make their practice public so that others can learn from it. None of them would claim to be exemplary science teachers. </a:t>
            </a:r>
            <a:r>
              <a:rPr lang="en-US" sz="900" kern="120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C70F6E62-11C5-4854-89DB-851B545ABDD5}" type="slidenum">
              <a:rPr lang="en-US" smtClean="0"/>
              <a:pPr>
                <a:defRPr/>
              </a:pPr>
              <a:t>12</a:t>
            </a:fld>
            <a:endParaRPr lang="en-US"/>
          </a:p>
        </p:txBody>
      </p:sp>
      <p:sp>
        <p:nvSpPr>
          <p:cNvPr id="5" name="Footer Placeholder 4"/>
          <p:cNvSpPr>
            <a:spLocks noGrp="1"/>
          </p:cNvSpPr>
          <p:nvPr>
            <p:ph type="ftr" sz="quarter" idx="11"/>
          </p:nvPr>
        </p:nvSpPr>
        <p:spPr/>
        <p:txBody>
          <a:bodyPr/>
          <a:lstStyle/>
          <a:p>
            <a:pPr>
              <a:defRPr/>
            </a:pPr>
            <a:r>
              <a:rPr lang="en-US"/>
              <a:t>STeLLA II Summer Institute Day 2</a:t>
            </a:r>
          </a:p>
        </p:txBody>
      </p:sp>
      <p:sp>
        <p:nvSpPr>
          <p:cNvPr id="6" name="Header Placeholder 5"/>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2109620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pPr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a. Describe the context of the first video clip participants will watch. (See the top of the transcript—handout 2.1 in the PD program binder.)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“This student interview showcases the use of elicit and probe questions. Even though this clip doesn’t take place in the context of an actual classroom, the idea is to look at the quality and form of the questions. Our second video clip will feature probe and challenge questions in a classroom context.”</a:t>
            </a:r>
            <a:endParaRPr lang="en-US" sz="180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13</a:t>
            </a:fld>
            <a:endParaRPr lang="en-US"/>
          </a:p>
        </p:txBody>
      </p:sp>
    </p:spTree>
    <p:extLst>
      <p:ext uri="{BB962C8B-B14F-4D97-AF65-F5344CB8AC3E}">
        <p14:creationId xmlns:p14="http://schemas.microsoft.com/office/powerpoint/2010/main" val="4161010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78CC09-7CB5-42DB-80A1-3BFD857B4F52}" type="slidenum">
              <a:rPr lang="en-US"/>
              <a:pPr/>
              <a:t>14</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r>
              <a:rPr lang="en-US" dirty="0"/>
              <a:t>20 min </a:t>
            </a:r>
          </a:p>
          <a:p>
            <a:endParaRPr lang="en-US" dirty="0"/>
          </a:p>
          <a:p>
            <a:pPr marL="0" lvl="1"/>
            <a:r>
              <a:rPr lang="en-US" sz="1200" kern="1200" dirty="0">
                <a:solidFill>
                  <a:schemeClr val="tx1"/>
                </a:solidFill>
                <a:latin typeface="+mn-lt"/>
                <a:ea typeface="+mn-ea"/>
                <a:cs typeface="+mn-cs"/>
              </a:rPr>
              <a:t>a. Provide instructions for watching video clip 1 and using the transcript (handout 2.1) to </a:t>
            </a:r>
            <a:r>
              <a:rPr lang="en-US" sz="1200" u="none" kern="1200" dirty="0">
                <a:solidFill>
                  <a:schemeClr val="tx1"/>
                </a:solidFill>
                <a:latin typeface="+mn-lt"/>
                <a:ea typeface="+mn-ea"/>
                <a:cs typeface="+mn-cs"/>
              </a:rPr>
              <a:t>identify</a:t>
            </a:r>
            <a:r>
              <a:rPr lang="en-US" sz="1200" b="1" i="1" u="none" kern="1200" dirty="0">
                <a:solidFill>
                  <a:schemeClr val="tx1"/>
                </a:solidFill>
                <a:latin typeface="+mn-lt"/>
                <a:ea typeface="+mn-ea"/>
                <a:cs typeface="+mn-cs"/>
              </a:rPr>
              <a:t> </a:t>
            </a:r>
            <a:r>
              <a:rPr lang="en-US" sz="1200" u="none" kern="1200" dirty="0">
                <a:solidFill>
                  <a:schemeClr val="tx1"/>
                </a:solidFill>
                <a:latin typeface="+mn-lt"/>
                <a:ea typeface="+mn-ea"/>
                <a:cs typeface="+mn-cs"/>
              </a:rPr>
              <a:t>questions that elicit (E) and probe (P)</a:t>
            </a:r>
            <a:r>
              <a:rPr lang="en-US" sz="1200" kern="1200" dirty="0">
                <a:solidFill>
                  <a:schemeClr val="tx1"/>
                </a:solidFill>
                <a:latin typeface="+mn-lt"/>
                <a:ea typeface="+mn-ea"/>
                <a:cs typeface="+mn-cs"/>
              </a:rPr>
              <a:t> student ideas and predictions.</a:t>
            </a:r>
          </a:p>
          <a:p>
            <a:endParaRPr lang="en-US" sz="1200" u="sng" kern="1200" dirty="0">
              <a:solidFill>
                <a:schemeClr val="tx1"/>
              </a:solidFill>
              <a:latin typeface="+mn-lt"/>
              <a:ea typeface="+mn-ea"/>
              <a:cs typeface="+mn-cs"/>
            </a:endParaRPr>
          </a:p>
          <a:p>
            <a:r>
              <a:rPr lang="en-US" sz="1200" u="none" kern="1200" dirty="0">
                <a:solidFill>
                  <a:schemeClr val="tx1"/>
                </a:solidFill>
                <a:latin typeface="+mn-lt"/>
                <a:ea typeface="+mn-ea"/>
                <a:cs typeface="+mn-cs"/>
              </a:rPr>
              <a:t>b. Remind participants </a:t>
            </a:r>
            <a:r>
              <a:rPr lang="en-US" sz="1200" kern="1200" dirty="0">
                <a:solidFill>
                  <a:schemeClr val="tx1"/>
                </a:solidFill>
                <a:latin typeface="+mn-lt"/>
                <a:ea typeface="+mn-ea"/>
                <a:cs typeface="+mn-cs"/>
              </a:rPr>
              <a:t>that the purpose of watching the video clip is to deepen their shared understandings of these strategies and to build their individual and collective lesson analysis skills.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Allow time for participants to review the video transcript and mark E and P questions.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Discuss what participants found in the transcript. Encourage them to use evidence from the transcript and reasons from their Z-fold summary charts or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to support their ideas. Participants should work to differentiate elicit and probe questions and distinguish them from other types of teacher questions or statements.</a:t>
            </a: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3290225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a:t>
            </a:r>
          </a:p>
          <a:p>
            <a:pPr defTabSz="881390">
              <a:defRPr/>
            </a:pPr>
            <a:endParaRPr lang="en-US" dirty="0"/>
          </a:p>
          <a:p>
            <a:pPr marL="0" lvl="1"/>
            <a:r>
              <a:rPr lang="en-US" sz="1200" kern="1200" dirty="0">
                <a:solidFill>
                  <a:schemeClr val="tx1"/>
                </a:solidFill>
                <a:latin typeface="+mn-lt"/>
                <a:ea typeface="+mn-ea"/>
                <a:cs typeface="+mn-cs"/>
              </a:rPr>
              <a:t>a. Give participants time to review the video transcript and develop an answer to one of the analysis questions on this slide. Encourage them to write down their answers in their science notebooks.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For this first video analysis, do a round-robin and have each participant share. Ask probe and challenge questions to support participants in communicating their ideas clearly and completely:</a:t>
            </a:r>
          </a:p>
          <a:p>
            <a:pPr marL="457200" indent="-137160">
              <a:buFont typeface="Arial" pitchFamily="34" charset="0"/>
              <a:buChar char="•"/>
            </a:pPr>
            <a:r>
              <a:rPr lang="en-US" sz="1200" b="1" kern="1200" dirty="0">
                <a:solidFill>
                  <a:schemeClr val="tx1"/>
                </a:solidFill>
                <a:latin typeface="+mn-lt"/>
                <a:ea typeface="+mn-ea"/>
                <a:cs typeface="+mn-cs"/>
              </a:rPr>
              <a:t>Probe question:</a:t>
            </a:r>
            <a:r>
              <a:rPr lang="en-US" sz="1200" kern="1200" dirty="0">
                <a:solidFill>
                  <a:schemeClr val="tx1"/>
                </a:solidFill>
                <a:latin typeface="+mn-lt"/>
                <a:ea typeface="+mn-ea"/>
                <a:cs typeface="+mn-cs"/>
              </a:rPr>
              <a:t> “Can you say more about what you mean by …?”  </a:t>
            </a:r>
          </a:p>
          <a:p>
            <a:pPr marL="457200" indent="-137160">
              <a:buFont typeface="Arial" pitchFamily="34" charset="0"/>
              <a:buChar char="•"/>
            </a:pPr>
            <a:r>
              <a:rPr lang="en-US" sz="1200" b="1" kern="1200" dirty="0">
                <a:solidFill>
                  <a:schemeClr val="tx1"/>
                </a:solidFill>
                <a:latin typeface="+mn-lt"/>
                <a:ea typeface="+mn-ea"/>
                <a:cs typeface="+mn-cs"/>
              </a:rPr>
              <a:t>Challenge question:</a:t>
            </a:r>
            <a:r>
              <a:rPr lang="en-US" sz="1200" kern="1200" dirty="0">
                <a:solidFill>
                  <a:schemeClr val="tx1"/>
                </a:solidFill>
                <a:latin typeface="+mn-lt"/>
                <a:ea typeface="+mn-ea"/>
                <a:cs typeface="+mn-cs"/>
              </a:rPr>
              <a:t> “Can you point to a specific place in the transcript that supports your idea?”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 participants share, encourage others to respond by asking questions like these:</a:t>
            </a:r>
          </a:p>
          <a:p>
            <a:pPr marL="457200" indent="-137160">
              <a:buFont typeface="Arial" pitchFamily="34" charset="0"/>
              <a:buChar char="•"/>
            </a:pPr>
            <a:r>
              <a:rPr lang="en-US" sz="1200" kern="1200" dirty="0">
                <a:solidFill>
                  <a:schemeClr val="tx1"/>
                </a:solidFill>
                <a:latin typeface="+mn-lt"/>
                <a:ea typeface="+mn-ea"/>
                <a:cs typeface="+mn-cs"/>
              </a:rPr>
              <a:t>Do others have additional evidence to support (or challenge) this idea?</a:t>
            </a:r>
          </a:p>
          <a:p>
            <a:pPr marL="457200" indent="-137160">
              <a:buFont typeface="Arial" pitchFamily="34" charset="0"/>
              <a:buChar char="•"/>
            </a:pPr>
            <a:r>
              <a:rPr lang="en-US" sz="1200" kern="1200" dirty="0">
                <a:solidFill>
                  <a:schemeClr val="tx1"/>
                </a:solidFill>
                <a:latin typeface="+mn-lt"/>
                <a:ea typeface="+mn-ea"/>
                <a:cs typeface="+mn-cs"/>
              </a:rPr>
              <a:t>Do others have a different interpretation?</a:t>
            </a:r>
          </a:p>
          <a:p>
            <a:endParaRPr lang="en-US" dirty="0"/>
          </a:p>
          <a:p>
            <a:pPr lvl="0"/>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15</a:t>
            </a:fld>
            <a:endParaRPr lang="en-US"/>
          </a:p>
        </p:txBody>
      </p:sp>
    </p:spTree>
    <p:extLst>
      <p:ext uri="{BB962C8B-B14F-4D97-AF65-F5344CB8AC3E}">
        <p14:creationId xmlns:p14="http://schemas.microsoft.com/office/powerpoint/2010/main" val="166966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78CC09-7CB5-42DB-80A1-3BFD857B4F52}" type="slidenum">
              <a:rPr lang="en-US"/>
              <a:pPr/>
              <a:t>16</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pPr lvl="0"/>
            <a:r>
              <a:rPr lang="en-US" dirty="0"/>
              <a:t>20</a:t>
            </a:r>
            <a:r>
              <a:rPr lang="en-US" baseline="0" dirty="0"/>
              <a:t> min</a:t>
            </a:r>
          </a:p>
          <a:p>
            <a:pPr lvl="0"/>
            <a:endParaRPr lang="en-US" baseline="0" dirty="0"/>
          </a:p>
          <a:p>
            <a:pPr marL="0" lvl="1"/>
            <a:r>
              <a:rPr lang="en-US" sz="1200" kern="1200" dirty="0">
                <a:solidFill>
                  <a:schemeClr val="tx1"/>
                </a:solidFill>
                <a:latin typeface="+mn-lt"/>
                <a:ea typeface="+mn-ea"/>
                <a:cs typeface="+mn-cs"/>
              </a:rPr>
              <a:t>a. Provide instructions for watching video clip 2 and using the transcript (handout 2.2) to </a:t>
            </a:r>
            <a:r>
              <a:rPr lang="en-US" sz="1200" u="none" kern="1200" dirty="0">
                <a:solidFill>
                  <a:schemeClr val="tx1"/>
                </a:solidFill>
                <a:latin typeface="+mn-lt"/>
                <a:ea typeface="+mn-ea"/>
                <a:cs typeface="+mn-cs"/>
              </a:rPr>
              <a:t>identify</a:t>
            </a:r>
            <a:r>
              <a:rPr lang="en-US" sz="1200" kern="1200" dirty="0">
                <a:solidFill>
                  <a:schemeClr val="tx1"/>
                </a:solidFill>
                <a:latin typeface="+mn-lt"/>
                <a:ea typeface="+mn-ea"/>
                <a:cs typeface="+mn-cs"/>
              </a:rPr>
              <a:t> questions that </a:t>
            </a:r>
            <a:r>
              <a:rPr lang="en-US" sz="1200" u="none" kern="1200" dirty="0">
                <a:solidFill>
                  <a:schemeClr val="tx1"/>
                </a:solidFill>
                <a:latin typeface="+mn-lt"/>
                <a:ea typeface="+mn-ea"/>
                <a:cs typeface="+mn-cs"/>
              </a:rPr>
              <a:t>probe</a:t>
            </a:r>
            <a:r>
              <a:rPr lang="en-US" sz="1200" kern="1200" dirty="0">
                <a:solidFill>
                  <a:schemeClr val="tx1"/>
                </a:solidFill>
                <a:latin typeface="+mn-lt"/>
                <a:ea typeface="+mn-ea"/>
                <a:cs typeface="+mn-cs"/>
              </a:rPr>
              <a:t> student ideas and predictions and </a:t>
            </a:r>
            <a:r>
              <a:rPr lang="en-US" sz="1200" u="none" kern="1200" dirty="0">
                <a:solidFill>
                  <a:schemeClr val="tx1"/>
                </a:solidFill>
                <a:latin typeface="+mn-lt"/>
                <a:ea typeface="+mn-ea"/>
                <a:cs typeface="+mn-cs"/>
              </a:rPr>
              <a:t>challenge</a:t>
            </a:r>
            <a:r>
              <a:rPr lang="en-US" sz="1200" kern="1200" dirty="0">
                <a:solidFill>
                  <a:schemeClr val="tx1"/>
                </a:solidFill>
                <a:latin typeface="+mn-lt"/>
                <a:ea typeface="+mn-ea"/>
                <a:cs typeface="+mn-cs"/>
              </a:rPr>
              <a:t> student thinking. </a:t>
            </a:r>
          </a:p>
          <a:p>
            <a:endParaRPr lang="en-US" sz="1200" u="sng" kern="1200" dirty="0">
              <a:solidFill>
                <a:schemeClr val="tx1"/>
              </a:solidFill>
              <a:latin typeface="+mn-lt"/>
              <a:ea typeface="+mn-ea"/>
              <a:cs typeface="+mn-cs"/>
            </a:endParaRPr>
          </a:p>
          <a:p>
            <a:r>
              <a:rPr lang="en-US" sz="1200" u="none" kern="1200" dirty="0">
                <a:solidFill>
                  <a:schemeClr val="tx1"/>
                </a:solidFill>
                <a:latin typeface="+mn-lt"/>
                <a:ea typeface="+mn-ea"/>
                <a:cs typeface="+mn-cs"/>
              </a:rPr>
              <a:t>b. Encourage</a:t>
            </a:r>
            <a:r>
              <a:rPr lang="en-US" sz="1200" kern="1200" dirty="0">
                <a:solidFill>
                  <a:schemeClr val="tx1"/>
                </a:solidFill>
                <a:latin typeface="+mn-lt"/>
                <a:ea typeface="+mn-ea"/>
                <a:cs typeface="+mn-cs"/>
              </a:rPr>
              <a:t> participants to refer to the strategy charts from</a:t>
            </a:r>
            <a:r>
              <a:rPr lang="en-US" sz="1200" kern="1200" baseline="0" dirty="0">
                <a:solidFill>
                  <a:schemeClr val="tx1"/>
                </a:solidFill>
                <a:latin typeface="+mn-lt"/>
                <a:ea typeface="+mn-ea"/>
                <a:cs typeface="+mn-cs"/>
              </a:rPr>
              <a:t> day 1 (STL strategies 1</a:t>
            </a:r>
            <a:r>
              <a:rPr lang="en-US" sz="1200" kern="1200" dirty="0">
                <a:solidFill>
                  <a:schemeClr val="tx1"/>
                </a:solidFill>
                <a:latin typeface="+mn-lt"/>
                <a:ea typeface="+mn-ea"/>
                <a:cs typeface="+mn-cs"/>
              </a:rPr>
              <a:t>–3</a:t>
            </a:r>
            <a:r>
              <a:rPr lang="en-US" sz="1200" kern="1200" baseline="0" dirty="0">
                <a:solidFill>
                  <a:schemeClr val="tx1"/>
                </a:solidFill>
                <a:latin typeface="+mn-lt"/>
                <a:ea typeface="+mn-ea"/>
                <a:cs typeface="+mn-cs"/>
              </a:rPr>
              <a:t>)</a:t>
            </a:r>
            <a:r>
              <a:rPr lang="en-US" sz="1200" kern="1200" dirty="0">
                <a:solidFill>
                  <a:schemeClr val="tx1"/>
                </a:solidFill>
                <a:latin typeface="+mn-lt"/>
                <a:ea typeface="+mn-ea"/>
                <a:cs typeface="+mn-cs"/>
              </a:rPr>
              <a:t>, their Z-fold summary charts, and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for help differentiating probe and challenge questions. </a:t>
            </a:r>
            <a:r>
              <a:rPr lang="en-US" sz="1200" u="none" kern="1200" dirty="0">
                <a:solidFill>
                  <a:schemeClr val="tx1"/>
                </a:solidFill>
                <a:latin typeface="+mn-lt"/>
                <a:ea typeface="+mn-ea"/>
                <a:cs typeface="+mn-cs"/>
              </a:rPr>
              <a:t>Remind</a:t>
            </a:r>
            <a:r>
              <a:rPr lang="en-US" sz="1200" kern="1200" dirty="0">
                <a:solidFill>
                  <a:schemeClr val="tx1"/>
                </a:solidFill>
                <a:latin typeface="+mn-lt"/>
                <a:ea typeface="+mn-ea"/>
                <a:cs typeface="+mn-cs"/>
              </a:rPr>
              <a:t> them that other types of questions (such as elicit questions) may appear in this video clip.</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Set the context: </a:t>
            </a:r>
            <a:r>
              <a:rPr lang="en-US" sz="1200" kern="1200" dirty="0">
                <a:solidFill>
                  <a:schemeClr val="tx1"/>
                </a:solidFill>
                <a:latin typeface="+mn-lt"/>
                <a:ea typeface="+mn-ea"/>
                <a:cs typeface="+mn-cs"/>
              </a:rPr>
              <a:t>Read the context for video clip 2 (at the top of the transcript).</a:t>
            </a:r>
          </a:p>
          <a:p>
            <a:endParaRPr lang="en-US" sz="1200" u="sng" kern="1200" dirty="0">
              <a:solidFill>
                <a:schemeClr val="tx1"/>
              </a:solidFill>
              <a:latin typeface="+mn-lt"/>
              <a:ea typeface="+mn-ea"/>
              <a:cs typeface="+mn-cs"/>
            </a:endParaRPr>
          </a:p>
          <a:p>
            <a:r>
              <a:rPr lang="en-US" sz="1200" u="none" kern="1200" dirty="0">
                <a:solidFill>
                  <a:schemeClr val="tx1"/>
                </a:solidFill>
                <a:latin typeface="+mn-lt"/>
                <a:ea typeface="+mn-ea"/>
                <a:cs typeface="+mn-cs"/>
              </a:rPr>
              <a:t>d. </a:t>
            </a:r>
            <a:r>
              <a:rPr lang="en-US" sz="1200" b="0" u="none" kern="1200" dirty="0">
                <a:solidFill>
                  <a:schemeClr val="tx1"/>
                </a:solidFill>
                <a:latin typeface="+mn-lt"/>
                <a:ea typeface="+mn-ea"/>
                <a:cs typeface="+mn-cs"/>
              </a:rPr>
              <a:t>Show the video clip and a</a:t>
            </a:r>
            <a:r>
              <a:rPr lang="en-US" sz="1200" kern="1200" dirty="0">
                <a:solidFill>
                  <a:schemeClr val="tx1"/>
                </a:solidFill>
                <a:latin typeface="+mn-lt"/>
                <a:ea typeface="+mn-ea"/>
                <a:cs typeface="+mn-cs"/>
              </a:rPr>
              <a:t>llow time for participants to study the transcript before advancing to the next slide. </a:t>
            </a: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666628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5 min </a:t>
            </a:r>
          </a:p>
          <a:p>
            <a:endParaRPr lang="en-US" baseline="0" dirty="0"/>
          </a:p>
          <a:p>
            <a:pPr marL="0" lvl="1"/>
            <a:r>
              <a:rPr lang="en-US" sz="1200" kern="1200" dirty="0">
                <a:solidFill>
                  <a:schemeClr val="tx1"/>
                </a:solidFill>
                <a:latin typeface="+mn-lt"/>
                <a:ea typeface="+mn-ea"/>
                <a:cs typeface="+mn-cs"/>
              </a:rPr>
              <a:t>a. After each suggested probe or challenge question, </a:t>
            </a:r>
            <a:r>
              <a:rPr lang="en-US" sz="1200" u="none" kern="1200" dirty="0">
                <a:solidFill>
                  <a:schemeClr val="tx1"/>
                </a:solidFill>
                <a:latin typeface="+mn-lt"/>
                <a:ea typeface="+mn-ea"/>
                <a:cs typeface="+mn-cs"/>
              </a:rPr>
              <a:t>ask participants </a:t>
            </a:r>
            <a:r>
              <a:rPr lang="en-US" sz="1200" kern="1200" dirty="0">
                <a:solidFill>
                  <a:schemeClr val="tx1"/>
                </a:solidFill>
                <a:latin typeface="+mn-lt"/>
                <a:ea typeface="+mn-ea"/>
                <a:cs typeface="+mn-cs"/>
              </a:rPr>
              <a:t>the following:</a:t>
            </a:r>
          </a:p>
          <a:p>
            <a:pPr marL="457200" indent="-137160">
              <a:buFont typeface="Arial" pitchFamily="34" charset="0"/>
              <a:buChar char="•"/>
            </a:pPr>
            <a:r>
              <a:rPr lang="en-US" sz="1200" kern="1200" dirty="0">
                <a:solidFill>
                  <a:schemeClr val="tx1"/>
                </a:solidFill>
                <a:latin typeface="+mn-lt"/>
                <a:ea typeface="+mn-ea"/>
                <a:cs typeface="+mn-cs"/>
              </a:rPr>
              <a:t>“What makes this a probe/challenge question?”</a:t>
            </a:r>
          </a:p>
          <a:p>
            <a:pPr marL="457200" indent="-137160">
              <a:buFont typeface="Arial" pitchFamily="34" charset="0"/>
              <a:buChar char="•"/>
            </a:pPr>
            <a:r>
              <a:rPr lang="en-US" sz="1200" kern="1200" dirty="0">
                <a:solidFill>
                  <a:schemeClr val="tx1"/>
                </a:solidFill>
                <a:latin typeface="+mn-lt"/>
                <a:ea typeface="+mn-ea"/>
                <a:cs typeface="+mn-cs"/>
              </a:rPr>
              <a:t>“Did others mark this as a probe/challenge question?”</a:t>
            </a:r>
          </a:p>
          <a:p>
            <a:pPr marL="457200" indent="-137160">
              <a:buFont typeface="Arial" pitchFamily="34" charset="0"/>
              <a:buChar char="•"/>
            </a:pPr>
            <a:r>
              <a:rPr lang="en-US" sz="1200" kern="1200" dirty="0">
                <a:solidFill>
                  <a:schemeClr val="tx1"/>
                </a:solidFill>
                <a:effectLst/>
                <a:latin typeface="+mn-lt"/>
                <a:ea typeface="+mn-ea"/>
                <a:cs typeface="+mn-cs"/>
              </a:rPr>
              <a:t>“Can you point to any of our resources (the Z-fold summary chart, our strategy charts from day 1, or the </a:t>
            </a:r>
            <a:r>
              <a:rPr lang="en-US" sz="1200" kern="1200" dirty="0" err="1">
                <a:solidFill>
                  <a:schemeClr val="tx1"/>
                </a:solidFill>
                <a:effectLst/>
                <a:latin typeface="+mn-lt"/>
                <a:ea typeface="+mn-ea"/>
                <a:cs typeface="+mn-cs"/>
              </a:rPr>
              <a:t>STeLLA</a:t>
            </a:r>
            <a:r>
              <a:rPr lang="en-US" sz="1200" kern="1200" dirty="0">
                <a:solidFill>
                  <a:schemeClr val="tx1"/>
                </a:solidFill>
                <a:effectLst/>
                <a:latin typeface="+mn-lt"/>
                <a:ea typeface="+mn-ea"/>
                <a:cs typeface="+mn-cs"/>
              </a:rPr>
              <a:t> strategies booklet) to support your answer?”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Don’t worry about debate and lack of agreement on some questions. </a:t>
            </a:r>
            <a:r>
              <a:rPr lang="en-US" sz="1200" b="1" kern="1200" dirty="0">
                <a:solidFill>
                  <a:schemeClr val="tx1"/>
                </a:solidFill>
                <a:latin typeface="+mn-lt"/>
                <a:ea typeface="+mn-ea"/>
                <a:cs typeface="+mn-cs"/>
              </a:rPr>
              <a:t>The important thing</a:t>
            </a:r>
            <a:r>
              <a:rPr lang="en-US" sz="1200" kern="1200" dirty="0">
                <a:solidFill>
                  <a:schemeClr val="tx1"/>
                </a:solidFill>
                <a:latin typeface="+mn-lt"/>
                <a:ea typeface="+mn-ea"/>
                <a:cs typeface="+mn-cs"/>
              </a:rPr>
              <a:t> is that participants clearly understand the difference between the purposes of probe and challenge questions. Sometimes it’s hard to tell whether the teacher in the video intended to find out what a student meant (probe) or move student thinking toward more-scientific understandings (challenge). The teacher may also be asking</a:t>
            </a:r>
            <a:r>
              <a:rPr lang="en-US" sz="1200" kern="1200" baseline="0" dirty="0">
                <a:solidFill>
                  <a:schemeClr val="tx1"/>
                </a:solidFill>
                <a:latin typeface="+mn-lt"/>
                <a:ea typeface="+mn-ea"/>
                <a:cs typeface="+mn-cs"/>
              </a:rPr>
              <a:t> elicit questions to reveal student ideas and misconceptions.</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sz="1050" kern="1200" dirty="0">
                <a:solidFill>
                  <a:schemeClr val="tx1"/>
                </a:solidFill>
                <a:latin typeface="+mn-lt"/>
                <a:ea typeface="+mn-ea"/>
                <a:cs typeface="+mn-cs"/>
              </a:rPr>
              <a:t> </a:t>
            </a:r>
            <a:endParaRPr lang="en-US" baseline="0"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17</a:t>
            </a:fld>
            <a:endParaRPr lang="en-US"/>
          </a:p>
        </p:txBody>
      </p:sp>
    </p:spTree>
    <p:extLst>
      <p:ext uri="{BB962C8B-B14F-4D97-AF65-F5344CB8AC3E}">
        <p14:creationId xmlns:p14="http://schemas.microsoft.com/office/powerpoint/2010/main" val="497694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 </a:t>
            </a:r>
          </a:p>
          <a:p>
            <a:endParaRPr lang="en-US" dirty="0"/>
          </a:p>
          <a:p>
            <a:pPr marL="0" lvl="1"/>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“Identify a missed opportunity for a probe question in the video transcript.”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Turn and Talk:</a:t>
            </a:r>
            <a:r>
              <a:rPr lang="en-US" sz="1200" kern="1200" dirty="0">
                <a:solidFill>
                  <a:schemeClr val="tx1"/>
                </a:solidFill>
                <a:latin typeface="+mn-lt"/>
                <a:ea typeface="+mn-ea"/>
                <a:cs typeface="+mn-cs"/>
              </a:rPr>
              <a:t> Have participants</a:t>
            </a:r>
            <a:r>
              <a:rPr lang="en-US" sz="1200" kern="1200" baseline="0" dirty="0">
                <a:solidFill>
                  <a:schemeClr val="tx1"/>
                </a:solidFill>
                <a:latin typeface="+mn-lt"/>
                <a:ea typeface="+mn-ea"/>
                <a:cs typeface="+mn-cs"/>
              </a:rPr>
              <a:t> pair up and discuss their suggested probe questions. </a:t>
            </a:r>
            <a:r>
              <a:rPr lang="en-US" sz="1200" kern="1200" dirty="0">
                <a:solidFill>
                  <a:schemeClr val="tx1"/>
                </a:solidFill>
                <a:latin typeface="+mn-lt"/>
                <a:ea typeface="+mn-ea"/>
                <a:cs typeface="+mn-cs"/>
              </a:rPr>
              <a:t>Listen to their conversations to assess whether they</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truly comprehend that a probe question is designed to help them understand what students are thinking.</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Whole-group share-out:</a:t>
            </a:r>
            <a:r>
              <a:rPr lang="en-US" sz="1200" kern="1200" dirty="0">
                <a:solidFill>
                  <a:schemeClr val="tx1"/>
                </a:solidFill>
                <a:latin typeface="+mn-lt"/>
                <a:ea typeface="+mn-ea"/>
                <a:cs typeface="+mn-cs"/>
              </a:rPr>
              <a:t> Participants may need guidance about when to ask probe questions. Remind them that probe questions are appropriate when students make vague or abbreviated statements, or when they simply use a vocabulary term without </a:t>
            </a:r>
            <a:r>
              <a:rPr lang="en-US" sz="1200" kern="1200" dirty="0">
                <a:solidFill>
                  <a:schemeClr val="tx1"/>
                </a:solidFill>
                <a:effectLst/>
                <a:latin typeface="+mn-lt"/>
                <a:ea typeface="+mn-ea"/>
                <a:cs typeface="+mn-cs"/>
              </a:rPr>
              <a:t>saying what it means</a:t>
            </a:r>
            <a:r>
              <a:rPr lang="en-US" sz="1200" kern="1200" dirty="0">
                <a:solidFill>
                  <a:schemeClr val="tx1"/>
                </a:solidFill>
                <a:latin typeface="+mn-lt"/>
                <a:ea typeface="+mn-ea"/>
                <a:cs typeface="+mn-cs"/>
              </a:rPr>
              <a:t>. Do they really understand the term or concept, or do they have misconceptions? Ask a probe question to find out!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Remind participants:</a:t>
            </a:r>
            <a:r>
              <a:rPr lang="en-US" sz="1200" kern="1200" dirty="0">
                <a:solidFill>
                  <a:schemeClr val="tx1"/>
                </a:solidFill>
                <a:latin typeface="+mn-lt"/>
                <a:ea typeface="+mn-ea"/>
                <a:cs typeface="+mn-cs"/>
              </a:rPr>
              <a:t> “Don’t probe everything a student says. Just probe responses that seem relevant to the lesson’s main learning goal and might reveal interesting student thinking.”  </a:t>
            </a:r>
          </a:p>
          <a:p>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18</a:t>
            </a:fld>
            <a:endParaRPr lang="en-US"/>
          </a:p>
        </p:txBody>
      </p:sp>
    </p:spTree>
    <p:extLst>
      <p:ext uri="{BB962C8B-B14F-4D97-AF65-F5344CB8AC3E}">
        <p14:creationId xmlns:p14="http://schemas.microsoft.com/office/powerpoint/2010/main" val="2726893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177" indent="-307760" eaLnBrk="0" hangingPunct="0">
              <a:defRPr>
                <a:solidFill>
                  <a:schemeClr val="tx1"/>
                </a:solidFill>
                <a:latin typeface="Arial" charset="0"/>
              </a:defRPr>
            </a:lvl2pPr>
            <a:lvl3pPr marL="1231042" indent="-246208" eaLnBrk="0" hangingPunct="0">
              <a:defRPr>
                <a:solidFill>
                  <a:schemeClr val="tx1"/>
                </a:solidFill>
                <a:latin typeface="Arial" charset="0"/>
              </a:defRPr>
            </a:lvl3pPr>
            <a:lvl4pPr marL="1723458" indent="-246208" eaLnBrk="0" hangingPunct="0">
              <a:defRPr>
                <a:solidFill>
                  <a:schemeClr val="tx1"/>
                </a:solidFill>
                <a:latin typeface="Arial" charset="0"/>
              </a:defRPr>
            </a:lvl4pPr>
            <a:lvl5pPr marL="2215876" indent="-246208" eaLnBrk="0" hangingPunct="0">
              <a:defRPr>
                <a:solidFill>
                  <a:schemeClr val="tx1"/>
                </a:solidFill>
                <a:latin typeface="Arial" charset="0"/>
              </a:defRPr>
            </a:lvl5pPr>
            <a:lvl6pPr marL="2708292" indent="-246208" eaLnBrk="0" fontAlgn="base" hangingPunct="0">
              <a:spcBef>
                <a:spcPct val="0"/>
              </a:spcBef>
              <a:spcAft>
                <a:spcPct val="0"/>
              </a:spcAft>
              <a:defRPr>
                <a:solidFill>
                  <a:schemeClr val="tx1"/>
                </a:solidFill>
                <a:latin typeface="Arial" charset="0"/>
              </a:defRPr>
            </a:lvl6pPr>
            <a:lvl7pPr marL="3200709" indent="-246208" eaLnBrk="0" fontAlgn="base" hangingPunct="0">
              <a:spcBef>
                <a:spcPct val="0"/>
              </a:spcBef>
              <a:spcAft>
                <a:spcPct val="0"/>
              </a:spcAft>
              <a:defRPr>
                <a:solidFill>
                  <a:schemeClr val="tx1"/>
                </a:solidFill>
                <a:latin typeface="Arial" charset="0"/>
              </a:defRPr>
            </a:lvl7pPr>
            <a:lvl8pPr marL="3693126" indent="-246208" eaLnBrk="0" fontAlgn="base" hangingPunct="0">
              <a:spcBef>
                <a:spcPct val="0"/>
              </a:spcBef>
              <a:spcAft>
                <a:spcPct val="0"/>
              </a:spcAft>
              <a:defRPr>
                <a:solidFill>
                  <a:schemeClr val="tx1"/>
                </a:solidFill>
                <a:latin typeface="Arial" charset="0"/>
              </a:defRPr>
            </a:lvl8pPr>
            <a:lvl9pPr marL="4185543" indent="-246208" eaLnBrk="0" fontAlgn="base" hangingPunct="0">
              <a:spcBef>
                <a:spcPct val="0"/>
              </a:spcBef>
              <a:spcAft>
                <a:spcPct val="0"/>
              </a:spcAft>
              <a:defRPr>
                <a:solidFill>
                  <a:schemeClr val="tx1"/>
                </a:solidFill>
                <a:latin typeface="Arial" charset="0"/>
              </a:defRPr>
            </a:lvl9pPr>
          </a:lstStyle>
          <a:p>
            <a:pPr eaLnBrk="1" hangingPunct="1"/>
            <a:fld id="{BA67EAEF-652F-4956-A656-EB003437A79A}" type="slidenum">
              <a:rPr lang="en-US" smtClean="0"/>
              <a:pPr eaLnBrk="1" hangingPunct="1"/>
              <a:t>19</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en-US" dirty="0"/>
              <a:t>12 min</a:t>
            </a:r>
          </a:p>
          <a:p>
            <a:pPr eaLnBrk="1" hangingPunct="1"/>
            <a:endParaRPr lang="en-US" dirty="0"/>
          </a:p>
          <a:p>
            <a:pPr marL="0" lvl="1"/>
            <a:r>
              <a:rPr lang="en-US" sz="1200" kern="1200" dirty="0">
                <a:solidFill>
                  <a:schemeClr val="tx1"/>
                </a:solidFill>
                <a:latin typeface="+mn-lt"/>
                <a:ea typeface="+mn-ea"/>
                <a:cs typeface="+mn-cs"/>
              </a:rPr>
              <a:t>a. “Now let’s consider some commonly held student ideas (misconceptions). Then we can analyze whether any of these ideas appear in our video clips.” </a:t>
            </a:r>
          </a:p>
          <a:p>
            <a:endParaRPr lang="en-US" sz="1200" kern="1200" dirty="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b. Have participants locate the Common Student Ideas chart in the resources section of their lesson plans binders.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“This Common Student Ideas chart shows some commonly held student ideas that are interesting but aren’t scientifically accurate.”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participants mark with a red sticker dot any</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ideas they’ve observed among their students, and mark with a blue sticker</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dot any ideas they’ve had themselves.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Have participants discuss their observations with a partner.</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f. </a:t>
            </a:r>
            <a:r>
              <a:rPr lang="en-US" sz="1200" b="1" kern="1200" dirty="0">
                <a:solidFill>
                  <a:schemeClr val="tx1"/>
                </a:solidFill>
                <a:latin typeface="+mn-lt"/>
                <a:ea typeface="+mn-ea"/>
                <a:cs typeface="+mn-cs"/>
              </a:rPr>
              <a:t>Whole group: </a:t>
            </a:r>
            <a:r>
              <a:rPr lang="en-US" sz="1200" b="0" kern="1200" dirty="0">
                <a:solidFill>
                  <a:schemeClr val="tx1"/>
                </a:solidFill>
                <a:latin typeface="+mn-lt"/>
                <a:ea typeface="+mn-ea"/>
                <a:cs typeface="+mn-cs"/>
              </a:rPr>
              <a:t>Ask participants to share</a:t>
            </a:r>
            <a:r>
              <a:rPr lang="en-US" sz="1200" b="0" kern="1200" baseline="0" dirty="0">
                <a:solidFill>
                  <a:schemeClr val="tx1"/>
                </a:solidFill>
                <a:latin typeface="+mn-lt"/>
                <a:ea typeface="+mn-ea"/>
                <a:cs typeface="+mn-cs"/>
              </a:rPr>
              <a:t> which ideas they’ve observed in their students and themselves. During this share-out, apply sticker dots to the Common Student Ideas chart at the front of the room to highlight patterns in the results. Then discuss the following questions:</a:t>
            </a:r>
            <a:endParaRPr lang="en-US" sz="1200" b="0" kern="1200" dirty="0">
              <a:solidFill>
                <a:schemeClr val="tx1"/>
              </a:solidFill>
              <a:latin typeface="+mn-lt"/>
              <a:ea typeface="+mn-ea"/>
              <a:cs typeface="+mn-cs"/>
            </a:endParaRPr>
          </a:p>
          <a:p>
            <a:pPr marL="457200" indent="-137160">
              <a:buFont typeface="Arial" pitchFamily="34" charset="0"/>
              <a:buChar char="•"/>
            </a:pPr>
            <a:r>
              <a:rPr lang="en-US" sz="1200" kern="1200" dirty="0">
                <a:solidFill>
                  <a:schemeClr val="tx1"/>
                </a:solidFill>
                <a:latin typeface="+mn-lt"/>
                <a:ea typeface="+mn-ea"/>
                <a:cs typeface="+mn-cs"/>
              </a:rPr>
              <a:t>“What conceptual patterns do you notice in the red and blue dots?” </a:t>
            </a:r>
          </a:p>
          <a:p>
            <a:pPr marL="457200" indent="-137160">
              <a:buFont typeface="Arial" pitchFamily="34" charset="0"/>
              <a:buChar char="•"/>
            </a:pPr>
            <a:r>
              <a:rPr lang="en-US" sz="1200" kern="1200" dirty="0">
                <a:solidFill>
                  <a:schemeClr val="tx1"/>
                </a:solidFill>
                <a:latin typeface="+mn-lt"/>
                <a:ea typeface="+mn-ea"/>
                <a:cs typeface="+mn-cs"/>
              </a:rPr>
              <a:t>“What reactions do you have to this analysis? What did it make you think about?”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b="1" kern="1200" baseline="0" dirty="0">
                <a:solidFill>
                  <a:schemeClr val="tx1"/>
                </a:solidFill>
                <a:latin typeface="+mn-lt"/>
                <a:ea typeface="+mn-ea"/>
                <a:cs typeface="+mn-cs"/>
              </a:rPr>
              <a:t> </a:t>
            </a:r>
            <a:r>
              <a:rPr lang="en-US" sz="1200" b="0" kern="1200" baseline="0" dirty="0">
                <a:solidFill>
                  <a:schemeClr val="tx1"/>
                </a:solidFill>
                <a:latin typeface="+mn-lt"/>
                <a:ea typeface="+mn-ea"/>
                <a:cs typeface="+mn-cs"/>
              </a:rPr>
              <a:t>If time is short, skip this pattern analysis and discussion.</a:t>
            </a:r>
            <a:endParaRPr lang="en-US" sz="1200" b="1"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g. </a:t>
            </a:r>
            <a:r>
              <a:rPr lang="en-US" sz="1200" kern="1200" dirty="0">
                <a:solidFill>
                  <a:schemeClr val="tx1"/>
                </a:solidFill>
                <a:latin typeface="+mn-lt"/>
                <a:ea typeface="+mn-ea"/>
                <a:cs typeface="+mn-cs"/>
              </a:rPr>
              <a:t>“We’ve recognized these common ideas in students or held them ourselves. It’s important to be aware of them when we’re analyzing student thinking in the video clips or planning and teaching lessons in the future.”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h. </a:t>
            </a:r>
            <a:r>
              <a:rPr lang="en-US" sz="1200" kern="1200" dirty="0">
                <a:solidFill>
                  <a:schemeClr val="tx1"/>
                </a:solidFill>
                <a:latin typeface="+mn-lt"/>
                <a:ea typeface="+mn-ea"/>
                <a:cs typeface="+mn-cs"/>
              </a:rPr>
              <a:t>“Now let’s look for evidence of these common student ideas in a video clip.”</a:t>
            </a:r>
            <a:r>
              <a:rPr lang="en-US" dirty="0"/>
              <a:t> </a:t>
            </a:r>
            <a:r>
              <a:rPr lang="en-US" sz="900" kern="1200" dirty="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948298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5 min</a:t>
            </a:r>
          </a:p>
          <a:p>
            <a:endParaRPr lang="en-US" baseline="0" dirty="0"/>
          </a:p>
          <a:p>
            <a:r>
              <a:rPr lang="en-US" dirty="0"/>
              <a:t>a. Give</a:t>
            </a:r>
            <a:r>
              <a:rPr lang="en-US" baseline="0" dirty="0"/>
              <a:t> </a:t>
            </a:r>
            <a:r>
              <a:rPr lang="en-US" dirty="0"/>
              <a:t>participants time to review your summary of their reflections from day 1 and offer reactions and comments or ask follow-up questions. </a:t>
            </a:r>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2</a:t>
            </a:fld>
            <a:endParaRPr lang="en-US"/>
          </a:p>
        </p:txBody>
      </p:sp>
    </p:spTree>
    <p:extLst>
      <p:ext uri="{BB962C8B-B14F-4D97-AF65-F5344CB8AC3E}">
        <p14:creationId xmlns:p14="http://schemas.microsoft.com/office/powerpoint/2010/main" val="459378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dirty="0"/>
          </a:p>
          <a:p>
            <a:pPr marL="0" lvl="1"/>
            <a:r>
              <a:rPr lang="en-US" sz="1200" kern="1200" dirty="0">
                <a:solidFill>
                  <a:schemeClr val="tx1"/>
                </a:solidFill>
                <a:latin typeface="+mn-lt"/>
                <a:ea typeface="+mn-ea"/>
                <a:cs typeface="+mn-cs"/>
              </a:rPr>
              <a:t>a. Select three or four student</a:t>
            </a:r>
            <a:r>
              <a:rPr lang="en-US" sz="1200" kern="1200" baseline="0" dirty="0">
                <a:solidFill>
                  <a:schemeClr val="tx1"/>
                </a:solidFill>
                <a:latin typeface="+mn-lt"/>
                <a:ea typeface="+mn-ea"/>
                <a:cs typeface="+mn-cs"/>
              </a:rPr>
              <a:t> misconceptions </a:t>
            </a:r>
            <a:r>
              <a:rPr lang="en-US" sz="1200" kern="1200" dirty="0">
                <a:solidFill>
                  <a:schemeClr val="tx1"/>
                </a:solidFill>
                <a:latin typeface="+mn-lt"/>
                <a:ea typeface="+mn-ea"/>
                <a:cs typeface="+mn-cs"/>
              </a:rPr>
              <a:t>from Common Student Ideas chart and insert them on the PPT. At least one of the misconceptions should be clearly visible in the video clip.</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“Read the scientific explanations on the Common Student Ideas chart that correspond with the student misconceptions on the slide.”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“Discuss these explanations briefly with a partner. What was new to you? Write on sticky notes any content questions you have and place the notes on the Parking Lot poster.”</a:t>
            </a:r>
            <a:endParaRPr lang="en-US" dirty="0"/>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20</a:t>
            </a:fld>
            <a:endParaRPr lang="en-US"/>
          </a:p>
        </p:txBody>
      </p:sp>
    </p:spTree>
    <p:extLst>
      <p:ext uri="{BB962C8B-B14F-4D97-AF65-F5344CB8AC3E}">
        <p14:creationId xmlns:p14="http://schemas.microsoft.com/office/powerpoint/2010/main" val="1820490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00177" indent="-307760" eaLnBrk="0" hangingPunct="0">
              <a:defRPr>
                <a:solidFill>
                  <a:schemeClr val="tx1"/>
                </a:solidFill>
                <a:latin typeface="Arial" charset="0"/>
              </a:defRPr>
            </a:lvl2pPr>
            <a:lvl3pPr marL="1231042" indent="-246208" eaLnBrk="0" hangingPunct="0">
              <a:defRPr>
                <a:solidFill>
                  <a:schemeClr val="tx1"/>
                </a:solidFill>
                <a:latin typeface="Arial" charset="0"/>
              </a:defRPr>
            </a:lvl3pPr>
            <a:lvl4pPr marL="1723458" indent="-246208" eaLnBrk="0" hangingPunct="0">
              <a:defRPr>
                <a:solidFill>
                  <a:schemeClr val="tx1"/>
                </a:solidFill>
                <a:latin typeface="Arial" charset="0"/>
              </a:defRPr>
            </a:lvl4pPr>
            <a:lvl5pPr marL="2215876" indent="-246208" eaLnBrk="0" hangingPunct="0">
              <a:defRPr>
                <a:solidFill>
                  <a:schemeClr val="tx1"/>
                </a:solidFill>
                <a:latin typeface="Arial" charset="0"/>
              </a:defRPr>
            </a:lvl5pPr>
            <a:lvl6pPr marL="2708292" indent="-246208" eaLnBrk="0" fontAlgn="base" hangingPunct="0">
              <a:spcBef>
                <a:spcPct val="0"/>
              </a:spcBef>
              <a:spcAft>
                <a:spcPct val="0"/>
              </a:spcAft>
              <a:defRPr>
                <a:solidFill>
                  <a:schemeClr val="tx1"/>
                </a:solidFill>
                <a:latin typeface="Arial" charset="0"/>
              </a:defRPr>
            </a:lvl6pPr>
            <a:lvl7pPr marL="3200709" indent="-246208" eaLnBrk="0" fontAlgn="base" hangingPunct="0">
              <a:spcBef>
                <a:spcPct val="0"/>
              </a:spcBef>
              <a:spcAft>
                <a:spcPct val="0"/>
              </a:spcAft>
              <a:defRPr>
                <a:solidFill>
                  <a:schemeClr val="tx1"/>
                </a:solidFill>
                <a:latin typeface="Arial" charset="0"/>
              </a:defRPr>
            </a:lvl7pPr>
            <a:lvl8pPr marL="3693126" indent="-246208" eaLnBrk="0" fontAlgn="base" hangingPunct="0">
              <a:spcBef>
                <a:spcPct val="0"/>
              </a:spcBef>
              <a:spcAft>
                <a:spcPct val="0"/>
              </a:spcAft>
              <a:defRPr>
                <a:solidFill>
                  <a:schemeClr val="tx1"/>
                </a:solidFill>
                <a:latin typeface="Arial" charset="0"/>
              </a:defRPr>
            </a:lvl8pPr>
            <a:lvl9pPr marL="4185543" indent="-246208" eaLnBrk="0" fontAlgn="base" hangingPunct="0">
              <a:spcBef>
                <a:spcPct val="0"/>
              </a:spcBef>
              <a:spcAft>
                <a:spcPct val="0"/>
              </a:spcAft>
              <a:defRPr>
                <a:solidFill>
                  <a:schemeClr val="tx1"/>
                </a:solidFill>
                <a:latin typeface="Arial" charset="0"/>
              </a:defRPr>
            </a:lvl9pPr>
          </a:lstStyle>
          <a:p>
            <a:pPr eaLnBrk="1" hangingPunct="1"/>
            <a:fld id="{945369A7-A66B-424A-B74B-C0F6E25AA912}" type="slidenum">
              <a:rPr lang="en-US" smtClean="0">
                <a:ea typeface="ＭＳ Ｐゴシック" pitchFamily="34" charset="-128"/>
              </a:rPr>
              <a:pPr eaLnBrk="1" hangingPunct="1"/>
              <a:t>21</a:t>
            </a:fld>
            <a:endParaRPr lang="en-US">
              <a:ea typeface="ＭＳ Ｐゴシック" pitchFamily="34" charset="-128"/>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ＭＳ Ｐゴシック" pitchFamily="34" charset="-128"/>
              </a:rPr>
              <a:t>5</a:t>
            </a:r>
            <a:r>
              <a:rPr lang="en-US" baseline="0" dirty="0">
                <a:ea typeface="ＭＳ Ｐゴシック" pitchFamily="34" charset="-128"/>
              </a:rPr>
              <a:t> min</a:t>
            </a:r>
          </a:p>
          <a:p>
            <a:pPr eaLnBrk="1" hangingPunct="1"/>
            <a:endParaRPr lang="en-US" dirty="0">
              <a:ea typeface="ＭＳ Ｐゴシック" pitchFamily="34" charset="-128"/>
            </a:endParaRPr>
          </a:p>
          <a:p>
            <a:pPr marL="0" lvl="1"/>
            <a:r>
              <a:rPr lang="en-US" sz="1200" kern="1200" dirty="0">
                <a:solidFill>
                  <a:schemeClr val="tx1"/>
                </a:solidFill>
                <a:latin typeface="+mn-lt"/>
                <a:ea typeface="+mn-ea"/>
                <a:cs typeface="+mn-cs"/>
              </a:rPr>
              <a:t>a. “Before we analyze the video clip for student thinking, let’s think about our lesson analysis process.”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read the analysis basics on the slide.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Direct participants to page 2 in the strategies booklet if they have specific questions that require more information.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Why the analysis basics are important:</a:t>
            </a:r>
            <a:r>
              <a:rPr lang="en-US" sz="1200" kern="1200" dirty="0">
                <a:solidFill>
                  <a:schemeClr val="tx1"/>
                </a:solidFill>
                <a:latin typeface="+mn-lt"/>
                <a:ea typeface="+mn-ea"/>
                <a:cs typeface="+mn-cs"/>
              </a:rPr>
              <a:t> “The analysis basics will help us dig deeper and learn more from our </a:t>
            </a:r>
            <a:r>
              <a:rPr lang="en-US" sz="1200" kern="1200" dirty="0" err="1">
                <a:solidFill>
                  <a:schemeClr val="tx1"/>
                </a:solidFill>
                <a:latin typeface="+mn-lt"/>
                <a:ea typeface="+mn-ea"/>
                <a:cs typeface="+mn-cs"/>
              </a:rPr>
              <a:t>videocase</a:t>
            </a:r>
            <a:r>
              <a:rPr lang="en-US" sz="1200" kern="1200" dirty="0">
                <a:solidFill>
                  <a:schemeClr val="tx1"/>
                </a:solidFill>
                <a:latin typeface="+mn-lt"/>
                <a:ea typeface="+mn-ea"/>
                <a:cs typeface="+mn-cs"/>
              </a:rPr>
              <a:t> analyses while keeping us focused on the ultimate goal of improved student learning.”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This lesson analysis process is </a:t>
            </a:r>
            <a:r>
              <a:rPr lang="en-US" sz="1200" b="1" kern="1200" dirty="0">
                <a:solidFill>
                  <a:schemeClr val="tx1"/>
                </a:solidFill>
                <a:latin typeface="+mn-lt"/>
                <a:ea typeface="+mn-ea"/>
                <a:cs typeface="+mn-cs"/>
              </a:rPr>
              <a:t>not</a:t>
            </a:r>
            <a:r>
              <a:rPr lang="en-US" sz="1200" kern="1200" dirty="0">
                <a:solidFill>
                  <a:schemeClr val="tx1"/>
                </a:solidFill>
                <a:latin typeface="+mn-lt"/>
                <a:ea typeface="+mn-ea"/>
                <a:cs typeface="+mn-cs"/>
              </a:rPr>
              <a:t> about critiquing teachers but about improving student learning.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kern="1200" dirty="0">
                <a:solidFill>
                  <a:schemeClr val="tx1"/>
                </a:solidFill>
                <a:latin typeface="+mn-lt"/>
                <a:ea typeface="+mn-ea"/>
                <a:cs typeface="+mn-cs"/>
              </a:rPr>
              <a:t>“We’ll use a more structured lesson analysis protocol when we begin reviewing each other’s videos in the fall study-group sessions.”</a:t>
            </a:r>
            <a:r>
              <a:rPr lang="en-US" dirty="0"/>
              <a:t> </a:t>
            </a:r>
            <a:endParaRPr lang="en-US" sz="1050" kern="1200" dirty="0">
              <a:solidFill>
                <a:schemeClr val="tx1"/>
              </a:solidFill>
              <a:latin typeface="+mn-lt"/>
              <a:ea typeface="+mn-ea"/>
              <a:cs typeface="+mn-cs"/>
            </a:endParaRPr>
          </a:p>
          <a:p>
            <a:pPr marL="220348" lvl="1" indent="-220348" defTabSz="881390">
              <a:buFont typeface="+mj-lt"/>
              <a:buNone/>
              <a:defRPr/>
            </a:pPr>
            <a:endParaRPr lang="en-US" sz="1500" dirty="0"/>
          </a:p>
          <a:p>
            <a:pPr eaLnBrk="1" hangingPunct="1"/>
            <a:endParaRPr lang="en-US" baseline="0" dirty="0">
              <a:ea typeface="ＭＳ Ｐゴシック" pitchFamily="34" charset="-128"/>
            </a:endParaRPr>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3150768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177" indent="-307760" eaLnBrk="0" hangingPunct="0">
              <a:defRPr>
                <a:solidFill>
                  <a:schemeClr val="tx1"/>
                </a:solidFill>
                <a:latin typeface="Arial" charset="0"/>
              </a:defRPr>
            </a:lvl2pPr>
            <a:lvl3pPr marL="1231042" indent="-246208" eaLnBrk="0" hangingPunct="0">
              <a:defRPr>
                <a:solidFill>
                  <a:schemeClr val="tx1"/>
                </a:solidFill>
                <a:latin typeface="Arial" charset="0"/>
              </a:defRPr>
            </a:lvl3pPr>
            <a:lvl4pPr marL="1723458" indent="-246208" eaLnBrk="0" hangingPunct="0">
              <a:defRPr>
                <a:solidFill>
                  <a:schemeClr val="tx1"/>
                </a:solidFill>
                <a:latin typeface="Arial" charset="0"/>
              </a:defRPr>
            </a:lvl4pPr>
            <a:lvl5pPr marL="2215876" indent="-246208" eaLnBrk="0" hangingPunct="0">
              <a:defRPr>
                <a:solidFill>
                  <a:schemeClr val="tx1"/>
                </a:solidFill>
                <a:latin typeface="Arial" charset="0"/>
              </a:defRPr>
            </a:lvl5pPr>
            <a:lvl6pPr marL="2708292" indent="-246208" eaLnBrk="0" fontAlgn="base" hangingPunct="0">
              <a:spcBef>
                <a:spcPct val="0"/>
              </a:spcBef>
              <a:spcAft>
                <a:spcPct val="0"/>
              </a:spcAft>
              <a:defRPr>
                <a:solidFill>
                  <a:schemeClr val="tx1"/>
                </a:solidFill>
                <a:latin typeface="Arial" charset="0"/>
              </a:defRPr>
            </a:lvl6pPr>
            <a:lvl7pPr marL="3200709" indent="-246208" eaLnBrk="0" fontAlgn="base" hangingPunct="0">
              <a:spcBef>
                <a:spcPct val="0"/>
              </a:spcBef>
              <a:spcAft>
                <a:spcPct val="0"/>
              </a:spcAft>
              <a:defRPr>
                <a:solidFill>
                  <a:schemeClr val="tx1"/>
                </a:solidFill>
                <a:latin typeface="Arial" charset="0"/>
              </a:defRPr>
            </a:lvl7pPr>
            <a:lvl8pPr marL="3693126" indent="-246208" eaLnBrk="0" fontAlgn="base" hangingPunct="0">
              <a:spcBef>
                <a:spcPct val="0"/>
              </a:spcBef>
              <a:spcAft>
                <a:spcPct val="0"/>
              </a:spcAft>
              <a:defRPr>
                <a:solidFill>
                  <a:schemeClr val="tx1"/>
                </a:solidFill>
                <a:latin typeface="Arial" charset="0"/>
              </a:defRPr>
            </a:lvl8pPr>
            <a:lvl9pPr marL="4185543" indent="-246208" eaLnBrk="0" fontAlgn="base" hangingPunct="0">
              <a:spcBef>
                <a:spcPct val="0"/>
              </a:spcBef>
              <a:spcAft>
                <a:spcPct val="0"/>
              </a:spcAft>
              <a:defRPr>
                <a:solidFill>
                  <a:schemeClr val="tx1"/>
                </a:solidFill>
                <a:latin typeface="Arial" charset="0"/>
              </a:defRPr>
            </a:lvl9pPr>
          </a:lstStyle>
          <a:p>
            <a:pPr eaLnBrk="1" hangingPunct="1"/>
            <a:fld id="{31C5FBB5-89A6-4DB0-A80D-1A97731ED15A}" type="slidenum">
              <a:rPr lang="en-US" smtClean="0"/>
              <a:pPr eaLnBrk="1" hangingPunct="1"/>
              <a:t>22</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dirty="0"/>
              <a:t>15 min</a:t>
            </a:r>
          </a:p>
          <a:p>
            <a:pPr eaLnBrk="1" hangingPunct="1"/>
            <a:endParaRPr lang="en-US" dirty="0"/>
          </a:p>
          <a:p>
            <a:pPr marL="0" lvl="1"/>
            <a:r>
              <a:rPr lang="en-US" sz="1200" u="none" kern="1200" dirty="0">
                <a:solidFill>
                  <a:schemeClr val="tx1"/>
                </a:solidFill>
                <a:latin typeface="+mn-lt"/>
                <a:ea typeface="+mn-ea"/>
                <a:cs typeface="+mn-cs"/>
              </a:rPr>
              <a:t>a. Remind participants </a:t>
            </a:r>
            <a:r>
              <a:rPr lang="en-US" sz="1200" kern="1200" dirty="0">
                <a:solidFill>
                  <a:schemeClr val="tx1"/>
                </a:solidFill>
                <a:latin typeface="+mn-lt"/>
                <a:ea typeface="+mn-ea"/>
                <a:cs typeface="+mn-cs"/>
              </a:rPr>
              <a:t>of the purposes of video analysis: to deepen understandings of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to develop their ability to analyze student thinking; and, ultimately, to improve student learning.</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Tell participants:</a:t>
            </a:r>
            <a:r>
              <a:rPr lang="en-US" sz="1200" kern="1200" dirty="0">
                <a:solidFill>
                  <a:schemeClr val="tx1"/>
                </a:solidFill>
                <a:latin typeface="+mn-lt"/>
                <a:ea typeface="+mn-ea"/>
                <a:cs typeface="+mn-cs"/>
              </a:rPr>
              <a:t> “Remember to refer to your Common Student Ideas chart as you analyze the video clip.”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Review the slide instructions before participants begin working independently on the tasks.</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endParaRPr lang="en-US" sz="1200" kern="1200" dirty="0">
              <a:solidFill>
                <a:schemeClr val="tx1"/>
              </a:solidFill>
              <a:latin typeface="+mn-lt"/>
              <a:ea typeface="+mn-ea"/>
              <a:cs typeface="+mn-cs"/>
            </a:endParaRPr>
          </a:p>
          <a:p>
            <a:pPr marL="457200" indent="-137160">
              <a:buFont typeface="Arial" pitchFamily="34" charset="0"/>
              <a:buChar char="•"/>
            </a:pPr>
            <a:r>
              <a:rPr lang="en-US" sz="1200" kern="1200" dirty="0">
                <a:solidFill>
                  <a:schemeClr val="tx1"/>
                </a:solidFill>
                <a:latin typeface="+mn-lt"/>
                <a:ea typeface="+mn-ea"/>
                <a:cs typeface="+mn-cs"/>
              </a:rPr>
              <a:t>Have several participants share their claims and evidence. </a:t>
            </a:r>
          </a:p>
          <a:p>
            <a:pPr marL="457200" indent="-137160">
              <a:buFont typeface="Arial" pitchFamily="34" charset="0"/>
              <a:buChar char="•"/>
            </a:pP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“Did you recognize any of the common student ideas in the students’ responses?”</a:t>
            </a:r>
          </a:p>
          <a:p>
            <a:pPr marL="457200" indent="-137160">
              <a:buFont typeface="Arial" pitchFamily="34" charset="0"/>
              <a:buChar char="•"/>
            </a:pP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“What probe or challenge questions might you ask to better understand student thinking?”</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Remember to use probe and challenge questions as you interact with participants.</a:t>
            </a:r>
            <a:endParaRPr lang="en-US" sz="1600" kern="1200" dirty="0">
              <a:solidFill>
                <a:schemeClr val="tx1"/>
              </a:solidFill>
              <a:latin typeface="+mn-lt"/>
              <a:ea typeface="+mn-ea"/>
              <a:cs typeface="+mn-cs"/>
            </a:endParaRPr>
          </a:p>
          <a:p>
            <a:pPr eaLnBrk="1" hangingPunct="1"/>
            <a:endParaRPr lang="en-US" dirty="0"/>
          </a:p>
          <a:p>
            <a:pPr eaLnBrk="1" hangingPunct="1"/>
            <a:endParaRPr lang="en-US" dirty="0"/>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587469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78CC09-7CB5-42DB-80A1-3BFD857B4F52}" type="slidenum">
              <a:rPr lang="en-US"/>
              <a:pPr/>
              <a:t>23</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pPr lvl="0"/>
            <a:r>
              <a:rPr lang="en-US" dirty="0">
                <a:latin typeface="Arial" charset="0"/>
              </a:rPr>
              <a:t>15 min</a:t>
            </a:r>
          </a:p>
          <a:p>
            <a:pPr lvl="0"/>
            <a:endParaRPr lang="en-US" u="none" dirty="0">
              <a:latin typeface="Arial" charset="0"/>
            </a:endParaRPr>
          </a:p>
          <a:p>
            <a:pPr marL="0" lvl="1"/>
            <a:r>
              <a:rPr lang="en-US" sz="1200" b="0" kern="1200" dirty="0">
                <a:solidFill>
                  <a:schemeClr val="tx1"/>
                </a:solidFill>
                <a:latin typeface="+mn-lt"/>
                <a:ea typeface="+mn-ea"/>
                <a:cs typeface="+mn-cs"/>
              </a:rPr>
              <a:t>a. </a:t>
            </a:r>
            <a:r>
              <a:rPr lang="en-US" sz="1200" u="none" kern="1200" dirty="0">
                <a:solidFill>
                  <a:schemeClr val="tx1"/>
                </a:solidFill>
                <a:latin typeface="+mn-lt"/>
                <a:ea typeface="+mn-ea"/>
                <a:cs typeface="+mn-cs"/>
              </a:rPr>
              <a:t>Read</a:t>
            </a:r>
            <a:r>
              <a:rPr lang="en-US" sz="1200" kern="1200" dirty="0">
                <a:solidFill>
                  <a:schemeClr val="tx1"/>
                </a:solidFill>
                <a:latin typeface="+mn-lt"/>
                <a:ea typeface="+mn-ea"/>
                <a:cs typeface="+mn-cs"/>
              </a:rPr>
              <a:t> the context for this video clip (at the top of the transcript). </a:t>
            </a:r>
          </a:p>
          <a:p>
            <a:pPr marL="0" lvl="1"/>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Provide instructions for watching video clip 3 and using the transcript (handout 2.3) to </a:t>
            </a:r>
            <a:r>
              <a:rPr lang="en-US" sz="1200" u="none" kern="1200" dirty="0">
                <a:solidFill>
                  <a:schemeClr val="tx1"/>
                </a:solidFill>
                <a:latin typeface="+mn-lt"/>
                <a:ea typeface="+mn-ea"/>
                <a:cs typeface="+mn-cs"/>
              </a:rPr>
              <a:t>identify</a:t>
            </a:r>
            <a:r>
              <a:rPr lang="en-US" sz="1200" b="1" i="1" kern="1200" dirty="0">
                <a:solidFill>
                  <a:schemeClr val="tx1"/>
                </a:solidFill>
                <a:latin typeface="+mn-lt"/>
                <a:ea typeface="+mn-ea"/>
                <a:cs typeface="+mn-cs"/>
              </a:rPr>
              <a:t> </a:t>
            </a:r>
            <a:r>
              <a:rPr lang="en-US" sz="1200" kern="1200" dirty="0">
                <a:solidFill>
                  <a:schemeClr val="tx1"/>
                </a:solidFill>
                <a:latin typeface="+mn-lt"/>
                <a:ea typeface="+mn-ea"/>
                <a:cs typeface="+mn-cs"/>
              </a:rPr>
              <a:t>questions that </a:t>
            </a:r>
            <a:r>
              <a:rPr lang="en-US" sz="1200" u="none" kern="1200" dirty="0">
                <a:solidFill>
                  <a:schemeClr val="tx1"/>
                </a:solidFill>
                <a:latin typeface="+mn-lt"/>
                <a:ea typeface="+mn-ea"/>
                <a:cs typeface="+mn-cs"/>
              </a:rPr>
              <a:t>probe</a:t>
            </a:r>
            <a:r>
              <a:rPr lang="en-US" sz="1200" kern="1200" dirty="0">
                <a:solidFill>
                  <a:schemeClr val="tx1"/>
                </a:solidFill>
                <a:latin typeface="+mn-lt"/>
                <a:ea typeface="+mn-ea"/>
                <a:cs typeface="+mn-cs"/>
              </a:rPr>
              <a:t> student ideas and predictions and </a:t>
            </a:r>
            <a:r>
              <a:rPr lang="en-US" sz="1200" u="none" kern="1200" dirty="0">
                <a:solidFill>
                  <a:schemeClr val="tx1"/>
                </a:solidFill>
                <a:latin typeface="+mn-lt"/>
                <a:ea typeface="+mn-ea"/>
                <a:cs typeface="+mn-cs"/>
              </a:rPr>
              <a:t>challenge</a:t>
            </a:r>
            <a:r>
              <a:rPr lang="en-US" sz="1200" kern="1200" dirty="0">
                <a:solidFill>
                  <a:schemeClr val="tx1"/>
                </a:solidFill>
                <a:latin typeface="+mn-lt"/>
                <a:ea typeface="+mn-ea"/>
                <a:cs typeface="+mn-cs"/>
              </a:rPr>
              <a:t> student thinking. </a:t>
            </a:r>
            <a:r>
              <a:rPr lang="en-US" sz="1200" b="1" kern="1200" dirty="0">
                <a:solidFill>
                  <a:schemeClr val="tx1"/>
                </a:solidFill>
                <a:latin typeface="+mn-lt"/>
                <a:ea typeface="+mn-ea"/>
                <a:cs typeface="+mn-cs"/>
              </a:rPr>
              <a:t>Participants should also be on the lookout for </a:t>
            </a:r>
            <a:r>
              <a:rPr lang="en-US" sz="1200" b="1" u="none" kern="1200" dirty="0">
                <a:solidFill>
                  <a:schemeClr val="tx1"/>
                </a:solidFill>
                <a:latin typeface="+mn-lt"/>
                <a:ea typeface="+mn-ea"/>
                <a:cs typeface="+mn-cs"/>
              </a:rPr>
              <a:t>leading questions and missed opportunities.</a:t>
            </a:r>
            <a:r>
              <a:rPr lang="en-US" sz="1200" u="none" kern="1200" dirty="0">
                <a:solidFill>
                  <a:schemeClr val="tx1"/>
                </a:solidFill>
                <a:latin typeface="+mn-lt"/>
                <a:ea typeface="+mn-ea"/>
                <a:cs typeface="+mn-cs"/>
              </a:rPr>
              <a:t> </a:t>
            </a:r>
            <a:r>
              <a:rPr lang="en-US" sz="1200" kern="1200" dirty="0">
                <a:solidFill>
                  <a:schemeClr val="tx1"/>
                </a:solidFill>
                <a:latin typeface="+mn-lt"/>
                <a:ea typeface="+mn-ea"/>
                <a:cs typeface="+mn-cs"/>
              </a:rPr>
              <a:t>(</a:t>
            </a:r>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Leading questions provide hints or make it easy for students to give the “right” answer.) Remind participants that other types of</a:t>
            </a:r>
            <a:r>
              <a:rPr lang="en-US" sz="1200" kern="1200" baseline="0" dirty="0">
                <a:solidFill>
                  <a:schemeClr val="tx1"/>
                </a:solidFill>
                <a:latin typeface="+mn-lt"/>
                <a:ea typeface="+mn-ea"/>
                <a:cs typeface="+mn-cs"/>
              </a:rPr>
              <a:t> questions (such as elicit questions) may appear in this video clip.</a:t>
            </a:r>
            <a:endParaRPr lang="en-US" sz="1200" kern="1200" dirty="0">
              <a:solidFill>
                <a:schemeClr val="tx1"/>
              </a:solidFill>
              <a:latin typeface="+mn-lt"/>
              <a:ea typeface="+mn-ea"/>
              <a:cs typeface="+mn-cs"/>
            </a:endParaRPr>
          </a:p>
          <a:p>
            <a:endParaRPr lang="en-US" sz="1200" b="0"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Review the slide instructions before participants begin working independently on the tasks.</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endParaRPr lang="en-US" sz="1200" kern="1200" dirty="0">
              <a:solidFill>
                <a:schemeClr val="tx1"/>
              </a:solidFill>
              <a:latin typeface="+mn-lt"/>
              <a:ea typeface="+mn-ea"/>
              <a:cs typeface="+mn-cs"/>
            </a:endParaRPr>
          </a:p>
          <a:p>
            <a:pPr marL="457200" indent="-137160">
              <a:buFont typeface="Arial" pitchFamily="34" charset="0"/>
              <a:buChar char="•"/>
            </a:pPr>
            <a:r>
              <a:rPr lang="en-US" sz="1200" u="none" kern="1200" dirty="0">
                <a:solidFill>
                  <a:schemeClr val="tx1"/>
                </a:solidFill>
                <a:latin typeface="+mn-lt"/>
                <a:ea typeface="+mn-ea"/>
                <a:cs typeface="+mn-cs"/>
              </a:rPr>
              <a:t>Challenge participants</a:t>
            </a:r>
            <a:r>
              <a:rPr lang="en-US" sz="1200" kern="1200" dirty="0">
                <a:solidFill>
                  <a:schemeClr val="tx1"/>
                </a:solidFill>
                <a:latin typeface="+mn-lt"/>
                <a:ea typeface="+mn-ea"/>
                <a:cs typeface="+mn-cs"/>
              </a:rPr>
              <a:t> to clearly state their reasons for identifying a question as probe, challenge, or leading.</a:t>
            </a:r>
          </a:p>
          <a:p>
            <a:pPr marL="457200" indent="-137160">
              <a:buFont typeface="Arial" pitchFamily="34" charset="0"/>
              <a:buChar char="•"/>
            </a:pPr>
            <a:r>
              <a:rPr lang="en-US" sz="1200" kern="1200" dirty="0">
                <a:solidFill>
                  <a:schemeClr val="tx1"/>
                </a:solidFill>
                <a:latin typeface="+mn-lt"/>
                <a:ea typeface="+mn-ea"/>
                <a:cs typeface="+mn-cs"/>
              </a:rPr>
              <a:t>Encourage participants to provide evidence from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to support their claims.</a:t>
            </a:r>
          </a:p>
          <a:p>
            <a:pPr eaLnBrk="1" hangingPunct="1"/>
            <a:endParaRPr lang="en-US" dirty="0"/>
          </a:p>
          <a:p>
            <a:pPr lvl="0"/>
            <a:endParaRPr lang="en-US" dirty="0">
              <a:latin typeface="Arial" charset="0"/>
            </a:endParaRP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0380788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177" indent="-307760" eaLnBrk="0" hangingPunct="0">
              <a:defRPr>
                <a:solidFill>
                  <a:schemeClr val="tx1"/>
                </a:solidFill>
                <a:latin typeface="Arial" charset="0"/>
              </a:defRPr>
            </a:lvl2pPr>
            <a:lvl3pPr marL="1231042" indent="-246208" eaLnBrk="0" hangingPunct="0">
              <a:defRPr>
                <a:solidFill>
                  <a:schemeClr val="tx1"/>
                </a:solidFill>
                <a:latin typeface="Arial" charset="0"/>
              </a:defRPr>
            </a:lvl3pPr>
            <a:lvl4pPr marL="1723458" indent="-246208" eaLnBrk="0" hangingPunct="0">
              <a:defRPr>
                <a:solidFill>
                  <a:schemeClr val="tx1"/>
                </a:solidFill>
                <a:latin typeface="Arial" charset="0"/>
              </a:defRPr>
            </a:lvl4pPr>
            <a:lvl5pPr marL="2215876" indent="-246208" eaLnBrk="0" hangingPunct="0">
              <a:defRPr>
                <a:solidFill>
                  <a:schemeClr val="tx1"/>
                </a:solidFill>
                <a:latin typeface="Arial" charset="0"/>
              </a:defRPr>
            </a:lvl5pPr>
            <a:lvl6pPr marL="2708292" indent="-246208" eaLnBrk="0" fontAlgn="base" hangingPunct="0">
              <a:spcBef>
                <a:spcPct val="0"/>
              </a:spcBef>
              <a:spcAft>
                <a:spcPct val="0"/>
              </a:spcAft>
              <a:defRPr>
                <a:solidFill>
                  <a:schemeClr val="tx1"/>
                </a:solidFill>
                <a:latin typeface="Arial" charset="0"/>
              </a:defRPr>
            </a:lvl6pPr>
            <a:lvl7pPr marL="3200709" indent="-246208" eaLnBrk="0" fontAlgn="base" hangingPunct="0">
              <a:spcBef>
                <a:spcPct val="0"/>
              </a:spcBef>
              <a:spcAft>
                <a:spcPct val="0"/>
              </a:spcAft>
              <a:defRPr>
                <a:solidFill>
                  <a:schemeClr val="tx1"/>
                </a:solidFill>
                <a:latin typeface="Arial" charset="0"/>
              </a:defRPr>
            </a:lvl7pPr>
            <a:lvl8pPr marL="3693126" indent="-246208" eaLnBrk="0" fontAlgn="base" hangingPunct="0">
              <a:spcBef>
                <a:spcPct val="0"/>
              </a:spcBef>
              <a:spcAft>
                <a:spcPct val="0"/>
              </a:spcAft>
              <a:defRPr>
                <a:solidFill>
                  <a:schemeClr val="tx1"/>
                </a:solidFill>
                <a:latin typeface="Arial" charset="0"/>
              </a:defRPr>
            </a:lvl8pPr>
            <a:lvl9pPr marL="4185543" indent="-246208" eaLnBrk="0" fontAlgn="base" hangingPunct="0">
              <a:spcBef>
                <a:spcPct val="0"/>
              </a:spcBef>
              <a:spcAft>
                <a:spcPct val="0"/>
              </a:spcAft>
              <a:defRPr>
                <a:solidFill>
                  <a:schemeClr val="tx1"/>
                </a:solidFill>
                <a:latin typeface="Arial" charset="0"/>
              </a:defRPr>
            </a:lvl9pPr>
          </a:lstStyle>
          <a:p>
            <a:pPr eaLnBrk="1" hangingPunct="1"/>
            <a:fld id="{31C5FBB5-89A6-4DB0-A80D-1A97731ED15A}" type="slidenum">
              <a:rPr lang="en-US" smtClean="0"/>
              <a:pPr eaLnBrk="1" hangingPunct="1"/>
              <a:t>24</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dirty="0"/>
              <a:t>15</a:t>
            </a:r>
            <a:r>
              <a:rPr lang="en-US" baseline="0" dirty="0"/>
              <a:t> min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a:t>
            </a:r>
            <a:r>
              <a:rPr lang="en-US" sz="1200" b="1" kern="1200" dirty="0">
                <a:solidFill>
                  <a:schemeClr val="tx1"/>
                </a:solidFill>
                <a:latin typeface="+mn-lt"/>
                <a:ea typeface="+mn-ea"/>
                <a:cs typeface="+mn-cs"/>
              </a:rPr>
              <a:t>Emphasize: </a:t>
            </a:r>
            <a:r>
              <a:rPr lang="en-US" sz="1200" kern="1200" dirty="0">
                <a:solidFill>
                  <a:schemeClr val="tx1"/>
                </a:solidFill>
                <a:latin typeface="+mn-lt"/>
                <a:ea typeface="+mn-ea"/>
                <a:cs typeface="+mn-cs"/>
              </a:rPr>
              <a:t>“Remember to refer to your Common Student Ideas chart as you analyze the video.”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Review the slide instructions before participants begin working independently on</a:t>
            </a:r>
            <a:r>
              <a:rPr lang="en-US" sz="1200" kern="1200" baseline="0" dirty="0">
                <a:solidFill>
                  <a:schemeClr val="tx1"/>
                </a:solidFill>
                <a:latin typeface="+mn-lt"/>
                <a:ea typeface="+mn-ea"/>
                <a:cs typeface="+mn-cs"/>
              </a:rPr>
              <a:t> developing a claim to answer the analysis question</a:t>
            </a:r>
            <a:r>
              <a:rPr lang="en-US" sz="1200" kern="1200" dirty="0">
                <a:solidFill>
                  <a:schemeClr val="tx1"/>
                </a:solidFill>
                <a:latin typeface="+mn-lt"/>
                <a:ea typeface="+mn-ea"/>
                <a:cs typeface="+mn-cs"/>
              </a:rPr>
              <a:t>.</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endParaRPr lang="en-US" sz="1200" kern="1200" dirty="0">
              <a:solidFill>
                <a:schemeClr val="tx1"/>
              </a:solidFill>
              <a:latin typeface="+mn-lt"/>
              <a:ea typeface="+mn-ea"/>
              <a:cs typeface="+mn-cs"/>
            </a:endParaRPr>
          </a:p>
          <a:p>
            <a:pPr marL="457200" indent="-137160">
              <a:buFont typeface="Arial" pitchFamily="34" charset="0"/>
              <a:buChar char="•"/>
            </a:pPr>
            <a:r>
              <a:rPr lang="en-US" sz="1200" kern="1200" dirty="0">
                <a:solidFill>
                  <a:schemeClr val="tx1"/>
                </a:solidFill>
                <a:latin typeface="+mn-lt"/>
                <a:ea typeface="+mn-ea"/>
                <a:cs typeface="+mn-cs"/>
              </a:rPr>
              <a:t>Have several participants share their claims and evidence. </a:t>
            </a:r>
          </a:p>
          <a:p>
            <a:pPr marL="457200" indent="-137160">
              <a:buFont typeface="Arial" pitchFamily="34" charset="0"/>
              <a:buChar char="•"/>
            </a:pP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“Did you recognize any of the common student ideas in the students’ responses?”</a:t>
            </a:r>
          </a:p>
          <a:p>
            <a:pPr marL="457200" indent="-137160">
              <a:buFont typeface="Arial" pitchFamily="34" charset="0"/>
              <a:buChar char="•"/>
            </a:pP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“What probe or challenge questions might you ask to better understand student thinking?”</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Remember to use probe and challenge questions as you interact with participants.</a:t>
            </a:r>
            <a:endParaRPr lang="en-US" sz="1600" kern="1200" dirty="0">
              <a:solidFill>
                <a:schemeClr val="tx1"/>
              </a:solidFill>
              <a:latin typeface="+mn-lt"/>
              <a:ea typeface="+mn-ea"/>
              <a:cs typeface="+mn-cs"/>
            </a:endParaRPr>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124594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177" indent="-307760" eaLnBrk="0" hangingPunct="0">
              <a:defRPr>
                <a:solidFill>
                  <a:schemeClr val="tx1"/>
                </a:solidFill>
                <a:latin typeface="Arial" charset="0"/>
              </a:defRPr>
            </a:lvl2pPr>
            <a:lvl3pPr marL="1231042" indent="-246208" eaLnBrk="0" hangingPunct="0">
              <a:defRPr>
                <a:solidFill>
                  <a:schemeClr val="tx1"/>
                </a:solidFill>
                <a:latin typeface="Arial" charset="0"/>
              </a:defRPr>
            </a:lvl3pPr>
            <a:lvl4pPr marL="1723458" indent="-246208" eaLnBrk="0" hangingPunct="0">
              <a:defRPr>
                <a:solidFill>
                  <a:schemeClr val="tx1"/>
                </a:solidFill>
                <a:latin typeface="Arial" charset="0"/>
              </a:defRPr>
            </a:lvl4pPr>
            <a:lvl5pPr marL="2215876" indent="-246208" eaLnBrk="0" hangingPunct="0">
              <a:defRPr>
                <a:solidFill>
                  <a:schemeClr val="tx1"/>
                </a:solidFill>
                <a:latin typeface="Arial" charset="0"/>
              </a:defRPr>
            </a:lvl5pPr>
            <a:lvl6pPr marL="2708292" indent="-246208" eaLnBrk="0" fontAlgn="base" hangingPunct="0">
              <a:spcBef>
                <a:spcPct val="0"/>
              </a:spcBef>
              <a:spcAft>
                <a:spcPct val="0"/>
              </a:spcAft>
              <a:defRPr>
                <a:solidFill>
                  <a:schemeClr val="tx1"/>
                </a:solidFill>
                <a:latin typeface="Arial" charset="0"/>
              </a:defRPr>
            </a:lvl6pPr>
            <a:lvl7pPr marL="3200709" indent="-246208" eaLnBrk="0" fontAlgn="base" hangingPunct="0">
              <a:spcBef>
                <a:spcPct val="0"/>
              </a:spcBef>
              <a:spcAft>
                <a:spcPct val="0"/>
              </a:spcAft>
              <a:defRPr>
                <a:solidFill>
                  <a:schemeClr val="tx1"/>
                </a:solidFill>
                <a:latin typeface="Arial" charset="0"/>
              </a:defRPr>
            </a:lvl7pPr>
            <a:lvl8pPr marL="3693126" indent="-246208" eaLnBrk="0" fontAlgn="base" hangingPunct="0">
              <a:spcBef>
                <a:spcPct val="0"/>
              </a:spcBef>
              <a:spcAft>
                <a:spcPct val="0"/>
              </a:spcAft>
              <a:defRPr>
                <a:solidFill>
                  <a:schemeClr val="tx1"/>
                </a:solidFill>
                <a:latin typeface="Arial" charset="0"/>
              </a:defRPr>
            </a:lvl8pPr>
            <a:lvl9pPr marL="4185543" indent="-246208" eaLnBrk="0" fontAlgn="base" hangingPunct="0">
              <a:spcBef>
                <a:spcPct val="0"/>
              </a:spcBef>
              <a:spcAft>
                <a:spcPct val="0"/>
              </a:spcAft>
              <a:defRPr>
                <a:solidFill>
                  <a:schemeClr val="tx1"/>
                </a:solidFill>
                <a:latin typeface="Arial" charset="0"/>
              </a:defRPr>
            </a:lvl9pPr>
          </a:lstStyle>
          <a:p>
            <a:pPr eaLnBrk="1" hangingPunct="1"/>
            <a:fld id="{3C33A080-172C-4302-A54F-1CC732807BC8}" type="slidenum">
              <a:rPr lang="en-US" smtClean="0"/>
              <a:pPr eaLnBrk="1" hangingPunct="1"/>
              <a:t>25</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dirty="0"/>
              <a:t>3 min</a:t>
            </a:r>
          </a:p>
          <a:p>
            <a:pPr eaLnBrk="1" hangingPunct="1"/>
            <a:endParaRPr lang="en-US" dirty="0"/>
          </a:p>
          <a:p>
            <a:pPr marL="0" lvl="1"/>
            <a:r>
              <a:rPr lang="en-US" sz="1200" b="0" u="none" kern="1200" dirty="0">
                <a:solidFill>
                  <a:schemeClr val="tx1"/>
                </a:solidFill>
                <a:latin typeface="+mn-lt"/>
                <a:ea typeface="+mn-ea"/>
                <a:cs typeface="+mn-cs"/>
              </a:rPr>
              <a:t>a. </a:t>
            </a:r>
            <a:r>
              <a:rPr lang="en-US" sz="1200" u="none" kern="1200" dirty="0">
                <a:solidFill>
                  <a:schemeClr val="tx1"/>
                </a:solidFill>
                <a:latin typeface="+mn-lt"/>
                <a:ea typeface="+mn-ea"/>
                <a:cs typeface="+mn-cs"/>
              </a:rPr>
              <a:t>Pose the first question </a:t>
            </a:r>
            <a:r>
              <a:rPr lang="en-US" sz="1200" kern="1200" dirty="0">
                <a:solidFill>
                  <a:schemeClr val="tx1"/>
                </a:solidFill>
                <a:latin typeface="+mn-lt"/>
                <a:ea typeface="+mn-ea"/>
                <a:cs typeface="+mn-cs"/>
              </a:rPr>
              <a:t>on the slide. If participants need support, point them to the descriptions of strategies 1, 2, and 3 in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(especially the Summary of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Student Thinking Lens Strategies).</a:t>
            </a:r>
          </a:p>
          <a:p>
            <a:endParaRPr lang="en-US" sz="1200" u="sng" kern="1200" dirty="0">
              <a:solidFill>
                <a:schemeClr val="tx1"/>
              </a:solidFill>
              <a:latin typeface="+mn-lt"/>
              <a:ea typeface="+mn-ea"/>
              <a:cs typeface="+mn-cs"/>
            </a:endParaRPr>
          </a:p>
          <a:p>
            <a:r>
              <a:rPr lang="en-US" sz="1200" u="none" kern="1200" dirty="0">
                <a:solidFill>
                  <a:schemeClr val="tx1"/>
                </a:solidFill>
                <a:latin typeface="+mn-lt"/>
                <a:ea typeface="+mn-ea"/>
                <a:cs typeface="+mn-cs"/>
              </a:rPr>
              <a:t>b. Pose the second question. </a:t>
            </a:r>
            <a:r>
              <a:rPr lang="en-US" sz="1200" kern="1200" dirty="0">
                <a:solidFill>
                  <a:schemeClr val="tx1"/>
                </a:solidFill>
                <a:latin typeface="+mn-lt"/>
                <a:ea typeface="+mn-ea"/>
                <a:cs typeface="+mn-cs"/>
              </a:rPr>
              <a:t>Do participants come up with the idea that science-content knowledge is essential for asking good elicit, probe, and challenge questions?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Use the rest of the time to highlight the importance of knowing science content and being aware of common student ideas.</a:t>
            </a:r>
            <a:endParaRPr lang="en-US" dirty="0"/>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9007441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pPr defTabSz="881390">
              <a:defRPr/>
            </a:pPr>
            <a:endParaRPr lang="en-US" dirty="0"/>
          </a:p>
          <a:p>
            <a:pPr marL="0" lvl="1"/>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Ideally, participants will first respond to the questions in a quick write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and then share their ideas with the group. But if time is running short, you can have them simply think for a minute and then share their ideas. But be sure to give them time to think before opening up the discussion. </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26</a:t>
            </a:fld>
            <a:endParaRPr lang="en-US"/>
          </a:p>
        </p:txBody>
      </p:sp>
    </p:spTree>
    <p:extLst>
      <p:ext uri="{BB962C8B-B14F-4D97-AF65-F5344CB8AC3E}">
        <p14:creationId xmlns:p14="http://schemas.microsoft.com/office/powerpoint/2010/main" val="16763465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177" indent="-307760" eaLnBrk="0" hangingPunct="0">
              <a:defRPr>
                <a:solidFill>
                  <a:schemeClr val="tx1"/>
                </a:solidFill>
                <a:latin typeface="Arial" charset="0"/>
              </a:defRPr>
            </a:lvl2pPr>
            <a:lvl3pPr marL="1231042" indent="-246208" eaLnBrk="0" hangingPunct="0">
              <a:defRPr>
                <a:solidFill>
                  <a:schemeClr val="tx1"/>
                </a:solidFill>
                <a:latin typeface="Arial" charset="0"/>
              </a:defRPr>
            </a:lvl3pPr>
            <a:lvl4pPr marL="1723458" indent="-246208" eaLnBrk="0" hangingPunct="0">
              <a:defRPr>
                <a:solidFill>
                  <a:schemeClr val="tx1"/>
                </a:solidFill>
                <a:latin typeface="Arial" charset="0"/>
              </a:defRPr>
            </a:lvl4pPr>
            <a:lvl5pPr marL="2215876" indent="-246208" eaLnBrk="0" hangingPunct="0">
              <a:defRPr>
                <a:solidFill>
                  <a:schemeClr val="tx1"/>
                </a:solidFill>
                <a:latin typeface="Arial" charset="0"/>
              </a:defRPr>
            </a:lvl5pPr>
            <a:lvl6pPr marL="2708292" indent="-246208" eaLnBrk="0" fontAlgn="base" hangingPunct="0">
              <a:spcBef>
                <a:spcPct val="0"/>
              </a:spcBef>
              <a:spcAft>
                <a:spcPct val="0"/>
              </a:spcAft>
              <a:defRPr>
                <a:solidFill>
                  <a:schemeClr val="tx1"/>
                </a:solidFill>
                <a:latin typeface="Arial" charset="0"/>
              </a:defRPr>
            </a:lvl6pPr>
            <a:lvl7pPr marL="3200709" indent="-246208" eaLnBrk="0" fontAlgn="base" hangingPunct="0">
              <a:spcBef>
                <a:spcPct val="0"/>
              </a:spcBef>
              <a:spcAft>
                <a:spcPct val="0"/>
              </a:spcAft>
              <a:defRPr>
                <a:solidFill>
                  <a:schemeClr val="tx1"/>
                </a:solidFill>
                <a:latin typeface="Arial" charset="0"/>
              </a:defRPr>
            </a:lvl7pPr>
            <a:lvl8pPr marL="3693126" indent="-246208" eaLnBrk="0" fontAlgn="base" hangingPunct="0">
              <a:spcBef>
                <a:spcPct val="0"/>
              </a:spcBef>
              <a:spcAft>
                <a:spcPct val="0"/>
              </a:spcAft>
              <a:defRPr>
                <a:solidFill>
                  <a:schemeClr val="tx1"/>
                </a:solidFill>
                <a:latin typeface="Arial" charset="0"/>
              </a:defRPr>
            </a:lvl8pPr>
            <a:lvl9pPr marL="4185543" indent="-246208" eaLnBrk="0" fontAlgn="base" hangingPunct="0">
              <a:spcBef>
                <a:spcPct val="0"/>
              </a:spcBef>
              <a:spcAft>
                <a:spcPct val="0"/>
              </a:spcAft>
              <a:defRPr>
                <a:solidFill>
                  <a:schemeClr val="tx1"/>
                </a:solidFill>
                <a:latin typeface="Arial" charset="0"/>
              </a:defRPr>
            </a:lvl9pPr>
          </a:lstStyle>
          <a:p>
            <a:pPr eaLnBrk="1" hangingPunct="1"/>
            <a:fld id="{7024A7BC-B3C0-4760-B44F-5AB0F63B8F01}" type="slidenum">
              <a:rPr lang="en-US" smtClean="0"/>
              <a:pPr eaLnBrk="1" hangingPunct="1"/>
              <a:t>27</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US" dirty="0"/>
              <a:t>10</a:t>
            </a:r>
            <a:r>
              <a:rPr lang="en-US" baseline="0" dirty="0"/>
              <a:t> min</a:t>
            </a:r>
          </a:p>
          <a:p>
            <a:pPr eaLnBrk="1" hangingPunct="1"/>
            <a:endParaRPr lang="en-US" dirty="0"/>
          </a:p>
          <a:p>
            <a:pPr marL="0" lvl="1"/>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Describe the challenge: </a:t>
            </a:r>
            <a:r>
              <a:rPr lang="en-US" sz="1200" kern="1200" dirty="0">
                <a:solidFill>
                  <a:schemeClr val="tx1"/>
                </a:solidFill>
                <a:latin typeface="+mn-lt"/>
                <a:ea typeface="+mn-ea"/>
                <a:cs typeface="+mn-cs"/>
              </a:rPr>
              <a:t>“Next, you and a partner will practice using elicit and probe questions by interviewing each other. The challenge is to ask your partner an elicit question and then follow up by asking </a:t>
            </a:r>
            <a:r>
              <a:rPr lang="en-US" sz="1200" b="1" kern="1200" dirty="0">
                <a:solidFill>
                  <a:schemeClr val="tx1"/>
                </a:solidFill>
                <a:latin typeface="+mn-lt"/>
                <a:ea typeface="+mn-ea"/>
                <a:cs typeface="+mn-cs"/>
              </a:rPr>
              <a:t>only</a:t>
            </a:r>
            <a:r>
              <a:rPr lang="en-US" sz="1200" kern="1200" dirty="0">
                <a:solidFill>
                  <a:schemeClr val="tx1"/>
                </a:solidFill>
                <a:latin typeface="+mn-lt"/>
                <a:ea typeface="+mn-ea"/>
                <a:cs typeface="+mn-cs"/>
              </a:rPr>
              <a:t> probe questions.”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Give each participant a different elicit question</a:t>
            </a:r>
            <a:r>
              <a:rPr lang="en-US" sz="1200" kern="1200" baseline="0" dirty="0">
                <a:solidFill>
                  <a:schemeClr val="tx1"/>
                </a:solidFill>
                <a:latin typeface="+mn-lt"/>
                <a:ea typeface="+mn-ea"/>
                <a:cs typeface="+mn-cs"/>
              </a:rPr>
              <a:t> (from the PD leader master cards)</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t>
            </a:r>
            <a:r>
              <a:rPr lang="en-US" sz="1200" u="none" kern="1200" dirty="0">
                <a:solidFill>
                  <a:schemeClr val="tx1"/>
                </a:solidFill>
                <a:latin typeface="+mn-lt"/>
                <a:ea typeface="+mn-ea"/>
                <a:cs typeface="+mn-cs"/>
              </a:rPr>
              <a:t>Direct participants </a:t>
            </a:r>
            <a:r>
              <a:rPr lang="en-US" sz="1200" kern="1200" dirty="0">
                <a:solidFill>
                  <a:schemeClr val="tx1"/>
                </a:solidFill>
                <a:latin typeface="+mn-lt"/>
                <a:ea typeface="+mn-ea"/>
                <a:cs typeface="+mn-cs"/>
              </a:rPr>
              <a:t>to prepare for the interviews by following the slide instructions.</a:t>
            </a:r>
          </a:p>
          <a:p>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Participants may refer to the Common Student Ideas chart as a resource for this activity.   </a:t>
            </a:r>
            <a:endParaRPr lang="en-US" baseline="0" dirty="0"/>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42622753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177" indent="-307760" eaLnBrk="0" hangingPunct="0">
              <a:defRPr>
                <a:solidFill>
                  <a:schemeClr val="tx1"/>
                </a:solidFill>
                <a:latin typeface="Arial" charset="0"/>
              </a:defRPr>
            </a:lvl2pPr>
            <a:lvl3pPr marL="1231042" indent="-246208" eaLnBrk="0" hangingPunct="0">
              <a:defRPr>
                <a:solidFill>
                  <a:schemeClr val="tx1"/>
                </a:solidFill>
                <a:latin typeface="Arial" charset="0"/>
              </a:defRPr>
            </a:lvl3pPr>
            <a:lvl4pPr marL="1723458" indent="-246208" eaLnBrk="0" hangingPunct="0">
              <a:defRPr>
                <a:solidFill>
                  <a:schemeClr val="tx1"/>
                </a:solidFill>
                <a:latin typeface="Arial" charset="0"/>
              </a:defRPr>
            </a:lvl4pPr>
            <a:lvl5pPr marL="2215876" indent="-246208" eaLnBrk="0" hangingPunct="0">
              <a:defRPr>
                <a:solidFill>
                  <a:schemeClr val="tx1"/>
                </a:solidFill>
                <a:latin typeface="Arial" charset="0"/>
              </a:defRPr>
            </a:lvl5pPr>
            <a:lvl6pPr marL="2708292" indent="-246208" eaLnBrk="0" fontAlgn="base" hangingPunct="0">
              <a:spcBef>
                <a:spcPct val="0"/>
              </a:spcBef>
              <a:spcAft>
                <a:spcPct val="0"/>
              </a:spcAft>
              <a:defRPr>
                <a:solidFill>
                  <a:schemeClr val="tx1"/>
                </a:solidFill>
                <a:latin typeface="Arial" charset="0"/>
              </a:defRPr>
            </a:lvl6pPr>
            <a:lvl7pPr marL="3200709" indent="-246208" eaLnBrk="0" fontAlgn="base" hangingPunct="0">
              <a:spcBef>
                <a:spcPct val="0"/>
              </a:spcBef>
              <a:spcAft>
                <a:spcPct val="0"/>
              </a:spcAft>
              <a:defRPr>
                <a:solidFill>
                  <a:schemeClr val="tx1"/>
                </a:solidFill>
                <a:latin typeface="Arial" charset="0"/>
              </a:defRPr>
            </a:lvl7pPr>
            <a:lvl8pPr marL="3693126" indent="-246208" eaLnBrk="0" fontAlgn="base" hangingPunct="0">
              <a:spcBef>
                <a:spcPct val="0"/>
              </a:spcBef>
              <a:spcAft>
                <a:spcPct val="0"/>
              </a:spcAft>
              <a:defRPr>
                <a:solidFill>
                  <a:schemeClr val="tx1"/>
                </a:solidFill>
                <a:latin typeface="Arial" charset="0"/>
              </a:defRPr>
            </a:lvl8pPr>
            <a:lvl9pPr marL="4185543" indent="-246208" eaLnBrk="0" fontAlgn="base" hangingPunct="0">
              <a:spcBef>
                <a:spcPct val="0"/>
              </a:spcBef>
              <a:spcAft>
                <a:spcPct val="0"/>
              </a:spcAft>
              <a:defRPr>
                <a:solidFill>
                  <a:schemeClr val="tx1"/>
                </a:solidFill>
                <a:latin typeface="Arial" charset="0"/>
              </a:defRPr>
            </a:lvl9pPr>
          </a:lstStyle>
          <a:p>
            <a:pPr eaLnBrk="1" hangingPunct="1"/>
            <a:fld id="{EAFA9BB9-C4DD-493A-92F3-E14B584AA241}" type="slidenum">
              <a:rPr lang="en-US" smtClean="0"/>
              <a:pPr eaLnBrk="1" hangingPunct="1"/>
              <a:t>28</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dirty="0"/>
              <a:t>15</a:t>
            </a:r>
            <a:r>
              <a:rPr lang="en-US" baseline="0" dirty="0"/>
              <a:t> min</a:t>
            </a:r>
          </a:p>
          <a:p>
            <a:pPr eaLnBrk="1" hangingPunct="1"/>
            <a:endParaRPr lang="en-US" dirty="0"/>
          </a:p>
          <a:p>
            <a:pPr marL="228600" lvl="1" indent="-228600">
              <a:buNone/>
            </a:pPr>
            <a:r>
              <a:rPr lang="en-US" sz="1200" kern="1200" dirty="0">
                <a:solidFill>
                  <a:schemeClr val="tx1"/>
                </a:solidFill>
                <a:effectLst/>
                <a:latin typeface="+mn-lt"/>
                <a:ea typeface="+mn-ea"/>
                <a:cs typeface="+mn-cs"/>
              </a:rPr>
              <a:t>a. Review the instructions on the slide. </a:t>
            </a:r>
          </a:p>
          <a:p>
            <a:pPr marL="228600" lvl="1" indent="-228600">
              <a:buNone/>
            </a:pPr>
            <a:endParaRPr lang="en-US" sz="1200" kern="1200" dirty="0">
              <a:solidFill>
                <a:schemeClr val="tx1"/>
              </a:solidFill>
              <a:effectLst/>
              <a:latin typeface="+mn-lt"/>
              <a:ea typeface="+mn-ea"/>
              <a:cs typeface="+mn-cs"/>
            </a:endParaRPr>
          </a:p>
          <a:p>
            <a:pPr marL="228600" lvl="1" indent="-228600">
              <a:buNone/>
            </a:pPr>
            <a:r>
              <a:rPr lang="en-US" sz="1200" kern="1200" dirty="0">
                <a:solidFill>
                  <a:schemeClr val="tx1"/>
                </a:solidFill>
                <a:effectLst/>
                <a:latin typeface="+mn-lt"/>
                <a:ea typeface="+mn-ea"/>
                <a:cs typeface="+mn-cs"/>
              </a:rPr>
              <a:t>b. </a:t>
            </a:r>
            <a:r>
              <a:rPr lang="en-US" sz="1200" kern="1200" dirty="0">
                <a:solidFill>
                  <a:schemeClr val="tx1"/>
                </a:solidFill>
                <a:latin typeface="+mn-lt"/>
                <a:ea typeface="+mn-ea"/>
                <a:cs typeface="+mn-cs"/>
              </a:rPr>
              <a:t>“Each interviewer will have 5 minutes to ask questions. Try to keep going with your probe questions for at least 2 minutes.”</a:t>
            </a:r>
          </a:p>
          <a:p>
            <a:endParaRPr lang="en-US" sz="1050" b="1" kern="1200" dirty="0">
              <a:solidFill>
                <a:schemeClr val="tx1"/>
              </a:solidFill>
              <a:latin typeface="+mn-lt"/>
              <a:ea typeface="+mn-ea"/>
              <a:cs typeface="+mn-cs"/>
            </a:endParaRPr>
          </a:p>
          <a:p>
            <a:r>
              <a:rPr lang="en-US" sz="1050" b="0" kern="1200" dirty="0">
                <a:solidFill>
                  <a:schemeClr val="tx1"/>
                </a:solidFill>
                <a:latin typeface="+mn-lt"/>
                <a:ea typeface="+mn-ea"/>
                <a:cs typeface="+mn-cs"/>
              </a:rPr>
              <a:t>c. </a:t>
            </a:r>
            <a:r>
              <a:rPr lang="en-US" sz="1050" b="1" kern="1200" dirty="0">
                <a:solidFill>
                  <a:schemeClr val="tx1"/>
                </a:solidFill>
                <a:latin typeface="+mn-lt"/>
                <a:ea typeface="+mn-ea"/>
                <a:cs typeface="+mn-cs"/>
              </a:rPr>
              <a:t>Interviewees:</a:t>
            </a:r>
            <a:r>
              <a:rPr lang="en-US" sz="1200" kern="1200" dirty="0">
                <a:solidFill>
                  <a:schemeClr val="tx1"/>
                </a:solidFill>
                <a:latin typeface="+mn-lt"/>
                <a:ea typeface="+mn-ea"/>
                <a:cs typeface="+mn-cs"/>
              </a:rPr>
              <a:t> “Don’t pretend to be an elementary student; be yourself. </a:t>
            </a:r>
            <a:r>
              <a:rPr lang="en-US" sz="1200" u="none" kern="1200" dirty="0">
                <a:solidFill>
                  <a:schemeClr val="tx1"/>
                </a:solidFill>
                <a:latin typeface="+mn-lt"/>
                <a:ea typeface="+mn-ea"/>
                <a:cs typeface="+mn-cs"/>
              </a:rPr>
              <a:t>H</a:t>
            </a:r>
            <a:r>
              <a:rPr lang="en-US" sz="1050" u="none" kern="1200" dirty="0">
                <a:solidFill>
                  <a:schemeClr val="tx1"/>
                </a:solidFill>
                <a:latin typeface="+mn-lt"/>
                <a:ea typeface="+mn-ea"/>
                <a:cs typeface="+mn-cs"/>
              </a:rPr>
              <a:t>elp your partner</a:t>
            </a:r>
            <a:r>
              <a:rPr lang="en-US" sz="1200" u="none" kern="1200" dirty="0">
                <a:solidFill>
                  <a:schemeClr val="tx1"/>
                </a:solidFill>
                <a:latin typeface="+mn-lt"/>
                <a:ea typeface="+mn-ea"/>
                <a:cs typeface="+mn-cs"/>
              </a:rPr>
              <a:t> </a:t>
            </a:r>
            <a:r>
              <a:rPr lang="en-US" sz="1200" kern="1200" dirty="0">
                <a:solidFill>
                  <a:schemeClr val="tx1"/>
                </a:solidFill>
                <a:latin typeface="+mn-lt"/>
                <a:ea typeface="+mn-ea"/>
                <a:cs typeface="+mn-cs"/>
              </a:rPr>
              <a:t>by pushing yourself to explain things in more depth than you actually understand. Try to come up with possible explanations that go beyond the surface vocabulary. Don’t worry about being wrong; this will actually make the task more like what you might encounter in the classroom.”</a:t>
            </a:r>
            <a:r>
              <a:rPr lang="en-US" dirty="0"/>
              <a:t> </a:t>
            </a:r>
            <a:endParaRPr lang="en-US" sz="1050" kern="1200" dirty="0">
              <a:solidFill>
                <a:schemeClr val="tx1"/>
              </a:solidFill>
              <a:latin typeface="+mn-lt"/>
              <a:ea typeface="+mn-ea"/>
              <a:cs typeface="+mn-cs"/>
            </a:endParaRPr>
          </a:p>
          <a:p>
            <a:pPr marL="220348" indent="-220348">
              <a:buFont typeface="+mj-lt"/>
              <a:buNone/>
            </a:pPr>
            <a:endParaRPr lang="en-US" sz="1700" dirty="0"/>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416512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177" indent="-307760" eaLnBrk="0" hangingPunct="0">
              <a:defRPr>
                <a:solidFill>
                  <a:schemeClr val="tx1"/>
                </a:solidFill>
                <a:latin typeface="Arial" charset="0"/>
              </a:defRPr>
            </a:lvl2pPr>
            <a:lvl3pPr marL="1231042" indent="-246208" eaLnBrk="0" hangingPunct="0">
              <a:defRPr>
                <a:solidFill>
                  <a:schemeClr val="tx1"/>
                </a:solidFill>
                <a:latin typeface="Arial" charset="0"/>
              </a:defRPr>
            </a:lvl3pPr>
            <a:lvl4pPr marL="1723458" indent="-246208" eaLnBrk="0" hangingPunct="0">
              <a:defRPr>
                <a:solidFill>
                  <a:schemeClr val="tx1"/>
                </a:solidFill>
                <a:latin typeface="Arial" charset="0"/>
              </a:defRPr>
            </a:lvl4pPr>
            <a:lvl5pPr marL="2215876" indent="-246208" eaLnBrk="0" hangingPunct="0">
              <a:defRPr>
                <a:solidFill>
                  <a:schemeClr val="tx1"/>
                </a:solidFill>
                <a:latin typeface="Arial" charset="0"/>
              </a:defRPr>
            </a:lvl5pPr>
            <a:lvl6pPr marL="2708292" indent="-246208" eaLnBrk="0" fontAlgn="base" hangingPunct="0">
              <a:spcBef>
                <a:spcPct val="0"/>
              </a:spcBef>
              <a:spcAft>
                <a:spcPct val="0"/>
              </a:spcAft>
              <a:defRPr>
                <a:solidFill>
                  <a:schemeClr val="tx1"/>
                </a:solidFill>
                <a:latin typeface="Arial" charset="0"/>
              </a:defRPr>
            </a:lvl6pPr>
            <a:lvl7pPr marL="3200709" indent="-246208" eaLnBrk="0" fontAlgn="base" hangingPunct="0">
              <a:spcBef>
                <a:spcPct val="0"/>
              </a:spcBef>
              <a:spcAft>
                <a:spcPct val="0"/>
              </a:spcAft>
              <a:defRPr>
                <a:solidFill>
                  <a:schemeClr val="tx1"/>
                </a:solidFill>
                <a:latin typeface="Arial" charset="0"/>
              </a:defRPr>
            </a:lvl7pPr>
            <a:lvl8pPr marL="3693126" indent="-246208" eaLnBrk="0" fontAlgn="base" hangingPunct="0">
              <a:spcBef>
                <a:spcPct val="0"/>
              </a:spcBef>
              <a:spcAft>
                <a:spcPct val="0"/>
              </a:spcAft>
              <a:defRPr>
                <a:solidFill>
                  <a:schemeClr val="tx1"/>
                </a:solidFill>
                <a:latin typeface="Arial" charset="0"/>
              </a:defRPr>
            </a:lvl8pPr>
            <a:lvl9pPr marL="4185543" indent="-246208" eaLnBrk="0" fontAlgn="base" hangingPunct="0">
              <a:spcBef>
                <a:spcPct val="0"/>
              </a:spcBef>
              <a:spcAft>
                <a:spcPct val="0"/>
              </a:spcAft>
              <a:defRPr>
                <a:solidFill>
                  <a:schemeClr val="tx1"/>
                </a:solidFill>
                <a:latin typeface="Arial" charset="0"/>
              </a:defRPr>
            </a:lvl9pPr>
          </a:lstStyle>
          <a:p>
            <a:pPr eaLnBrk="1" hangingPunct="1"/>
            <a:fld id="{3851681F-2753-43EE-98D1-615BACDF747A}" type="slidenum">
              <a:rPr lang="en-US" smtClean="0"/>
              <a:pPr eaLnBrk="1" hangingPunct="1"/>
              <a:t>29</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dirty="0"/>
              <a:t>15 min</a:t>
            </a:r>
          </a:p>
          <a:p>
            <a:pPr eaLnBrk="1" hangingPunct="1"/>
            <a:endParaRPr lang="en-US" dirty="0"/>
          </a:p>
          <a:p>
            <a:pPr marL="0" lvl="1"/>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Discuss the questions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If there’s time, </a:t>
            </a:r>
            <a:r>
              <a:rPr lang="en-US" sz="1200" u="none" kern="1200" dirty="0">
                <a:solidFill>
                  <a:schemeClr val="tx1"/>
                </a:solidFill>
                <a:latin typeface="+mn-lt"/>
                <a:ea typeface="+mn-ea"/>
                <a:cs typeface="+mn-cs"/>
              </a:rPr>
              <a:t>ask participants</a:t>
            </a:r>
            <a:r>
              <a:rPr lang="en-US" sz="1200" kern="1200" dirty="0">
                <a:solidFill>
                  <a:schemeClr val="tx1"/>
                </a:solidFill>
                <a:latin typeface="+mn-lt"/>
                <a:ea typeface="+mn-ea"/>
                <a:cs typeface="+mn-cs"/>
              </a:rPr>
              <a:t>, “How might it help your teaching to do more of this type of practice (with a partner or small group)?”</a:t>
            </a:r>
            <a:endParaRPr lang="en-US" dirty="0"/>
          </a:p>
          <a:p>
            <a:pPr eaLnBrk="1" hangingPunct="1"/>
            <a:endParaRPr lang="en-US" dirty="0"/>
          </a:p>
          <a:p>
            <a:pPr eaLnBrk="1" hangingPunct="1"/>
            <a:endParaRPr lang="en-US" dirty="0"/>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354299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6978" indent="-291145" eaLnBrk="0" hangingPunct="0">
              <a:spcBef>
                <a:spcPct val="30000"/>
              </a:spcBef>
              <a:defRPr sz="1300">
                <a:solidFill>
                  <a:schemeClr val="tx1"/>
                </a:solidFill>
                <a:latin typeface="Arial" charset="0"/>
              </a:defRPr>
            </a:lvl2pPr>
            <a:lvl3pPr marL="1164582" indent="-232916" eaLnBrk="0" hangingPunct="0">
              <a:spcBef>
                <a:spcPct val="30000"/>
              </a:spcBef>
              <a:defRPr sz="1300">
                <a:solidFill>
                  <a:schemeClr val="tx1"/>
                </a:solidFill>
                <a:latin typeface="Arial" charset="0"/>
              </a:defRPr>
            </a:lvl3pPr>
            <a:lvl4pPr marL="1630415" indent="-232916" eaLnBrk="0" hangingPunct="0">
              <a:spcBef>
                <a:spcPct val="30000"/>
              </a:spcBef>
              <a:defRPr sz="1300">
                <a:solidFill>
                  <a:schemeClr val="tx1"/>
                </a:solidFill>
                <a:latin typeface="Arial" charset="0"/>
              </a:defRPr>
            </a:lvl4pPr>
            <a:lvl5pPr marL="2096249" indent="-232916" eaLnBrk="0" hangingPunct="0">
              <a:spcBef>
                <a:spcPct val="30000"/>
              </a:spcBef>
              <a:defRPr sz="1300">
                <a:solidFill>
                  <a:schemeClr val="tx1"/>
                </a:solidFill>
                <a:latin typeface="Arial" charset="0"/>
              </a:defRPr>
            </a:lvl5pPr>
            <a:lvl6pPr marL="2562082" indent="-232916" eaLnBrk="0" fontAlgn="base" hangingPunct="0">
              <a:spcBef>
                <a:spcPct val="30000"/>
              </a:spcBef>
              <a:spcAft>
                <a:spcPct val="0"/>
              </a:spcAft>
              <a:defRPr sz="1300">
                <a:solidFill>
                  <a:schemeClr val="tx1"/>
                </a:solidFill>
                <a:latin typeface="Arial" charset="0"/>
              </a:defRPr>
            </a:lvl6pPr>
            <a:lvl7pPr marL="3027915" indent="-232916" eaLnBrk="0" fontAlgn="base" hangingPunct="0">
              <a:spcBef>
                <a:spcPct val="30000"/>
              </a:spcBef>
              <a:spcAft>
                <a:spcPct val="0"/>
              </a:spcAft>
              <a:defRPr sz="1300">
                <a:solidFill>
                  <a:schemeClr val="tx1"/>
                </a:solidFill>
                <a:latin typeface="Arial" charset="0"/>
              </a:defRPr>
            </a:lvl7pPr>
            <a:lvl8pPr marL="3493747" indent="-232916" eaLnBrk="0" fontAlgn="base" hangingPunct="0">
              <a:spcBef>
                <a:spcPct val="30000"/>
              </a:spcBef>
              <a:spcAft>
                <a:spcPct val="0"/>
              </a:spcAft>
              <a:defRPr sz="1300">
                <a:solidFill>
                  <a:schemeClr val="tx1"/>
                </a:solidFill>
                <a:latin typeface="Arial" charset="0"/>
              </a:defRPr>
            </a:lvl8pPr>
            <a:lvl9pPr marL="3959581" indent="-232916"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3</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dirty="0"/>
              <a:t>5 min </a:t>
            </a:r>
          </a:p>
          <a:p>
            <a:endParaRPr lang="en-US" dirty="0"/>
          </a:p>
          <a:p>
            <a:pPr marL="0" lvl="1"/>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Provide context:</a:t>
            </a:r>
            <a:r>
              <a:rPr lang="en-US" sz="1200" kern="1200" dirty="0">
                <a:solidFill>
                  <a:schemeClr val="tx1"/>
                </a:solidFill>
                <a:latin typeface="+mn-lt"/>
                <a:ea typeface="+mn-ea"/>
                <a:cs typeface="+mn-cs"/>
              </a:rPr>
              <a:t> “Since we’ll</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be working together throughout the Summer Institute and the academic year, we need norms that will enable us to build trust and productivity as a group.</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Today we’ll start our analysis of other teachers’ classroom videos. In the fall, we’ll analyze videos from each other’s classrooms. For this work to be meaningful, we’ll need to push and challenge each other. This will require mutual respect and a common understanding of our goals.” </a:t>
            </a:r>
          </a:p>
          <a:p>
            <a:pPr lvl="1"/>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“Do you want to clarify or revise any of these norms?”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a:t>
            </a:r>
            <a:r>
              <a:rPr lang="en-US" sz="1200" u="none" kern="1200" dirty="0">
                <a:solidFill>
                  <a:schemeClr val="tx1"/>
                </a:solidFill>
                <a:latin typeface="+mn-lt"/>
                <a:ea typeface="+mn-ea"/>
                <a:cs typeface="+mn-cs"/>
              </a:rPr>
              <a:t>Have </a:t>
            </a:r>
            <a:r>
              <a:rPr lang="en-US" sz="1200" kern="1200" dirty="0">
                <a:solidFill>
                  <a:schemeClr val="tx1"/>
                </a:solidFill>
                <a:latin typeface="+mn-lt"/>
                <a:ea typeface="+mn-ea"/>
                <a:cs typeface="+mn-cs"/>
              </a:rPr>
              <a:t>participants locate the half-page sheet of norms they pasted into their science notebooks</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on day 1. Remind them to leave space for revising the norms.</a:t>
            </a:r>
            <a:endParaRPr lang="en-US" sz="1600" kern="1200" dirty="0">
              <a:solidFill>
                <a:schemeClr val="tx1"/>
              </a:solidFill>
              <a:latin typeface="+mn-lt"/>
              <a:ea typeface="+mn-ea"/>
              <a:cs typeface="+mn-cs"/>
            </a:endParaRPr>
          </a:p>
          <a:p>
            <a:endParaRPr lang="en-US" sz="1200" u="sng" kern="1200" dirty="0">
              <a:solidFill>
                <a:schemeClr val="tx1"/>
              </a:solidFill>
              <a:latin typeface="+mn-lt"/>
              <a:ea typeface="+mn-ea"/>
              <a:cs typeface="+mn-cs"/>
            </a:endParaRPr>
          </a:p>
          <a:p>
            <a:r>
              <a:rPr lang="en-US" sz="1200" u="none" kern="1200" dirty="0">
                <a:solidFill>
                  <a:schemeClr val="tx1"/>
                </a:solidFill>
                <a:latin typeface="+mn-lt"/>
                <a:ea typeface="+mn-ea"/>
                <a:cs typeface="+mn-cs"/>
              </a:rPr>
              <a:t>c. Encourage</a:t>
            </a:r>
            <a:r>
              <a:rPr lang="en-US" sz="1200" kern="1200" dirty="0">
                <a:solidFill>
                  <a:schemeClr val="tx1"/>
                </a:solidFill>
                <a:latin typeface="+mn-lt"/>
                <a:ea typeface="+mn-ea"/>
                <a:cs typeface="+mn-cs"/>
              </a:rPr>
              <a:t> participants to ask clarifying questions regarding the meaning of any of the norms and jot notes in their science notebooks.</a:t>
            </a:r>
            <a:endParaRPr lang="en-US" sz="1600" kern="1200" dirty="0">
              <a:solidFill>
                <a:schemeClr val="tx1"/>
              </a:solidFill>
              <a:latin typeface="+mn-lt"/>
              <a:ea typeface="+mn-ea"/>
              <a:cs typeface="+mn-cs"/>
            </a:endParaRPr>
          </a:p>
          <a:p>
            <a:endParaRPr lang="en-US" sz="1200" u="sng" kern="1200" dirty="0">
              <a:solidFill>
                <a:schemeClr val="tx1"/>
              </a:solidFill>
              <a:latin typeface="+mn-lt"/>
              <a:ea typeface="+mn-ea"/>
              <a:cs typeface="+mn-cs"/>
            </a:endParaRPr>
          </a:p>
          <a:p>
            <a:r>
              <a:rPr lang="en-US" sz="1200" b="0" u="none" kern="1200" dirty="0">
                <a:solidFill>
                  <a:schemeClr val="tx1"/>
                </a:solidFill>
                <a:latin typeface="+mn-lt"/>
                <a:ea typeface="+mn-ea"/>
                <a:cs typeface="+mn-cs"/>
              </a:rPr>
              <a:t>d. </a:t>
            </a:r>
            <a:r>
              <a:rPr lang="en-US" sz="1200" u="none" kern="1200" dirty="0">
                <a:solidFill>
                  <a:schemeClr val="tx1"/>
                </a:solidFill>
                <a:latin typeface="+mn-lt"/>
                <a:ea typeface="+mn-ea"/>
                <a:cs typeface="+mn-cs"/>
              </a:rPr>
              <a:t>Ask</a:t>
            </a:r>
            <a:r>
              <a:rPr lang="en-US" sz="1200" kern="1200" dirty="0">
                <a:solidFill>
                  <a:schemeClr val="tx1"/>
                </a:solidFill>
                <a:latin typeface="+mn-lt"/>
                <a:ea typeface="+mn-ea"/>
                <a:cs typeface="+mn-cs"/>
              </a:rPr>
              <a:t> participants if they’re willing to live with these norms today, and let them know they’ll have an opportunity to revise them tomorrow. Remind them of this at the end of the session.</a:t>
            </a:r>
            <a:endParaRPr lang="en-US" dirty="0"/>
          </a:p>
        </p:txBody>
      </p:sp>
    </p:spTree>
    <p:extLst>
      <p:ext uri="{BB962C8B-B14F-4D97-AF65-F5344CB8AC3E}">
        <p14:creationId xmlns:p14="http://schemas.microsoft.com/office/powerpoint/2010/main" val="32792906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27015" indent="-279621" eaLnBrk="0" hangingPunct="0">
              <a:spcBef>
                <a:spcPct val="30000"/>
              </a:spcBef>
              <a:defRPr sz="1200">
                <a:solidFill>
                  <a:schemeClr val="tx1"/>
                </a:solidFill>
                <a:latin typeface="Arial" charset="0"/>
              </a:defRPr>
            </a:lvl2pPr>
            <a:lvl3pPr marL="1118484" indent="-223697" eaLnBrk="0" hangingPunct="0">
              <a:spcBef>
                <a:spcPct val="30000"/>
              </a:spcBef>
              <a:defRPr sz="1200">
                <a:solidFill>
                  <a:schemeClr val="tx1"/>
                </a:solidFill>
                <a:latin typeface="Arial" charset="0"/>
              </a:defRPr>
            </a:lvl3pPr>
            <a:lvl4pPr marL="1565878" indent="-223697" eaLnBrk="0" hangingPunct="0">
              <a:spcBef>
                <a:spcPct val="30000"/>
              </a:spcBef>
              <a:defRPr sz="1200">
                <a:solidFill>
                  <a:schemeClr val="tx1"/>
                </a:solidFill>
                <a:latin typeface="Arial" charset="0"/>
              </a:defRPr>
            </a:lvl4pPr>
            <a:lvl5pPr marL="2013271" indent="-223697" eaLnBrk="0" hangingPunct="0">
              <a:spcBef>
                <a:spcPct val="30000"/>
              </a:spcBef>
              <a:defRPr sz="1200">
                <a:solidFill>
                  <a:schemeClr val="tx1"/>
                </a:solidFill>
                <a:latin typeface="Arial" charset="0"/>
              </a:defRPr>
            </a:lvl5pPr>
            <a:lvl6pPr marL="2460665" indent="-223697" eaLnBrk="0" fontAlgn="base" hangingPunct="0">
              <a:spcBef>
                <a:spcPct val="30000"/>
              </a:spcBef>
              <a:spcAft>
                <a:spcPct val="0"/>
              </a:spcAft>
              <a:defRPr sz="1200">
                <a:solidFill>
                  <a:schemeClr val="tx1"/>
                </a:solidFill>
                <a:latin typeface="Arial" charset="0"/>
              </a:defRPr>
            </a:lvl6pPr>
            <a:lvl7pPr marL="2908058" indent="-223697" eaLnBrk="0" fontAlgn="base" hangingPunct="0">
              <a:spcBef>
                <a:spcPct val="30000"/>
              </a:spcBef>
              <a:spcAft>
                <a:spcPct val="0"/>
              </a:spcAft>
              <a:defRPr sz="1200">
                <a:solidFill>
                  <a:schemeClr val="tx1"/>
                </a:solidFill>
                <a:latin typeface="Arial" charset="0"/>
              </a:defRPr>
            </a:lvl7pPr>
            <a:lvl8pPr marL="3355453" indent="-223697" eaLnBrk="0" fontAlgn="base" hangingPunct="0">
              <a:spcBef>
                <a:spcPct val="30000"/>
              </a:spcBef>
              <a:spcAft>
                <a:spcPct val="0"/>
              </a:spcAft>
              <a:defRPr sz="1200">
                <a:solidFill>
                  <a:schemeClr val="tx1"/>
                </a:solidFill>
                <a:latin typeface="Arial" charset="0"/>
              </a:defRPr>
            </a:lvl8pPr>
            <a:lvl9pPr marL="3802846" indent="-22369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30</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Less than 1 min</a:t>
            </a:r>
          </a:p>
          <a:p>
            <a:pPr eaLnBrk="1" hangingPunct="1"/>
            <a:endParaRPr lang="en-US" altLang="en-US" dirty="0"/>
          </a:p>
          <a:p>
            <a:pPr marL="228600" lvl="0" indent="-228600">
              <a:buNone/>
            </a:pPr>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Transition:</a:t>
            </a:r>
            <a:r>
              <a:rPr lang="en-US" sz="1200" kern="1200" dirty="0">
                <a:solidFill>
                  <a:schemeClr val="tx1"/>
                </a:solidFill>
                <a:latin typeface="+mn-lt"/>
                <a:ea typeface="+mn-ea"/>
                <a:cs typeface="+mn-cs"/>
              </a:rPr>
              <a:t> This slide marks the transition to the content deepening work.</a:t>
            </a:r>
          </a:p>
          <a:p>
            <a:pPr marL="228600" lvl="0" indent="-228600">
              <a:buNone/>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Throughout this content deepening phase, refer as needed to Earth’s Changing Surface: Learning Goals for Students and Teachers, the content background document, and Common Student Ideas about Earth’s Changing Surface.</a:t>
            </a:r>
          </a:p>
        </p:txBody>
      </p:sp>
    </p:spTree>
    <p:extLst>
      <p:ext uri="{BB962C8B-B14F-4D97-AF65-F5344CB8AC3E}">
        <p14:creationId xmlns:p14="http://schemas.microsoft.com/office/powerpoint/2010/main" val="21138660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pPr marL="228600" indent="-228600">
              <a:buFont typeface="+mj-lt"/>
              <a:buAutoNum type="alphaLcParenR"/>
            </a:pPr>
            <a:endParaRPr lang="en-US" dirty="0"/>
          </a:p>
          <a:p>
            <a:pPr marL="228600" lvl="0" indent="-228600">
              <a:buFont typeface="+mj-lt"/>
              <a:buNone/>
            </a:pPr>
            <a:r>
              <a:rPr lang="en-US" sz="1200" kern="1200" dirty="0">
                <a:solidFill>
                  <a:schemeClr val="tx1"/>
                </a:solidFill>
                <a:latin typeface="+mn-lt"/>
                <a:ea typeface="+mn-ea"/>
                <a:cs typeface="+mn-cs"/>
              </a:rPr>
              <a:t>a. “Today’s content deepening will focus on </a:t>
            </a:r>
            <a:r>
              <a:rPr lang="en-US" sz="1200" kern="1200">
                <a:solidFill>
                  <a:schemeClr val="tx1"/>
                </a:solidFill>
                <a:latin typeface="+mn-lt"/>
                <a:ea typeface="+mn-ea"/>
                <a:cs typeface="+mn-cs"/>
              </a:rPr>
              <a:t>science ideas </a:t>
            </a:r>
            <a:r>
              <a:rPr lang="en-US" sz="1200" kern="1200" dirty="0">
                <a:solidFill>
                  <a:schemeClr val="tx1"/>
                </a:solidFill>
                <a:latin typeface="+mn-lt"/>
                <a:ea typeface="+mn-ea"/>
                <a:cs typeface="+mn-cs"/>
              </a:rPr>
              <a:t>about Earth’s changing surface from ECS lessons 2a, 3a/b, and 4a/b.”</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31</a:t>
            </a:fld>
            <a:endParaRPr lang="en-US"/>
          </a:p>
        </p:txBody>
      </p:sp>
    </p:spTree>
    <p:extLst>
      <p:ext uri="{BB962C8B-B14F-4D97-AF65-F5344CB8AC3E}">
        <p14:creationId xmlns:p14="http://schemas.microsoft.com/office/powerpoint/2010/main" val="37739983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a:t>
            </a:r>
            <a:r>
              <a:rPr lang="en-US" baseline="0" dirty="0"/>
              <a:t> than 1</a:t>
            </a:r>
            <a:r>
              <a:rPr lang="en-US" dirty="0"/>
              <a:t> min</a:t>
            </a:r>
          </a:p>
          <a:p>
            <a:endParaRPr lang="en-US" dirty="0"/>
          </a:p>
          <a:p>
            <a:pPr lvl="0"/>
            <a:r>
              <a:rPr lang="en-US" sz="1200" kern="1200" dirty="0">
                <a:solidFill>
                  <a:schemeClr val="tx1"/>
                </a:solidFill>
                <a:latin typeface="+mn-lt"/>
                <a:ea typeface="+mn-ea"/>
                <a:cs typeface="+mn-cs"/>
              </a:rPr>
              <a:t>a. Review the unit central questions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Remind participants that these questions will guide student learning throughout the entire series of ECS lessons.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“Keep in mind that our content deepening investigations this week will help us answer these questions.”</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sz="1200" kern="1200" dirty="0">
              <a:solidFill>
                <a:schemeClr val="tx1"/>
              </a:solidFill>
              <a:effectLst/>
              <a:latin typeface="+mn-lt"/>
              <a:ea typeface="+mn-ea"/>
              <a:cs typeface="+mn-cs"/>
            </a:endParaRPr>
          </a:p>
          <a:p>
            <a:pPr lvl="0"/>
            <a:r>
              <a:rPr lang="en-US" sz="1200" kern="1200" dirty="0">
                <a:solidFill>
                  <a:schemeClr val="tx1"/>
                </a:solidFill>
                <a:latin typeface="+mn-lt"/>
                <a:ea typeface="+mn-ea"/>
                <a:cs typeface="+mn-cs"/>
              </a:rPr>
              <a:t>a. Review the key science ideas on the slide that were developed during the previous content deepening session.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“The fundamental theme behind the ECS unit is that Earth’s surface form is the result of competing energy sources and processes that build up and wear down the surface at the same time.”</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8815697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sz="1200" kern="1200" dirty="0">
                <a:solidFill>
                  <a:schemeClr val="tx1"/>
                </a:solidFill>
                <a:latin typeface="+mn-lt"/>
                <a:ea typeface="+mn-ea"/>
                <a:cs typeface="+mn-cs"/>
              </a:rPr>
              <a:t>a. “First, we’ll explore ideas about Earth’s changing surface from lesson 2b, focusing on an investigation of thermal convection.”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34</a:t>
            </a:fld>
            <a:endParaRPr lang="en-US"/>
          </a:p>
        </p:txBody>
      </p:sp>
    </p:spTree>
    <p:extLst>
      <p:ext uri="{BB962C8B-B14F-4D97-AF65-F5344CB8AC3E}">
        <p14:creationId xmlns:p14="http://schemas.microsoft.com/office/powerpoint/2010/main" val="24871208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sz="1200" kern="1200" dirty="0">
              <a:solidFill>
                <a:schemeClr val="tx1"/>
              </a:solidFill>
              <a:effectLst/>
              <a:latin typeface="+mn-lt"/>
              <a:ea typeface="+mn-ea"/>
              <a:cs typeface="+mn-cs"/>
            </a:endParaRPr>
          </a:p>
          <a:p>
            <a:pPr lvl="0"/>
            <a:r>
              <a:rPr lang="en-US" sz="1200" kern="1200" dirty="0">
                <a:solidFill>
                  <a:schemeClr val="tx1"/>
                </a:solidFill>
                <a:latin typeface="+mn-lt"/>
                <a:ea typeface="+mn-ea"/>
                <a:cs typeface="+mn-cs"/>
              </a:rPr>
              <a:t>a. Review the focus question on the slide</a:t>
            </a:r>
            <a:r>
              <a:rPr lang="en-US" sz="1200" kern="1200" baseline="0" dirty="0">
                <a:solidFill>
                  <a:schemeClr val="tx1"/>
                </a:solidFill>
                <a:latin typeface="+mn-lt"/>
                <a:ea typeface="+mn-ea"/>
                <a:cs typeface="+mn-cs"/>
              </a:rPr>
              <a:t> from the previous session</a:t>
            </a:r>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“This focus question from ECS lesson 2a will guide student learning throughout lesson 2b as well.”</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“What initial ideas did we come up with in our previous content deepening session for answering this question?”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Highlight the key idea that volcanic eruptions are involved in forming mountains as layers of lava, ash, and other materials build up Earth’s surface over time.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“In our previous session, we also learned about tectonic plates. These crustal plates are broken into interlocking sections that fit together like puzzle pieces. In today’s investigation, we’ll explore the movement of these plates and consider how they might be involved in mountain formation.” </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min</a:t>
            </a:r>
          </a:p>
          <a:p>
            <a:endParaRPr lang="en-US" dirty="0"/>
          </a:p>
          <a:p>
            <a:pPr lvl="0"/>
            <a:r>
              <a:rPr lang="en-US" sz="1200" kern="1200" dirty="0">
                <a:solidFill>
                  <a:schemeClr val="tx1"/>
                </a:solidFill>
                <a:latin typeface="+mn-lt"/>
                <a:ea typeface="+mn-ea"/>
                <a:cs typeface="+mn-cs"/>
              </a:rPr>
              <a:t>a. Ask participants to bring their notebooks and pencils to the front of the room and gather around the thermal-convection apparatus.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You should already have set up the apparatus in advance and started heating the vegetable oil at the beginning of the session to ensure that it’s properly heated and circulating when the investigation begins.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Divide the group into pairs. Direct participants to examine the apparatus and discuss their observations with their partners.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36</a:t>
            </a:fld>
            <a:endParaRPr lang="en-US"/>
          </a:p>
        </p:txBody>
      </p:sp>
    </p:spTree>
    <p:extLst>
      <p:ext uri="{BB962C8B-B14F-4D97-AF65-F5344CB8AC3E}">
        <p14:creationId xmlns:p14="http://schemas.microsoft.com/office/powerpoint/2010/main" val="5825137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lvl="0"/>
            <a:r>
              <a:rPr lang="en-US" sz="1200" kern="1200" dirty="0">
                <a:solidFill>
                  <a:schemeClr val="tx1"/>
                </a:solidFill>
                <a:latin typeface="+mn-lt"/>
                <a:ea typeface="+mn-ea"/>
                <a:cs typeface="+mn-cs"/>
              </a:rPr>
              <a:t>a. Read through the questions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“Discuss these questions with your partners and then write down your answers in your science notebooks.”</a:t>
            </a:r>
            <a:r>
              <a:rPr lang="en-US" dirty="0"/>
              <a:t> </a:t>
            </a:r>
            <a:r>
              <a:rPr lang="en-US" sz="120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5998700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pPr lvl="0"/>
            <a:r>
              <a:rPr lang="en-US" sz="1200" kern="1200" dirty="0">
                <a:solidFill>
                  <a:schemeClr val="tx1"/>
                </a:solidFill>
                <a:latin typeface="+mn-lt"/>
                <a:ea typeface="+mn-ea"/>
                <a:cs typeface="+mn-cs"/>
              </a:rPr>
              <a:t>a. Distribute copies of the template (figure 4) from ECS lesson handout 2.1 (Earth’s Moving Mantle Demonstration).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Inform participants that they’ll use this template to make a sketch of the oil-flow directions in the baking dish.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38</a:t>
            </a:fld>
            <a:endParaRPr lang="en-US"/>
          </a:p>
        </p:txBody>
      </p:sp>
    </p:spTree>
    <p:extLst>
      <p:ext uri="{BB962C8B-B14F-4D97-AF65-F5344CB8AC3E}">
        <p14:creationId xmlns:p14="http://schemas.microsoft.com/office/powerpoint/2010/main" val="30797601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min</a:t>
            </a:r>
          </a:p>
          <a:p>
            <a:endParaRPr lang="en-US" dirty="0"/>
          </a:p>
          <a:p>
            <a:pPr lvl="0"/>
            <a:r>
              <a:rPr lang="en-US" sz="1200" kern="1200" dirty="0">
                <a:solidFill>
                  <a:schemeClr val="tx1"/>
                </a:solidFill>
                <a:latin typeface="+mn-lt"/>
                <a:ea typeface="+mn-ea"/>
                <a:cs typeface="+mn-cs"/>
              </a:rPr>
              <a:t>a. Read through the instructions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“Work with your partner</a:t>
            </a:r>
            <a:r>
              <a:rPr lang="en-US" sz="1200" kern="1200" baseline="0" dirty="0">
                <a:solidFill>
                  <a:schemeClr val="tx1"/>
                </a:solidFill>
                <a:latin typeface="+mn-lt"/>
                <a:ea typeface="+mn-ea"/>
                <a:cs typeface="+mn-cs"/>
              </a:rPr>
              <a:t> to</a:t>
            </a:r>
            <a:r>
              <a:rPr lang="en-US" sz="1200" kern="1200" dirty="0">
                <a:solidFill>
                  <a:schemeClr val="tx1"/>
                </a:solidFill>
                <a:latin typeface="+mn-lt"/>
                <a:ea typeface="+mn-ea"/>
                <a:cs typeface="+mn-cs"/>
              </a:rPr>
              <a:t> draw a sketch of what’s happening in the baking dish. Then discuss the questions on the slide and record your answers in your notebooks.”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200250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6978" indent="-291145" eaLnBrk="0" hangingPunct="0">
              <a:spcBef>
                <a:spcPct val="30000"/>
              </a:spcBef>
              <a:defRPr sz="1300">
                <a:solidFill>
                  <a:schemeClr val="tx1"/>
                </a:solidFill>
                <a:latin typeface="Arial" charset="0"/>
              </a:defRPr>
            </a:lvl2pPr>
            <a:lvl3pPr marL="1164582" indent="-232916" eaLnBrk="0" hangingPunct="0">
              <a:spcBef>
                <a:spcPct val="30000"/>
              </a:spcBef>
              <a:defRPr sz="1300">
                <a:solidFill>
                  <a:schemeClr val="tx1"/>
                </a:solidFill>
                <a:latin typeface="Arial" charset="0"/>
              </a:defRPr>
            </a:lvl3pPr>
            <a:lvl4pPr marL="1630415" indent="-232916" eaLnBrk="0" hangingPunct="0">
              <a:spcBef>
                <a:spcPct val="30000"/>
              </a:spcBef>
              <a:defRPr sz="1300">
                <a:solidFill>
                  <a:schemeClr val="tx1"/>
                </a:solidFill>
                <a:latin typeface="Arial" charset="0"/>
              </a:defRPr>
            </a:lvl4pPr>
            <a:lvl5pPr marL="2096249" indent="-232916" eaLnBrk="0" hangingPunct="0">
              <a:spcBef>
                <a:spcPct val="30000"/>
              </a:spcBef>
              <a:defRPr sz="1300">
                <a:solidFill>
                  <a:schemeClr val="tx1"/>
                </a:solidFill>
                <a:latin typeface="Arial" charset="0"/>
              </a:defRPr>
            </a:lvl5pPr>
            <a:lvl6pPr marL="2562082" indent="-232916" eaLnBrk="0" fontAlgn="base" hangingPunct="0">
              <a:spcBef>
                <a:spcPct val="30000"/>
              </a:spcBef>
              <a:spcAft>
                <a:spcPct val="0"/>
              </a:spcAft>
              <a:defRPr sz="1300">
                <a:solidFill>
                  <a:schemeClr val="tx1"/>
                </a:solidFill>
                <a:latin typeface="Arial" charset="0"/>
              </a:defRPr>
            </a:lvl6pPr>
            <a:lvl7pPr marL="3027915" indent="-232916" eaLnBrk="0" fontAlgn="base" hangingPunct="0">
              <a:spcBef>
                <a:spcPct val="30000"/>
              </a:spcBef>
              <a:spcAft>
                <a:spcPct val="0"/>
              </a:spcAft>
              <a:defRPr sz="1300">
                <a:solidFill>
                  <a:schemeClr val="tx1"/>
                </a:solidFill>
                <a:latin typeface="Arial" charset="0"/>
              </a:defRPr>
            </a:lvl7pPr>
            <a:lvl8pPr marL="3493747" indent="-232916" eaLnBrk="0" fontAlgn="base" hangingPunct="0">
              <a:spcBef>
                <a:spcPct val="30000"/>
              </a:spcBef>
              <a:spcAft>
                <a:spcPct val="0"/>
              </a:spcAft>
              <a:defRPr sz="1300">
                <a:solidFill>
                  <a:schemeClr val="tx1"/>
                </a:solidFill>
                <a:latin typeface="Arial" charset="0"/>
              </a:defRPr>
            </a:lvl8pPr>
            <a:lvl9pPr marL="3959581" indent="-232916"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4</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baseline="0" dirty="0"/>
              <a:t>5 min</a:t>
            </a:r>
          </a:p>
          <a:p>
            <a:endParaRPr lang="en-US" sz="1200" u="sng" kern="1200" baseline="0" dirty="0">
              <a:solidFill>
                <a:schemeClr val="tx1"/>
              </a:solidFill>
              <a:latin typeface="+mn-lt"/>
              <a:ea typeface="+mn-ea"/>
              <a:cs typeface="+mn-cs"/>
            </a:endParaRPr>
          </a:p>
          <a:p>
            <a:r>
              <a:rPr lang="en-US" sz="1200" u="none" kern="1200" dirty="0">
                <a:solidFill>
                  <a:schemeClr val="tx1"/>
                </a:solidFill>
                <a:latin typeface="+mn-lt"/>
                <a:ea typeface="+mn-ea"/>
                <a:cs typeface="+mn-cs"/>
              </a:rPr>
              <a:t>a. “Now let’s review the norms</a:t>
            </a:r>
            <a:r>
              <a:rPr lang="en-US" sz="1200" u="none" kern="1200" baseline="0" dirty="0">
                <a:solidFill>
                  <a:schemeClr val="tx1"/>
                </a:solidFill>
                <a:latin typeface="+mn-lt"/>
                <a:ea typeface="+mn-ea"/>
                <a:cs typeface="+mn-cs"/>
              </a:rPr>
              <a:t> at the heart of the </a:t>
            </a:r>
            <a:r>
              <a:rPr lang="en-US" sz="1200" u="none" kern="1200" baseline="0" dirty="0" err="1">
                <a:solidFill>
                  <a:schemeClr val="tx1"/>
                </a:solidFill>
                <a:latin typeface="+mn-lt"/>
                <a:ea typeface="+mn-ea"/>
                <a:cs typeface="+mn-cs"/>
              </a:rPr>
              <a:t>R</a:t>
            </a:r>
            <a:r>
              <a:rPr lang="en-US" sz="1200" u="none" kern="1200" dirty="0" err="1">
                <a:solidFill>
                  <a:schemeClr val="tx1"/>
                </a:solidFill>
                <a:latin typeface="+mn-lt"/>
                <a:ea typeface="+mn-ea"/>
                <a:cs typeface="+mn-cs"/>
              </a:rPr>
              <a:t>ESPeCT</a:t>
            </a:r>
            <a:r>
              <a:rPr lang="en-US" sz="1200" u="none" kern="1200" dirty="0">
                <a:solidFill>
                  <a:schemeClr val="tx1"/>
                </a:solidFill>
                <a:latin typeface="+mn-lt"/>
                <a:ea typeface="+mn-ea"/>
                <a:cs typeface="+mn-cs"/>
              </a:rPr>
              <a:t> PD program.”</a:t>
            </a:r>
          </a:p>
          <a:p>
            <a:endParaRPr lang="en-US" sz="1200" u="none" kern="1200" dirty="0">
              <a:solidFill>
                <a:schemeClr val="tx1"/>
              </a:solidFill>
              <a:latin typeface="+mn-lt"/>
              <a:ea typeface="+mn-ea"/>
              <a:cs typeface="+mn-cs"/>
            </a:endParaRPr>
          </a:p>
          <a:p>
            <a:r>
              <a:rPr lang="en-US" sz="1200" u="none" kern="1200" dirty="0">
                <a:solidFill>
                  <a:schemeClr val="tx1"/>
                </a:solidFill>
                <a:latin typeface="+mn-lt"/>
                <a:ea typeface="+mn-ea"/>
                <a:cs typeface="+mn-cs"/>
              </a:rPr>
              <a:t>b. “Do </a:t>
            </a:r>
            <a:r>
              <a:rPr lang="en-US" sz="1200" kern="1200" dirty="0">
                <a:solidFill>
                  <a:schemeClr val="tx1"/>
                </a:solidFill>
                <a:latin typeface="+mn-lt"/>
                <a:ea typeface="+mn-ea"/>
                <a:cs typeface="+mn-cs"/>
              </a:rPr>
              <a:t>you want to clarify or revise</a:t>
            </a:r>
            <a:r>
              <a:rPr lang="en-US" sz="1200" u="none" kern="1200" dirty="0">
                <a:solidFill>
                  <a:schemeClr val="tx1"/>
                </a:solidFill>
                <a:latin typeface="+mn-lt"/>
                <a:ea typeface="+mn-ea"/>
                <a:cs typeface="+mn-cs"/>
              </a:rPr>
              <a:t> any of these norms?”</a:t>
            </a:r>
          </a:p>
          <a:p>
            <a:endParaRPr lang="en-US" sz="1200" u="none" kern="1200" dirty="0">
              <a:solidFill>
                <a:schemeClr val="tx1"/>
              </a:solidFill>
              <a:latin typeface="+mn-lt"/>
              <a:ea typeface="+mn-ea"/>
              <a:cs typeface="+mn-cs"/>
            </a:endParaRPr>
          </a:p>
          <a:p>
            <a:r>
              <a:rPr lang="en-US" sz="1200" u="none" kern="1200" dirty="0">
                <a:solidFill>
                  <a:schemeClr val="tx1"/>
                </a:solidFill>
                <a:latin typeface="+mn-lt"/>
                <a:ea typeface="+mn-ea"/>
                <a:cs typeface="+mn-cs"/>
              </a:rPr>
              <a:t>c. “Do </a:t>
            </a:r>
            <a:r>
              <a:rPr lang="en-US" sz="1200" kern="1200" dirty="0">
                <a:solidFill>
                  <a:schemeClr val="tx1"/>
                </a:solidFill>
                <a:latin typeface="+mn-lt"/>
                <a:ea typeface="+mn-ea"/>
                <a:cs typeface="+mn-cs"/>
              </a:rPr>
              <a:t>you want to add </a:t>
            </a:r>
            <a:r>
              <a:rPr lang="en-US" sz="1200" u="none" kern="1200" dirty="0">
                <a:solidFill>
                  <a:schemeClr val="tx1"/>
                </a:solidFill>
                <a:latin typeface="+mn-lt"/>
                <a:ea typeface="+mn-ea"/>
                <a:cs typeface="+mn-cs"/>
              </a:rPr>
              <a:t>any norms to the list?”</a:t>
            </a:r>
          </a:p>
          <a:p>
            <a:endParaRPr lang="en-US" sz="1200" b="1" u="sng" kern="1200" dirty="0">
              <a:solidFill>
                <a:schemeClr val="tx1"/>
              </a:solidFill>
              <a:latin typeface="+mn-lt"/>
              <a:ea typeface="+mn-ea"/>
              <a:cs typeface="+mn-cs"/>
            </a:endParaRPr>
          </a:p>
          <a:p>
            <a:r>
              <a:rPr lang="en-US" sz="1200" u="none" kern="1200" dirty="0">
                <a:solidFill>
                  <a:schemeClr val="tx1"/>
                </a:solidFill>
                <a:latin typeface="+mn-lt"/>
                <a:ea typeface="+mn-ea"/>
                <a:cs typeface="+mn-cs"/>
              </a:rPr>
              <a:t>d.</a:t>
            </a:r>
            <a:r>
              <a:rPr lang="en-US" sz="1200" u="none" kern="1200" baseline="0" dirty="0">
                <a:solidFill>
                  <a:schemeClr val="tx1"/>
                </a:solidFill>
                <a:latin typeface="+mn-lt"/>
                <a:ea typeface="+mn-ea"/>
                <a:cs typeface="+mn-cs"/>
              </a:rPr>
              <a:t> </a:t>
            </a:r>
            <a:r>
              <a:rPr lang="en-US" sz="1200" u="none" kern="1200" dirty="0">
                <a:solidFill>
                  <a:schemeClr val="tx1"/>
                </a:solidFill>
                <a:latin typeface="+mn-lt"/>
                <a:ea typeface="+mn-ea"/>
                <a:cs typeface="+mn-cs"/>
              </a:rPr>
              <a:t>Ask participants if they’re willing to live with these norms today, and announce that they’ll have an opportunity to revise them tomorrow. </a:t>
            </a:r>
            <a:endParaRPr lang="en-US" dirty="0"/>
          </a:p>
        </p:txBody>
      </p:sp>
    </p:spTree>
    <p:extLst>
      <p:ext uri="{BB962C8B-B14F-4D97-AF65-F5344CB8AC3E}">
        <p14:creationId xmlns:p14="http://schemas.microsoft.com/office/powerpoint/2010/main" val="7469888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lvl="0"/>
            <a:r>
              <a:rPr lang="en-US" sz="1200" kern="1200" dirty="0">
                <a:solidFill>
                  <a:schemeClr val="tx1"/>
                </a:solidFill>
                <a:latin typeface="+mn-lt"/>
                <a:ea typeface="+mn-ea"/>
                <a:cs typeface="+mn-cs"/>
              </a:rPr>
              <a:t>a. Have participants to return to their seats. Then draw their attention to the diagram on the slide. </a:t>
            </a:r>
          </a:p>
          <a:p>
            <a:pPr lvl="0"/>
            <a:endParaRPr lang="en-US" sz="1200" b="1" kern="1200" dirty="0">
              <a:solidFill>
                <a:schemeClr val="tx1"/>
              </a:solidFill>
              <a:latin typeface="+mn-lt"/>
              <a:ea typeface="+mn-ea"/>
              <a:cs typeface="+mn-cs"/>
            </a:endParaRPr>
          </a:p>
          <a:p>
            <a:pPr lvl="0"/>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Ask: </a:t>
            </a:r>
            <a:r>
              <a:rPr lang="en-US" sz="1200" kern="1200" dirty="0">
                <a:solidFill>
                  <a:schemeClr val="tx1"/>
                </a:solidFill>
                <a:latin typeface="+mn-lt"/>
                <a:ea typeface="+mn-ea"/>
                <a:cs typeface="+mn-cs"/>
              </a:rPr>
              <a:t>“Do your sketches of the oil-flow directions in the baking dish look something like this illustration?”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Whole-group discussion:</a:t>
            </a:r>
            <a:r>
              <a:rPr lang="en-US" sz="1200" kern="1200" dirty="0">
                <a:solidFill>
                  <a:schemeClr val="tx1"/>
                </a:solidFill>
                <a:latin typeface="+mn-lt"/>
                <a:ea typeface="+mn-ea"/>
                <a:cs typeface="+mn-cs"/>
              </a:rPr>
              <a:t> Call on pairs to share their observations of the oil flow in the baking dish and the patterns of movement they recorded in their science notebooks.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“So how do you think the patterns of movement in this experiment might relate to tectonic plates on Earth?”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40</a:t>
            </a:fld>
            <a:endParaRPr lang="en-US"/>
          </a:p>
        </p:txBody>
      </p:sp>
    </p:spTree>
    <p:extLst>
      <p:ext uri="{BB962C8B-B14F-4D97-AF65-F5344CB8AC3E}">
        <p14:creationId xmlns:p14="http://schemas.microsoft.com/office/powerpoint/2010/main" val="41785706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min</a:t>
            </a:r>
          </a:p>
          <a:p>
            <a:endParaRPr lang="en-US" dirty="0"/>
          </a:p>
          <a:p>
            <a:pPr lvl="0"/>
            <a:r>
              <a:rPr lang="en-US" sz="1200" kern="1200" dirty="0">
                <a:solidFill>
                  <a:schemeClr val="tx1"/>
                </a:solidFill>
                <a:latin typeface="+mn-lt"/>
                <a:ea typeface="+mn-ea"/>
                <a:cs typeface="+mn-cs"/>
              </a:rPr>
              <a:t>a. “The diagrams on this slide illustrate thermal convection in a pot of boiling water and within Earth’s mantle.”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Read the key science ideas at the bottom of the slide and explain that this is the most widely accepted theory of how tectonic plates move around Earth’s surface.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“How do you think this theory relates to the thermal-convection investigation we just completed? Let’s hear a few of your ideas.”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Explain that density plays a very important role in thermal convection. Like oil in a baking dish or water in a pot being heated from below, as the bottom layer of rock in the mantle absorbs heat from Earth’s core, it expands and becomes less dense. This causes the rock to rise toward the surface, or away from the center of Earth. When it reaches the surface, heat is released, and the rock begins to cool. As it cools and contracts, the density increases, and the rock sinks back toward the center of Earth, pushing the newly heated, less dense rock out of the way. The newly heated rock continues rising toward the surface, while the cooler rocker begins to heat again. This is the basic process involved in a convection cell.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 rotating convection cell in the mantle (or </a:t>
            </a:r>
            <a:r>
              <a:rPr lang="en-US" sz="1200" kern="1200" dirty="0" err="1">
                <a:solidFill>
                  <a:schemeClr val="tx1"/>
                </a:solidFill>
                <a:latin typeface="+mn-lt"/>
                <a:ea typeface="+mn-ea"/>
                <a:cs typeface="+mn-cs"/>
              </a:rPr>
              <a:t>asthenosphere</a:t>
            </a:r>
            <a:r>
              <a:rPr lang="en-US" sz="1200" kern="1200" dirty="0">
                <a:solidFill>
                  <a:schemeClr val="tx1"/>
                </a:solidFill>
                <a:latin typeface="+mn-lt"/>
                <a:ea typeface="+mn-ea"/>
                <a:cs typeface="+mn-cs"/>
              </a:rPr>
              <a:t>) exerts a drag force on the overlying crust (or lithosphere). This drag force pulls the overlying tectonic plates along like suitcases on an airport conveyer belt, or pieces of wood floating on vegetable oil in our thermal-convection model.”</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Emphasize that the thermal-convection model can promote a significant misconception that Earth’s mantle is composed of liquid like vegetable oil in a baking dish or water in a pot. But the mantle is </a:t>
            </a:r>
            <a:r>
              <a:rPr lang="en-US" sz="1200" b="1" kern="1200" dirty="0">
                <a:solidFill>
                  <a:schemeClr val="tx1"/>
                </a:solidFill>
                <a:latin typeface="+mn-lt"/>
                <a:ea typeface="+mn-ea"/>
                <a:cs typeface="+mn-cs"/>
              </a:rPr>
              <a:t>NOT</a:t>
            </a:r>
            <a:r>
              <a:rPr lang="en-US" sz="1200" kern="1200" dirty="0">
                <a:solidFill>
                  <a:schemeClr val="tx1"/>
                </a:solidFill>
                <a:latin typeface="+mn-lt"/>
                <a:ea typeface="+mn-ea"/>
                <a:cs typeface="+mn-cs"/>
              </a:rPr>
              <a:t> liquid. It consists of solid, dense, heated rock that can deform or flow very slowly, much like </a:t>
            </a:r>
            <a:r>
              <a:rPr lang="en-US" sz="1200" kern="1200" dirty="0" err="1">
                <a:solidFill>
                  <a:schemeClr val="tx1"/>
                </a:solidFill>
                <a:latin typeface="+mn-lt"/>
                <a:ea typeface="+mn-ea"/>
                <a:cs typeface="+mn-cs"/>
              </a:rPr>
              <a:t>playdough</a:t>
            </a:r>
            <a:r>
              <a:rPr lang="en-US" sz="1200" kern="1200" dirty="0">
                <a:solidFill>
                  <a:schemeClr val="tx1"/>
                </a:solidFill>
                <a:latin typeface="+mn-lt"/>
                <a:ea typeface="+mn-ea"/>
                <a:cs typeface="+mn-cs"/>
              </a:rPr>
              <a:t> or warm wax. Many people think that the mantle is a pool of liquid lava, but this is also a misconception. The mantle is composed of solid, hot, gooey rock that is capable of flowing very slowly, like the growth rate of a fingernail.</a:t>
            </a:r>
            <a:r>
              <a:rPr lang="en-US" dirty="0"/>
              <a:t> </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41</a:t>
            </a:fld>
            <a:endParaRPr lang="en-US"/>
          </a:p>
        </p:txBody>
      </p:sp>
    </p:spTree>
    <p:extLst>
      <p:ext uri="{BB962C8B-B14F-4D97-AF65-F5344CB8AC3E}">
        <p14:creationId xmlns:p14="http://schemas.microsoft.com/office/powerpoint/2010/main" val="26019763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pPr lvl="0"/>
            <a:r>
              <a:rPr lang="en-US" sz="1200" kern="1200" dirty="0">
                <a:solidFill>
                  <a:schemeClr val="tx1"/>
                </a:solidFill>
                <a:latin typeface="+mn-lt"/>
                <a:ea typeface="+mn-ea"/>
                <a:cs typeface="+mn-cs"/>
              </a:rPr>
              <a:t>a. “The illustration on this slide shows how mantle convection leads to plate tectonics.”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“Above the rising layer of mantle rock in a convection cell, tectonic plates are pulled apart, and new, warm crust is formed in the gap. This process is called </a:t>
            </a:r>
            <a:r>
              <a:rPr lang="en-US" sz="1200" i="1" kern="1200" dirty="0">
                <a:solidFill>
                  <a:schemeClr val="tx1"/>
                </a:solidFill>
                <a:latin typeface="+mn-lt"/>
                <a:ea typeface="+mn-ea"/>
                <a:cs typeface="+mn-cs"/>
              </a:rPr>
              <a:t>seafloor spreading</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“Above the falling layer of mantle rock in a convection cell, tectonic plates are pushed together, and old, cold crust is pulled back into the mantle. This process is called </a:t>
            </a:r>
            <a:r>
              <a:rPr lang="en-US" sz="1200" i="1" kern="1200" dirty="0">
                <a:solidFill>
                  <a:schemeClr val="tx1"/>
                </a:solidFill>
                <a:latin typeface="+mn-lt"/>
                <a:ea typeface="+mn-ea"/>
                <a:cs typeface="+mn-cs"/>
              </a:rPr>
              <a:t>seafloor </a:t>
            </a:r>
            <a:r>
              <a:rPr lang="en-US" sz="1200" i="1" kern="1200" dirty="0" err="1">
                <a:solidFill>
                  <a:schemeClr val="tx1"/>
                </a:solidFill>
                <a:latin typeface="+mn-lt"/>
                <a:ea typeface="+mn-ea"/>
                <a:cs typeface="+mn-cs"/>
              </a:rPr>
              <a:t>subduction</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“While old, cold oceanic crust can sink back into the mantle, thicker continental crust is too low in density to sink. Oceanic crust is recycled over time, but continental crust stays afloat, riding on the mantle like pieces of balsa wood floating on vegetable oil, or whipped cream sitting on top of a latte.”</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42</a:t>
            </a:fld>
            <a:endParaRPr lang="en-US"/>
          </a:p>
        </p:txBody>
      </p:sp>
    </p:spTree>
    <p:extLst>
      <p:ext uri="{BB962C8B-B14F-4D97-AF65-F5344CB8AC3E}">
        <p14:creationId xmlns:p14="http://schemas.microsoft.com/office/powerpoint/2010/main" val="2704747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5 min</a:t>
            </a: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a. Review the focus question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“What ideas did our thermal-convection investigations give you for answering this question? Do you think thermal convection and the movement of tectonic plates might be involved in mountain building?”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Encourage participants to agree, disagree, ask questions, or add to the ideas others share.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During this discussion, record key ideas on chart paper. </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sz="1200" kern="1200" dirty="0">
              <a:solidFill>
                <a:schemeClr val="tx1"/>
              </a:solidFill>
              <a:effectLst/>
              <a:latin typeface="+mn-lt"/>
              <a:ea typeface="+mn-ea"/>
              <a:cs typeface="+mn-cs"/>
            </a:endParaRPr>
          </a:p>
          <a:p>
            <a:pPr lvl="0"/>
            <a:r>
              <a:rPr lang="en-US" sz="1200" kern="1200" dirty="0">
                <a:solidFill>
                  <a:schemeClr val="tx1"/>
                </a:solidFill>
                <a:latin typeface="+mn-lt"/>
                <a:ea typeface="+mn-ea"/>
                <a:cs typeface="+mn-cs"/>
              </a:rPr>
              <a:t>a. Review the key science ideas on the slide that provide an initial answer to the focus question. Emphasize that participants’ observations and evidence from volcano and tectonic-plate investigations helped shape these responses.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Whole-group discussion:</a:t>
            </a:r>
            <a:r>
              <a:rPr lang="en-US" sz="1200" kern="1200" dirty="0">
                <a:solidFill>
                  <a:schemeClr val="tx1"/>
                </a:solidFill>
                <a:latin typeface="+mn-lt"/>
                <a:ea typeface="+mn-ea"/>
                <a:cs typeface="+mn-cs"/>
              </a:rPr>
              <a:t> “Does everyone agree with these ideas? Would you like to add or revise anything?”</a:t>
            </a:r>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c. Ask participants to copy these ideas into their science notebooks under the focus question.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d. </a:t>
            </a:r>
            <a:r>
              <a:rPr lang="en-US" sz="1200" kern="1200" dirty="0">
                <a:solidFill>
                  <a:schemeClr val="tx1"/>
                </a:solidFill>
                <a:latin typeface="+mn-lt"/>
                <a:ea typeface="+mn-ea"/>
                <a:cs typeface="+mn-cs"/>
              </a:rPr>
              <a:t>Note that more information is needed to determine exactly how volcanoes and tectonic plates cause mountains to form.</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18815697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pPr marL="228600" lvl="0" indent="-228600">
              <a:buFont typeface="+mj-lt"/>
              <a:buNone/>
            </a:pPr>
            <a:endParaRPr lang="en-US" sz="1200" kern="1200" dirty="0">
              <a:solidFill>
                <a:schemeClr val="tx1"/>
              </a:solidFill>
              <a:latin typeface="+mn-lt"/>
              <a:ea typeface="+mn-ea"/>
              <a:cs typeface="+mn-cs"/>
            </a:endParaRPr>
          </a:p>
          <a:p>
            <a:pPr marL="228600" lvl="0" indent="-228600">
              <a:buFont typeface="+mj-lt"/>
              <a:buNone/>
            </a:pPr>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“Next, we’ll explore ideas about Earth’s changing surface from lesson 3a.”</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45</a:t>
            </a:fld>
            <a:endParaRPr lang="en-US"/>
          </a:p>
        </p:txBody>
      </p:sp>
    </p:spTree>
    <p:extLst>
      <p:ext uri="{BB962C8B-B14F-4D97-AF65-F5344CB8AC3E}">
        <p14:creationId xmlns:p14="http://schemas.microsoft.com/office/powerpoint/2010/main" val="913886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Less than 1 min</a:t>
            </a: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a. Read the focus questions on the slide.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Emphasize that these questions will guide student learning throughout ECS lesson 3a.</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Have participants write the questions in their science notebooks and draw a box around them.</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pPr lvl="0"/>
            <a:r>
              <a:rPr lang="en-US" sz="1200" kern="1200" dirty="0">
                <a:solidFill>
                  <a:schemeClr val="tx1"/>
                </a:solidFill>
                <a:latin typeface="+mn-lt"/>
                <a:ea typeface="+mn-ea"/>
                <a:cs typeface="+mn-cs"/>
              </a:rPr>
              <a:t>a. Have participants pair up again; then distribute two foam mats and two construction-paper arrows to each pair.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“In this investigation, you and your partner will use the foam mats and arrows to explore the possible movements and interactions of tectonic plates.”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47</a:t>
            </a:fld>
            <a:endParaRPr lang="en-US"/>
          </a:p>
        </p:txBody>
      </p:sp>
    </p:spTree>
    <p:extLst>
      <p:ext uri="{BB962C8B-B14F-4D97-AF65-F5344CB8AC3E}">
        <p14:creationId xmlns:p14="http://schemas.microsoft.com/office/powerpoint/2010/main" val="42757442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min</a:t>
            </a:r>
          </a:p>
          <a:p>
            <a:endParaRPr lang="en-US" dirty="0"/>
          </a:p>
          <a:p>
            <a:pPr lvl="0"/>
            <a:r>
              <a:rPr lang="en-US" sz="1200" kern="1200" dirty="0">
                <a:solidFill>
                  <a:schemeClr val="tx1"/>
                </a:solidFill>
                <a:latin typeface="+mn-lt"/>
                <a:ea typeface="+mn-ea"/>
                <a:cs typeface="+mn-cs"/>
              </a:rPr>
              <a:t>a. Read the directions on the slide.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“As you and your partner discuss the directions Earth’s plates could move, keep in mind that they could move in a number of different ways.”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“Use the foam mats to model how the plates might move, and use the arrows to show the direction of plate movement. Then write and draw your observations in your science notebooks.”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While pairs are working with their models, walk around the room and observe what they’re doing. If you see participants moving the mats in unusual ways, ask probe questions to guide their thinking.</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5335311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min</a:t>
            </a:r>
          </a:p>
          <a:p>
            <a:endParaRPr lang="en-US" dirty="0"/>
          </a:p>
          <a:p>
            <a:pPr lvl="0"/>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Whole-group discussion:</a:t>
            </a:r>
            <a:r>
              <a:rPr lang="en-US" sz="1200" kern="1200" dirty="0">
                <a:solidFill>
                  <a:schemeClr val="tx1"/>
                </a:solidFill>
                <a:latin typeface="+mn-lt"/>
                <a:ea typeface="+mn-ea"/>
                <a:cs typeface="+mn-cs"/>
              </a:rPr>
              <a:t> Call on pairs to answer the first question on the slide and share their observations from the investigation. Probe participants’ responses (e.g., “What do you mean by ‘away from each other’?”; “What do you mean by ‘crashing together’?”) and elicit differing points of view (e.g., “Does everyone agree with these observations?”).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Following this discussion, read the other three questions on the slide one at a time and call on one or two participants to share their observations. Keep participants focused on what happens to the mats with each movement (e.g., When the mats are pushed toward each other, they get crumpled up). Remind participants that the mats represent Earth’s tectonic plates and therefore may not move or interact in some of the ways their models are capable of moving and interacting. </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533531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sz="1200" kern="1200" dirty="0">
                <a:solidFill>
                  <a:schemeClr val="tx1"/>
                </a:solidFill>
                <a:effectLst/>
                <a:latin typeface="+mn-lt"/>
                <a:ea typeface="+mn-ea"/>
                <a:cs typeface="+mn-cs"/>
              </a:rPr>
              <a:t>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Talk through the agenda for the day.</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a:t>
            </a:fld>
            <a:endParaRPr lang="en-US"/>
          </a:p>
        </p:txBody>
      </p:sp>
    </p:spTree>
    <p:extLst>
      <p:ext uri="{BB962C8B-B14F-4D97-AF65-F5344CB8AC3E}">
        <p14:creationId xmlns:p14="http://schemas.microsoft.com/office/powerpoint/2010/main" val="3340750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pPr lvl="0"/>
            <a:r>
              <a:rPr lang="en-US" sz="1200" kern="1200" dirty="0">
                <a:solidFill>
                  <a:schemeClr val="tx1"/>
                </a:solidFill>
                <a:latin typeface="+mn-lt"/>
                <a:ea typeface="+mn-ea"/>
                <a:cs typeface="+mn-cs"/>
              </a:rPr>
              <a:t>a. Review the summary slide and emphasize the three different directions the arrows are pointing.</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“Does everyone agree that these are the three basic directions Earth’s tectonic plates could move?”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“Do you want to add or revise anything?”</a:t>
            </a:r>
          </a:p>
        </p:txBody>
      </p:sp>
      <p:sp>
        <p:nvSpPr>
          <p:cNvPr id="4" name="Slide Number Placeholder 3"/>
          <p:cNvSpPr>
            <a:spLocks noGrp="1"/>
          </p:cNvSpPr>
          <p:nvPr>
            <p:ph type="sldNum" sz="quarter" idx="10"/>
          </p:nvPr>
        </p:nvSpPr>
        <p:spPr/>
        <p:txBody>
          <a:bodyPr/>
          <a:lstStyle/>
          <a:p>
            <a:fld id="{458BEC4D-D1F7-4625-B0BA-2126EAFE9E6D}" type="slidenum">
              <a:rPr lang="en-US" smtClean="0"/>
              <a:pPr/>
              <a:t>50</a:t>
            </a:fld>
            <a:endParaRPr lang="en-US"/>
          </a:p>
        </p:txBody>
      </p:sp>
    </p:spTree>
    <p:extLst>
      <p:ext uri="{BB962C8B-B14F-4D97-AF65-F5344CB8AC3E}">
        <p14:creationId xmlns:p14="http://schemas.microsoft.com/office/powerpoint/2010/main" val="11847010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min</a:t>
            </a:r>
          </a:p>
          <a:p>
            <a:endParaRPr lang="en-US" dirty="0"/>
          </a:p>
          <a:p>
            <a:pPr lvl="0"/>
            <a:r>
              <a:rPr lang="en-US" sz="1200" kern="1200" dirty="0">
                <a:solidFill>
                  <a:schemeClr val="tx1"/>
                </a:solidFill>
                <a:latin typeface="+mn-lt"/>
                <a:ea typeface="+mn-ea"/>
                <a:cs typeface="+mn-cs"/>
              </a:rPr>
              <a:t>a. Review the focus question on the slide.</a:t>
            </a:r>
          </a:p>
          <a:p>
            <a:pPr lvl="0"/>
            <a:endParaRPr lang="en-US" sz="1200" b="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b. </a:t>
            </a:r>
            <a:r>
              <a:rPr lang="en-US" sz="1200" kern="1200" dirty="0">
                <a:solidFill>
                  <a:schemeClr val="tx1"/>
                </a:solidFill>
                <a:latin typeface="+mn-lt"/>
                <a:ea typeface="+mn-ea"/>
                <a:cs typeface="+mn-cs"/>
              </a:rPr>
              <a:t>“So based on our mat investigation, how would you answer this question? Share your ideas with your partner and make sure to include evidence from our mat investigation to support your answers.”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Whole-group share-out:</a:t>
            </a:r>
            <a:r>
              <a:rPr lang="en-US" sz="1200" kern="1200" dirty="0">
                <a:solidFill>
                  <a:schemeClr val="tx1"/>
                </a:solidFill>
                <a:latin typeface="+mn-lt"/>
                <a:ea typeface="+mn-ea"/>
                <a:cs typeface="+mn-cs"/>
              </a:rPr>
              <a:t> Call on pairs to share their ideas and reasoning. Probe participants’ responses and elicit differing points of view.</a:t>
            </a:r>
          </a:p>
          <a:p>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d. “Does anyone agree or disagree, have a question to ask, or want to add on?” </a:t>
            </a:r>
          </a:p>
          <a:p>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e. During this discussion, record key ideas on chart paper.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“So can we all agree that mountains are most likely to form when tectonic plates collide? Do you have any other observations or ideas to add?”</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Some participants may also suggest that mountains can form where plates move apart, and/or slide side to side or past each other. This is actually correct, as the following slide will demonstrate.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g. “We’ll continue thinking about this focus question during our next investigation and see if we gather more information to add to our answer.”</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15335311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endParaRPr lang="en-US" dirty="0"/>
          </a:p>
          <a:p>
            <a:pPr lvl="0"/>
            <a:r>
              <a:rPr lang="en-US" sz="1200" kern="1200" dirty="0">
                <a:solidFill>
                  <a:schemeClr val="tx1"/>
                </a:solidFill>
                <a:latin typeface="+mn-lt"/>
                <a:ea typeface="+mn-ea"/>
                <a:cs typeface="+mn-cs"/>
              </a:rPr>
              <a:t>a. “This slide shows three main types of plate boundaries: divergent, convergent, and transform. The arrows indicate the direction of plate movement in each diagram.”</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“At a </a:t>
            </a:r>
            <a:r>
              <a:rPr lang="en-US" sz="1200" i="1" kern="1200" dirty="0">
                <a:solidFill>
                  <a:schemeClr val="tx1"/>
                </a:solidFill>
                <a:latin typeface="+mn-lt"/>
                <a:ea typeface="+mn-ea"/>
                <a:cs typeface="+mn-cs"/>
              </a:rPr>
              <a:t>divergent boundary</a:t>
            </a:r>
            <a:r>
              <a:rPr lang="en-US" sz="1200" kern="1200" dirty="0">
                <a:solidFill>
                  <a:schemeClr val="tx1"/>
                </a:solidFill>
                <a:latin typeface="+mn-lt"/>
                <a:ea typeface="+mn-ea"/>
                <a:cs typeface="+mn-cs"/>
              </a:rPr>
              <a:t>, tectonic plates move away from each other,</a:t>
            </a:r>
            <a:r>
              <a:rPr lang="en-US" sz="1200" kern="1200" baseline="0" dirty="0">
                <a:solidFill>
                  <a:schemeClr val="tx1"/>
                </a:solidFill>
                <a:latin typeface="+mn-lt"/>
                <a:ea typeface="+mn-ea"/>
                <a:cs typeface="+mn-cs"/>
              </a:rPr>
              <a:t> which is called </a:t>
            </a:r>
            <a:r>
              <a:rPr lang="en-US" sz="1200" i="1" kern="1200" baseline="0" dirty="0">
                <a:solidFill>
                  <a:schemeClr val="tx1"/>
                </a:solidFill>
                <a:latin typeface="+mn-lt"/>
                <a:ea typeface="+mn-ea"/>
                <a:cs typeface="+mn-cs"/>
              </a:rPr>
              <a:t>extension</a:t>
            </a:r>
            <a:r>
              <a:rPr lang="en-US" sz="1200" kern="1200" baseline="0" dirty="0">
                <a:solidFill>
                  <a:schemeClr val="tx1"/>
                </a:solidFill>
                <a:latin typeface="+mn-lt"/>
                <a:ea typeface="+mn-ea"/>
                <a:cs typeface="+mn-cs"/>
              </a:rPr>
              <a:t>.</a:t>
            </a:r>
            <a:r>
              <a:rPr lang="en-US" sz="1200" kern="1200" dirty="0">
                <a:solidFill>
                  <a:schemeClr val="tx1"/>
                </a:solidFill>
                <a:latin typeface="+mn-lt"/>
                <a:ea typeface="+mn-ea"/>
                <a:cs typeface="+mn-cs"/>
              </a:rPr>
              <a:t> At a </a:t>
            </a:r>
            <a:r>
              <a:rPr lang="en-US" sz="1200" i="1" kern="1200" dirty="0">
                <a:solidFill>
                  <a:schemeClr val="tx1"/>
                </a:solidFill>
                <a:latin typeface="+mn-lt"/>
                <a:ea typeface="+mn-ea"/>
                <a:cs typeface="+mn-cs"/>
              </a:rPr>
              <a:t>convergent boundary</a:t>
            </a:r>
            <a:r>
              <a:rPr lang="en-US" sz="1200" kern="1200" dirty="0">
                <a:solidFill>
                  <a:schemeClr val="tx1"/>
                </a:solidFill>
                <a:latin typeface="+mn-lt"/>
                <a:ea typeface="+mn-ea"/>
                <a:cs typeface="+mn-cs"/>
              </a:rPr>
              <a:t>, plates move toward each other, and at a </a:t>
            </a:r>
            <a:r>
              <a:rPr lang="en-US" sz="1200" i="1" kern="1200" dirty="0">
                <a:solidFill>
                  <a:schemeClr val="tx1"/>
                </a:solidFill>
                <a:latin typeface="+mn-lt"/>
                <a:ea typeface="+mn-ea"/>
                <a:cs typeface="+mn-cs"/>
              </a:rPr>
              <a:t>transform boundary</a:t>
            </a:r>
            <a:r>
              <a:rPr lang="en-US" sz="1200" kern="1200" dirty="0">
                <a:solidFill>
                  <a:schemeClr val="tx1"/>
                </a:solidFill>
                <a:latin typeface="+mn-lt"/>
                <a:ea typeface="+mn-ea"/>
                <a:cs typeface="+mn-cs"/>
              </a:rPr>
              <a:t>, plates slide past each other, which is called </a:t>
            </a:r>
            <a:r>
              <a:rPr lang="en-US" sz="1200" i="1" kern="1200" dirty="0">
                <a:solidFill>
                  <a:schemeClr val="tx1"/>
                </a:solidFill>
                <a:latin typeface="+mn-lt"/>
                <a:ea typeface="+mn-ea"/>
                <a:cs typeface="+mn-cs"/>
              </a:rPr>
              <a:t>shear</a:t>
            </a:r>
            <a:r>
              <a:rPr lang="en-US" sz="1200" kern="1200" dirty="0">
                <a:solidFill>
                  <a:schemeClr val="tx1"/>
                </a:solidFill>
                <a:latin typeface="+mn-lt"/>
                <a:ea typeface="+mn-ea"/>
                <a:cs typeface="+mn-cs"/>
              </a:rPr>
              <a:t>. This reflects the conclusions we reached about plate movements in our foam-mat investigation, doesn’t it?”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“Plate collisions at convergent boundaries are the most common cause of mountain formation. Remember what happened to the foam mats when you pushed them together?”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“Most convergent boundaries are also </a:t>
            </a:r>
            <a:r>
              <a:rPr lang="en-US" sz="1200" i="1" kern="1200" dirty="0" err="1">
                <a:solidFill>
                  <a:schemeClr val="tx1"/>
                </a:solidFill>
                <a:latin typeface="+mn-lt"/>
                <a:ea typeface="+mn-ea"/>
                <a:cs typeface="+mn-cs"/>
              </a:rPr>
              <a:t>subduction</a:t>
            </a:r>
            <a:r>
              <a:rPr lang="en-US" sz="1200" i="1" kern="1200" dirty="0">
                <a:solidFill>
                  <a:schemeClr val="tx1"/>
                </a:solidFill>
                <a:latin typeface="+mn-lt"/>
                <a:ea typeface="+mn-ea"/>
                <a:cs typeface="+mn-cs"/>
              </a:rPr>
              <a:t> zones</a:t>
            </a:r>
            <a:r>
              <a:rPr lang="en-US" sz="1200" kern="1200" dirty="0">
                <a:solidFill>
                  <a:schemeClr val="tx1"/>
                </a:solidFill>
                <a:latin typeface="+mn-lt"/>
                <a:ea typeface="+mn-ea"/>
                <a:cs typeface="+mn-cs"/>
              </a:rPr>
              <a:t>, where one oceanic plate sinks back into the mantle under another plate. This process causes mantle melting and the formation of volcanic mountains. So mountains form not only when plates collide and crumple upward but when one plate sinks under another and melts.”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“Mountains can also form at divergent and transform boundaries, though this isn’t as common. As we talked about earlier, tectonic plates can pull apart above the rising layer of mantle in a convection cell. This process is called </a:t>
            </a:r>
            <a:r>
              <a:rPr lang="en-US" sz="1200" i="1" kern="1200" dirty="0">
                <a:solidFill>
                  <a:schemeClr val="tx1"/>
                </a:solidFill>
                <a:latin typeface="+mn-lt"/>
                <a:ea typeface="+mn-ea"/>
                <a:cs typeface="+mn-cs"/>
              </a:rPr>
              <a:t>seafloor spreading</a:t>
            </a:r>
            <a:r>
              <a:rPr lang="en-US" sz="1200" kern="1200" dirty="0">
                <a:solidFill>
                  <a:schemeClr val="tx1"/>
                </a:solidFill>
                <a:latin typeface="+mn-lt"/>
                <a:ea typeface="+mn-ea"/>
                <a:cs typeface="+mn-cs"/>
              </a:rPr>
              <a:t>. Heat from the rising mantle causes the crust to expand at this divergent boundary and grow into a </a:t>
            </a:r>
            <a:r>
              <a:rPr lang="en-US" sz="1200" kern="1200" dirty="0" err="1">
                <a:solidFill>
                  <a:schemeClr val="tx1"/>
                </a:solidFill>
                <a:latin typeface="+mn-lt"/>
                <a:ea typeface="+mn-ea"/>
                <a:cs typeface="+mn-cs"/>
              </a:rPr>
              <a:t>midocean</a:t>
            </a:r>
            <a:r>
              <a:rPr lang="en-US" sz="1200" kern="1200" dirty="0">
                <a:solidFill>
                  <a:schemeClr val="tx1"/>
                </a:solidFill>
                <a:latin typeface="+mn-lt"/>
                <a:ea typeface="+mn-ea"/>
                <a:cs typeface="+mn-cs"/>
              </a:rPr>
              <a:t> ridge or giant undersea mountain range.”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“At a transform boundary, mountains can form where a kink or bend in the fault line makes it difficult for two plates to slide past each other. As the plates crumple up against each other, mountains can form. Examples include the San Gabriel Mountains and the San Bernardino Mountains along the San Andreas Fault in Southern California.”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52</a:t>
            </a:fld>
            <a:endParaRPr lang="en-US"/>
          </a:p>
        </p:txBody>
      </p:sp>
    </p:spTree>
    <p:extLst>
      <p:ext uri="{BB962C8B-B14F-4D97-AF65-F5344CB8AC3E}">
        <p14:creationId xmlns:p14="http://schemas.microsoft.com/office/powerpoint/2010/main" val="33187113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a:t>
            </a:r>
            <a:r>
              <a:rPr lang="en-US" baseline="0" dirty="0"/>
              <a:t> than 1</a:t>
            </a:r>
            <a:r>
              <a:rPr lang="en-US" dirty="0"/>
              <a:t> min</a:t>
            </a:r>
          </a:p>
          <a:p>
            <a:endParaRPr lang="en-US" sz="1200" kern="1200" dirty="0">
              <a:solidFill>
                <a:schemeClr val="tx1"/>
              </a:solidFill>
              <a:effectLst/>
              <a:latin typeface="+mn-lt"/>
              <a:ea typeface="+mn-ea"/>
              <a:cs typeface="+mn-cs"/>
            </a:endParaRPr>
          </a:p>
          <a:p>
            <a:pPr lvl="0"/>
            <a:r>
              <a:rPr lang="en-US" sz="1200" kern="1200" dirty="0">
                <a:solidFill>
                  <a:schemeClr val="tx1"/>
                </a:solidFill>
                <a:latin typeface="+mn-lt"/>
                <a:ea typeface="+mn-ea"/>
                <a:cs typeface="+mn-cs"/>
              </a:rPr>
              <a:t>a. Review the key science ideas on the slide that answer the focus question. Emphasize that participants’ observations and evidence from the foam-mat investigation helped shape these responses.</a:t>
            </a:r>
          </a:p>
          <a:p>
            <a:pPr lvl="0"/>
            <a:endParaRPr lang="en-US" sz="1200" b="1" kern="1200" dirty="0">
              <a:solidFill>
                <a:schemeClr val="tx1"/>
              </a:solidFill>
              <a:latin typeface="+mn-lt"/>
              <a:ea typeface="+mn-ea"/>
              <a:cs typeface="+mn-cs"/>
            </a:endParaRPr>
          </a:p>
          <a:p>
            <a:pPr lvl="0"/>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Whole-group discussion:</a:t>
            </a:r>
            <a:r>
              <a:rPr lang="en-US" sz="1200" kern="1200" dirty="0">
                <a:solidFill>
                  <a:schemeClr val="tx1"/>
                </a:solidFill>
                <a:latin typeface="+mn-lt"/>
                <a:ea typeface="+mn-ea"/>
                <a:cs typeface="+mn-cs"/>
              </a:rPr>
              <a:t> “Does everyone agree with these ideas? Would you like to add or revise anything?”</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Ask participants to copy these ideas into their science notebooks under the focus question.</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18815697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228600" lvl="0" indent="-228600">
              <a:buFont typeface="+mj-lt"/>
              <a:buNone/>
            </a:pPr>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“Next, we’ll explore ideas about Earth’s changing surface from lesson 3b.”</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54</a:t>
            </a:fld>
            <a:endParaRPr lang="en-US"/>
          </a:p>
        </p:txBody>
      </p:sp>
    </p:spTree>
    <p:extLst>
      <p:ext uri="{BB962C8B-B14F-4D97-AF65-F5344CB8AC3E}">
        <p14:creationId xmlns:p14="http://schemas.microsoft.com/office/powerpoint/2010/main" val="16445760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Less than 1 min</a:t>
            </a: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a. Review the focus question on the slide.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“This focus question from ECS lesson 3a will guide student learning throughout lesson 3b as well.” </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a:t>
            </a:r>
            <a:r>
              <a:rPr lang="en-US" baseline="0" dirty="0"/>
              <a:t> than 1</a:t>
            </a:r>
            <a:r>
              <a:rPr lang="en-US" dirty="0"/>
              <a:t> min</a:t>
            </a:r>
          </a:p>
          <a:p>
            <a:endParaRPr lang="en-US" dirty="0"/>
          </a:p>
          <a:p>
            <a:pPr lvl="0"/>
            <a:r>
              <a:rPr lang="en-US" sz="1200" kern="1200" dirty="0">
                <a:solidFill>
                  <a:schemeClr val="tx1"/>
                </a:solidFill>
                <a:latin typeface="+mn-lt"/>
                <a:ea typeface="+mn-ea"/>
                <a:cs typeface="+mn-cs"/>
              </a:rPr>
              <a:t>a. “The graham crackers on this slide have been dipped in water and are a little soggy.”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“Imagine that these soggy graham crackers are two tectonic plates that are moving toward each other at a convergent boundary.”</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56</a:t>
            </a:fld>
            <a:endParaRPr lang="en-US"/>
          </a:p>
        </p:txBody>
      </p:sp>
    </p:spTree>
    <p:extLst>
      <p:ext uri="{BB962C8B-B14F-4D97-AF65-F5344CB8AC3E}">
        <p14:creationId xmlns:p14="http://schemas.microsoft.com/office/powerpoint/2010/main" val="39468251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lvl="0"/>
            <a:r>
              <a:rPr lang="en-US" sz="1200" kern="1200" dirty="0">
                <a:solidFill>
                  <a:schemeClr val="tx1"/>
                </a:solidFill>
                <a:latin typeface="+mn-lt"/>
                <a:ea typeface="+mn-ea"/>
                <a:cs typeface="+mn-cs"/>
              </a:rPr>
              <a:t>a. Read the directions on the slide and ask participants to write the question in their science notebooks.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As participants work on their predictions, toggle back to the previous slide so they can make a sketch of the graham crackers.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Make sure everyone has finished writing their predictions and drawing their sketches before advancing the </a:t>
            </a:r>
            <a:r>
              <a:rPr lang="en-US" sz="1200" kern="1200">
                <a:solidFill>
                  <a:schemeClr val="tx1"/>
                </a:solidFill>
                <a:latin typeface="+mn-lt"/>
                <a:ea typeface="+mn-ea"/>
                <a:cs typeface="+mn-cs"/>
              </a:rPr>
              <a:t>slide.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18065903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endParaRPr lang="en-US" dirty="0"/>
          </a:p>
          <a:p>
            <a:pPr lvl="0"/>
            <a:r>
              <a:rPr lang="en-US" sz="1200" kern="1200" dirty="0">
                <a:solidFill>
                  <a:schemeClr val="tx1"/>
                </a:solidFill>
                <a:latin typeface="+mn-lt"/>
                <a:ea typeface="+mn-ea"/>
                <a:cs typeface="+mn-cs"/>
              </a:rPr>
              <a:t>a. “The slide shows what happened to the graham crackers when they collided. Is this what you predicted?”</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Whole-group discussion:</a:t>
            </a:r>
            <a:r>
              <a:rPr lang="en-US" sz="1200" kern="1200" dirty="0">
                <a:solidFill>
                  <a:schemeClr val="tx1"/>
                </a:solidFill>
                <a:latin typeface="+mn-lt"/>
                <a:ea typeface="+mn-ea"/>
                <a:cs typeface="+mn-cs"/>
              </a:rPr>
              <a:t> Invite participants to share their predictions and observations.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58</a:t>
            </a:fld>
            <a:endParaRPr lang="en-US"/>
          </a:p>
        </p:txBody>
      </p:sp>
    </p:spTree>
    <p:extLst>
      <p:ext uri="{BB962C8B-B14F-4D97-AF65-F5344CB8AC3E}">
        <p14:creationId xmlns:p14="http://schemas.microsoft.com/office/powerpoint/2010/main" val="30649735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min</a:t>
            </a:r>
          </a:p>
          <a:p>
            <a:endParaRPr lang="en-US" dirty="0"/>
          </a:p>
          <a:p>
            <a:pPr lvl="0"/>
            <a:r>
              <a:rPr lang="en-US" sz="1200" kern="1200" dirty="0">
                <a:solidFill>
                  <a:schemeClr val="tx1"/>
                </a:solidFill>
                <a:latin typeface="+mn-lt"/>
                <a:ea typeface="+mn-ea"/>
                <a:cs typeface="+mn-cs"/>
              </a:rPr>
              <a:t>a. Read the questions on the slide.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Invite several participants to share their ideas and observations. Remind them to use evidence from the investigations to support their answers.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Encourage participants to agree, disagree, ask questions, or add to the ideas others share. </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1349684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0F5C6-3BA7-4858-A254-67A9CBC1E07B}" type="slidenum">
              <a:rPr lang="en-US"/>
              <a:pPr/>
              <a:t>6</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baseline="0" dirty="0"/>
              <a:t>1 min</a:t>
            </a:r>
          </a:p>
          <a:p>
            <a:endParaRPr lang="en-US" baseline="0" dirty="0"/>
          </a:p>
          <a:p>
            <a:pPr lvl="0"/>
            <a:r>
              <a:rPr lang="en-US" dirty="0"/>
              <a:t>a. </a:t>
            </a:r>
            <a:r>
              <a:rPr lang="en-US" sz="1200" kern="1200" dirty="0">
                <a:solidFill>
                  <a:schemeClr val="tx1"/>
                </a:solidFill>
                <a:effectLst/>
                <a:latin typeface="+mn-lt"/>
                <a:ea typeface="+mn-ea"/>
                <a:cs typeface="+mn-cs"/>
              </a:rPr>
              <a:t>Introduce the focus questions that will guide today’s session.</a:t>
            </a:r>
            <a:endParaRPr lang="en-US" dirty="0"/>
          </a:p>
          <a:p>
            <a:pPr lvl="0"/>
            <a:endParaRPr lang="en-US" dirty="0"/>
          </a:p>
          <a:p>
            <a:pPr lvl="0"/>
            <a:r>
              <a:rPr lang="en-US" dirty="0"/>
              <a:t>b. </a:t>
            </a:r>
            <a:r>
              <a:rPr lang="en-US" baseline="0" dirty="0"/>
              <a:t>“</a:t>
            </a:r>
            <a:r>
              <a:rPr lang="en-US" dirty="0"/>
              <a:t>Each day we’re going to have at least one lesson analysis focus question and one content deepening focus question.”</a:t>
            </a:r>
          </a:p>
          <a:p>
            <a:r>
              <a:rPr lang="en-US" dirty="0"/>
              <a:t> </a:t>
            </a:r>
          </a:p>
          <a:p>
            <a:r>
              <a:rPr lang="en-US" dirty="0"/>
              <a:t>c. “Here are our focus questions for today’s session.” </a:t>
            </a: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31255108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pPr lvl="0"/>
            <a:r>
              <a:rPr lang="en-US" sz="1200" kern="1200" dirty="0">
                <a:solidFill>
                  <a:schemeClr val="tx1"/>
                </a:solidFill>
                <a:latin typeface="+mn-lt"/>
                <a:ea typeface="+mn-ea"/>
                <a:cs typeface="+mn-cs"/>
              </a:rPr>
              <a:t>a. “This diagram is an example of a continent-versus-continent collision in which the sides of two tectonic plates crumple up and form a mountain range. A collision of this type between the Indian and Eurasian Plates formed the Himalayan Mountains.”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Compare this illustration with the photo of the crumpled-up graham crackers. Note that the two images are very similar in illustrating how plate collisions form mountains.</a:t>
            </a:r>
            <a:r>
              <a:rPr lang="en-US" dirty="0"/>
              <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Emphasize that Earth’s tectonic plates move very slowly, and unlike the graham-cracker and foam-mat models, plate collisions form mountains and mountain ranges a tiny bit at a time over many, many years. This is why we can’t see mountains being built.</a:t>
            </a:r>
          </a:p>
        </p:txBody>
      </p:sp>
      <p:sp>
        <p:nvSpPr>
          <p:cNvPr id="4" name="Slide Number Placeholder 3"/>
          <p:cNvSpPr>
            <a:spLocks noGrp="1"/>
          </p:cNvSpPr>
          <p:nvPr>
            <p:ph type="sldNum" sz="quarter" idx="10"/>
          </p:nvPr>
        </p:nvSpPr>
        <p:spPr/>
        <p:txBody>
          <a:bodyPr/>
          <a:lstStyle/>
          <a:p>
            <a:fld id="{458BEC4D-D1F7-4625-B0BA-2126EAFE9E6D}" type="slidenum">
              <a:rPr lang="en-US" smtClean="0"/>
              <a:pPr/>
              <a:t>60</a:t>
            </a:fld>
            <a:endParaRPr lang="en-US"/>
          </a:p>
        </p:txBody>
      </p:sp>
    </p:spTree>
    <p:extLst>
      <p:ext uri="{BB962C8B-B14F-4D97-AF65-F5344CB8AC3E}">
        <p14:creationId xmlns:p14="http://schemas.microsoft.com/office/powerpoint/2010/main" val="101406437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228600" lvl="0" indent="-228600">
              <a:buNone/>
            </a:pPr>
            <a:r>
              <a:rPr lang="en-US" sz="1200" kern="1200" dirty="0">
                <a:solidFill>
                  <a:schemeClr val="tx1"/>
                </a:solidFill>
                <a:latin typeface="+mn-lt"/>
                <a:ea typeface="+mn-ea"/>
                <a:cs typeface="+mn-cs"/>
              </a:rPr>
              <a:t>a. Review the focus question on the slide.</a:t>
            </a:r>
          </a:p>
          <a:p>
            <a:pPr marL="228600" lvl="0" indent="-228600">
              <a:buNone/>
            </a:pPr>
            <a:endParaRPr lang="en-US" sz="1200" kern="1200" dirty="0">
              <a:solidFill>
                <a:schemeClr val="tx1"/>
              </a:solidFill>
              <a:latin typeface="+mn-lt"/>
              <a:ea typeface="+mn-ea"/>
              <a:cs typeface="+mn-cs"/>
            </a:endParaRPr>
          </a:p>
          <a:p>
            <a:pPr marL="228600" lvl="0" indent="-228600">
              <a:buNone/>
            </a:pPr>
            <a:r>
              <a:rPr lang="en-US" sz="1200" kern="1200" dirty="0">
                <a:solidFill>
                  <a:schemeClr val="tx1"/>
                </a:solidFill>
                <a:latin typeface="+mn-lt"/>
                <a:ea typeface="+mn-ea"/>
                <a:cs typeface="+mn-cs"/>
              </a:rPr>
              <a:t>b. Ask: “How would you answer this question now?”</a:t>
            </a:r>
          </a:p>
          <a:p>
            <a:pPr lvl="0"/>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c. Invite participants to share their ideas for answering the question, using evidence from the mat and graham-cracker investigations to support their ideas. </a:t>
            </a:r>
          </a:p>
          <a:p>
            <a:pPr lvl="0"/>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d. “As others share their ideas and evidence, listen carefully and be prepared to agree, disagree, ask questions, or add new ideas and evidence.”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During this discussion, record key ideas on chart paper.</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15335311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endParaRPr lang="en-US" sz="1200" kern="1200" dirty="0">
              <a:solidFill>
                <a:schemeClr val="tx1"/>
              </a:solidFill>
              <a:effectLst/>
              <a:latin typeface="+mn-lt"/>
              <a:ea typeface="+mn-ea"/>
              <a:cs typeface="+mn-cs"/>
            </a:endParaRPr>
          </a:p>
          <a:p>
            <a:pPr lvl="0"/>
            <a:r>
              <a:rPr lang="en-US" sz="1200" kern="1200" dirty="0">
                <a:solidFill>
                  <a:schemeClr val="tx1"/>
                </a:solidFill>
                <a:latin typeface="+mn-lt"/>
                <a:ea typeface="+mn-ea"/>
                <a:cs typeface="+mn-cs"/>
              </a:rPr>
              <a:t>a. Review the key science ideas on the slide that answer the focus question. Emphasize that participants’ observations and evidence from the mat and graham-cracker investigations helped shape these responses.</a:t>
            </a:r>
          </a:p>
          <a:p>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Whole-group discussion:</a:t>
            </a:r>
            <a:r>
              <a:rPr lang="en-US" sz="1200" kern="1200" dirty="0">
                <a:solidFill>
                  <a:schemeClr val="tx1"/>
                </a:solidFill>
                <a:latin typeface="+mn-lt"/>
                <a:ea typeface="+mn-ea"/>
                <a:cs typeface="+mn-cs"/>
              </a:rPr>
              <a:t> “Does everyone agree with these ideas? Would you like to add or revise anything?”</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Ask participants to copy these ideas into their science notebooks under the focus question.</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18815697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a:t>
            </a:r>
            <a:r>
              <a:rPr lang="en-US" baseline="0" dirty="0"/>
              <a:t> than 1</a:t>
            </a:r>
            <a:r>
              <a:rPr lang="en-US" dirty="0"/>
              <a:t> min</a:t>
            </a:r>
          </a:p>
          <a:p>
            <a:endParaRPr lang="en-US" dirty="0"/>
          </a:p>
          <a:p>
            <a:r>
              <a:rPr lang="en-US" dirty="0"/>
              <a:t>a.</a:t>
            </a:r>
            <a:r>
              <a:rPr lang="en-US" baseline="0" dirty="0"/>
              <a:t> </a:t>
            </a:r>
            <a:r>
              <a:rPr lang="en-US" sz="1200" kern="1200" dirty="0">
                <a:solidFill>
                  <a:schemeClr val="tx1"/>
                </a:solidFill>
                <a:latin typeface="+mn-lt"/>
                <a:ea typeface="+mn-ea"/>
                <a:cs typeface="+mn-cs"/>
              </a:rPr>
              <a:t>“Our next investigation is from ECS lesson 4a.”</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63</a:t>
            </a:fld>
            <a:endParaRPr lang="en-US"/>
          </a:p>
        </p:txBody>
      </p:sp>
    </p:spTree>
    <p:extLst>
      <p:ext uri="{BB962C8B-B14F-4D97-AF65-F5344CB8AC3E}">
        <p14:creationId xmlns:p14="http://schemas.microsoft.com/office/powerpoint/2010/main" val="286243553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Less than 1 min</a:t>
            </a: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a. Read the focus question on the slide.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“This focus question will guide student learning throughout ECS lesson</a:t>
            </a:r>
            <a:r>
              <a:rPr lang="en-US" sz="1200" kern="1200" baseline="0" dirty="0">
                <a:solidFill>
                  <a:schemeClr val="tx1"/>
                </a:solidFill>
                <a:latin typeface="+mn-lt"/>
                <a:ea typeface="+mn-ea"/>
                <a:cs typeface="+mn-cs"/>
              </a:rPr>
              <a:t> 4a</a:t>
            </a:r>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Ask participants to write this question in their science notebooks and draw a box around it.</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lvl="0"/>
            <a:r>
              <a:rPr lang="en-US" sz="1200" kern="1200" dirty="0">
                <a:solidFill>
                  <a:schemeClr val="tx1"/>
                </a:solidFill>
                <a:latin typeface="+mn-lt"/>
                <a:ea typeface="+mn-ea"/>
                <a:cs typeface="+mn-cs"/>
              </a:rPr>
              <a:t>a. Have participants pair up with the same partners from previous investigations.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Direct participants to locate handout 4.1 (Map of Plate Boundaries around the World) in their lesson plans binders.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“This map shows the boundaries of Earth’s major tectonic plates.”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65</a:t>
            </a:fld>
            <a:endParaRPr lang="en-US"/>
          </a:p>
        </p:txBody>
      </p:sp>
    </p:spTree>
    <p:extLst>
      <p:ext uri="{BB962C8B-B14F-4D97-AF65-F5344CB8AC3E}">
        <p14:creationId xmlns:p14="http://schemas.microsoft.com/office/powerpoint/2010/main" val="40759845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min</a:t>
            </a:r>
          </a:p>
          <a:p>
            <a:endParaRPr lang="en-US" dirty="0"/>
          </a:p>
          <a:p>
            <a:pPr lvl="0"/>
            <a:r>
              <a:rPr lang="en-US" sz="1200" kern="1200" dirty="0">
                <a:solidFill>
                  <a:schemeClr val="tx1"/>
                </a:solidFill>
                <a:latin typeface="+mn-lt"/>
                <a:ea typeface="+mn-ea"/>
                <a:cs typeface="+mn-cs"/>
              </a:rPr>
              <a:t>a. Read the questions on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“Examine the map on your handouts and discuss these questions with your partners. Then write your answers in your science notebooks.”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a few participants to share their answers with the group.</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1634228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min</a:t>
            </a:r>
          </a:p>
          <a:p>
            <a:endParaRPr lang="en-US" dirty="0"/>
          </a:p>
          <a:p>
            <a:pPr lvl="0"/>
            <a:r>
              <a:rPr lang="en-US" sz="1200" kern="1200" dirty="0">
                <a:solidFill>
                  <a:schemeClr val="tx1"/>
                </a:solidFill>
                <a:latin typeface="+mn-lt"/>
                <a:ea typeface="+mn-ea"/>
                <a:cs typeface="+mn-cs"/>
              </a:rPr>
              <a:t>a. Read the questions on the slide</a:t>
            </a:r>
          </a:p>
          <a:p>
            <a:pPr lvl="0"/>
            <a:endParaRPr lang="en-US" sz="1200" b="1" kern="1200" dirty="0">
              <a:solidFill>
                <a:schemeClr val="tx1"/>
              </a:solidFill>
              <a:latin typeface="+mn-lt"/>
              <a:ea typeface="+mn-ea"/>
              <a:cs typeface="+mn-cs"/>
            </a:endParaRPr>
          </a:p>
          <a:p>
            <a:pPr lvl="0"/>
            <a:r>
              <a:rPr lang="en-US" sz="1200" b="0" kern="1200" dirty="0">
                <a:solidFill>
                  <a:schemeClr val="tx1"/>
                </a:solidFill>
                <a:latin typeface="+mn-lt"/>
                <a:ea typeface="+mn-ea"/>
                <a:cs typeface="+mn-cs"/>
              </a:rPr>
              <a:t>b.</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“Discuss these questions with your partners and write your answers in your notebooks.”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a few participants to share their answers and observations with the group.</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1634228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endParaRPr lang="en-US" dirty="0"/>
          </a:p>
          <a:p>
            <a:pPr lvl="0"/>
            <a:r>
              <a:rPr lang="en-US" sz="1200" kern="1200" dirty="0">
                <a:solidFill>
                  <a:schemeClr val="tx1"/>
                </a:solidFill>
                <a:latin typeface="+mn-lt"/>
                <a:ea typeface="+mn-ea"/>
                <a:cs typeface="+mn-cs"/>
              </a:rPr>
              <a:t>a. “This map shows Earth’s tectonic plates and their motion. Three types of plate boundaries are shown at the bottom of the slide. The green lines on the map represent divergent motion, the black lines represent transform motion, and the pink lines represent convergent motion.”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t>
            </a:r>
            <a:r>
              <a:rPr lang="en-US" sz="1200" b="1" kern="1200" dirty="0">
                <a:solidFill>
                  <a:schemeClr val="tx1"/>
                </a:solidFill>
                <a:latin typeface="+mn-lt"/>
                <a:ea typeface="+mn-ea"/>
                <a:cs typeface="+mn-cs"/>
              </a:rPr>
              <a:t>Pairs: </a:t>
            </a:r>
            <a:r>
              <a:rPr lang="en-US" sz="1200" kern="1200" dirty="0">
                <a:solidFill>
                  <a:schemeClr val="tx1"/>
                </a:solidFill>
                <a:latin typeface="+mn-lt"/>
                <a:ea typeface="+mn-ea"/>
                <a:cs typeface="+mn-cs"/>
              </a:rPr>
              <a:t>Have participants pair up with an elbow partner,</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compare this map with the map they just examined, and share their observations.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t>
            </a:r>
            <a:r>
              <a:rPr lang="en-US" sz="1200" b="1" kern="1200" dirty="0">
                <a:solidFill>
                  <a:schemeClr val="tx1"/>
                </a:solidFill>
                <a:latin typeface="+mn-lt"/>
                <a:ea typeface="+mn-ea"/>
                <a:cs typeface="+mn-cs"/>
              </a:rPr>
              <a:t>Whole</a:t>
            </a:r>
            <a:r>
              <a:rPr lang="en-US" sz="1200" b="1" kern="1200" baseline="0" dirty="0">
                <a:solidFill>
                  <a:schemeClr val="tx1"/>
                </a:solidFill>
                <a:latin typeface="+mn-lt"/>
                <a:ea typeface="+mn-ea"/>
                <a:cs typeface="+mn-cs"/>
              </a:rPr>
              <a:t> group: </a:t>
            </a:r>
            <a:r>
              <a:rPr lang="en-US" sz="1200" kern="1200" baseline="0" dirty="0">
                <a:solidFill>
                  <a:schemeClr val="tx1"/>
                </a:solidFill>
                <a:latin typeface="+mn-lt"/>
                <a:ea typeface="+mn-ea"/>
                <a:cs typeface="+mn-cs"/>
              </a:rPr>
              <a:t>Invite a few participants to share their observations with the group.</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68</a:t>
            </a:fld>
            <a:endParaRPr lang="en-US"/>
          </a:p>
        </p:txBody>
      </p:sp>
    </p:spTree>
    <p:extLst>
      <p:ext uri="{BB962C8B-B14F-4D97-AF65-F5344CB8AC3E}">
        <p14:creationId xmlns:p14="http://schemas.microsoft.com/office/powerpoint/2010/main" val="1017663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sz="1200" kern="1200" dirty="0">
                <a:solidFill>
                  <a:schemeClr val="tx1"/>
                </a:solidFill>
                <a:latin typeface="+mn-lt"/>
                <a:ea typeface="+mn-ea"/>
                <a:cs typeface="+mn-cs"/>
              </a:rPr>
              <a:t>a. “Next, we’ll explore ideas about Earth’s changing surface from lesson 4b.”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69</a:t>
            </a:fld>
            <a:endParaRPr lang="en-US"/>
          </a:p>
        </p:txBody>
      </p:sp>
    </p:spTree>
    <p:extLst>
      <p:ext uri="{BB962C8B-B14F-4D97-AF65-F5344CB8AC3E}">
        <p14:creationId xmlns:p14="http://schemas.microsoft.com/office/powerpoint/2010/main" val="3601302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dirty="0"/>
              <a:t>a. Point out the strategies highlighted on the slide.</a:t>
            </a:r>
          </a:p>
          <a:p>
            <a:endParaRPr lang="en-US" dirty="0"/>
          </a:p>
          <a:p>
            <a:r>
              <a:rPr lang="en-US" dirty="0"/>
              <a:t>b. “During today’s session,</a:t>
            </a:r>
            <a:r>
              <a:rPr lang="en-US" baseline="0" dirty="0"/>
              <a:t> we’ll </a:t>
            </a:r>
            <a:r>
              <a:rPr lang="en-US" dirty="0"/>
              <a:t>focus again on the Student Thinking Lens strategies: elicit, probe, and challenge questions.”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7</a:t>
            </a:fld>
            <a:endParaRPr lang="en-US"/>
          </a:p>
        </p:txBody>
      </p:sp>
    </p:spTree>
    <p:extLst>
      <p:ext uri="{BB962C8B-B14F-4D97-AF65-F5344CB8AC3E}">
        <p14:creationId xmlns:p14="http://schemas.microsoft.com/office/powerpoint/2010/main" val="129492436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lvl="0"/>
            <a:r>
              <a:rPr lang="en-US" sz="1200" kern="1200" dirty="0">
                <a:solidFill>
                  <a:schemeClr val="tx1"/>
                </a:solidFill>
                <a:latin typeface="+mn-lt"/>
                <a:ea typeface="+mn-ea"/>
                <a:cs typeface="+mn-cs"/>
              </a:rPr>
              <a:t>a. Review the focus question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“In our final content deepening investigation, we’ll gather more information about plate boundaries to help us answer this question.”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“This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focus question from lesson 4a will guide student learning throughout lesson 4b as well.”</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a:t>
            </a:r>
            <a:r>
              <a:rPr lang="en-US" baseline="0" dirty="0"/>
              <a:t> than </a:t>
            </a:r>
            <a:r>
              <a:rPr lang="en-US" dirty="0"/>
              <a:t>1 min</a:t>
            </a:r>
          </a:p>
          <a:p>
            <a:endParaRPr lang="en-US" dirty="0"/>
          </a:p>
          <a:p>
            <a:pPr marL="228600" lvl="0" indent="-228600">
              <a:buFont typeface="+mj-lt"/>
              <a:buNone/>
            </a:pPr>
            <a:r>
              <a:rPr lang="en-US" sz="1200" kern="1200" dirty="0">
                <a:solidFill>
                  <a:schemeClr val="tx1"/>
                </a:solidFill>
                <a:latin typeface="+mn-lt"/>
                <a:ea typeface="+mn-ea"/>
                <a:cs typeface="+mn-cs"/>
              </a:rPr>
              <a:t>a. “For this investigation, you’ll work in pairs again. You’ll also need your plate-boundaries map from the previous investigation.”</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71</a:t>
            </a:fld>
            <a:endParaRPr lang="en-US"/>
          </a:p>
        </p:txBody>
      </p:sp>
    </p:spTree>
    <p:extLst>
      <p:ext uri="{BB962C8B-B14F-4D97-AF65-F5344CB8AC3E}">
        <p14:creationId xmlns:p14="http://schemas.microsoft.com/office/powerpoint/2010/main" val="154495715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lvl="0"/>
            <a:r>
              <a:rPr lang="en-US" sz="1200" kern="1200" dirty="0">
                <a:solidFill>
                  <a:schemeClr val="tx1"/>
                </a:solidFill>
                <a:latin typeface="+mn-lt"/>
                <a:ea typeface="+mn-ea"/>
                <a:cs typeface="+mn-cs"/>
              </a:rPr>
              <a:t>a. Direct participants to locate handout 4.2 (Physical Map of the World) in their lesson plans binders.</a:t>
            </a:r>
          </a:p>
          <a:p>
            <a:pPr lvl="0"/>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b. “This map shows the topographic features of Earth’s surface, such as ocean basins, continents, and mountains.”</a:t>
            </a:r>
          </a:p>
        </p:txBody>
      </p:sp>
      <p:sp>
        <p:nvSpPr>
          <p:cNvPr id="4" name="Slide Number Placeholder 3"/>
          <p:cNvSpPr>
            <a:spLocks noGrp="1"/>
          </p:cNvSpPr>
          <p:nvPr>
            <p:ph type="sldNum" sz="quarter" idx="10"/>
          </p:nvPr>
        </p:nvSpPr>
        <p:spPr/>
        <p:txBody>
          <a:bodyPr/>
          <a:lstStyle/>
          <a:p>
            <a:fld id="{458BEC4D-D1F7-4625-B0BA-2126EAFE9E6D}" type="slidenum">
              <a:rPr lang="en-US" smtClean="0"/>
              <a:pPr/>
              <a:t>72</a:t>
            </a:fld>
            <a:endParaRPr lang="en-US"/>
          </a:p>
        </p:txBody>
      </p:sp>
    </p:spTree>
    <p:extLst>
      <p:ext uri="{BB962C8B-B14F-4D97-AF65-F5344CB8AC3E}">
        <p14:creationId xmlns:p14="http://schemas.microsoft.com/office/powerpoint/2010/main" val="399349385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min</a:t>
            </a:r>
          </a:p>
          <a:p>
            <a:endParaRPr lang="en-US" dirty="0"/>
          </a:p>
          <a:p>
            <a:pPr lvl="0"/>
            <a:r>
              <a:rPr lang="en-US" sz="1200" kern="1200" dirty="0">
                <a:solidFill>
                  <a:schemeClr val="tx1"/>
                </a:solidFill>
                <a:latin typeface="+mn-lt"/>
                <a:ea typeface="+mn-ea"/>
                <a:cs typeface="+mn-cs"/>
              </a:rPr>
              <a:t>a. Read the directions and questions on the slide.</a:t>
            </a:r>
          </a:p>
          <a:p>
            <a:pPr lvl="0"/>
            <a:endParaRPr lang="en-US" sz="1200" b="1" kern="1200" dirty="0">
              <a:solidFill>
                <a:schemeClr val="tx1"/>
              </a:solidFill>
              <a:latin typeface="+mn-lt"/>
              <a:ea typeface="+mn-ea"/>
              <a:cs typeface="+mn-cs"/>
            </a:endParaRPr>
          </a:p>
          <a:p>
            <a:pPr lvl="0"/>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“Compare the two maps on your handouts and discuss the questions on the slide. Then write your answers in your science notebooks.”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a few participants to share their answers and observations with the group.</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16342281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pPr lvl="0"/>
            <a:r>
              <a:rPr lang="en-US" sz="1200" kern="1200" dirty="0">
                <a:solidFill>
                  <a:schemeClr val="tx1"/>
                </a:solidFill>
                <a:latin typeface="+mn-lt"/>
                <a:ea typeface="+mn-ea"/>
                <a:cs typeface="+mn-cs"/>
              </a:rPr>
              <a:t>a. “Next, we’ll compare this plate-boundaries map with another showing where volcanoes and earthquakes are located on Earth’s surface.”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“What do you predict you’ll see when you compare these maps?”</a:t>
            </a:r>
          </a:p>
        </p:txBody>
      </p:sp>
      <p:sp>
        <p:nvSpPr>
          <p:cNvPr id="4" name="Slide Number Placeholder 3"/>
          <p:cNvSpPr>
            <a:spLocks noGrp="1"/>
          </p:cNvSpPr>
          <p:nvPr>
            <p:ph type="sldNum" sz="quarter" idx="10"/>
          </p:nvPr>
        </p:nvSpPr>
        <p:spPr/>
        <p:txBody>
          <a:bodyPr/>
          <a:lstStyle/>
          <a:p>
            <a:fld id="{458BEC4D-D1F7-4625-B0BA-2126EAFE9E6D}" type="slidenum">
              <a:rPr lang="en-US" smtClean="0"/>
              <a:pPr/>
              <a:t>74</a:t>
            </a:fld>
            <a:endParaRPr lang="en-US"/>
          </a:p>
        </p:txBody>
      </p:sp>
    </p:spTree>
    <p:extLst>
      <p:ext uri="{BB962C8B-B14F-4D97-AF65-F5344CB8AC3E}">
        <p14:creationId xmlns:p14="http://schemas.microsoft.com/office/powerpoint/2010/main" val="358309388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lvl="0"/>
            <a:r>
              <a:rPr lang="en-US" sz="1200" kern="1200" dirty="0">
                <a:solidFill>
                  <a:schemeClr val="tx1"/>
                </a:solidFill>
                <a:latin typeface="+mn-lt"/>
                <a:ea typeface="+mn-ea"/>
                <a:cs typeface="+mn-cs"/>
              </a:rPr>
              <a:t>a. Direct participants to locate handout 4.3 (Volcanoes and Earthquakes around the World) in their lesson plans binders.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“This map shows the distribution of volcanoes and earthquakes across Earth’s surface. The black dots represent volcanoes, and the red dots represent earthquakes.”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75</a:t>
            </a:fld>
            <a:endParaRPr lang="en-US"/>
          </a:p>
        </p:txBody>
      </p:sp>
    </p:spTree>
    <p:extLst>
      <p:ext uri="{BB962C8B-B14F-4D97-AF65-F5344CB8AC3E}">
        <p14:creationId xmlns:p14="http://schemas.microsoft.com/office/powerpoint/2010/main" val="104938360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min</a:t>
            </a:r>
          </a:p>
          <a:p>
            <a:endParaRPr lang="en-US" dirty="0"/>
          </a:p>
          <a:p>
            <a:pPr lvl="0"/>
            <a:r>
              <a:rPr lang="en-US" sz="1200" kern="1200" dirty="0">
                <a:solidFill>
                  <a:schemeClr val="tx1"/>
                </a:solidFill>
                <a:latin typeface="+mn-lt"/>
                <a:ea typeface="+mn-ea"/>
                <a:cs typeface="+mn-cs"/>
              </a:rPr>
              <a:t>a. Read the directions and questions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“Compare the two maps on your handouts and discuss the questions on the slide. Then write your answers in your notebooks.”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a few participants to share their answers and observations with the group.</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76</a:t>
            </a:fld>
            <a:endParaRPr lang="en-US">
              <a:solidFill>
                <a:prstClr val="black"/>
              </a:solidFill>
            </a:endParaRPr>
          </a:p>
        </p:txBody>
      </p:sp>
    </p:spTree>
    <p:extLst>
      <p:ext uri="{BB962C8B-B14F-4D97-AF65-F5344CB8AC3E}">
        <p14:creationId xmlns:p14="http://schemas.microsoft.com/office/powerpoint/2010/main" val="16342281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pPr lvl="0"/>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a. Review the focus question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Invite participants to share their ideas for answering the question, using observations and evidence from the map investigations.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Encourage participants to agree, disagree, ask questions, or add to the ideas others share.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During this discussion, record key ideas on chart paper.</a:t>
            </a:r>
          </a:p>
          <a:p>
            <a:pPr marL="228600" lvl="0" indent="-228600">
              <a:buNone/>
            </a:pPr>
            <a:endParaRPr lang="en-US" sz="1200" kern="1200" dirty="0">
              <a:solidFill>
                <a:schemeClr val="tx1"/>
              </a:solidFill>
              <a:latin typeface="+mn-lt"/>
              <a:ea typeface="+mn-ea"/>
              <a:cs typeface="+mn-cs"/>
            </a:endParaRPr>
          </a:p>
          <a:p>
            <a:pPr marL="228600" lvl="0" indent="-228600">
              <a:buNone/>
            </a:pP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endParaRPr lang="en-US" dirty="0"/>
          </a:p>
          <a:p>
            <a:pPr lvl="0"/>
            <a:r>
              <a:rPr lang="en-US" sz="1200" kern="1200" dirty="0">
                <a:solidFill>
                  <a:schemeClr val="tx1"/>
                </a:solidFill>
                <a:latin typeface="+mn-lt"/>
                <a:ea typeface="+mn-ea"/>
                <a:cs typeface="+mn-cs"/>
              </a:rPr>
              <a:t>a. Review the key science ideas on the slide that answer the focus question. Emphasize that participants’ observations and evidence from the map investigations helped shape these responses.</a:t>
            </a:r>
          </a:p>
          <a:p>
            <a:pPr lvl="0"/>
            <a:endParaRPr lang="en-US" sz="1200" b="1" kern="1200" dirty="0">
              <a:solidFill>
                <a:schemeClr val="tx1"/>
              </a:solidFill>
              <a:latin typeface="+mn-lt"/>
              <a:ea typeface="+mn-ea"/>
              <a:cs typeface="+mn-cs"/>
            </a:endParaRPr>
          </a:p>
          <a:p>
            <a:pPr lvl="0"/>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Whole-group discussion:</a:t>
            </a:r>
            <a:r>
              <a:rPr lang="en-US" sz="1200" kern="1200" dirty="0">
                <a:solidFill>
                  <a:schemeClr val="tx1"/>
                </a:solidFill>
                <a:latin typeface="+mn-lt"/>
                <a:ea typeface="+mn-ea"/>
                <a:cs typeface="+mn-cs"/>
              </a:rPr>
              <a:t> “Does everyone agree with these ideas? Would you like to add or revise anything?”</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Ask participants to copy these ideas into their science notebooks under the focus question.</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177" indent="-307760" eaLnBrk="0" hangingPunct="0">
              <a:defRPr>
                <a:solidFill>
                  <a:schemeClr val="tx1"/>
                </a:solidFill>
                <a:latin typeface="Arial" charset="0"/>
              </a:defRPr>
            </a:lvl2pPr>
            <a:lvl3pPr marL="1231042" indent="-246208" eaLnBrk="0" hangingPunct="0">
              <a:defRPr>
                <a:solidFill>
                  <a:schemeClr val="tx1"/>
                </a:solidFill>
                <a:latin typeface="Arial" charset="0"/>
              </a:defRPr>
            </a:lvl3pPr>
            <a:lvl4pPr marL="1723458" indent="-246208" eaLnBrk="0" hangingPunct="0">
              <a:defRPr>
                <a:solidFill>
                  <a:schemeClr val="tx1"/>
                </a:solidFill>
                <a:latin typeface="Arial" charset="0"/>
              </a:defRPr>
            </a:lvl4pPr>
            <a:lvl5pPr marL="2215876" indent="-246208" eaLnBrk="0" hangingPunct="0">
              <a:defRPr>
                <a:solidFill>
                  <a:schemeClr val="tx1"/>
                </a:solidFill>
                <a:latin typeface="Arial" charset="0"/>
              </a:defRPr>
            </a:lvl5pPr>
            <a:lvl6pPr marL="2708292" indent="-246208" eaLnBrk="0" fontAlgn="base" hangingPunct="0">
              <a:spcBef>
                <a:spcPct val="0"/>
              </a:spcBef>
              <a:spcAft>
                <a:spcPct val="0"/>
              </a:spcAft>
              <a:defRPr>
                <a:solidFill>
                  <a:schemeClr val="tx1"/>
                </a:solidFill>
                <a:latin typeface="Arial" charset="0"/>
              </a:defRPr>
            </a:lvl6pPr>
            <a:lvl7pPr marL="3200709" indent="-246208" eaLnBrk="0" fontAlgn="base" hangingPunct="0">
              <a:spcBef>
                <a:spcPct val="0"/>
              </a:spcBef>
              <a:spcAft>
                <a:spcPct val="0"/>
              </a:spcAft>
              <a:defRPr>
                <a:solidFill>
                  <a:schemeClr val="tx1"/>
                </a:solidFill>
                <a:latin typeface="Arial" charset="0"/>
              </a:defRPr>
            </a:lvl7pPr>
            <a:lvl8pPr marL="3693126" indent="-246208" eaLnBrk="0" fontAlgn="base" hangingPunct="0">
              <a:spcBef>
                <a:spcPct val="0"/>
              </a:spcBef>
              <a:spcAft>
                <a:spcPct val="0"/>
              </a:spcAft>
              <a:defRPr>
                <a:solidFill>
                  <a:schemeClr val="tx1"/>
                </a:solidFill>
                <a:latin typeface="Arial" charset="0"/>
              </a:defRPr>
            </a:lvl8pPr>
            <a:lvl9pPr marL="4185543" indent="-246208" eaLnBrk="0" fontAlgn="base" hangingPunct="0">
              <a:spcBef>
                <a:spcPct val="0"/>
              </a:spcBef>
              <a:spcAft>
                <a:spcPct val="0"/>
              </a:spcAft>
              <a:defRPr>
                <a:solidFill>
                  <a:schemeClr val="tx1"/>
                </a:solidFill>
                <a:latin typeface="Arial" charset="0"/>
              </a:defRPr>
            </a:lvl9pPr>
          </a:lstStyle>
          <a:p>
            <a:pPr eaLnBrk="1" hangingPunct="1"/>
            <a:fld id="{32673A63-E959-4099-89CB-1A6D17FBB6BF}" type="slidenum">
              <a:rPr lang="en-US" smtClean="0"/>
              <a:pPr eaLnBrk="1" hangingPunct="1"/>
              <a:t>79</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dirty="0"/>
              <a:t>8 min</a:t>
            </a:r>
          </a:p>
          <a:p>
            <a:pPr eaLnBrk="1" hangingPunct="1"/>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Divide participants into two groups. Have Group 1 come up with some conclusions/key ideas related to focus questions 1 and 2. Have Group 2 do the same thing for focus questions 3 and 4. </a:t>
            </a:r>
          </a:p>
          <a:p>
            <a:pPr marL="228600" marR="0" lvl="1" indent="-22860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Give each group 3 minutes to come up with ideas and conclusions.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Allow a 2-minute share-out for each group. </a:t>
            </a:r>
            <a:endParaRPr lang="en-US" dirty="0"/>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473053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00" eaLnBrk="0" fontAlgn="base" hangingPunct="0">
              <a:spcBef>
                <a:spcPct val="30000"/>
              </a:spcBef>
              <a:spcAft>
                <a:spcPct val="0"/>
              </a:spcAft>
              <a:defRPr/>
            </a:pPr>
            <a:r>
              <a:rPr lang="en-US" dirty="0">
                <a:latin typeface="Arial" charset="0"/>
              </a:rPr>
              <a:t>15</a:t>
            </a:r>
            <a:r>
              <a:rPr lang="en-US" baseline="0" dirty="0">
                <a:latin typeface="Arial" charset="0"/>
              </a:rPr>
              <a:t> min </a:t>
            </a:r>
          </a:p>
          <a:p>
            <a:pPr defTabSz="931500" eaLnBrk="0" fontAlgn="base" hangingPunct="0">
              <a:spcBef>
                <a:spcPct val="30000"/>
              </a:spcBef>
              <a:spcAft>
                <a:spcPct val="0"/>
              </a:spcAft>
              <a:defRPr/>
            </a:pPr>
            <a:endParaRPr lang="en-US" baseline="0" dirty="0">
              <a:latin typeface="Arial" charset="0"/>
            </a:endParaRPr>
          </a:p>
          <a:p>
            <a:r>
              <a:rPr lang="en-US" sz="1200" kern="1200" dirty="0">
                <a:solidFill>
                  <a:schemeClr val="tx1"/>
                </a:solidFill>
                <a:latin typeface="+mn-lt"/>
                <a:ea typeface="+mn-ea"/>
                <a:cs typeface="+mn-cs"/>
              </a:rPr>
              <a:t>a. Have participants look in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at a dialogue example for strategy 3 that highlights probe and challenge questions.</a:t>
            </a:r>
          </a:p>
          <a:p>
            <a:r>
              <a:rPr lang="en-US" sz="1200" kern="1200" dirty="0">
                <a:solidFill>
                  <a:schemeClr val="tx1"/>
                </a:solidFill>
                <a:latin typeface="+mn-lt"/>
                <a:ea typeface="+mn-ea"/>
                <a:cs typeface="+mn-cs"/>
              </a:rPr>
              <a:t> </a:t>
            </a:r>
            <a:endParaRPr lang="en-US" sz="1600" kern="1200" dirty="0">
              <a:solidFill>
                <a:schemeClr val="tx1"/>
              </a:solidFill>
              <a:latin typeface="+mn-lt"/>
              <a:ea typeface="+mn-ea"/>
              <a:cs typeface="+mn-cs"/>
            </a:endParaRPr>
          </a:p>
          <a:p>
            <a:r>
              <a:rPr lang="en-US" sz="1200" b="0" kern="1200" dirty="0">
                <a:solidFill>
                  <a:schemeClr val="tx1"/>
                </a:solidFill>
                <a:latin typeface="+mn-lt"/>
                <a:ea typeface="+mn-ea"/>
                <a:cs typeface="+mn-cs"/>
              </a:rPr>
              <a:t>b. The purposes of this activity are as follows:</a:t>
            </a:r>
            <a:endParaRPr lang="en-US" sz="1600" b="0" kern="1200" dirty="0">
              <a:solidFill>
                <a:schemeClr val="tx1"/>
              </a:solidFill>
              <a:latin typeface="+mn-lt"/>
              <a:ea typeface="+mn-ea"/>
              <a:cs typeface="+mn-cs"/>
            </a:endParaRPr>
          </a:p>
          <a:p>
            <a:endParaRPr lang="en-US" sz="1600" b="0" kern="1200" dirty="0">
              <a:solidFill>
                <a:schemeClr val="tx1"/>
              </a:solidFill>
              <a:latin typeface="+mn-lt"/>
              <a:ea typeface="+mn-ea"/>
              <a:cs typeface="+mn-cs"/>
            </a:endParaRPr>
          </a:p>
          <a:p>
            <a:pPr marL="228600" indent="-137160"/>
            <a:r>
              <a:rPr lang="en-US" sz="1200" kern="1200" dirty="0">
                <a:solidFill>
                  <a:schemeClr val="tx1"/>
                </a:solidFill>
                <a:latin typeface="+mn-lt"/>
                <a:ea typeface="+mn-ea"/>
                <a:cs typeface="+mn-cs"/>
              </a:rPr>
              <a:t>1. To get participants’ heads back into the questioning strategies discussed on day 1. </a:t>
            </a:r>
          </a:p>
          <a:p>
            <a:pPr marL="228600" indent="-137160"/>
            <a:endParaRPr lang="en-US" sz="1200" kern="1200" dirty="0">
              <a:solidFill>
                <a:schemeClr val="tx1"/>
              </a:solidFill>
              <a:latin typeface="+mn-lt"/>
              <a:ea typeface="+mn-ea"/>
              <a:cs typeface="+mn-cs"/>
            </a:endParaRPr>
          </a:p>
          <a:p>
            <a:pPr marL="228600" indent="-137160"/>
            <a:r>
              <a:rPr lang="en-US" sz="1200" kern="1200" dirty="0">
                <a:solidFill>
                  <a:schemeClr val="tx1"/>
                </a:solidFill>
                <a:latin typeface="+mn-lt"/>
                <a:ea typeface="+mn-ea"/>
                <a:cs typeface="+mn-cs"/>
              </a:rPr>
              <a:t>2. To make sure participants understand the distinct purposes of probe and challenge questions:  </a:t>
            </a:r>
          </a:p>
          <a:p>
            <a:endParaRPr lang="en-US" sz="1200" b="1" kern="1200" dirty="0">
              <a:solidFill>
                <a:schemeClr val="tx1"/>
              </a:solidFill>
              <a:latin typeface="+mn-lt"/>
              <a:ea typeface="+mn-ea"/>
              <a:cs typeface="+mn-cs"/>
            </a:endParaRPr>
          </a:p>
          <a:p>
            <a:pPr marL="274320" lvl="1" indent="-137160">
              <a:buFont typeface="Arial" pitchFamily="34" charset="0"/>
              <a:buChar char="•"/>
            </a:pPr>
            <a:r>
              <a:rPr lang="en-US" sz="1200" b="1" kern="1200" dirty="0">
                <a:solidFill>
                  <a:schemeClr val="tx1"/>
                </a:solidFill>
                <a:latin typeface="+mn-lt"/>
                <a:ea typeface="+mn-ea"/>
                <a:cs typeface="+mn-cs"/>
              </a:rPr>
              <a:t>Probe questions</a:t>
            </a:r>
            <a:r>
              <a:rPr lang="en-US" sz="1200" kern="1200" dirty="0">
                <a:solidFill>
                  <a:schemeClr val="tx1"/>
                </a:solidFill>
                <a:latin typeface="+mn-lt"/>
                <a:ea typeface="+mn-ea"/>
                <a:cs typeface="+mn-cs"/>
              </a:rPr>
              <a:t> seek to understand what students are saying/writing and encourage them to explain their ideas more clearly or fully (not to change their thinking).</a:t>
            </a:r>
          </a:p>
          <a:p>
            <a:pPr marL="274320" lvl="1" indent="-137160">
              <a:buFont typeface="Arial" pitchFamily="34" charset="0"/>
              <a:buChar char="•"/>
            </a:pPr>
            <a:r>
              <a:rPr lang="en-US" sz="1200" b="1" kern="1200" dirty="0">
                <a:solidFill>
                  <a:schemeClr val="tx1"/>
                </a:solidFill>
                <a:latin typeface="+mn-lt"/>
                <a:ea typeface="+mn-ea"/>
                <a:cs typeface="+mn-cs"/>
              </a:rPr>
              <a:t>Challenge questions</a:t>
            </a:r>
            <a:r>
              <a:rPr lang="en-US" sz="1200" kern="1200" dirty="0">
                <a:solidFill>
                  <a:schemeClr val="tx1"/>
                </a:solidFill>
                <a:latin typeface="+mn-lt"/>
                <a:ea typeface="+mn-ea"/>
                <a:cs typeface="+mn-cs"/>
              </a:rPr>
              <a:t> seek to engage students in ways that will challenge them to think, reconsider their ideas, change their initial ideas, and move toward more-scientific understandings.</a:t>
            </a:r>
            <a:endParaRPr lang="en-US" dirty="0">
              <a:latin typeface="Arial" charset="0"/>
            </a:endParaRPr>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a:t>STeLLA II Summer Institute Day 2</a:t>
            </a:r>
          </a:p>
        </p:txBody>
      </p:sp>
      <p:sp>
        <p:nvSpPr>
          <p:cNvPr id="6" name="Slide Number Placeholder 5"/>
          <p:cNvSpPr>
            <a:spLocks noGrp="1"/>
          </p:cNvSpPr>
          <p:nvPr>
            <p:ph type="sldNum" sz="quarter" idx="12"/>
          </p:nvPr>
        </p:nvSpPr>
        <p:spPr/>
        <p:txBody>
          <a:bodyPr/>
          <a:lstStyle/>
          <a:p>
            <a:pPr>
              <a:defRPr/>
            </a:pPr>
            <a:fld id="{C70F6E62-11C5-4854-89DB-851B545ABDD5}" type="slidenum">
              <a:rPr lang="en-US" smtClean="0"/>
              <a:pPr>
                <a:defRPr/>
              </a:pPr>
              <a:t>8</a:t>
            </a:fld>
            <a:endParaRPr lang="en-US"/>
          </a:p>
        </p:txBody>
      </p:sp>
    </p:spTree>
    <p:extLst>
      <p:ext uri="{BB962C8B-B14F-4D97-AF65-F5344CB8AC3E}">
        <p14:creationId xmlns:p14="http://schemas.microsoft.com/office/powerpoint/2010/main" val="250845864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pPr marL="228600" lvl="1" indent="-228600">
              <a:buNone/>
            </a:pPr>
            <a:r>
              <a:rPr lang="en-US" sz="1200" u="none" kern="1200" dirty="0">
                <a:solidFill>
                  <a:schemeClr val="tx1"/>
                </a:solidFill>
                <a:latin typeface="+mn-lt"/>
                <a:ea typeface="+mn-ea"/>
                <a:cs typeface="+mn-cs"/>
              </a:rPr>
              <a:t>a. Forecast </a:t>
            </a:r>
            <a:r>
              <a:rPr lang="en-US" sz="1200" kern="1200" dirty="0">
                <a:solidFill>
                  <a:schemeClr val="tx1"/>
                </a:solidFill>
                <a:latin typeface="+mn-lt"/>
                <a:ea typeface="+mn-ea"/>
                <a:cs typeface="+mn-cs"/>
              </a:rPr>
              <a:t>that tomorrow </a:t>
            </a:r>
            <a:r>
              <a:rPr lang="en-US" sz="1200" kern="1200">
                <a:solidFill>
                  <a:schemeClr val="tx1"/>
                </a:solidFill>
                <a:latin typeface="+mn-lt"/>
                <a:ea typeface="+mn-ea"/>
                <a:cs typeface="+mn-cs"/>
              </a:rPr>
              <a:t>you’ll tackle two </a:t>
            </a:r>
            <a:r>
              <a:rPr lang="en-US" sz="1200" kern="1200" dirty="0">
                <a:solidFill>
                  <a:schemeClr val="tx1"/>
                </a:solidFill>
                <a:latin typeface="+mn-lt"/>
                <a:ea typeface="+mn-ea"/>
                <a:cs typeface="+mn-cs"/>
              </a:rPr>
              <a:t>new, closely interconnected Student Thinking Lens strategies.</a:t>
            </a:r>
          </a:p>
          <a:p>
            <a:pPr marL="228600" lvl="1" indent="-228600">
              <a:buNone/>
            </a:pPr>
            <a:endParaRPr lang="en-US" sz="1200" kern="1200" dirty="0">
              <a:solidFill>
                <a:schemeClr val="tx1"/>
              </a:solidFill>
              <a:latin typeface="+mn-lt"/>
              <a:ea typeface="+mn-ea"/>
              <a:cs typeface="+mn-cs"/>
            </a:endParaRPr>
          </a:p>
          <a:p>
            <a:pPr marL="228600" marR="0" lvl="1" indent="-22860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b. Have participants copy the homework assignment into their science notebooks.</a:t>
            </a:r>
          </a:p>
          <a:p>
            <a:endParaRPr lang="en-US" sz="1200" u="sng" kern="1200" dirty="0">
              <a:solidFill>
                <a:schemeClr val="tx1"/>
              </a:solidFill>
              <a:latin typeface="+mn-lt"/>
              <a:ea typeface="+mn-ea"/>
              <a:cs typeface="+mn-cs"/>
            </a:endParaRPr>
          </a:p>
          <a:p>
            <a:r>
              <a:rPr lang="en-US" sz="1200" u="none" kern="1200" dirty="0">
                <a:solidFill>
                  <a:schemeClr val="tx1"/>
                </a:solidFill>
                <a:latin typeface="+mn-lt"/>
                <a:ea typeface="+mn-ea"/>
                <a:cs typeface="+mn-cs"/>
              </a:rPr>
              <a:t>c. Remind</a:t>
            </a:r>
            <a:r>
              <a:rPr lang="en-US" sz="1200" kern="1200" dirty="0">
                <a:solidFill>
                  <a:schemeClr val="tx1"/>
                </a:solidFill>
                <a:latin typeface="+mn-lt"/>
                <a:ea typeface="+mn-ea"/>
                <a:cs typeface="+mn-cs"/>
              </a:rPr>
              <a:t> participants about their homework for Friday (becoming experts on the lesson plans assigned to them).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80</a:t>
            </a:fld>
            <a:endParaRPr lang="en-US"/>
          </a:p>
        </p:txBody>
      </p:sp>
    </p:spTree>
    <p:extLst>
      <p:ext uri="{BB962C8B-B14F-4D97-AF65-F5344CB8AC3E}">
        <p14:creationId xmlns:p14="http://schemas.microsoft.com/office/powerpoint/2010/main" val="139613461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177" indent="-307760" eaLnBrk="0" hangingPunct="0">
              <a:defRPr>
                <a:solidFill>
                  <a:schemeClr val="tx1"/>
                </a:solidFill>
                <a:latin typeface="Arial" charset="0"/>
              </a:defRPr>
            </a:lvl2pPr>
            <a:lvl3pPr marL="1231042" indent="-246208" eaLnBrk="0" hangingPunct="0">
              <a:defRPr>
                <a:solidFill>
                  <a:schemeClr val="tx1"/>
                </a:solidFill>
                <a:latin typeface="Arial" charset="0"/>
              </a:defRPr>
            </a:lvl3pPr>
            <a:lvl4pPr marL="1723458" indent="-246208" eaLnBrk="0" hangingPunct="0">
              <a:defRPr>
                <a:solidFill>
                  <a:schemeClr val="tx1"/>
                </a:solidFill>
                <a:latin typeface="Arial" charset="0"/>
              </a:defRPr>
            </a:lvl4pPr>
            <a:lvl5pPr marL="2215876" indent="-246208" eaLnBrk="0" hangingPunct="0">
              <a:defRPr>
                <a:solidFill>
                  <a:schemeClr val="tx1"/>
                </a:solidFill>
                <a:latin typeface="Arial" charset="0"/>
              </a:defRPr>
            </a:lvl5pPr>
            <a:lvl6pPr marL="2708292" indent="-246208" eaLnBrk="0" fontAlgn="base" hangingPunct="0">
              <a:spcBef>
                <a:spcPct val="0"/>
              </a:spcBef>
              <a:spcAft>
                <a:spcPct val="0"/>
              </a:spcAft>
              <a:defRPr>
                <a:solidFill>
                  <a:schemeClr val="tx1"/>
                </a:solidFill>
                <a:latin typeface="Arial" charset="0"/>
              </a:defRPr>
            </a:lvl6pPr>
            <a:lvl7pPr marL="3200709" indent="-246208" eaLnBrk="0" fontAlgn="base" hangingPunct="0">
              <a:spcBef>
                <a:spcPct val="0"/>
              </a:spcBef>
              <a:spcAft>
                <a:spcPct val="0"/>
              </a:spcAft>
              <a:defRPr>
                <a:solidFill>
                  <a:schemeClr val="tx1"/>
                </a:solidFill>
                <a:latin typeface="Arial" charset="0"/>
              </a:defRPr>
            </a:lvl7pPr>
            <a:lvl8pPr marL="3693126" indent="-246208" eaLnBrk="0" fontAlgn="base" hangingPunct="0">
              <a:spcBef>
                <a:spcPct val="0"/>
              </a:spcBef>
              <a:spcAft>
                <a:spcPct val="0"/>
              </a:spcAft>
              <a:defRPr>
                <a:solidFill>
                  <a:schemeClr val="tx1"/>
                </a:solidFill>
                <a:latin typeface="Arial" charset="0"/>
              </a:defRPr>
            </a:lvl8pPr>
            <a:lvl9pPr marL="4185543" indent="-246208" eaLnBrk="0" fontAlgn="base" hangingPunct="0">
              <a:spcBef>
                <a:spcPct val="0"/>
              </a:spcBef>
              <a:spcAft>
                <a:spcPct val="0"/>
              </a:spcAft>
              <a:defRPr>
                <a:solidFill>
                  <a:schemeClr val="tx1"/>
                </a:solidFill>
                <a:latin typeface="Arial" charset="0"/>
              </a:defRPr>
            </a:lvl9pPr>
          </a:lstStyle>
          <a:p>
            <a:pPr eaLnBrk="1" hangingPunct="1"/>
            <a:fld id="{B3A870CA-06FF-432A-87E1-300527A0FDCA}" type="slidenum">
              <a:rPr lang="en-US" smtClean="0"/>
              <a:pPr eaLnBrk="1" hangingPunct="1"/>
              <a:t>81</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r>
              <a:rPr lang="en-US" dirty="0"/>
              <a:t>6</a:t>
            </a:r>
            <a:r>
              <a:rPr lang="en-US" baseline="0" dirty="0"/>
              <a:t> min</a:t>
            </a:r>
          </a:p>
          <a:p>
            <a:pPr eaLnBrk="1" hangingPunct="1"/>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Make sure participants have </a:t>
            </a:r>
            <a:r>
              <a:rPr lang="en-US" sz="1200" b="1" u="none" kern="1200" dirty="0">
                <a:solidFill>
                  <a:schemeClr val="tx1"/>
                </a:solidFill>
                <a:latin typeface="+mn-lt"/>
                <a:ea typeface="+mn-ea"/>
                <a:cs typeface="+mn-cs"/>
              </a:rPr>
              <a:t>at least 5 minutes </a:t>
            </a:r>
            <a:r>
              <a:rPr lang="en-US" sz="1200" kern="1200" dirty="0">
                <a:solidFill>
                  <a:schemeClr val="tx1"/>
                </a:solidFill>
                <a:latin typeface="+mn-lt"/>
                <a:ea typeface="+mn-ea"/>
                <a:cs typeface="+mn-cs"/>
              </a:rPr>
              <a:t>to think</a:t>
            </a:r>
            <a:r>
              <a:rPr lang="en-US" sz="1200" kern="1200" baseline="0" dirty="0">
                <a:solidFill>
                  <a:schemeClr val="tx1"/>
                </a:solidFill>
                <a:latin typeface="+mn-lt"/>
                <a:ea typeface="+mn-ea"/>
                <a:cs typeface="+mn-cs"/>
              </a:rPr>
              <a:t> about the questions on the reflections sheet </a:t>
            </a:r>
            <a:r>
              <a:rPr lang="en-US" sz="1200" kern="1200" dirty="0">
                <a:solidFill>
                  <a:schemeClr val="tx1"/>
                </a:solidFill>
                <a:latin typeface="+mn-lt"/>
                <a:ea typeface="+mn-ea"/>
                <a:cs typeface="+mn-cs"/>
              </a:rPr>
              <a:t>(</a:t>
            </a:r>
            <a:r>
              <a:rPr lang="en-US" sz="1200" kern="1200">
                <a:solidFill>
                  <a:schemeClr val="tx1"/>
                </a:solidFill>
                <a:latin typeface="+mn-lt"/>
                <a:ea typeface="+mn-ea"/>
                <a:cs typeface="+mn-cs"/>
              </a:rPr>
              <a:t>handout 2.5 </a:t>
            </a:r>
            <a:r>
              <a:rPr lang="en-US" sz="1200" kern="1200" dirty="0">
                <a:solidFill>
                  <a:schemeClr val="tx1"/>
                </a:solidFill>
                <a:latin typeface="+mn-lt"/>
                <a:ea typeface="+mn-ea"/>
                <a:cs typeface="+mn-cs"/>
              </a:rPr>
              <a:t>in the PD program binder) </a:t>
            </a:r>
            <a:r>
              <a:rPr lang="en-US" sz="1200" kern="1200" baseline="0" dirty="0">
                <a:solidFill>
                  <a:schemeClr val="tx1"/>
                </a:solidFill>
                <a:latin typeface="+mn-lt"/>
                <a:ea typeface="+mn-ea"/>
                <a:cs typeface="+mn-cs"/>
              </a:rPr>
              <a:t>and </a:t>
            </a:r>
            <a:r>
              <a:rPr lang="en-US" sz="1200" kern="1200" dirty="0">
                <a:solidFill>
                  <a:schemeClr val="tx1"/>
                </a:solidFill>
                <a:latin typeface="+mn-lt"/>
                <a:ea typeface="+mn-ea"/>
                <a:cs typeface="+mn-cs"/>
              </a:rPr>
              <a:t>write down their reflections. </a:t>
            </a:r>
          </a:p>
          <a:p>
            <a:pPr eaLnBrk="1" hangingPunct="1"/>
            <a:endParaRPr lang="en-US" dirty="0"/>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62709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pPr marL="0" lvl="1"/>
            <a:r>
              <a:rPr lang="en-US" sz="1200" kern="1200" dirty="0">
                <a:solidFill>
                  <a:schemeClr val="tx1"/>
                </a:solidFill>
                <a:latin typeface="+mn-lt"/>
                <a:ea typeface="+mn-ea"/>
                <a:cs typeface="+mn-cs"/>
              </a:rPr>
              <a:t>a. “Today we’ll explore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this focus question: How can lesson analysis help us better understand how elicit, probe, and challenge questions can</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reveal and challenge student thinking?” </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“But first let’s discuss what lesson analysis</a:t>
            </a:r>
            <a:r>
              <a:rPr lang="en-US" sz="1200" kern="1200" baseline="0" dirty="0">
                <a:solidFill>
                  <a:schemeClr val="tx1"/>
                </a:solidFill>
                <a:latin typeface="+mn-lt"/>
                <a:ea typeface="+mn-ea"/>
                <a:cs typeface="+mn-cs"/>
              </a:rPr>
              <a:t> involves</a:t>
            </a:r>
            <a:r>
              <a:rPr lang="en-US" sz="1200" kern="1200" dirty="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14660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a:p>
        </p:txBody>
      </p:sp>
    </p:spTree>
    <p:extLst>
      <p:ext uri="{BB962C8B-B14F-4D97-AF65-F5344CB8AC3E}">
        <p14:creationId xmlns:p14="http://schemas.microsoft.com/office/powerpoint/2010/main" val="291098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a:p>
        </p:txBody>
      </p:sp>
    </p:spTree>
    <p:extLst>
      <p:ext uri="{BB962C8B-B14F-4D97-AF65-F5344CB8AC3E}">
        <p14:creationId xmlns:p14="http://schemas.microsoft.com/office/powerpoint/2010/main" val="318630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2774829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319705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03945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a:p>
        </p:txBody>
      </p:sp>
    </p:spTree>
    <p:extLst>
      <p:ext uri="{BB962C8B-B14F-4D97-AF65-F5344CB8AC3E}">
        <p14:creationId xmlns:p14="http://schemas.microsoft.com/office/powerpoint/2010/main" val="198160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a:p>
        </p:txBody>
      </p:sp>
    </p:spTree>
    <p:extLst>
      <p:ext uri="{BB962C8B-B14F-4D97-AF65-F5344CB8AC3E}">
        <p14:creationId xmlns:p14="http://schemas.microsoft.com/office/powerpoint/2010/main" val="13674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val="393811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3022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a:p>
        </p:txBody>
      </p:sp>
    </p:spTree>
    <p:extLst>
      <p:ext uri="{BB962C8B-B14F-4D97-AF65-F5344CB8AC3E}">
        <p14:creationId xmlns:p14="http://schemas.microsoft.com/office/powerpoint/2010/main" val="320282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a:p>
        </p:txBody>
      </p:sp>
    </p:spTree>
    <p:extLst>
      <p:ext uri="{BB962C8B-B14F-4D97-AF65-F5344CB8AC3E}">
        <p14:creationId xmlns:p14="http://schemas.microsoft.com/office/powerpoint/2010/main" val="33563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727266936"/>
      </p:ext>
    </p:extLst>
  </p:cSld>
  <p:clrMap bg1="lt1" tx1="dk1" bg2="lt2" tx2="dk2" accent1="accent1" accent2="accent2" accent3="accent3" accent4="accent4" accent5="accent5" accent6="accent6" hlink="hlink" folHlink="folHlink"/>
  <p:sldLayoutIdLst>
    <p:sldLayoutId id="2147483673" r:id="rId1"/>
    <p:sldLayoutId id="2147483674" r:id="rId2"/>
  </p:sldLayoutIdLst>
  <p:hf sldNum="0" hdr="0" ftr="0" dt="0"/>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embed/k5qQNr8KW4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file:///C:\Users\chvidsten\Desktop\RESPeCT%20Summer%20Institute%202014\Day%202\2.2%20Stella2_GE_Kawamura6_L2.1_C4.mp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youtube.com/embed/pnr1znak-50"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file:///C:\Users\chvidsten\Desktop\RESPeCT%20Summer%20Institute%202014\Day%202\2.2%20Stella2_GE_Kawamura6_L2.1_C4.mp4"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youtube.com/embed/vONwnxVR-m8"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4.gif"/><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7848600" cy="936625"/>
          </a:xfrm>
        </p:spPr>
        <p:txBody>
          <a:bodyPr/>
          <a:lstStyle/>
          <a:p>
            <a:pPr eaLnBrk="1" fontAlgn="auto" hangingPunct="1">
              <a:spcAft>
                <a:spcPts val="0"/>
              </a:spcAft>
              <a:defRPr/>
            </a:pPr>
            <a:r>
              <a:rPr lang="en-US" altLang="en-US" dirty="0" err="1"/>
              <a:t>RESP</a:t>
            </a:r>
            <a:r>
              <a:rPr lang="en-US" altLang="en-US" cap="none" dirty="0" err="1"/>
              <a:t>e</a:t>
            </a:r>
            <a:r>
              <a:rPr lang="en-US" altLang="en-US" dirty="0" err="1"/>
              <a:t>CT</a:t>
            </a:r>
            <a:r>
              <a:rPr lang="en-US" altLang="en-US" dirty="0"/>
              <a:t> PD </a:t>
            </a:r>
            <a:r>
              <a:rPr lang="en-US" altLang="en-US" dirty="0" err="1"/>
              <a:t>pROGRAM</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838200" y="3721100"/>
            <a:ext cx="71628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r" eaLnBrk="1" fontAlgn="base" hangingPunct="1">
              <a:lnSpc>
                <a:spcPct val="80000"/>
              </a:lnSpc>
              <a:spcBef>
                <a:spcPts val="400"/>
              </a:spcBef>
              <a:spcAft>
                <a:spcPct val="0"/>
              </a:spcAft>
              <a:buClr>
                <a:srgbClr val="4F81BD"/>
              </a:buClr>
              <a:buSzPct val="68000"/>
              <a:buFontTx/>
              <a:buNone/>
            </a:pPr>
            <a:r>
              <a:rPr lang="en-US" altLang="en-US" sz="1800" dirty="0" err="1">
                <a:solidFill>
                  <a:srgbClr val="002060"/>
                </a:solidFill>
                <a:latin typeface="Lucida Sans Unicode" pitchFamily="34" charset="0"/>
              </a:rPr>
              <a:t>RESPeCT</a:t>
            </a:r>
            <a:r>
              <a:rPr lang="en-US" altLang="en-US" sz="1800" dirty="0">
                <a:solidFill>
                  <a:srgbClr val="002060"/>
                </a:solidFill>
                <a:latin typeface="Lucida Sans Unicode" pitchFamily="34" charset="0"/>
              </a:rPr>
              <a:t> Summer Institute </a:t>
            </a:r>
            <a:endParaRPr lang="en-US" altLang="en-US" sz="1600" dirty="0">
              <a:solidFill>
                <a:srgbClr val="002060"/>
              </a:solidFill>
              <a:latin typeface="Lucida Sans Unicode" pitchFamily="34" charset="0"/>
            </a:endParaRPr>
          </a:p>
        </p:txBody>
      </p:sp>
      <p:pic>
        <p:nvPicPr>
          <p:cNvPr id="5" name="Picture 4" descr="Noyce Logo copy.png"/>
          <p:cNvPicPr/>
          <p:nvPr/>
        </p:nvPicPr>
        <p:blipFill>
          <a:blip r:embed="rId3" cstate="screen">
            <a:extLst>
              <a:ext uri="{28A0092B-C50C-407E-A947-70E740481C1C}">
                <a14:useLocalDpi xmlns:a14="http://schemas.microsoft.com/office/drawing/2010/main"/>
              </a:ext>
            </a:extLst>
          </a:blip>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screen">
            <a:extLst>
              <a:ext uri="{28A0092B-C50C-407E-A947-70E740481C1C}">
                <a14:useLocalDpi xmlns:a14="http://schemas.microsoft.com/office/drawing/2010/main"/>
              </a:ext>
            </a:extLst>
          </a:blip>
          <a:srcRect/>
          <a:stretch/>
        </p:blipFill>
        <p:spPr bwMode="auto">
          <a:xfrm>
            <a:off x="3282950" y="49276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07000" y="4876800"/>
            <a:ext cx="736600" cy="711200"/>
          </a:xfrm>
          <a:prstGeom prst="rect">
            <a:avLst/>
          </a:prstGeom>
          <a:noFill/>
          <a:ln>
            <a:noFill/>
          </a:ln>
        </p:spPr>
      </p:pic>
      <p:pic>
        <p:nvPicPr>
          <p:cNvPr id="8" name="Picture 7" descr="Macintosh HD:Users:ceemast:Desktop:BSCS.jpg"/>
          <p:cNvPicPr/>
          <p:nvPr/>
        </p:nvPicPr>
        <p:blipFill>
          <a:blip r:embed="rId6" cstate="screen">
            <a:extLst>
              <a:ext uri="{BEBA8EAE-BF5A-486C-A8C5-ECC9F3942E4B}">
                <a14:imgProps xmlns:a14="http://schemas.microsoft.com/office/drawing/2010/main">
                  <a14:imgLayer r:embed="rId7">
                    <a14:imgEffect>
                      <a14:backgroundRemoval t="9091" b="88430" l="3401" r="94898">
                        <a14:foregroundMark x1="22449" y1="44628" x2="22449" y2="44628"/>
                        <a14:foregroundMark x1="3741" y1="54545" x2="3741" y2="54545"/>
                        <a14:foregroundMark x1="36395" y1="56198" x2="36395" y2="56198"/>
                        <a14:foregroundMark x1="75510" y1="18182" x2="75510" y2="18182"/>
                        <a14:foregroundMark x1="86395" y1="43802" x2="86395" y2="43802"/>
                        <a14:foregroundMark x1="80272" y1="60331" x2="80272" y2="60331"/>
                        <a14:foregroundMark x1="94898" y1="14050" x2="94898" y2="14050"/>
                        <a14:foregroundMark x1="62245" y1="56198" x2="62245" y2="56198"/>
                        <a14:backgroundMark x1="81633" y1="27273" x2="81633" y2="27273"/>
                      </a14:backgroundRemoval>
                    </a14:imgEffect>
                  </a14:imgLayer>
                </a14:imgProps>
              </a:ext>
              <a:ext uri="{28A0092B-C50C-407E-A947-70E740481C1C}">
                <a14:useLocalDpi xmlns:a14="http://schemas.microsoft.com/office/drawing/2010/main"/>
              </a:ext>
            </a:extLst>
          </a:blip>
          <a:srcRect/>
          <a:stretch>
            <a:fillRect/>
          </a:stretch>
        </p:blipFill>
        <p:spPr bwMode="auto">
          <a:xfrm>
            <a:off x="6858000" y="4883150"/>
            <a:ext cx="838200" cy="673100"/>
          </a:xfrm>
          <a:prstGeom prst="rect">
            <a:avLst/>
          </a:prstGeom>
          <a:noFill/>
          <a:ln>
            <a:noFill/>
          </a:ln>
        </p:spPr>
      </p:pic>
      <p:sp>
        <p:nvSpPr>
          <p:cNvPr id="2" name="TextBox 1"/>
          <p:cNvSpPr txBox="1"/>
          <p:nvPr/>
        </p:nvSpPr>
        <p:spPr>
          <a:xfrm>
            <a:off x="2794518" y="2516537"/>
            <a:ext cx="3276600" cy="646331"/>
          </a:xfrm>
          <a:prstGeom prst="rect">
            <a:avLst/>
          </a:prstGeom>
          <a:noFill/>
        </p:spPr>
        <p:txBody>
          <a:bodyPr wrap="square" rtlCol="0">
            <a:spAutoFit/>
          </a:bodyPr>
          <a:lstStyle/>
          <a:p>
            <a:pPr algn="ctr"/>
            <a:r>
              <a:rPr lang="en-US" sz="3600" dirty="0">
                <a:solidFill>
                  <a:srgbClr val="1F497D"/>
                </a:solidFill>
                <a:latin typeface="Calibri" pitchFamily="34" charset="0"/>
              </a:rPr>
              <a:t>Day 2</a:t>
            </a:r>
          </a:p>
        </p:txBody>
      </p:sp>
    </p:spTree>
    <p:extLst>
      <p:ext uri="{BB962C8B-B14F-4D97-AF65-F5344CB8AC3E}">
        <p14:creationId xmlns:p14="http://schemas.microsoft.com/office/powerpoint/2010/main"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rmAutofit/>
          </a:bodyPr>
          <a:lstStyle/>
          <a:p>
            <a:r>
              <a:rPr lang="en-US" dirty="0" err="1"/>
              <a:t>RESPeCT</a:t>
            </a:r>
            <a:r>
              <a:rPr lang="en-US" dirty="0"/>
              <a:t> Lesson Analysis Protocol</a:t>
            </a:r>
          </a:p>
        </p:txBody>
      </p:sp>
      <p:sp>
        <p:nvSpPr>
          <p:cNvPr id="3" name="Content Placeholder 2"/>
          <p:cNvSpPr>
            <a:spLocks noGrp="1"/>
          </p:cNvSpPr>
          <p:nvPr>
            <p:ph idx="1"/>
          </p:nvPr>
        </p:nvSpPr>
        <p:spPr>
          <a:xfrm>
            <a:off x="685800" y="1371600"/>
            <a:ext cx="8001000" cy="5181600"/>
          </a:xfrm>
        </p:spPr>
        <p:txBody>
          <a:bodyPr>
            <a:noAutofit/>
          </a:bodyPr>
          <a:lstStyle/>
          <a:p>
            <a:pPr marL="0" indent="0">
              <a:spcBef>
                <a:spcPts val="0"/>
              </a:spcBef>
              <a:spcAft>
                <a:spcPts val="300"/>
              </a:spcAft>
              <a:buNone/>
            </a:pPr>
            <a:r>
              <a:rPr lang="en-US" sz="2800" dirty="0"/>
              <a:t>1. </a:t>
            </a:r>
            <a:r>
              <a:rPr lang="en-US" sz="2800" b="1" dirty="0">
                <a:solidFill>
                  <a:srgbClr val="FF0000"/>
                </a:solidFill>
              </a:rPr>
              <a:t>Identify</a:t>
            </a:r>
            <a:r>
              <a:rPr lang="en-US" sz="2800" b="1" dirty="0"/>
              <a:t> the strategy </a:t>
            </a:r>
          </a:p>
          <a:p>
            <a:pPr marL="731520" lvl="1" indent="-365760">
              <a:spcBef>
                <a:spcPts val="0"/>
              </a:spcBef>
              <a:spcAft>
                <a:spcPts val="600"/>
              </a:spcAft>
            </a:pPr>
            <a:r>
              <a:rPr lang="en-US" sz="2800" dirty="0"/>
              <a:t>What </a:t>
            </a:r>
            <a:r>
              <a:rPr lang="en-US" sz="2800" dirty="0" err="1"/>
              <a:t>STeLLA</a:t>
            </a:r>
            <a:r>
              <a:rPr lang="en-US" sz="2800" dirty="0"/>
              <a:t> lens and strategy was the teacher using in the video clip?</a:t>
            </a:r>
          </a:p>
          <a:p>
            <a:pPr marL="0" indent="0">
              <a:spcBef>
                <a:spcPts val="600"/>
              </a:spcBef>
              <a:spcAft>
                <a:spcPts val="300"/>
              </a:spcAft>
              <a:buNone/>
            </a:pPr>
            <a:r>
              <a:rPr lang="en-US" sz="2800" dirty="0"/>
              <a:t>2. </a:t>
            </a:r>
            <a:r>
              <a:rPr lang="en-US" sz="2800" b="1" dirty="0">
                <a:solidFill>
                  <a:srgbClr val="FF0000"/>
                </a:solidFill>
              </a:rPr>
              <a:t>Analyze</a:t>
            </a:r>
            <a:r>
              <a:rPr lang="en-US" sz="2800" b="1" dirty="0"/>
              <a:t> the video </a:t>
            </a:r>
          </a:p>
          <a:p>
            <a:pPr marL="731520" lvl="1" indent="-365760">
              <a:spcBef>
                <a:spcPts val="0"/>
              </a:spcBef>
              <a:spcAft>
                <a:spcPts val="300"/>
              </a:spcAft>
            </a:pPr>
            <a:r>
              <a:rPr lang="en-US" sz="2800" dirty="0"/>
              <a:t>What student thinking was made visible (or not)?</a:t>
            </a:r>
          </a:p>
          <a:p>
            <a:pPr marL="731520" lvl="1" indent="-365760">
              <a:spcBef>
                <a:spcPts val="0"/>
              </a:spcBef>
              <a:spcAft>
                <a:spcPts val="600"/>
              </a:spcAft>
            </a:pPr>
            <a:r>
              <a:rPr lang="en-US" sz="2800" dirty="0"/>
              <a:t>How did the use of the </a:t>
            </a:r>
            <a:r>
              <a:rPr lang="en-US" sz="2800" dirty="0" err="1"/>
              <a:t>STeLLA</a:t>
            </a:r>
            <a:r>
              <a:rPr lang="en-US" sz="2800" dirty="0"/>
              <a:t> strategy impact student thinking?</a:t>
            </a:r>
          </a:p>
          <a:p>
            <a:pPr marL="0" indent="0">
              <a:spcBef>
                <a:spcPts val="600"/>
              </a:spcBef>
              <a:spcAft>
                <a:spcPts val="300"/>
              </a:spcAft>
              <a:buNone/>
            </a:pPr>
            <a:r>
              <a:rPr lang="en-US" sz="2800" dirty="0"/>
              <a:t>3. </a:t>
            </a:r>
            <a:r>
              <a:rPr lang="en-US" sz="2800" b="1" dirty="0">
                <a:solidFill>
                  <a:srgbClr val="FF0000"/>
                </a:solidFill>
              </a:rPr>
              <a:t>Reflect</a:t>
            </a:r>
            <a:r>
              <a:rPr lang="en-US" sz="2800" b="1" dirty="0"/>
              <a:t> and apply </a:t>
            </a:r>
          </a:p>
          <a:p>
            <a:pPr marL="731520" lvl="1" indent="-365760">
              <a:spcBef>
                <a:spcPts val="0"/>
              </a:spcBef>
              <a:spcAft>
                <a:spcPts val="0"/>
              </a:spcAft>
            </a:pPr>
            <a:r>
              <a:rPr lang="en-US" sz="2800" dirty="0"/>
              <a:t>What did you learn from identifying and analyzing the strategy in the video?</a:t>
            </a:r>
          </a:p>
          <a:p>
            <a:pPr lvl="1"/>
            <a:endParaRPr lang="en-US" sz="2400" dirty="0"/>
          </a:p>
        </p:txBody>
      </p:sp>
    </p:spTree>
    <p:extLst>
      <p:ext uri="{BB962C8B-B14F-4D97-AF65-F5344CB8AC3E}">
        <p14:creationId xmlns:p14="http://schemas.microsoft.com/office/powerpoint/2010/main" val="358721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04800"/>
            <a:ext cx="8229600" cy="914400"/>
          </a:xfrm>
        </p:spPr>
        <p:txBody>
          <a:bodyPr>
            <a:normAutofit/>
          </a:bodyPr>
          <a:lstStyle/>
          <a:p>
            <a:pPr algn="l"/>
            <a:r>
              <a:rPr lang="en-US" sz="4000" dirty="0">
                <a:latin typeface="Calibri" pitchFamily="34" charset="0"/>
              </a:rPr>
              <a:t>Lesson Analysis Process</a:t>
            </a:r>
          </a:p>
        </p:txBody>
      </p:sp>
      <p:sp>
        <p:nvSpPr>
          <p:cNvPr id="17411" name="Content Placeholder 2"/>
          <p:cNvSpPr>
            <a:spLocks noGrp="1"/>
          </p:cNvSpPr>
          <p:nvPr>
            <p:ph idx="1"/>
          </p:nvPr>
        </p:nvSpPr>
        <p:spPr>
          <a:xfrm>
            <a:off x="457200" y="1219200"/>
            <a:ext cx="8229600" cy="5410200"/>
          </a:xfrm>
        </p:spPr>
        <p:txBody>
          <a:bodyPr/>
          <a:lstStyle/>
          <a:p>
            <a:pPr marL="365760" indent="-365760">
              <a:spcBef>
                <a:spcPts val="0"/>
              </a:spcBef>
              <a:buClr>
                <a:schemeClr val="bg1">
                  <a:lumMod val="65000"/>
                </a:schemeClr>
              </a:buClr>
              <a:buFont typeface="Times New Roman" pitchFamily="18" charset="0"/>
              <a:buAutoNum type="arabicPeriod"/>
              <a:defRPr/>
            </a:pPr>
            <a:r>
              <a:rPr lang="en-US" sz="2700" dirty="0">
                <a:solidFill>
                  <a:srgbClr val="C00000"/>
                </a:solidFill>
              </a:rPr>
              <a:t>Review</a:t>
            </a:r>
            <a:r>
              <a:rPr lang="en-US" sz="2700" dirty="0"/>
              <a:t> the lesson context:</a:t>
            </a:r>
          </a:p>
          <a:p>
            <a:pPr marL="685800" lvl="3" indent="-222250">
              <a:buClr>
                <a:schemeClr val="bg1">
                  <a:lumMod val="65000"/>
                </a:schemeClr>
              </a:buClr>
              <a:buFont typeface="Arial" pitchFamily="34" charset="0"/>
              <a:buChar char="•"/>
              <a:defRPr/>
            </a:pPr>
            <a:r>
              <a:rPr lang="en-US" sz="2700" dirty="0"/>
              <a:t>What is the ideal student response to the focus question?</a:t>
            </a:r>
          </a:p>
          <a:p>
            <a:pPr marL="685800" lvl="3" indent="-222250">
              <a:buClr>
                <a:schemeClr val="bg1">
                  <a:lumMod val="65000"/>
                </a:schemeClr>
              </a:buClr>
              <a:buFont typeface="Arial" pitchFamily="34" charset="0"/>
              <a:buChar char="•"/>
              <a:defRPr/>
            </a:pPr>
            <a:r>
              <a:rPr lang="en-US" sz="2700" dirty="0"/>
              <a:t>How is the clip situated in the content storyline?</a:t>
            </a:r>
          </a:p>
          <a:p>
            <a:pPr marL="365760" indent="-365760">
              <a:buClr>
                <a:schemeClr val="bg1">
                  <a:lumMod val="65000"/>
                </a:schemeClr>
              </a:buClr>
              <a:buFont typeface="+mj-lt"/>
              <a:buAutoNum type="arabicPeriod"/>
              <a:defRPr/>
            </a:pPr>
            <a:r>
              <a:rPr lang="en-US" sz="2700" dirty="0">
                <a:solidFill>
                  <a:srgbClr val="C00000"/>
                </a:solidFill>
              </a:rPr>
              <a:t>Identify</a:t>
            </a:r>
            <a:r>
              <a:rPr lang="en-US" sz="2700" dirty="0"/>
              <a:t> and discuss the strategy that is the focus of analysis for each clip.</a:t>
            </a:r>
          </a:p>
          <a:p>
            <a:pPr marL="365760" indent="-365760">
              <a:buClr>
                <a:schemeClr val="bg1">
                  <a:lumMod val="65000"/>
                </a:schemeClr>
              </a:buClr>
              <a:buFont typeface="+mj-lt"/>
              <a:buAutoNum type="arabicPeriod"/>
              <a:defRPr/>
            </a:pPr>
            <a:r>
              <a:rPr lang="en-US" sz="2700" dirty="0">
                <a:solidFill>
                  <a:srgbClr val="C00000"/>
                </a:solidFill>
              </a:rPr>
              <a:t>Watch</a:t>
            </a:r>
            <a:r>
              <a:rPr lang="en-US" sz="2700" dirty="0"/>
              <a:t> video clip(s).</a:t>
            </a:r>
          </a:p>
          <a:p>
            <a:pPr marL="365760" indent="-365760">
              <a:buClr>
                <a:schemeClr val="bg1">
                  <a:lumMod val="65000"/>
                </a:schemeClr>
              </a:buClr>
              <a:buFont typeface="+mj-lt"/>
              <a:buAutoNum type="arabicPeriod"/>
              <a:defRPr/>
            </a:pPr>
            <a:r>
              <a:rPr lang="en-US" sz="2700" dirty="0">
                <a:solidFill>
                  <a:srgbClr val="C00000"/>
                </a:solidFill>
              </a:rPr>
              <a:t>Analyze</a:t>
            </a:r>
            <a:r>
              <a:rPr lang="en-US" sz="2700" dirty="0"/>
              <a:t> the lesson using the lesson analysis protocol.</a:t>
            </a:r>
          </a:p>
          <a:p>
            <a:pPr marL="365760" indent="-365760">
              <a:buClr>
                <a:schemeClr val="bg1">
                  <a:lumMod val="65000"/>
                </a:schemeClr>
              </a:buClr>
              <a:buFont typeface="+mj-lt"/>
              <a:buAutoNum type="arabicPeriod"/>
              <a:defRPr/>
            </a:pPr>
            <a:r>
              <a:rPr lang="en-US" sz="2700" dirty="0">
                <a:solidFill>
                  <a:srgbClr val="C00000"/>
                </a:solidFill>
              </a:rPr>
              <a:t>Reflect</a:t>
            </a:r>
            <a:r>
              <a:rPr lang="en-US" sz="2700" dirty="0"/>
              <a:t> on the lesson analysis experience: </a:t>
            </a:r>
          </a:p>
          <a:p>
            <a:pPr marL="685800" lvl="3" indent="-222250">
              <a:buClr>
                <a:schemeClr val="bg1">
                  <a:lumMod val="65000"/>
                </a:schemeClr>
              </a:buClr>
              <a:buFont typeface="Arial" pitchFamily="34" charset="0"/>
              <a:buChar char="•"/>
              <a:defRPr/>
            </a:pPr>
            <a:r>
              <a:rPr lang="en-US" sz="2700" dirty="0"/>
              <a:t>As a reviewer</a:t>
            </a:r>
          </a:p>
          <a:p>
            <a:pPr marL="685800" lvl="3" indent="-222250">
              <a:buClr>
                <a:schemeClr val="bg1">
                  <a:lumMod val="65000"/>
                </a:schemeClr>
              </a:buClr>
              <a:buFont typeface="Arial" pitchFamily="34" charset="0"/>
              <a:buChar char="•"/>
              <a:defRPr/>
            </a:pPr>
            <a:r>
              <a:rPr lang="en-US" sz="2700" dirty="0"/>
              <a:t>As a teacher in the clip</a:t>
            </a:r>
          </a:p>
        </p:txBody>
      </p:sp>
    </p:spTree>
    <p:extLst>
      <p:ext uri="{BB962C8B-B14F-4D97-AF65-F5344CB8AC3E}">
        <p14:creationId xmlns:p14="http://schemas.microsoft.com/office/powerpoint/2010/main" val="2511196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cs typeface="Times New Roman" pitchFamily="18" charset="0"/>
              </a:rPr>
              <a:t>Lesson Analysis: Viewing Basics</a:t>
            </a:r>
          </a:p>
        </p:txBody>
      </p:sp>
      <p:sp>
        <p:nvSpPr>
          <p:cNvPr id="3" name="Content Placeholder 2"/>
          <p:cNvSpPr>
            <a:spLocks noGrp="1"/>
          </p:cNvSpPr>
          <p:nvPr>
            <p:ph idx="1"/>
          </p:nvPr>
        </p:nvSpPr>
        <p:spPr>
          <a:xfrm>
            <a:off x="685800" y="1600200"/>
            <a:ext cx="8001000" cy="3886201"/>
          </a:xfrm>
        </p:spPr>
        <p:txBody>
          <a:bodyPr>
            <a:normAutofit/>
          </a:bodyPr>
          <a:lstStyle/>
          <a:p>
            <a:pPr marL="365760" indent="-365760">
              <a:lnSpc>
                <a:spcPct val="90000"/>
              </a:lnSpc>
              <a:spcBef>
                <a:spcPts val="0"/>
              </a:spcBef>
              <a:spcAft>
                <a:spcPts val="2200"/>
              </a:spcAft>
            </a:pPr>
            <a:r>
              <a:rPr lang="en-US" sz="3000" b="1" dirty="0"/>
              <a:t>Viewing basic 1: </a:t>
            </a:r>
            <a:r>
              <a:rPr lang="en-US" sz="3000" dirty="0"/>
              <a:t>Look past the trivial, or little things, that bug you.</a:t>
            </a:r>
          </a:p>
          <a:p>
            <a:pPr marL="365760" indent="-365760">
              <a:lnSpc>
                <a:spcPct val="90000"/>
              </a:lnSpc>
              <a:spcBef>
                <a:spcPts val="0"/>
              </a:spcBef>
              <a:spcAft>
                <a:spcPts val="2200"/>
              </a:spcAft>
            </a:pPr>
            <a:r>
              <a:rPr lang="en-US" sz="3000" b="1" dirty="0"/>
              <a:t>Viewing basic 2: </a:t>
            </a:r>
            <a:r>
              <a:rPr lang="en-US" sz="3000" dirty="0"/>
              <a:t>Avoid the “This doesn’t look like my classroom!” trap.</a:t>
            </a:r>
          </a:p>
          <a:p>
            <a:pPr marL="365760" indent="-365760">
              <a:lnSpc>
                <a:spcPct val="90000"/>
              </a:lnSpc>
              <a:spcBef>
                <a:spcPts val="0"/>
              </a:spcBef>
              <a:spcAft>
                <a:spcPts val="1800"/>
              </a:spcAft>
            </a:pPr>
            <a:r>
              <a:rPr lang="en-US" sz="3000" b="1" dirty="0"/>
              <a:t>Viewing basic 3: </a:t>
            </a:r>
            <a:r>
              <a:rPr lang="en-US" sz="3000" dirty="0"/>
              <a:t>Avoid making snap judgments about the teaching or learning in the classroom you’re viewing. </a:t>
            </a:r>
          </a:p>
        </p:txBody>
      </p:sp>
      <p:sp>
        <p:nvSpPr>
          <p:cNvPr id="4" name="TextBox 3"/>
          <p:cNvSpPr txBox="1"/>
          <p:nvPr/>
        </p:nvSpPr>
        <p:spPr>
          <a:xfrm>
            <a:off x="838200" y="5410200"/>
            <a:ext cx="7924800" cy="1015663"/>
          </a:xfrm>
          <a:prstGeom prst="rect">
            <a:avLst/>
          </a:prstGeom>
          <a:noFill/>
        </p:spPr>
        <p:txBody>
          <a:bodyPr wrap="square" rtlCol="0">
            <a:spAutoFit/>
          </a:bodyPr>
          <a:lstStyle/>
          <a:p>
            <a:r>
              <a:rPr lang="en-US" sz="3000" b="1" dirty="0">
                <a:latin typeface="Calibri" pitchFamily="34" charset="0"/>
              </a:rPr>
              <a:t>Note: </a:t>
            </a:r>
            <a:r>
              <a:rPr lang="en-US" sz="3000" dirty="0">
                <a:latin typeface="Calibri" pitchFamily="34" charset="0"/>
              </a:rPr>
              <a:t>Find out more about the viewing basics on page 1 of the </a:t>
            </a:r>
            <a:r>
              <a:rPr lang="en-US" sz="3000" dirty="0" err="1">
                <a:latin typeface="Calibri" pitchFamily="34" charset="0"/>
              </a:rPr>
              <a:t>STeLLA</a:t>
            </a:r>
            <a:r>
              <a:rPr lang="en-US" sz="3000" dirty="0">
                <a:latin typeface="Calibri" pitchFamily="34" charset="0"/>
              </a:rPr>
              <a:t> strategies booklet.</a:t>
            </a:r>
          </a:p>
        </p:txBody>
      </p:sp>
    </p:spTree>
    <p:extLst>
      <p:ext uri="{BB962C8B-B14F-4D97-AF65-F5344CB8AC3E}">
        <p14:creationId xmlns:p14="http://schemas.microsoft.com/office/powerpoint/2010/main" val="142290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56940"/>
            <a:ext cx="6172200" cy="990600"/>
          </a:xfrm>
        </p:spPr>
        <p:txBody>
          <a:bodyPr>
            <a:normAutofit/>
          </a:bodyPr>
          <a:lstStyle/>
          <a:p>
            <a:r>
              <a:rPr lang="en-US" dirty="0"/>
              <a:t>Our First Video Clip </a:t>
            </a:r>
          </a:p>
        </p:txBody>
      </p:sp>
      <p:sp>
        <p:nvSpPr>
          <p:cNvPr id="3" name="Content Placeholder 2"/>
          <p:cNvSpPr>
            <a:spLocks noGrp="1"/>
          </p:cNvSpPr>
          <p:nvPr>
            <p:ph idx="1"/>
          </p:nvPr>
        </p:nvSpPr>
        <p:spPr>
          <a:xfrm>
            <a:off x="762000" y="1295400"/>
            <a:ext cx="8153400" cy="5334000"/>
          </a:xfrm>
        </p:spPr>
        <p:txBody>
          <a:bodyPr/>
          <a:lstStyle/>
          <a:p>
            <a:pPr marL="0" indent="0">
              <a:buNone/>
            </a:pPr>
            <a:r>
              <a:rPr lang="en-US" sz="3000" b="1" dirty="0"/>
              <a:t>Context:  </a:t>
            </a:r>
          </a:p>
          <a:p>
            <a:pPr marL="365760" indent="-365760">
              <a:spcBef>
                <a:spcPts val="600"/>
              </a:spcBef>
            </a:pPr>
            <a:r>
              <a:rPr lang="en-US" sz="3000" dirty="0"/>
              <a:t>An interview with a student (Nick) before the teacher begins instruction on Earth’s changing surface.</a:t>
            </a:r>
          </a:p>
          <a:p>
            <a:pPr marL="365760" indent="-365760">
              <a:spcBef>
                <a:spcPts val="600"/>
              </a:spcBef>
            </a:pPr>
            <a:r>
              <a:rPr lang="en-US" sz="3000" dirty="0"/>
              <a:t>Read the context at the top of the video transcript (handout 2.1 in your PD program binder).</a:t>
            </a:r>
          </a:p>
          <a:p>
            <a:pPr marL="365760" indent="-365760">
              <a:spcBef>
                <a:spcPts val="600"/>
              </a:spcBef>
            </a:pPr>
            <a:r>
              <a:rPr lang="en-US" sz="3000" dirty="0"/>
              <a:t>Nick and the interviewer refer to a relief map </a:t>
            </a:r>
            <a:br>
              <a:rPr lang="en-US" sz="3000" dirty="0"/>
            </a:br>
            <a:r>
              <a:rPr lang="en-US" sz="3000" dirty="0"/>
              <a:t>of the United States that shows various topographical features.</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2800" dirty="0">
              <a:solidFill>
                <a:srgbClr val="0070C0"/>
              </a:solidFill>
            </a:endParaRPr>
          </a:p>
          <a:p>
            <a:pPr marL="0" indent="0">
              <a:buNone/>
            </a:pPr>
            <a:endParaRPr lang="en-US" sz="1600" dirty="0"/>
          </a:p>
          <a:p>
            <a:pPr marL="0" indent="0">
              <a:buNone/>
            </a:pPr>
            <a:endParaRPr lang="en-US" sz="1600" dirty="0"/>
          </a:p>
        </p:txBody>
      </p:sp>
      <p:sp>
        <p:nvSpPr>
          <p:cNvPr id="5" name="TextBox 4"/>
          <p:cNvSpPr txBox="1"/>
          <p:nvPr/>
        </p:nvSpPr>
        <p:spPr>
          <a:xfrm>
            <a:off x="7848600" y="533400"/>
            <a:ext cx="914400" cy="646331"/>
          </a:xfrm>
          <a:prstGeom prst="rect">
            <a:avLst/>
          </a:prstGeom>
          <a:solidFill>
            <a:schemeClr val="bg1">
              <a:lumMod val="85000"/>
              <a:alpha val="78000"/>
            </a:schemeClr>
          </a:solidFill>
        </p:spPr>
        <p:txBody>
          <a:bodyPr wrap="square" rtlCol="0">
            <a:spAutoFit/>
          </a:bodyPr>
          <a:lstStyle/>
          <a:p>
            <a:r>
              <a:rPr lang="en-US" b="1" dirty="0"/>
              <a:t>Video </a:t>
            </a:r>
            <a:br>
              <a:rPr lang="en-US" b="1" dirty="0"/>
            </a:br>
            <a:r>
              <a:rPr lang="en-US" b="1" dirty="0"/>
              <a:t>Clip 1</a:t>
            </a:r>
          </a:p>
        </p:txBody>
      </p:sp>
    </p:spTree>
    <p:extLst>
      <p:ext uri="{BB962C8B-B14F-4D97-AF65-F5344CB8AC3E}">
        <p14:creationId xmlns:p14="http://schemas.microsoft.com/office/powerpoint/2010/main" val="100673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457200"/>
            <a:ext cx="7172047" cy="990600"/>
          </a:xfrm>
        </p:spPr>
        <p:txBody>
          <a:bodyPr>
            <a:normAutofit/>
          </a:bodyPr>
          <a:lstStyle/>
          <a:p>
            <a:r>
              <a:rPr lang="en-US" sz="3600" b="1" dirty="0">
                <a:cs typeface="Times New Roman" pitchFamily="18" charset="0"/>
              </a:rPr>
              <a:t>Identify </a:t>
            </a:r>
            <a:r>
              <a:rPr lang="en-US" sz="3600" dirty="0">
                <a:cs typeface="Times New Roman" pitchFamily="18" charset="0"/>
              </a:rPr>
              <a:t>Elicit and Probe Questions</a:t>
            </a:r>
          </a:p>
        </p:txBody>
      </p:sp>
      <p:sp>
        <p:nvSpPr>
          <p:cNvPr id="99331" name="Rectangle 3"/>
          <p:cNvSpPr>
            <a:spLocks noGrp="1" noChangeArrowheads="1"/>
          </p:cNvSpPr>
          <p:nvPr>
            <p:ph type="body" idx="1"/>
          </p:nvPr>
        </p:nvSpPr>
        <p:spPr>
          <a:xfrm>
            <a:off x="457200" y="1447800"/>
            <a:ext cx="8534400" cy="5410200"/>
          </a:xfrm>
        </p:spPr>
        <p:txBody>
          <a:bodyPr>
            <a:noAutofit/>
          </a:bodyPr>
          <a:lstStyle/>
          <a:p>
            <a:pPr marL="228600" lvl="1" indent="-228600">
              <a:spcBef>
                <a:spcPts val="0"/>
              </a:spcBef>
              <a:spcAft>
                <a:spcPts val="300"/>
              </a:spcAft>
              <a:tabLst>
                <a:tab pos="137160" algn="l"/>
              </a:tabLst>
            </a:pPr>
            <a:r>
              <a:rPr lang="en-US" sz="2600" dirty="0"/>
              <a:t>Watch the video clip for examples of elicit and probe questions.</a:t>
            </a:r>
          </a:p>
          <a:p>
            <a:pPr marL="228600" lvl="1" indent="-228600">
              <a:spcBef>
                <a:spcPts val="0"/>
              </a:spcBef>
              <a:spcAft>
                <a:spcPts val="300"/>
              </a:spcAft>
              <a:tabLst>
                <a:tab pos="137160" algn="l"/>
              </a:tabLst>
            </a:pPr>
            <a:r>
              <a:rPr lang="en-US" sz="2600" b="1" dirty="0"/>
              <a:t>Individuals: </a:t>
            </a:r>
            <a:r>
              <a:rPr lang="en-US" sz="2600" dirty="0"/>
              <a:t>Mark E (elicit) and P (probe) on your transcript.</a:t>
            </a:r>
          </a:p>
          <a:p>
            <a:pPr marL="228600" lvl="1" indent="-228600">
              <a:spcBef>
                <a:spcPts val="0"/>
              </a:spcBef>
              <a:spcAft>
                <a:spcPts val="300"/>
              </a:spcAft>
              <a:tabLst>
                <a:tab pos="137160" algn="l"/>
              </a:tabLst>
            </a:pPr>
            <a:r>
              <a:rPr lang="en-US" sz="2600" dirty="0"/>
              <a:t>Share your evidence with the group.</a:t>
            </a:r>
          </a:p>
          <a:p>
            <a:pPr marL="0" lvl="1" indent="0">
              <a:spcBef>
                <a:spcPts val="600"/>
              </a:spcBef>
              <a:buNone/>
            </a:pPr>
            <a:r>
              <a:rPr lang="en-US" sz="2600" b="1" dirty="0"/>
              <a:t>Remember: </a:t>
            </a:r>
          </a:p>
          <a:p>
            <a:pPr marL="685800" lvl="1" indent="-457200">
              <a:spcBef>
                <a:spcPts val="0"/>
              </a:spcBef>
              <a:spcAft>
                <a:spcPts val="300"/>
              </a:spcAft>
              <a:buFont typeface="+mj-lt"/>
              <a:buAutoNum type="arabicPeriod"/>
            </a:pPr>
            <a:r>
              <a:rPr lang="en-US" sz="2600" dirty="0"/>
              <a:t>Not all questions will fall into the E and P categories.</a:t>
            </a:r>
          </a:p>
          <a:p>
            <a:pPr marL="685800" lvl="1" indent="-457200">
              <a:spcBef>
                <a:spcPts val="0"/>
              </a:spcBef>
              <a:spcAft>
                <a:spcPts val="300"/>
              </a:spcAft>
              <a:buFont typeface="+mj-lt"/>
              <a:buAutoNum type="arabicPeriod"/>
            </a:pPr>
            <a:r>
              <a:rPr lang="en-US" sz="2600" dirty="0"/>
              <a:t>Elicit questions start a conversation and ask for student ideas without expecting right answers.</a:t>
            </a:r>
          </a:p>
          <a:p>
            <a:pPr marL="685800" lvl="1" indent="-457200">
              <a:spcBef>
                <a:spcPts val="0"/>
              </a:spcBef>
              <a:spcAft>
                <a:spcPts val="300"/>
              </a:spcAft>
              <a:buFont typeface="+mj-lt"/>
              <a:buAutoNum type="arabicPeriod"/>
            </a:pPr>
            <a:r>
              <a:rPr lang="en-US" sz="2600" dirty="0"/>
              <a:t>Probe questions try to figure out what a student  means.</a:t>
            </a:r>
          </a:p>
          <a:p>
            <a:pPr marL="685800" lvl="1" indent="-457200">
              <a:spcBef>
                <a:spcPts val="0"/>
              </a:spcBef>
              <a:spcAft>
                <a:spcPts val="300"/>
              </a:spcAft>
              <a:buFont typeface="+mj-lt"/>
              <a:buAutoNum type="arabicPeriod"/>
            </a:pPr>
            <a:r>
              <a:rPr lang="en-US" sz="2600" dirty="0"/>
              <a:t>Probe questions can paraphrase a student’s idea.</a:t>
            </a:r>
          </a:p>
          <a:p>
            <a:pPr marL="239713" indent="0">
              <a:buNone/>
            </a:pPr>
            <a:endParaRPr lang="en-US" sz="2500" dirty="0">
              <a:solidFill>
                <a:srgbClr val="FF0000"/>
              </a:solidFill>
            </a:endParaRPr>
          </a:p>
          <a:p>
            <a:pPr marL="514350" lvl="1" indent="0">
              <a:buNone/>
            </a:pPr>
            <a:endParaRPr lang="en-US" sz="2500" dirty="0"/>
          </a:p>
        </p:txBody>
      </p:sp>
      <p:sp>
        <p:nvSpPr>
          <p:cNvPr id="3" name="TextBox 2"/>
          <p:cNvSpPr txBox="1"/>
          <p:nvPr/>
        </p:nvSpPr>
        <p:spPr>
          <a:xfrm>
            <a:off x="2971800" y="6019800"/>
            <a:ext cx="5943600" cy="369332"/>
          </a:xfrm>
          <a:prstGeom prst="rect">
            <a:avLst/>
          </a:prstGeom>
          <a:noFill/>
          <a:ln>
            <a:solidFill>
              <a:schemeClr val="bg1"/>
            </a:solidFill>
          </a:ln>
        </p:spPr>
        <p:txBody>
          <a:bodyPr wrap="square" rtlCol="0">
            <a:spAutoFit/>
          </a:bodyPr>
          <a:lstStyle/>
          <a:p>
            <a:r>
              <a:rPr lang="en-US" dirty="0">
                <a:solidFill>
                  <a:srgbClr val="0070C0"/>
                </a:solidFill>
                <a:latin typeface="Calibri" pitchFamily="34" charset="0"/>
              </a:rPr>
              <a:t>Link to video clip 1: </a:t>
            </a:r>
            <a:r>
              <a:rPr lang="en-US" dirty="0">
                <a:solidFill>
                  <a:srgbClr val="0070C0"/>
                </a:solidFill>
                <a:latin typeface="Calibri" pitchFamily="34" charset="0"/>
                <a:hlinkClick r:id="rId3"/>
              </a:rPr>
              <a:t>2.1_stella2-04-torres4-SI_pre_nick_c1</a:t>
            </a:r>
            <a:endParaRPr lang="en-US" dirty="0">
              <a:solidFill>
                <a:srgbClr val="0070C0"/>
              </a:solidFill>
              <a:latin typeface="Calibri" pitchFamily="34" charset="0"/>
            </a:endParaRPr>
          </a:p>
        </p:txBody>
      </p:sp>
      <p:sp>
        <p:nvSpPr>
          <p:cNvPr id="2" name="TextBox 1"/>
          <p:cNvSpPr txBox="1"/>
          <p:nvPr/>
        </p:nvSpPr>
        <p:spPr>
          <a:xfrm>
            <a:off x="7848600" y="609600"/>
            <a:ext cx="990600" cy="646331"/>
          </a:xfrm>
          <a:prstGeom prst="rect">
            <a:avLst/>
          </a:prstGeom>
          <a:solidFill>
            <a:schemeClr val="bg1">
              <a:lumMod val="85000"/>
              <a:alpha val="78000"/>
            </a:schemeClr>
          </a:solidFill>
        </p:spPr>
        <p:txBody>
          <a:bodyPr wrap="square" rtlCol="0">
            <a:spAutoFit/>
          </a:bodyPr>
          <a:lstStyle/>
          <a:p>
            <a:r>
              <a:rPr lang="en-US" b="1" dirty="0"/>
              <a:t>Video Clip 1</a:t>
            </a:r>
          </a:p>
        </p:txBody>
      </p:sp>
    </p:spTree>
    <p:extLst>
      <p:ext uri="{BB962C8B-B14F-4D97-AF65-F5344CB8AC3E}">
        <p14:creationId xmlns:p14="http://schemas.microsoft.com/office/powerpoint/2010/main" val="291556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33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93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33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933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933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9331">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93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6477000" cy="990600"/>
          </a:xfrm>
        </p:spPr>
        <p:txBody>
          <a:bodyPr>
            <a:normAutofit/>
          </a:bodyPr>
          <a:lstStyle/>
          <a:p>
            <a:r>
              <a:rPr lang="en-US" b="1" dirty="0"/>
              <a:t>Analyze</a:t>
            </a:r>
            <a:r>
              <a:rPr lang="en-US" dirty="0"/>
              <a:t> Student Thinking</a:t>
            </a:r>
          </a:p>
        </p:txBody>
      </p:sp>
      <p:sp>
        <p:nvSpPr>
          <p:cNvPr id="3" name="Content Placeholder 2"/>
          <p:cNvSpPr>
            <a:spLocks noGrp="1"/>
          </p:cNvSpPr>
          <p:nvPr>
            <p:ph idx="1"/>
          </p:nvPr>
        </p:nvSpPr>
        <p:spPr>
          <a:xfrm>
            <a:off x="533400" y="1371600"/>
            <a:ext cx="8153400" cy="5029200"/>
          </a:xfrm>
        </p:spPr>
        <p:txBody>
          <a:bodyPr/>
          <a:lstStyle/>
          <a:p>
            <a:pPr marL="0" indent="0">
              <a:spcAft>
                <a:spcPts val="1200"/>
              </a:spcAft>
              <a:buNone/>
            </a:pPr>
            <a:r>
              <a:rPr lang="en-US" sz="3200" dirty="0"/>
              <a:t>Review the interview transcript. </a:t>
            </a:r>
          </a:p>
          <a:p>
            <a:pPr marL="731520" indent="-365760">
              <a:spcBef>
                <a:spcPts val="300"/>
              </a:spcBef>
              <a:spcAft>
                <a:spcPts val="1200"/>
              </a:spcAft>
              <a:tabLst>
                <a:tab pos="457200" algn="l"/>
              </a:tabLst>
            </a:pPr>
            <a:r>
              <a:rPr lang="en-US" sz="3200" dirty="0"/>
              <a:t>What student thinking was revealed through the interviewer’s elicit and probe questions?  </a:t>
            </a:r>
          </a:p>
          <a:p>
            <a:pPr marL="731520" lvl="1" indent="-365760">
              <a:spcBef>
                <a:spcPts val="300"/>
              </a:spcBef>
              <a:spcAft>
                <a:spcPts val="1200"/>
              </a:spcAft>
              <a:tabLst>
                <a:tab pos="457200" algn="l"/>
              </a:tabLst>
            </a:pPr>
            <a:r>
              <a:rPr lang="en-US" sz="3200" dirty="0"/>
              <a:t>What ideas did Nick have about how mountains are formed?  </a:t>
            </a:r>
          </a:p>
          <a:p>
            <a:pPr marL="731520" lvl="1" indent="-365760">
              <a:spcBef>
                <a:spcPts val="300"/>
              </a:spcBef>
              <a:spcAft>
                <a:spcPts val="0"/>
              </a:spcAft>
              <a:tabLst>
                <a:tab pos="457200" algn="l"/>
              </a:tabLst>
            </a:pPr>
            <a:r>
              <a:rPr lang="en-US" sz="3200" dirty="0"/>
              <a:t>Were there places you wished the interviewer had probed more into Nick’s thinking? Why?</a:t>
            </a:r>
          </a:p>
        </p:txBody>
      </p:sp>
      <p:sp>
        <p:nvSpPr>
          <p:cNvPr id="4" name="TextBox 3"/>
          <p:cNvSpPr txBox="1"/>
          <p:nvPr/>
        </p:nvSpPr>
        <p:spPr>
          <a:xfrm>
            <a:off x="7772400" y="609600"/>
            <a:ext cx="990600" cy="646331"/>
          </a:xfrm>
          <a:prstGeom prst="rect">
            <a:avLst/>
          </a:prstGeom>
          <a:solidFill>
            <a:schemeClr val="bg1">
              <a:lumMod val="85000"/>
              <a:alpha val="78000"/>
            </a:schemeClr>
          </a:solidFill>
        </p:spPr>
        <p:txBody>
          <a:bodyPr wrap="square" rtlCol="0">
            <a:spAutoFit/>
          </a:bodyPr>
          <a:lstStyle/>
          <a:p>
            <a:r>
              <a:rPr lang="en-US" b="1" dirty="0"/>
              <a:t>Video Clip 1</a:t>
            </a:r>
          </a:p>
        </p:txBody>
      </p:sp>
    </p:spTree>
    <p:extLst>
      <p:ext uri="{BB962C8B-B14F-4D97-AF65-F5344CB8AC3E}">
        <p14:creationId xmlns:p14="http://schemas.microsoft.com/office/powerpoint/2010/main" val="1706301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533400" y="381000"/>
            <a:ext cx="7239000" cy="990600"/>
          </a:xfrm>
        </p:spPr>
        <p:txBody>
          <a:bodyPr>
            <a:noAutofit/>
          </a:bodyPr>
          <a:lstStyle/>
          <a:p>
            <a:r>
              <a:rPr lang="en-US" sz="3600" b="1" dirty="0">
                <a:cs typeface="Times New Roman" pitchFamily="18" charset="0"/>
              </a:rPr>
              <a:t>Identify</a:t>
            </a:r>
            <a:r>
              <a:rPr lang="en-US" sz="3600" dirty="0">
                <a:cs typeface="Times New Roman" pitchFamily="18" charset="0"/>
              </a:rPr>
              <a:t> Probe and Challenge Questions</a:t>
            </a:r>
          </a:p>
        </p:txBody>
      </p:sp>
      <p:sp>
        <p:nvSpPr>
          <p:cNvPr id="99331" name="Rectangle 3"/>
          <p:cNvSpPr>
            <a:spLocks noGrp="1" noChangeArrowheads="1"/>
          </p:cNvSpPr>
          <p:nvPr>
            <p:ph type="body" idx="1"/>
          </p:nvPr>
        </p:nvSpPr>
        <p:spPr>
          <a:xfrm>
            <a:off x="572814" y="1295400"/>
            <a:ext cx="8571186" cy="4917281"/>
          </a:xfrm>
        </p:spPr>
        <p:txBody>
          <a:bodyPr>
            <a:noAutofit/>
          </a:bodyPr>
          <a:lstStyle/>
          <a:p>
            <a:pPr marL="182880" indent="-182880">
              <a:spcBef>
                <a:spcPts val="0"/>
              </a:spcBef>
              <a:spcAft>
                <a:spcPts val="600"/>
              </a:spcAft>
            </a:pPr>
            <a:r>
              <a:rPr lang="en-US" dirty="0"/>
              <a:t>Now we’ll look at a classroom video and focus on identifying probe and challenge questions.</a:t>
            </a:r>
          </a:p>
          <a:p>
            <a:pPr marL="182880" indent="-182880">
              <a:spcBef>
                <a:spcPts val="0"/>
              </a:spcBef>
              <a:spcAft>
                <a:spcPts val="600"/>
              </a:spcAft>
            </a:pPr>
            <a:r>
              <a:rPr lang="en-US" dirty="0"/>
              <a:t>Read the context at the top of the video transcript (handout 2.2).</a:t>
            </a:r>
          </a:p>
          <a:p>
            <a:pPr marL="182880" indent="-182880">
              <a:spcBef>
                <a:spcPts val="0"/>
              </a:spcBef>
              <a:spcAft>
                <a:spcPts val="600"/>
              </a:spcAft>
            </a:pPr>
            <a:r>
              <a:rPr lang="en-US" dirty="0"/>
              <a:t>Identify probe (P) and challenge (C) questions and mark them on your transcript. </a:t>
            </a:r>
          </a:p>
          <a:p>
            <a:pPr marL="182880" indent="-182880">
              <a:spcBef>
                <a:spcPts val="0"/>
              </a:spcBef>
              <a:spcAft>
                <a:spcPts val="600"/>
              </a:spcAft>
            </a:pPr>
            <a:r>
              <a:rPr lang="en-US" dirty="0"/>
              <a:t>Mark “missed opportunity” (MO) next to places you would like to know more about student thinking.</a:t>
            </a:r>
          </a:p>
          <a:p>
            <a:pPr marL="0" lvl="1" indent="0">
              <a:spcBef>
                <a:spcPts val="300"/>
              </a:spcBef>
              <a:spcAft>
                <a:spcPts val="300"/>
              </a:spcAft>
              <a:buNone/>
            </a:pPr>
            <a:r>
              <a:rPr lang="en-US" sz="2400" b="1" dirty="0"/>
              <a:t>Remember: </a:t>
            </a:r>
          </a:p>
          <a:p>
            <a:pPr marL="365760" lvl="1" indent="-365760">
              <a:spcBef>
                <a:spcPts val="0"/>
              </a:spcBef>
              <a:spcAft>
                <a:spcPts val="600"/>
              </a:spcAft>
              <a:buFont typeface="+mj-lt"/>
              <a:buAutoNum type="arabicPeriod"/>
            </a:pPr>
            <a:r>
              <a:rPr lang="en-US" sz="2400" b="1" dirty="0"/>
              <a:t>Probe questions </a:t>
            </a:r>
            <a:r>
              <a:rPr lang="en-US" sz="2400" dirty="0"/>
              <a:t>try to figure out what a student means or is thinking.</a:t>
            </a:r>
          </a:p>
          <a:p>
            <a:pPr marL="365760" lvl="1" indent="-365760">
              <a:spcBef>
                <a:spcPts val="0"/>
              </a:spcBef>
              <a:spcAft>
                <a:spcPts val="600"/>
              </a:spcAft>
              <a:buFont typeface="+mj-lt"/>
              <a:buAutoNum type="arabicPeriod"/>
            </a:pPr>
            <a:r>
              <a:rPr lang="en-US" sz="2400" b="1" dirty="0"/>
              <a:t>Challenge questions </a:t>
            </a:r>
            <a:r>
              <a:rPr lang="en-US" sz="2400" dirty="0"/>
              <a:t>try to move student thinking toward a more scientifically accurate idea.</a:t>
            </a:r>
          </a:p>
        </p:txBody>
      </p:sp>
      <p:sp>
        <p:nvSpPr>
          <p:cNvPr id="3" name="TextBox 2"/>
          <p:cNvSpPr txBox="1"/>
          <p:nvPr/>
        </p:nvSpPr>
        <p:spPr>
          <a:xfrm>
            <a:off x="3200400" y="6629400"/>
            <a:ext cx="184731" cy="369332"/>
          </a:xfrm>
          <a:prstGeom prst="rect">
            <a:avLst/>
          </a:prstGeom>
          <a:noFill/>
        </p:spPr>
        <p:txBody>
          <a:bodyPr wrap="none" rtlCol="0">
            <a:spAutoFit/>
          </a:bodyPr>
          <a:lstStyle/>
          <a:p>
            <a:endParaRPr lang="en-US" dirty="0"/>
          </a:p>
        </p:txBody>
      </p:sp>
      <p:sp>
        <p:nvSpPr>
          <p:cNvPr id="6" name="TextBox 5">
            <a:hlinkClick r:id="rId3" action="ppaction://hlinkfile"/>
          </p:cNvPr>
          <p:cNvSpPr txBox="1"/>
          <p:nvPr/>
        </p:nvSpPr>
        <p:spPr>
          <a:xfrm>
            <a:off x="4114800" y="6324600"/>
            <a:ext cx="4739640" cy="369332"/>
          </a:xfrm>
          <a:prstGeom prst="rect">
            <a:avLst/>
          </a:prstGeom>
          <a:noFill/>
          <a:ln>
            <a:solidFill>
              <a:schemeClr val="bg1"/>
            </a:solidFill>
          </a:ln>
        </p:spPr>
        <p:txBody>
          <a:bodyPr wrap="square" rtlCol="0">
            <a:spAutoFit/>
          </a:bodyPr>
          <a:lstStyle/>
          <a:p>
            <a:r>
              <a:rPr lang="en-US" dirty="0">
                <a:solidFill>
                  <a:srgbClr val="0070C0"/>
                </a:solidFill>
                <a:latin typeface="Calibri" pitchFamily="34" charset="0"/>
              </a:rPr>
              <a:t>Link to video clip 2: </a:t>
            </a:r>
            <a:r>
              <a:rPr lang="en-US" dirty="0">
                <a:solidFill>
                  <a:srgbClr val="0070C0"/>
                </a:solidFill>
                <a:latin typeface="Calibri" pitchFamily="34" charset="0"/>
                <a:hlinkClick r:id="rId4"/>
              </a:rPr>
              <a:t>2.2_stella2-04-torres4-L1_c1</a:t>
            </a:r>
            <a:endParaRPr lang="en-US" dirty="0">
              <a:solidFill>
                <a:srgbClr val="0070C0"/>
              </a:solidFill>
              <a:latin typeface="Calibri" pitchFamily="34" charset="0"/>
            </a:endParaRPr>
          </a:p>
        </p:txBody>
      </p:sp>
      <p:sp>
        <p:nvSpPr>
          <p:cNvPr id="2" name="TextBox 1"/>
          <p:cNvSpPr txBox="1"/>
          <p:nvPr/>
        </p:nvSpPr>
        <p:spPr>
          <a:xfrm>
            <a:off x="8001000" y="533400"/>
            <a:ext cx="914400" cy="646331"/>
          </a:xfrm>
          <a:prstGeom prst="rect">
            <a:avLst/>
          </a:prstGeom>
          <a:solidFill>
            <a:schemeClr val="bg1">
              <a:lumMod val="85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154523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3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3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3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93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93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93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990600"/>
          </a:xfrm>
        </p:spPr>
        <p:txBody>
          <a:bodyPr>
            <a:noAutofit/>
          </a:bodyPr>
          <a:lstStyle/>
          <a:p>
            <a:r>
              <a:rPr lang="en-US" sz="3600" b="1" dirty="0"/>
              <a:t>Identify</a:t>
            </a:r>
            <a:r>
              <a:rPr lang="en-US" sz="3600" dirty="0"/>
              <a:t> Probe and Challenge Questions</a:t>
            </a:r>
          </a:p>
        </p:txBody>
      </p:sp>
      <p:sp>
        <p:nvSpPr>
          <p:cNvPr id="3" name="Content Placeholder 2"/>
          <p:cNvSpPr>
            <a:spLocks noGrp="1"/>
          </p:cNvSpPr>
          <p:nvPr>
            <p:ph idx="1"/>
          </p:nvPr>
        </p:nvSpPr>
        <p:spPr>
          <a:xfrm>
            <a:off x="457200" y="1600200"/>
            <a:ext cx="8229600" cy="4876800"/>
          </a:xfrm>
        </p:spPr>
        <p:txBody>
          <a:bodyPr/>
          <a:lstStyle/>
          <a:p>
            <a:pPr marL="365760" indent="-365760">
              <a:spcBef>
                <a:spcPts val="0"/>
              </a:spcBef>
              <a:spcAft>
                <a:spcPts val="1800"/>
              </a:spcAft>
            </a:pPr>
            <a:r>
              <a:rPr lang="en-US" sz="3200" dirty="0"/>
              <a:t>What are good examples of probe questions in the video transcript (if any)?</a:t>
            </a:r>
          </a:p>
          <a:p>
            <a:pPr marL="365760" indent="-365760">
              <a:spcBef>
                <a:spcPts val="0"/>
              </a:spcBef>
              <a:spcAft>
                <a:spcPts val="1800"/>
              </a:spcAft>
            </a:pPr>
            <a:r>
              <a:rPr lang="en-US" sz="3200" dirty="0"/>
              <a:t>What are good examples of challenge questions in the transcript (if any)? </a:t>
            </a:r>
          </a:p>
        </p:txBody>
      </p:sp>
      <p:sp>
        <p:nvSpPr>
          <p:cNvPr id="4" name="TextBox 3"/>
          <p:cNvSpPr txBox="1"/>
          <p:nvPr/>
        </p:nvSpPr>
        <p:spPr>
          <a:xfrm>
            <a:off x="7924800" y="609600"/>
            <a:ext cx="914400" cy="646331"/>
          </a:xfrm>
          <a:prstGeom prst="rect">
            <a:avLst/>
          </a:prstGeom>
          <a:solidFill>
            <a:schemeClr val="bg1">
              <a:lumMod val="85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2339408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990600"/>
          </a:xfrm>
        </p:spPr>
        <p:txBody>
          <a:bodyPr>
            <a:noAutofit/>
          </a:bodyPr>
          <a:lstStyle/>
          <a:p>
            <a:r>
              <a:rPr lang="en-US" sz="3600" b="1" dirty="0"/>
              <a:t>Identify</a:t>
            </a:r>
            <a:r>
              <a:rPr lang="en-US" sz="3600" dirty="0"/>
              <a:t> Missed Opportunities to Probe Student Thinking</a:t>
            </a:r>
          </a:p>
        </p:txBody>
      </p:sp>
      <p:sp>
        <p:nvSpPr>
          <p:cNvPr id="3" name="Content Placeholder 2"/>
          <p:cNvSpPr>
            <a:spLocks noGrp="1"/>
          </p:cNvSpPr>
          <p:nvPr>
            <p:ph idx="1"/>
          </p:nvPr>
        </p:nvSpPr>
        <p:spPr>
          <a:xfrm>
            <a:off x="457200" y="1676400"/>
            <a:ext cx="8229600" cy="4572000"/>
          </a:xfrm>
        </p:spPr>
        <p:txBody>
          <a:bodyPr/>
          <a:lstStyle/>
          <a:p>
            <a:pPr marL="0" indent="0">
              <a:spcAft>
                <a:spcPts val="1200"/>
              </a:spcAft>
              <a:buNone/>
            </a:pPr>
            <a:r>
              <a:rPr lang="en-US" sz="3000" b="1" dirty="0"/>
              <a:t>Individuals: </a:t>
            </a:r>
            <a:r>
              <a:rPr lang="en-US" sz="3000" dirty="0"/>
              <a:t>Locate one missed opportunity in the video where the teacher could have asked a probe question. Suggest a probe question to better understand student thinking.  </a:t>
            </a:r>
          </a:p>
          <a:p>
            <a:pPr marL="0" indent="0">
              <a:spcBef>
                <a:spcPts val="1200"/>
              </a:spcBef>
              <a:spcAft>
                <a:spcPts val="0"/>
              </a:spcAft>
              <a:buNone/>
            </a:pPr>
            <a:r>
              <a:rPr lang="en-US" sz="3000" b="1" dirty="0"/>
              <a:t>Turn and Talk: </a:t>
            </a:r>
            <a:r>
              <a:rPr lang="en-US" sz="3000" dirty="0"/>
              <a:t>Turn to a partner and share your possible probe question. Provide each other with feedback. Ask, “Is this a probe question? Why or why not?” </a:t>
            </a:r>
          </a:p>
          <a:p>
            <a:pPr marL="0" lvl="1" indent="0">
              <a:spcBef>
                <a:spcPts val="1200"/>
              </a:spcBef>
              <a:spcAft>
                <a:spcPts val="0"/>
              </a:spcAft>
              <a:buNone/>
            </a:pPr>
            <a:r>
              <a:rPr lang="en-US" sz="3000" b="1" dirty="0"/>
              <a:t>Whole group: </a:t>
            </a:r>
            <a:r>
              <a:rPr lang="en-US" sz="3000" dirty="0"/>
              <a:t>Do you need any clarification?  </a:t>
            </a:r>
          </a:p>
          <a:p>
            <a:endParaRPr lang="en-US" dirty="0"/>
          </a:p>
        </p:txBody>
      </p:sp>
      <p:sp>
        <p:nvSpPr>
          <p:cNvPr id="9" name="TextBox 8"/>
          <p:cNvSpPr txBox="1"/>
          <p:nvPr/>
        </p:nvSpPr>
        <p:spPr>
          <a:xfrm>
            <a:off x="7924800" y="533400"/>
            <a:ext cx="914400" cy="646331"/>
          </a:xfrm>
          <a:prstGeom prst="rect">
            <a:avLst/>
          </a:prstGeom>
          <a:solidFill>
            <a:schemeClr val="bg1">
              <a:lumMod val="85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227711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3400" y="457200"/>
            <a:ext cx="7010400" cy="990600"/>
          </a:xfrm>
        </p:spPr>
        <p:txBody>
          <a:bodyPr>
            <a:noAutofit/>
          </a:bodyPr>
          <a:lstStyle/>
          <a:p>
            <a:pPr eaLnBrk="1" hangingPunct="1"/>
            <a:r>
              <a:rPr lang="en-US" dirty="0"/>
              <a:t>Common Student Ideas</a:t>
            </a:r>
            <a:endParaRPr lang="en-US" dirty="0">
              <a:solidFill>
                <a:srgbClr val="00B0F0"/>
              </a:solidFill>
            </a:endParaRPr>
          </a:p>
        </p:txBody>
      </p:sp>
      <p:sp>
        <p:nvSpPr>
          <p:cNvPr id="63491" name="Rectangle 3"/>
          <p:cNvSpPr>
            <a:spLocks noGrp="1" noChangeArrowheads="1"/>
          </p:cNvSpPr>
          <p:nvPr>
            <p:ph idx="1"/>
          </p:nvPr>
        </p:nvSpPr>
        <p:spPr>
          <a:xfrm>
            <a:off x="533400" y="1371600"/>
            <a:ext cx="8382000" cy="5257800"/>
          </a:xfrm>
        </p:spPr>
        <p:txBody>
          <a:bodyPr>
            <a:noAutofit/>
          </a:bodyPr>
          <a:lstStyle/>
          <a:p>
            <a:pPr marL="514350" indent="-457200" eaLnBrk="1" hangingPunct="1">
              <a:spcBef>
                <a:spcPts val="0"/>
              </a:spcBef>
              <a:spcAft>
                <a:spcPts val="600"/>
              </a:spcAft>
              <a:buFont typeface="+mj-lt"/>
              <a:buAutoNum type="arabicPeriod"/>
              <a:defRPr/>
            </a:pPr>
            <a:r>
              <a:rPr lang="en-US" sz="2600" dirty="0"/>
              <a:t>Locate Common Student Ideas about Earth’s Changing Surface (in lesson plans binder).</a:t>
            </a:r>
            <a:endParaRPr lang="en-US" sz="2600" dirty="0">
              <a:solidFill>
                <a:srgbClr val="FF0000"/>
              </a:solidFill>
            </a:endParaRPr>
          </a:p>
          <a:p>
            <a:pPr marL="514350" indent="-457200" eaLnBrk="1" hangingPunct="1">
              <a:spcBef>
                <a:spcPts val="0"/>
              </a:spcBef>
              <a:spcAft>
                <a:spcPts val="600"/>
              </a:spcAft>
              <a:buFont typeface="+mj-lt"/>
              <a:buAutoNum type="arabicPeriod"/>
              <a:defRPr/>
            </a:pPr>
            <a:r>
              <a:rPr lang="en-US" sz="2600" dirty="0"/>
              <a:t>Read through the </a:t>
            </a:r>
            <a:r>
              <a:rPr lang="en-US" sz="2600" b="1" dirty="0"/>
              <a:t>left-hand column on the handout</a:t>
            </a:r>
            <a:r>
              <a:rPr lang="en-US" sz="2600" dirty="0"/>
              <a:t>.</a:t>
            </a:r>
            <a:r>
              <a:rPr lang="en-US" sz="2600" dirty="0">
                <a:solidFill>
                  <a:srgbClr val="FF0000"/>
                </a:solidFill>
              </a:rPr>
              <a:t> </a:t>
            </a:r>
            <a:r>
              <a:rPr lang="en-US" sz="2600" dirty="0"/>
              <a:t> </a:t>
            </a:r>
          </a:p>
          <a:p>
            <a:pPr marL="822960" lvl="1" indent="-365760" eaLnBrk="1" hangingPunct="1">
              <a:spcBef>
                <a:spcPts val="0"/>
              </a:spcBef>
              <a:spcAft>
                <a:spcPts val="300"/>
              </a:spcAft>
              <a:defRPr/>
            </a:pPr>
            <a:r>
              <a:rPr lang="en-US" sz="2600" dirty="0"/>
              <a:t>Have you observed any of these common ideas among your students? (Mark these ideas with a </a:t>
            </a:r>
            <a:r>
              <a:rPr lang="en-US" sz="2600" dirty="0">
                <a:solidFill>
                  <a:srgbClr val="FF0000"/>
                </a:solidFill>
              </a:rPr>
              <a:t>red</a:t>
            </a:r>
            <a:r>
              <a:rPr lang="en-US" sz="2600" dirty="0"/>
              <a:t> dot.)</a:t>
            </a:r>
          </a:p>
          <a:p>
            <a:pPr marL="822960" lvl="1" indent="-365760" eaLnBrk="1" hangingPunct="1">
              <a:spcBef>
                <a:spcPts val="0"/>
              </a:spcBef>
              <a:spcAft>
                <a:spcPts val="300"/>
              </a:spcAft>
              <a:defRPr/>
            </a:pPr>
            <a:r>
              <a:rPr lang="en-US" sz="2600" dirty="0"/>
              <a:t>Have you ever held any of these ideas yourself? (Mark these ideas with a </a:t>
            </a:r>
            <a:r>
              <a:rPr lang="en-US" sz="2600" dirty="0">
                <a:solidFill>
                  <a:srgbClr val="0070C0"/>
                </a:solidFill>
              </a:rPr>
              <a:t>blue</a:t>
            </a:r>
            <a:r>
              <a:rPr lang="en-US" sz="2600" dirty="0"/>
              <a:t> dot.)</a:t>
            </a:r>
          </a:p>
          <a:p>
            <a:pPr marL="822960" lvl="1" indent="-365760" eaLnBrk="1" hangingPunct="1">
              <a:spcBef>
                <a:spcPts val="0"/>
              </a:spcBef>
              <a:spcAft>
                <a:spcPts val="600"/>
              </a:spcAft>
              <a:defRPr/>
            </a:pPr>
            <a:r>
              <a:rPr lang="en-US" sz="2600" dirty="0"/>
              <a:t>Can you think of other misconceptions you’ve held or observed in students?</a:t>
            </a:r>
          </a:p>
          <a:p>
            <a:pPr marL="552450" indent="-495300" eaLnBrk="1" hangingPunct="1">
              <a:spcBef>
                <a:spcPts val="0"/>
              </a:spcBef>
              <a:spcAft>
                <a:spcPts val="0"/>
              </a:spcAft>
              <a:buFontTx/>
              <a:buAutoNum type="arabicPeriod"/>
              <a:defRPr/>
            </a:pPr>
            <a:r>
              <a:rPr lang="en-US" sz="2600" b="1" dirty="0"/>
              <a:t>Whole group: </a:t>
            </a:r>
            <a:r>
              <a:rPr lang="en-US" sz="2600" dirty="0"/>
              <a:t>What patterns do you notice in the red and blue dots? What did this analysis make you think about? </a:t>
            </a:r>
          </a:p>
        </p:txBody>
      </p:sp>
      <p:sp>
        <p:nvSpPr>
          <p:cNvPr id="4" name="TextBox 3"/>
          <p:cNvSpPr txBox="1"/>
          <p:nvPr/>
        </p:nvSpPr>
        <p:spPr>
          <a:xfrm>
            <a:off x="7620000" y="609600"/>
            <a:ext cx="1066800" cy="646331"/>
          </a:xfrm>
          <a:prstGeom prst="rect">
            <a:avLst/>
          </a:prstGeom>
          <a:solidFill>
            <a:schemeClr val="bg1">
              <a:lumMod val="85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2276977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77200" cy="990600"/>
          </a:xfrm>
        </p:spPr>
        <p:txBody>
          <a:bodyPr/>
          <a:lstStyle/>
          <a:p>
            <a:r>
              <a:rPr lang="en-US" dirty="0"/>
              <a:t>Trends in Reflections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98180140"/>
              </p:ext>
            </p:extLst>
          </p:nvPr>
        </p:nvGraphicFramePr>
        <p:xfrm>
          <a:off x="609600" y="1371600"/>
          <a:ext cx="7924800" cy="5040855"/>
        </p:xfrm>
        <a:graphic>
          <a:graphicData uri="http://schemas.openxmlformats.org/drawingml/2006/table">
            <a:tbl>
              <a:tblPr firstRow="1" bandRow="1">
                <a:tableStyleId>{5C22544A-7EE6-4342-B048-85BDC9FD1C3A}</a:tableStyleId>
              </a:tblPr>
              <a:tblGrid>
                <a:gridCol w="4104542">
                  <a:extLst>
                    <a:ext uri="{9D8B030D-6E8A-4147-A177-3AD203B41FA5}">
                      <a16:colId xmlns:a16="http://schemas.microsoft.com/office/drawing/2014/main" val="20000"/>
                    </a:ext>
                  </a:extLst>
                </a:gridCol>
                <a:gridCol w="3820258">
                  <a:extLst>
                    <a:ext uri="{9D8B030D-6E8A-4147-A177-3AD203B41FA5}">
                      <a16:colId xmlns:a16="http://schemas.microsoft.com/office/drawing/2014/main" val="20001"/>
                    </a:ext>
                  </a:extLst>
                </a:gridCol>
              </a:tblGrid>
              <a:tr h="384586">
                <a:tc>
                  <a:txBody>
                    <a:bodyPr/>
                    <a:lstStyle/>
                    <a:p>
                      <a:pPr algn="ctr"/>
                      <a:r>
                        <a:rPr lang="en-US" sz="2000" dirty="0">
                          <a:solidFill>
                            <a:schemeClr val="bg1"/>
                          </a:solidFill>
                        </a:rPr>
                        <a:t>Lesson Analysis</a:t>
                      </a:r>
                    </a:p>
                  </a:txBody>
                  <a:tcPr marL="88969" marR="88969"/>
                </a:tc>
                <a:tc>
                  <a:txBody>
                    <a:bodyPr/>
                    <a:lstStyle/>
                    <a:p>
                      <a:pPr algn="ctr"/>
                      <a:r>
                        <a:rPr lang="en-US" sz="2000" dirty="0">
                          <a:solidFill>
                            <a:schemeClr val="bg1"/>
                          </a:solidFill>
                        </a:rPr>
                        <a:t>Science Content Learning</a:t>
                      </a:r>
                    </a:p>
                  </a:txBody>
                  <a:tcPr marL="88969" marR="88969"/>
                </a:tc>
                <a:extLst>
                  <a:ext uri="{0D108BD9-81ED-4DB2-BD59-A6C34878D82A}">
                    <a16:rowId xmlns:a16="http://schemas.microsoft.com/office/drawing/2014/main" val="10000"/>
                  </a:ext>
                </a:extLst>
              </a:tr>
              <a:tr h="872670">
                <a:tc>
                  <a:txBody>
                    <a:bodyPr/>
                    <a:lstStyle/>
                    <a:p>
                      <a:pPr>
                        <a:spcAft>
                          <a:spcPts val="600"/>
                        </a:spcAft>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1"/>
                  </a:ext>
                </a:extLst>
              </a:tr>
              <a:tr h="1011363">
                <a:tc>
                  <a:txBody>
                    <a:bodyPr/>
                    <a:lstStyle/>
                    <a:p>
                      <a:pPr marL="0" indent="0">
                        <a:spcAft>
                          <a:spcPts val="600"/>
                        </a:spcAft>
                        <a:buFont typeface="Arial" pitchFamily="34" charset="0"/>
                        <a:buNone/>
                      </a:pPr>
                      <a:endParaRPr lang="en-US" sz="1600" dirty="0"/>
                    </a:p>
                  </a:txBody>
                  <a:tcPr marL="88969" marR="889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marL="88969" marR="88969"/>
                </a:tc>
                <a:extLst>
                  <a:ext uri="{0D108BD9-81ED-4DB2-BD59-A6C34878D82A}">
                    <a16:rowId xmlns:a16="http://schemas.microsoft.com/office/drawing/2014/main" val="10002"/>
                  </a:ext>
                </a:extLst>
              </a:tr>
              <a:tr h="549026">
                <a:tc>
                  <a:txBody>
                    <a:bodyPr/>
                    <a:lstStyle/>
                    <a:p>
                      <a:pPr marL="0" indent="0">
                        <a:spcAft>
                          <a:spcPts val="600"/>
                        </a:spcAft>
                        <a:buFont typeface="Arial" pitchFamily="34" charset="0"/>
                        <a:buNone/>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3"/>
                  </a:ext>
                </a:extLst>
              </a:tr>
              <a:tr h="780194">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4"/>
                  </a:ext>
                </a:extLst>
              </a:tr>
              <a:tr h="1011363">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5"/>
                  </a:ext>
                </a:extLst>
              </a:tr>
              <a:tr h="419999">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04223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6705600" cy="990600"/>
          </a:xfrm>
        </p:spPr>
        <p:txBody>
          <a:bodyPr>
            <a:noAutofit/>
          </a:bodyPr>
          <a:lstStyle/>
          <a:p>
            <a:r>
              <a:rPr lang="en-US" dirty="0"/>
              <a:t>Common Student Ideas</a:t>
            </a:r>
          </a:p>
        </p:txBody>
      </p:sp>
      <p:sp>
        <p:nvSpPr>
          <p:cNvPr id="3" name="Content Placeholder 2"/>
          <p:cNvSpPr>
            <a:spLocks noGrp="1"/>
          </p:cNvSpPr>
          <p:nvPr>
            <p:ph idx="1"/>
          </p:nvPr>
        </p:nvSpPr>
        <p:spPr>
          <a:xfrm>
            <a:off x="685800" y="1524000"/>
            <a:ext cx="8001000" cy="4876800"/>
          </a:xfrm>
        </p:spPr>
        <p:txBody>
          <a:bodyPr>
            <a:noAutofit/>
          </a:bodyPr>
          <a:lstStyle/>
          <a:p>
            <a:pPr marL="365760" indent="-365760">
              <a:spcBef>
                <a:spcPts val="0"/>
              </a:spcBef>
              <a:spcAft>
                <a:spcPts val="1800"/>
              </a:spcAft>
            </a:pPr>
            <a:r>
              <a:rPr lang="en-US" sz="2800" b="1" dirty="0"/>
              <a:t>Individuals: </a:t>
            </a:r>
            <a:r>
              <a:rPr lang="en-US" sz="2800" dirty="0"/>
              <a:t>Read the scientific explanations on the Common Student Ideas chart that correspond with these misconceptions:</a:t>
            </a:r>
          </a:p>
          <a:p>
            <a:pPr marL="731520" indent="-365760">
              <a:spcBef>
                <a:spcPts val="0"/>
              </a:spcBef>
              <a:spcAft>
                <a:spcPts val="600"/>
              </a:spcAft>
            </a:pPr>
            <a:r>
              <a:rPr lang="en-US" sz="2800" dirty="0">
                <a:solidFill>
                  <a:srgbClr val="00B0F0"/>
                </a:solidFill>
              </a:rPr>
              <a:t>[Insert student idea]</a:t>
            </a:r>
          </a:p>
          <a:p>
            <a:pPr marL="731520" indent="-365760">
              <a:spcBef>
                <a:spcPts val="0"/>
              </a:spcBef>
              <a:spcAft>
                <a:spcPts val="600"/>
              </a:spcAft>
            </a:pPr>
            <a:r>
              <a:rPr lang="en-US" sz="2800" dirty="0">
                <a:solidFill>
                  <a:srgbClr val="00B0F0"/>
                </a:solidFill>
              </a:rPr>
              <a:t>[Insert student idea]</a:t>
            </a:r>
          </a:p>
          <a:p>
            <a:pPr marL="731520" indent="-365760">
              <a:spcBef>
                <a:spcPts val="0"/>
              </a:spcBef>
              <a:spcAft>
                <a:spcPts val="1800"/>
              </a:spcAft>
            </a:pPr>
            <a:r>
              <a:rPr lang="en-US" sz="2800" dirty="0">
                <a:solidFill>
                  <a:srgbClr val="00B0F0"/>
                </a:solidFill>
              </a:rPr>
              <a:t>[Insert student idea]</a:t>
            </a:r>
          </a:p>
          <a:p>
            <a:pPr marL="365760" indent="-365760">
              <a:spcAft>
                <a:spcPts val="0"/>
              </a:spcAft>
            </a:pPr>
            <a:r>
              <a:rPr lang="en-US" sz="2800" b="1" dirty="0"/>
              <a:t>Pairs: </a:t>
            </a:r>
            <a:r>
              <a:rPr lang="en-US" sz="2800" dirty="0"/>
              <a:t>Discuss these explanations briefly with a partner. What was new to you? Write on sticky notes any content questions you have and place them on the Parking Lot poster. </a:t>
            </a:r>
          </a:p>
        </p:txBody>
      </p:sp>
      <p:sp>
        <p:nvSpPr>
          <p:cNvPr id="4" name="TextBox 3"/>
          <p:cNvSpPr txBox="1"/>
          <p:nvPr/>
        </p:nvSpPr>
        <p:spPr>
          <a:xfrm>
            <a:off x="7772400" y="609600"/>
            <a:ext cx="914400" cy="646331"/>
          </a:xfrm>
          <a:prstGeom prst="rect">
            <a:avLst/>
          </a:prstGeom>
          <a:solidFill>
            <a:schemeClr val="bg1">
              <a:lumMod val="85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315967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304800"/>
            <a:ext cx="6477000" cy="990600"/>
          </a:xfrm>
        </p:spPr>
        <p:txBody>
          <a:bodyPr>
            <a:normAutofit/>
          </a:bodyPr>
          <a:lstStyle/>
          <a:p>
            <a:r>
              <a:rPr lang="en-US" dirty="0"/>
              <a:t>Lesson Analysis Basics</a:t>
            </a:r>
          </a:p>
        </p:txBody>
      </p:sp>
      <p:sp>
        <p:nvSpPr>
          <p:cNvPr id="12291" name="Rectangle 3"/>
          <p:cNvSpPr>
            <a:spLocks noGrp="1" noChangeArrowheads="1"/>
          </p:cNvSpPr>
          <p:nvPr>
            <p:ph idx="1"/>
          </p:nvPr>
        </p:nvSpPr>
        <p:spPr>
          <a:xfrm>
            <a:off x="685800" y="1295400"/>
            <a:ext cx="8001000" cy="5334000"/>
          </a:xfrm>
        </p:spPr>
        <p:txBody>
          <a:bodyPr>
            <a:normAutofit/>
          </a:bodyPr>
          <a:lstStyle/>
          <a:p>
            <a:pPr marL="365760" indent="-365760">
              <a:spcBef>
                <a:spcPts val="0"/>
              </a:spcBef>
              <a:spcAft>
                <a:spcPts val="1200"/>
              </a:spcAft>
            </a:pPr>
            <a:r>
              <a:rPr lang="en-US" sz="3000" b="1" dirty="0"/>
              <a:t>Analysis basic 1: </a:t>
            </a:r>
            <a:r>
              <a:rPr lang="en-US" sz="3000" dirty="0"/>
              <a:t>Focus on student thinking and the science content storyline.</a:t>
            </a:r>
          </a:p>
          <a:p>
            <a:pPr marL="365760" indent="-365760">
              <a:spcBef>
                <a:spcPts val="0"/>
              </a:spcBef>
              <a:spcAft>
                <a:spcPts val="600"/>
              </a:spcAft>
            </a:pPr>
            <a:r>
              <a:rPr lang="en-US" sz="3000" b="1" dirty="0"/>
              <a:t>Analysis basic 2: </a:t>
            </a:r>
            <a:r>
              <a:rPr lang="en-US" sz="3000" dirty="0"/>
              <a:t>Look for evidence to support any claims.</a:t>
            </a:r>
          </a:p>
          <a:p>
            <a:pPr marL="365760" indent="-365760">
              <a:spcBef>
                <a:spcPts val="0"/>
              </a:spcBef>
              <a:spcAft>
                <a:spcPts val="600"/>
              </a:spcAft>
            </a:pPr>
            <a:r>
              <a:rPr lang="en-US" sz="3000" b="1" dirty="0"/>
              <a:t>Analysis basic 3: </a:t>
            </a:r>
            <a:r>
              <a:rPr lang="en-US" sz="3000" dirty="0"/>
              <a:t>Look more than once (in the video and transcript).</a:t>
            </a:r>
          </a:p>
          <a:p>
            <a:pPr marL="365760" indent="-365760">
              <a:spcBef>
                <a:spcPts val="0"/>
              </a:spcBef>
              <a:spcAft>
                <a:spcPts val="600"/>
              </a:spcAft>
            </a:pPr>
            <a:r>
              <a:rPr lang="en-US" sz="3000" b="1" dirty="0"/>
              <a:t>Analysis basic 4: </a:t>
            </a:r>
            <a:r>
              <a:rPr lang="en-US" sz="3000" dirty="0"/>
              <a:t>Consider alternative explanations and teaching strategies. </a:t>
            </a:r>
          </a:p>
          <a:p>
            <a:endParaRPr lang="en-US" dirty="0"/>
          </a:p>
          <a:p>
            <a:endParaRPr lang="en-US" dirty="0"/>
          </a:p>
          <a:p>
            <a:endParaRPr lang="en-US" dirty="0"/>
          </a:p>
          <a:p>
            <a:endParaRPr lang="en-US" dirty="0"/>
          </a:p>
        </p:txBody>
      </p:sp>
      <p:sp>
        <p:nvSpPr>
          <p:cNvPr id="4" name="TextBox 3"/>
          <p:cNvSpPr txBox="1"/>
          <p:nvPr/>
        </p:nvSpPr>
        <p:spPr>
          <a:xfrm>
            <a:off x="609600" y="5562600"/>
            <a:ext cx="8229600" cy="1015663"/>
          </a:xfrm>
          <a:prstGeom prst="rect">
            <a:avLst/>
          </a:prstGeom>
          <a:noFill/>
        </p:spPr>
        <p:txBody>
          <a:bodyPr wrap="square" rtlCol="0">
            <a:spAutoFit/>
          </a:bodyPr>
          <a:lstStyle/>
          <a:p>
            <a:r>
              <a:rPr lang="en-US" sz="3000" b="1" dirty="0">
                <a:latin typeface="Calibri" pitchFamily="34" charset="0"/>
              </a:rPr>
              <a:t>Note: </a:t>
            </a:r>
            <a:r>
              <a:rPr lang="en-US" sz="3000" dirty="0">
                <a:latin typeface="Calibri" pitchFamily="34" charset="0"/>
              </a:rPr>
              <a:t>Find out more about the analysis basics on page 2 of the </a:t>
            </a:r>
            <a:r>
              <a:rPr lang="en-US" sz="3000" dirty="0" err="1">
                <a:latin typeface="Calibri" pitchFamily="34" charset="0"/>
              </a:rPr>
              <a:t>STeLLA</a:t>
            </a:r>
            <a:r>
              <a:rPr lang="en-US" sz="3000" dirty="0">
                <a:latin typeface="Calibri" pitchFamily="34" charset="0"/>
              </a:rPr>
              <a:t> strategies booklet.</a:t>
            </a:r>
          </a:p>
        </p:txBody>
      </p:sp>
      <p:sp>
        <p:nvSpPr>
          <p:cNvPr id="5" name="TextBox 4"/>
          <p:cNvSpPr txBox="1"/>
          <p:nvPr/>
        </p:nvSpPr>
        <p:spPr>
          <a:xfrm>
            <a:off x="7772400" y="533400"/>
            <a:ext cx="914400" cy="646331"/>
          </a:xfrm>
          <a:prstGeom prst="rect">
            <a:avLst/>
          </a:prstGeom>
          <a:solidFill>
            <a:schemeClr val="bg1">
              <a:lumMod val="85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415850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31800" y="451366"/>
            <a:ext cx="7112000" cy="990600"/>
          </a:xfrm>
        </p:spPr>
        <p:txBody>
          <a:bodyPr>
            <a:noAutofit/>
          </a:bodyPr>
          <a:lstStyle/>
          <a:p>
            <a:pPr eaLnBrk="1" hangingPunct="1"/>
            <a:r>
              <a:rPr lang="en-US" sz="3500" b="1" dirty="0"/>
              <a:t>Analyze</a:t>
            </a:r>
            <a:r>
              <a:rPr lang="en-US" sz="3500" dirty="0"/>
              <a:t> Questions That Probe</a:t>
            </a:r>
            <a:r>
              <a:rPr lang="en-US" sz="3500" i="1" dirty="0"/>
              <a:t> </a:t>
            </a:r>
            <a:r>
              <a:rPr lang="en-US" sz="3500" dirty="0"/>
              <a:t>and Challenge Student Thinking</a:t>
            </a:r>
          </a:p>
        </p:txBody>
      </p:sp>
      <p:sp>
        <p:nvSpPr>
          <p:cNvPr id="14339" name="Rectangle 3"/>
          <p:cNvSpPr>
            <a:spLocks noGrp="1" noChangeArrowheads="1"/>
          </p:cNvSpPr>
          <p:nvPr>
            <p:ph idx="1"/>
          </p:nvPr>
        </p:nvSpPr>
        <p:spPr>
          <a:xfrm>
            <a:off x="457200" y="1600200"/>
            <a:ext cx="8305800" cy="5029200"/>
          </a:xfrm>
        </p:spPr>
        <p:txBody>
          <a:bodyPr>
            <a:noAutofit/>
          </a:bodyPr>
          <a:lstStyle/>
          <a:p>
            <a:pPr marL="0" indent="0" eaLnBrk="1" hangingPunct="1">
              <a:spcBef>
                <a:spcPts val="0"/>
              </a:spcBef>
              <a:spcAft>
                <a:spcPts val="600"/>
              </a:spcAft>
              <a:buNone/>
            </a:pPr>
            <a:r>
              <a:rPr lang="en-US" sz="2500" b="1" dirty="0"/>
              <a:t>Analysis question: </a:t>
            </a:r>
            <a:r>
              <a:rPr lang="en-US" sz="2500" dirty="0"/>
              <a:t>What student thinking is made visible (or not) through the use of probe or challenge questions? Be specific. Consider whether you observed any of the common student ideas or correct scientific explanations in the video. </a:t>
            </a:r>
          </a:p>
          <a:p>
            <a:pPr marL="0" indent="0" eaLnBrk="1" hangingPunct="1">
              <a:spcBef>
                <a:spcPts val="400"/>
              </a:spcBef>
              <a:spcAft>
                <a:spcPts val="0"/>
              </a:spcAft>
              <a:buNone/>
            </a:pPr>
            <a:r>
              <a:rPr lang="en-US" sz="2500" b="1" dirty="0"/>
              <a:t>Individuals: </a:t>
            </a:r>
            <a:r>
              <a:rPr lang="en-US" sz="2500" dirty="0"/>
              <a:t>Make notes or highlight questions/responses on the video transcript. Develop a claim to answer the question. Support the claim with </a:t>
            </a:r>
          </a:p>
          <a:p>
            <a:pPr lvl="1" indent="-228600" eaLnBrk="1" hangingPunct="1">
              <a:spcBef>
                <a:spcPts val="0"/>
              </a:spcBef>
              <a:spcAft>
                <a:spcPts val="300"/>
              </a:spcAft>
            </a:pPr>
            <a:r>
              <a:rPr lang="en-US" sz="2500" dirty="0"/>
              <a:t>evidence from the transcript,  </a:t>
            </a:r>
          </a:p>
          <a:p>
            <a:pPr lvl="1" indent="-228600" eaLnBrk="1" hangingPunct="1">
              <a:spcBef>
                <a:spcPts val="0"/>
              </a:spcBef>
              <a:spcAft>
                <a:spcPts val="300"/>
              </a:spcAft>
            </a:pPr>
            <a:r>
              <a:rPr lang="en-US" sz="2500" dirty="0"/>
              <a:t>ideas from the Common Student Ideas chart, and/or</a:t>
            </a:r>
          </a:p>
          <a:p>
            <a:pPr lvl="1" indent="-228600" eaLnBrk="1" hangingPunct="1">
              <a:spcBef>
                <a:spcPts val="0"/>
              </a:spcBef>
              <a:spcAft>
                <a:spcPts val="600"/>
              </a:spcAft>
            </a:pPr>
            <a:r>
              <a:rPr lang="en-US" sz="2500" dirty="0"/>
              <a:t>ideas from the </a:t>
            </a:r>
            <a:r>
              <a:rPr lang="en-US" sz="2500" dirty="0" err="1"/>
              <a:t>STeLLA</a:t>
            </a:r>
            <a:r>
              <a:rPr lang="en-US" sz="2500" dirty="0"/>
              <a:t> strategies booklet.</a:t>
            </a:r>
          </a:p>
          <a:p>
            <a:pPr marL="0" indent="0" eaLnBrk="1" hangingPunct="1">
              <a:spcBef>
                <a:spcPts val="400"/>
              </a:spcBef>
              <a:spcAft>
                <a:spcPts val="0"/>
              </a:spcAft>
              <a:buNone/>
            </a:pPr>
            <a:r>
              <a:rPr lang="en-US" sz="2500" b="1" dirty="0"/>
              <a:t>Whole group: </a:t>
            </a:r>
            <a:r>
              <a:rPr lang="en-US" sz="2500" dirty="0"/>
              <a:t>Share claims and evidence. </a:t>
            </a:r>
          </a:p>
        </p:txBody>
      </p:sp>
      <p:sp>
        <p:nvSpPr>
          <p:cNvPr id="5" name="TextBox 4"/>
          <p:cNvSpPr txBox="1"/>
          <p:nvPr/>
        </p:nvSpPr>
        <p:spPr>
          <a:xfrm>
            <a:off x="7924800" y="533400"/>
            <a:ext cx="914400" cy="646331"/>
          </a:xfrm>
          <a:prstGeom prst="rect">
            <a:avLst/>
          </a:prstGeom>
          <a:solidFill>
            <a:schemeClr val="bg1">
              <a:lumMod val="85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25292705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533400"/>
            <a:ext cx="7391400" cy="990600"/>
          </a:xfrm>
        </p:spPr>
        <p:txBody>
          <a:bodyPr>
            <a:noAutofit/>
          </a:bodyPr>
          <a:lstStyle/>
          <a:p>
            <a:r>
              <a:rPr lang="en-US" sz="3600" b="1" dirty="0">
                <a:cs typeface="Times New Roman" pitchFamily="18" charset="0"/>
              </a:rPr>
              <a:t>Identify </a:t>
            </a:r>
            <a:r>
              <a:rPr lang="en-US" sz="3600" dirty="0">
                <a:cs typeface="Times New Roman" pitchFamily="18" charset="0"/>
              </a:rPr>
              <a:t>Probe, Challenge, and Leading Questions</a:t>
            </a:r>
          </a:p>
        </p:txBody>
      </p:sp>
      <p:sp>
        <p:nvSpPr>
          <p:cNvPr id="99331" name="Rectangle 3"/>
          <p:cNvSpPr>
            <a:spLocks noGrp="1" noChangeArrowheads="1"/>
          </p:cNvSpPr>
          <p:nvPr>
            <p:ph type="body" idx="1"/>
          </p:nvPr>
        </p:nvSpPr>
        <p:spPr>
          <a:xfrm>
            <a:off x="457200" y="1600200"/>
            <a:ext cx="8382000" cy="4966881"/>
          </a:xfrm>
        </p:spPr>
        <p:txBody>
          <a:bodyPr>
            <a:normAutofit/>
          </a:bodyPr>
          <a:lstStyle/>
          <a:p>
            <a:pPr marL="0" indent="0">
              <a:spcBef>
                <a:spcPts val="0"/>
              </a:spcBef>
              <a:spcAft>
                <a:spcPts val="0"/>
              </a:spcAft>
              <a:buNone/>
            </a:pPr>
            <a:r>
              <a:rPr lang="en-US" sz="2600" dirty="0"/>
              <a:t>Now we’ll look at another classroom video. Read the context in the video transcript (top of handout 2.3).</a:t>
            </a:r>
          </a:p>
          <a:p>
            <a:pPr marL="0" indent="0">
              <a:spcBef>
                <a:spcPts val="600"/>
              </a:spcBef>
              <a:spcAft>
                <a:spcPts val="0"/>
              </a:spcAft>
              <a:buNone/>
            </a:pPr>
            <a:r>
              <a:rPr lang="en-US" sz="2600" b="1" dirty="0"/>
              <a:t>Individuals: </a:t>
            </a:r>
            <a:r>
              <a:rPr lang="en-US" sz="2600" dirty="0"/>
              <a:t>Mark the transcript to identify probe (P), challenge (C), or leading (L) questions. Then mark any missed opportunities (MO).</a:t>
            </a:r>
          </a:p>
          <a:p>
            <a:pPr marL="0" indent="0">
              <a:spcBef>
                <a:spcPts val="300"/>
              </a:spcBef>
              <a:spcAft>
                <a:spcPts val="0"/>
              </a:spcAft>
              <a:buNone/>
            </a:pPr>
            <a:r>
              <a:rPr lang="en-US" sz="2600" b="1" dirty="0"/>
              <a:t>Remember: </a:t>
            </a:r>
          </a:p>
          <a:p>
            <a:pPr marL="971550" lvl="1" indent="-365760">
              <a:spcBef>
                <a:spcPts val="0"/>
              </a:spcBef>
              <a:spcAft>
                <a:spcPts val="0"/>
              </a:spcAft>
              <a:buFont typeface="+mj-lt"/>
              <a:buAutoNum type="arabicPeriod"/>
            </a:pPr>
            <a:r>
              <a:rPr lang="en-US" sz="2600" dirty="0"/>
              <a:t>Not all questions (or statements) will fall into these three categories: P, C, or L.</a:t>
            </a:r>
          </a:p>
          <a:p>
            <a:pPr marL="971550" lvl="1" indent="-365760">
              <a:spcBef>
                <a:spcPts val="0"/>
              </a:spcBef>
              <a:spcAft>
                <a:spcPts val="0"/>
              </a:spcAft>
              <a:buFont typeface="+mj-lt"/>
              <a:buAutoNum type="arabicPeriod"/>
            </a:pPr>
            <a:r>
              <a:rPr lang="en-US" sz="2600" dirty="0"/>
              <a:t>Review the viewing basics and analysis basics.</a:t>
            </a:r>
          </a:p>
          <a:p>
            <a:pPr marL="0" indent="0">
              <a:spcBef>
                <a:spcPts val="600"/>
              </a:spcBef>
              <a:spcAft>
                <a:spcPts val="0"/>
              </a:spcAft>
              <a:buNone/>
            </a:pPr>
            <a:r>
              <a:rPr lang="en-US" sz="2600" b="1" dirty="0"/>
              <a:t>Whole-group share-out: </a:t>
            </a:r>
            <a:r>
              <a:rPr lang="en-US" sz="2600" dirty="0"/>
              <a:t>Give reasons for marking the questions the way you did.</a:t>
            </a:r>
          </a:p>
        </p:txBody>
      </p:sp>
      <p:sp>
        <p:nvSpPr>
          <p:cNvPr id="3" name="TextBox 2"/>
          <p:cNvSpPr txBox="1"/>
          <p:nvPr/>
        </p:nvSpPr>
        <p:spPr>
          <a:xfrm>
            <a:off x="3200400" y="6629400"/>
            <a:ext cx="184731" cy="369332"/>
          </a:xfrm>
          <a:prstGeom prst="rect">
            <a:avLst/>
          </a:prstGeom>
          <a:noFill/>
        </p:spPr>
        <p:txBody>
          <a:bodyPr wrap="none" rtlCol="0">
            <a:spAutoFit/>
          </a:bodyPr>
          <a:lstStyle/>
          <a:p>
            <a:endParaRPr lang="en-US" dirty="0"/>
          </a:p>
        </p:txBody>
      </p:sp>
      <p:sp>
        <p:nvSpPr>
          <p:cNvPr id="6" name="TextBox 5">
            <a:hlinkClick r:id="rId3" action="ppaction://hlinkfile"/>
          </p:cNvPr>
          <p:cNvSpPr txBox="1"/>
          <p:nvPr/>
        </p:nvSpPr>
        <p:spPr>
          <a:xfrm>
            <a:off x="3581400" y="6248400"/>
            <a:ext cx="5334000" cy="369332"/>
          </a:xfrm>
          <a:prstGeom prst="rect">
            <a:avLst/>
          </a:prstGeom>
          <a:noFill/>
          <a:ln>
            <a:solidFill>
              <a:schemeClr val="bg1"/>
            </a:solidFill>
          </a:ln>
        </p:spPr>
        <p:txBody>
          <a:bodyPr wrap="square" rtlCol="0">
            <a:spAutoFit/>
          </a:bodyPr>
          <a:lstStyle/>
          <a:p>
            <a:r>
              <a:rPr lang="en-US" dirty="0">
                <a:solidFill>
                  <a:srgbClr val="0070C0"/>
                </a:solidFill>
                <a:latin typeface="Calibri" pitchFamily="34" charset="0"/>
              </a:rPr>
              <a:t>Link to video clip 3: </a:t>
            </a:r>
            <a:r>
              <a:rPr lang="en-US" dirty="0">
                <a:solidFill>
                  <a:srgbClr val="0070C0"/>
                </a:solidFill>
                <a:latin typeface="Calibri" pitchFamily="34" charset="0"/>
                <a:hlinkClick r:id="rId4"/>
              </a:rPr>
              <a:t>2.3_stella2-04-torres4-L3_c1-c2</a:t>
            </a:r>
            <a:endParaRPr lang="en-US" dirty="0">
              <a:solidFill>
                <a:srgbClr val="0070C0"/>
              </a:solidFill>
              <a:latin typeface="Calibri" pitchFamily="34" charset="0"/>
            </a:endParaRPr>
          </a:p>
        </p:txBody>
      </p:sp>
      <p:sp>
        <p:nvSpPr>
          <p:cNvPr id="2" name="TextBox 1"/>
          <p:cNvSpPr txBox="1"/>
          <p:nvPr/>
        </p:nvSpPr>
        <p:spPr>
          <a:xfrm>
            <a:off x="7924800" y="609600"/>
            <a:ext cx="914400" cy="646331"/>
          </a:xfrm>
          <a:prstGeom prst="rect">
            <a:avLst/>
          </a:prstGeom>
          <a:solidFill>
            <a:schemeClr val="bg1">
              <a:lumMod val="85000"/>
            </a:schemeClr>
          </a:solidFill>
        </p:spPr>
        <p:txBody>
          <a:bodyPr wrap="square" rtlCol="0">
            <a:spAutoFit/>
          </a:bodyPr>
          <a:lstStyle/>
          <a:p>
            <a:r>
              <a:rPr lang="en-US" b="1" dirty="0"/>
              <a:t>Video Clip 3</a:t>
            </a:r>
          </a:p>
        </p:txBody>
      </p:sp>
    </p:spTree>
    <p:extLst>
      <p:ext uri="{BB962C8B-B14F-4D97-AF65-F5344CB8AC3E}">
        <p14:creationId xmlns:p14="http://schemas.microsoft.com/office/powerpoint/2010/main" val="63733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33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933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93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3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365146"/>
            <a:ext cx="6934200" cy="990600"/>
          </a:xfrm>
        </p:spPr>
        <p:txBody>
          <a:bodyPr>
            <a:noAutofit/>
          </a:bodyPr>
          <a:lstStyle/>
          <a:p>
            <a:pPr eaLnBrk="1" hangingPunct="1"/>
            <a:r>
              <a:rPr lang="en-US" b="1" dirty="0"/>
              <a:t>Analyze </a:t>
            </a:r>
            <a:r>
              <a:rPr lang="en-US" dirty="0"/>
              <a:t>Student Thinking</a:t>
            </a:r>
          </a:p>
        </p:txBody>
      </p:sp>
      <p:sp>
        <p:nvSpPr>
          <p:cNvPr id="14339" name="Rectangle 3"/>
          <p:cNvSpPr>
            <a:spLocks noGrp="1" noChangeArrowheads="1"/>
          </p:cNvSpPr>
          <p:nvPr>
            <p:ph idx="1"/>
          </p:nvPr>
        </p:nvSpPr>
        <p:spPr>
          <a:xfrm>
            <a:off x="457200" y="1295400"/>
            <a:ext cx="8458200" cy="4876800"/>
          </a:xfrm>
        </p:spPr>
        <p:txBody>
          <a:bodyPr>
            <a:noAutofit/>
          </a:bodyPr>
          <a:lstStyle/>
          <a:p>
            <a:pPr marL="0" indent="0" eaLnBrk="1" hangingPunct="1">
              <a:spcBef>
                <a:spcPts val="0"/>
              </a:spcBef>
              <a:spcAft>
                <a:spcPts val="300"/>
              </a:spcAft>
              <a:buNone/>
            </a:pPr>
            <a:r>
              <a:rPr lang="en-US" sz="3000" b="1" dirty="0"/>
              <a:t>Analysis question: </a:t>
            </a:r>
            <a:r>
              <a:rPr lang="en-US" sz="3000" dirty="0"/>
              <a:t>What student thinking is made visible (or not) through the use of probe or challenge questions? Be specific.</a:t>
            </a:r>
            <a:endParaRPr lang="en-US" sz="3000" u="sng" dirty="0"/>
          </a:p>
          <a:p>
            <a:pPr marL="0" indent="0" eaLnBrk="1" hangingPunct="1">
              <a:spcBef>
                <a:spcPts val="600"/>
              </a:spcBef>
              <a:spcAft>
                <a:spcPts val="0"/>
              </a:spcAft>
              <a:buNone/>
            </a:pPr>
            <a:r>
              <a:rPr lang="en-US" sz="3000" b="1" dirty="0"/>
              <a:t>Individuals: </a:t>
            </a:r>
            <a:r>
              <a:rPr lang="en-US" sz="3000" dirty="0"/>
              <a:t>Develop a claim to answer the analysis question. Support the claim with</a:t>
            </a:r>
          </a:p>
          <a:p>
            <a:pPr lvl="1" indent="-228600" eaLnBrk="1" hangingPunct="1">
              <a:spcBef>
                <a:spcPts val="0"/>
              </a:spcBef>
              <a:spcAft>
                <a:spcPts val="300"/>
              </a:spcAft>
            </a:pPr>
            <a:r>
              <a:rPr lang="en-US" sz="3000" dirty="0"/>
              <a:t>evidence from the video transcript, </a:t>
            </a:r>
          </a:p>
          <a:p>
            <a:pPr lvl="1" indent="-228600" eaLnBrk="1" hangingPunct="1">
              <a:spcBef>
                <a:spcPts val="0"/>
              </a:spcBef>
              <a:spcAft>
                <a:spcPts val="300"/>
              </a:spcAft>
            </a:pPr>
            <a:r>
              <a:rPr lang="en-US" sz="3000" dirty="0"/>
              <a:t>ideas from the Common Student Ideas chart, and/or</a:t>
            </a:r>
          </a:p>
          <a:p>
            <a:pPr lvl="1" indent="-228600" eaLnBrk="1" hangingPunct="1">
              <a:spcBef>
                <a:spcPts val="0"/>
              </a:spcBef>
              <a:spcAft>
                <a:spcPts val="300"/>
              </a:spcAft>
            </a:pPr>
            <a:r>
              <a:rPr lang="en-US" sz="3000" dirty="0"/>
              <a:t>ideas from the </a:t>
            </a:r>
            <a:r>
              <a:rPr lang="en-US" sz="3000" dirty="0" err="1"/>
              <a:t>STeLLA</a:t>
            </a:r>
            <a:r>
              <a:rPr lang="en-US" sz="3000" dirty="0"/>
              <a:t> strategies booklet.</a:t>
            </a:r>
          </a:p>
          <a:p>
            <a:pPr marL="0" indent="0" eaLnBrk="1" hangingPunct="1">
              <a:spcBef>
                <a:spcPts val="600"/>
              </a:spcBef>
              <a:spcAft>
                <a:spcPts val="0"/>
              </a:spcAft>
              <a:buNone/>
            </a:pPr>
            <a:r>
              <a:rPr lang="en-US" sz="3000" b="1" dirty="0"/>
              <a:t>Whole group: </a:t>
            </a:r>
            <a:r>
              <a:rPr lang="en-US" sz="3000" dirty="0"/>
              <a:t>Share claims and evidence. </a:t>
            </a:r>
          </a:p>
        </p:txBody>
      </p:sp>
      <p:sp>
        <p:nvSpPr>
          <p:cNvPr id="4" name="TextBox 3"/>
          <p:cNvSpPr txBox="1"/>
          <p:nvPr/>
        </p:nvSpPr>
        <p:spPr>
          <a:xfrm>
            <a:off x="7772400" y="533400"/>
            <a:ext cx="914400" cy="646331"/>
          </a:xfrm>
          <a:prstGeom prst="rect">
            <a:avLst/>
          </a:prstGeom>
          <a:solidFill>
            <a:schemeClr val="bg1">
              <a:lumMod val="85000"/>
            </a:schemeClr>
          </a:solidFill>
        </p:spPr>
        <p:txBody>
          <a:bodyPr wrap="square" rtlCol="0">
            <a:spAutoFit/>
          </a:bodyPr>
          <a:lstStyle/>
          <a:p>
            <a:r>
              <a:rPr lang="en-US" b="1" dirty="0"/>
              <a:t>Video Clip 3</a:t>
            </a:r>
          </a:p>
        </p:txBody>
      </p:sp>
    </p:spTree>
    <p:extLst>
      <p:ext uri="{BB962C8B-B14F-4D97-AF65-F5344CB8AC3E}">
        <p14:creationId xmlns:p14="http://schemas.microsoft.com/office/powerpoint/2010/main" val="22862119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381000"/>
            <a:ext cx="8686800" cy="990600"/>
          </a:xfrm>
        </p:spPr>
        <p:txBody>
          <a:bodyPr>
            <a:noAutofit/>
          </a:bodyPr>
          <a:lstStyle/>
          <a:p>
            <a:pPr eaLnBrk="1" hangingPunct="1"/>
            <a:r>
              <a:rPr lang="en-US" sz="3400" dirty="0"/>
              <a:t>Summarize:  Elicit, Probe, and Challenge Questions</a:t>
            </a:r>
          </a:p>
        </p:txBody>
      </p:sp>
      <p:sp>
        <p:nvSpPr>
          <p:cNvPr id="19459" name="Rectangle 3"/>
          <p:cNvSpPr>
            <a:spLocks noGrp="1" noChangeArrowheads="1"/>
          </p:cNvSpPr>
          <p:nvPr>
            <p:ph idx="1"/>
          </p:nvPr>
        </p:nvSpPr>
        <p:spPr>
          <a:xfrm>
            <a:off x="457200" y="1371600"/>
            <a:ext cx="8229600" cy="4876800"/>
          </a:xfrm>
        </p:spPr>
        <p:txBody>
          <a:bodyPr>
            <a:noAutofit/>
          </a:bodyPr>
          <a:lstStyle/>
          <a:p>
            <a:pPr marL="365760" indent="-365760" eaLnBrk="1" hangingPunct="1">
              <a:spcAft>
                <a:spcPts val="1200"/>
              </a:spcAft>
              <a:buFont typeface="+mj-lt"/>
              <a:buAutoNum type="arabicPeriod"/>
            </a:pPr>
            <a:r>
              <a:rPr lang="en-US" sz="3000" dirty="0"/>
              <a:t>What makes a good elicit question? A good probe question? A good challenge question?</a:t>
            </a:r>
          </a:p>
          <a:p>
            <a:pPr marL="365760" indent="-365760" eaLnBrk="1" hangingPunct="1">
              <a:spcAft>
                <a:spcPts val="1200"/>
              </a:spcAft>
              <a:buFont typeface="+mj-lt"/>
              <a:buAutoNum type="arabicPeriod"/>
            </a:pPr>
            <a:r>
              <a:rPr lang="en-US" sz="3000" dirty="0"/>
              <a:t>What do you need to know to ask good elicit, probe, and challenge questions?</a:t>
            </a:r>
          </a:p>
          <a:p>
            <a:pPr marL="0" indent="0" eaLnBrk="1" hangingPunct="1">
              <a:spcBef>
                <a:spcPts val="1200"/>
              </a:spcBef>
              <a:spcAft>
                <a:spcPts val="600"/>
              </a:spcAft>
              <a:buNone/>
            </a:pPr>
            <a:r>
              <a:rPr lang="en-US" sz="3000" dirty="0"/>
              <a:t>To ask good questions that make student thinking visible, you need a clear understanding of</a:t>
            </a:r>
          </a:p>
          <a:p>
            <a:pPr marL="731520" lvl="1" indent="-365760" eaLnBrk="1" hangingPunct="1">
              <a:spcAft>
                <a:spcPts val="0"/>
              </a:spcAft>
              <a:buFont typeface="+mj-lt"/>
              <a:buAutoNum type="alphaLcPeriod"/>
            </a:pPr>
            <a:r>
              <a:rPr lang="en-US" sz="3000" dirty="0"/>
              <a:t>the science concepts you are teaching, and</a:t>
            </a:r>
          </a:p>
          <a:p>
            <a:pPr marL="731520" lvl="1" indent="-365760" eaLnBrk="1" hangingPunct="1">
              <a:spcAft>
                <a:spcPts val="1200"/>
              </a:spcAft>
              <a:buFont typeface="+mj-lt"/>
              <a:buAutoNum type="alphaLcPeriod"/>
            </a:pPr>
            <a:r>
              <a:rPr lang="en-US" sz="3000" dirty="0"/>
              <a:t>alternative ideas that students may hold.</a:t>
            </a:r>
          </a:p>
          <a:p>
            <a:pPr lvl="1" eaLnBrk="1" hangingPunct="1">
              <a:spcAft>
                <a:spcPts val="0"/>
              </a:spcAft>
            </a:pPr>
            <a:endParaRPr lang="en-US" sz="1200" dirty="0"/>
          </a:p>
        </p:txBody>
      </p:sp>
    </p:spTree>
    <p:extLst>
      <p:ext uri="{BB962C8B-B14F-4D97-AF65-F5344CB8AC3E}">
        <p14:creationId xmlns:p14="http://schemas.microsoft.com/office/powerpoint/2010/main" val="147669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Reflect on Your Learning</a:t>
            </a:r>
          </a:p>
        </p:txBody>
      </p:sp>
      <p:sp>
        <p:nvSpPr>
          <p:cNvPr id="3" name="Content Placeholder 2"/>
          <p:cNvSpPr>
            <a:spLocks noGrp="1"/>
          </p:cNvSpPr>
          <p:nvPr>
            <p:ph idx="1"/>
          </p:nvPr>
        </p:nvSpPr>
        <p:spPr>
          <a:xfrm>
            <a:off x="609600" y="1600200"/>
            <a:ext cx="8077200" cy="4876800"/>
          </a:xfrm>
        </p:spPr>
        <p:txBody>
          <a:bodyPr/>
          <a:lstStyle/>
          <a:p>
            <a:pPr marL="0" indent="0">
              <a:spcBef>
                <a:spcPts val="0"/>
              </a:spcBef>
              <a:spcAft>
                <a:spcPts val="1200"/>
              </a:spcAft>
              <a:buNone/>
            </a:pPr>
            <a:r>
              <a:rPr lang="en-US" sz="3200" dirty="0"/>
              <a:t>Respond to these questions in a quick write:</a:t>
            </a:r>
          </a:p>
          <a:p>
            <a:pPr marL="822960" indent="-457200">
              <a:spcAft>
                <a:spcPts val="1200"/>
              </a:spcAft>
              <a:buFont typeface="+mj-lt"/>
              <a:buAutoNum type="arabicPeriod"/>
            </a:pPr>
            <a:r>
              <a:rPr lang="en-US" sz="3200" dirty="0"/>
              <a:t>What did you learn about student thinking from analyzing these videos?</a:t>
            </a:r>
          </a:p>
          <a:p>
            <a:pPr marL="822960" indent="-457200">
              <a:spcAft>
                <a:spcPts val="1200"/>
              </a:spcAft>
              <a:buFont typeface="+mj-lt"/>
              <a:buAutoNum type="arabicPeriod"/>
            </a:pPr>
            <a:r>
              <a:rPr lang="en-US" sz="3200" dirty="0"/>
              <a:t>How did the analysis process help you better understand the questioning strategies? </a:t>
            </a:r>
          </a:p>
          <a:p>
            <a:pPr marL="0" indent="0">
              <a:spcBef>
                <a:spcPts val="600"/>
              </a:spcBef>
              <a:spcAft>
                <a:spcPts val="0"/>
              </a:spcAft>
              <a:buNone/>
            </a:pPr>
            <a:r>
              <a:rPr lang="en-US" sz="3200" dirty="0"/>
              <a:t>Be prepared to share your ideas.</a:t>
            </a:r>
          </a:p>
          <a:p>
            <a:endParaRPr lang="en-US" dirty="0"/>
          </a:p>
        </p:txBody>
      </p:sp>
    </p:spTree>
    <p:extLst>
      <p:ext uri="{BB962C8B-B14F-4D97-AF65-F5344CB8AC3E}">
        <p14:creationId xmlns:p14="http://schemas.microsoft.com/office/powerpoint/2010/main" val="634119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457200"/>
            <a:ext cx="8534400" cy="990600"/>
          </a:xfrm>
        </p:spPr>
        <p:txBody>
          <a:bodyPr>
            <a:normAutofit fontScale="90000"/>
          </a:bodyPr>
          <a:lstStyle/>
          <a:p>
            <a:pPr eaLnBrk="1" hangingPunct="1"/>
            <a:r>
              <a:rPr lang="en-US" dirty="0"/>
              <a:t>Practice Elicit and Probe Questions: Interview Planning</a:t>
            </a:r>
          </a:p>
        </p:txBody>
      </p:sp>
      <p:sp>
        <p:nvSpPr>
          <p:cNvPr id="20483" name="Rectangle 3"/>
          <p:cNvSpPr>
            <a:spLocks noGrp="1" noChangeArrowheads="1"/>
          </p:cNvSpPr>
          <p:nvPr>
            <p:ph idx="1"/>
          </p:nvPr>
        </p:nvSpPr>
        <p:spPr>
          <a:xfrm>
            <a:off x="381000" y="1676400"/>
            <a:ext cx="8458200" cy="5029200"/>
          </a:xfrm>
        </p:spPr>
        <p:txBody>
          <a:bodyPr/>
          <a:lstStyle/>
          <a:p>
            <a:pPr marL="365760" indent="-365760" eaLnBrk="1" hangingPunct="1">
              <a:lnSpc>
                <a:spcPct val="90000"/>
              </a:lnSpc>
              <a:spcAft>
                <a:spcPts val="1800"/>
              </a:spcAft>
            </a:pPr>
            <a:r>
              <a:rPr lang="en-US" sz="3100" b="1" dirty="0"/>
              <a:t>The challenge: </a:t>
            </a:r>
            <a:r>
              <a:rPr lang="en-US" sz="3100" dirty="0"/>
              <a:t>Pair up and practice using elicit and probe questions. First ask your partner an elicit question and then ask </a:t>
            </a:r>
            <a:r>
              <a:rPr lang="en-US" sz="3100" b="1" dirty="0"/>
              <a:t>only</a:t>
            </a:r>
            <a:r>
              <a:rPr lang="en-US" sz="3100" dirty="0"/>
              <a:t> probe questions to find out what your partner thinks.</a:t>
            </a:r>
          </a:p>
          <a:p>
            <a:pPr marL="365760" indent="-365760" eaLnBrk="1" hangingPunct="1">
              <a:lnSpc>
                <a:spcPct val="90000"/>
              </a:lnSpc>
              <a:spcBef>
                <a:spcPts val="0"/>
              </a:spcBef>
              <a:spcAft>
                <a:spcPts val="600"/>
              </a:spcAft>
            </a:pPr>
            <a:r>
              <a:rPr lang="en-US" sz="3100" b="1" dirty="0"/>
              <a:t>To prepare:</a:t>
            </a:r>
          </a:p>
          <a:p>
            <a:pPr marL="788987" indent="-514350" eaLnBrk="1" hangingPunct="1">
              <a:spcBef>
                <a:spcPts val="0"/>
              </a:spcBef>
              <a:spcAft>
                <a:spcPts val="0"/>
              </a:spcAft>
              <a:buFont typeface="+mj-lt"/>
              <a:buAutoNum type="alphaLcPeriod"/>
            </a:pPr>
            <a:r>
              <a:rPr lang="en-US" sz="3100" dirty="0"/>
              <a:t>Read your elicit question.</a:t>
            </a:r>
          </a:p>
          <a:p>
            <a:pPr marL="788987" indent="-514350" eaLnBrk="1" hangingPunct="1">
              <a:spcBef>
                <a:spcPts val="0"/>
              </a:spcBef>
              <a:spcAft>
                <a:spcPts val="0"/>
              </a:spcAft>
              <a:buFont typeface="+mj-lt"/>
              <a:buAutoNum type="alphaLcPeriod"/>
            </a:pPr>
            <a:r>
              <a:rPr lang="en-US" sz="3100" dirty="0"/>
              <a:t>Read the common student ideas and scientific explanations that relate to your question.</a:t>
            </a:r>
            <a:endParaRPr lang="en-US" sz="3100" dirty="0">
              <a:solidFill>
                <a:srgbClr val="FF0000"/>
              </a:solidFill>
            </a:endParaRPr>
          </a:p>
          <a:p>
            <a:pPr marL="788987" indent="-514350" eaLnBrk="1" hangingPunct="1">
              <a:spcBef>
                <a:spcPts val="0"/>
              </a:spcBef>
              <a:spcAft>
                <a:spcPts val="0"/>
              </a:spcAft>
              <a:buFont typeface="+mj-lt"/>
              <a:buAutoNum type="alphaLcPeriod"/>
            </a:pPr>
            <a:r>
              <a:rPr lang="en-US" sz="3100" dirty="0"/>
              <a:t>Plan probe questions to clarify ideas you think might emerge. </a:t>
            </a:r>
          </a:p>
        </p:txBody>
      </p:sp>
    </p:spTree>
    <p:extLst>
      <p:ext uri="{BB962C8B-B14F-4D97-AF65-F5344CB8AC3E}">
        <p14:creationId xmlns:p14="http://schemas.microsoft.com/office/powerpoint/2010/main" val="77316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533400"/>
            <a:ext cx="8229600" cy="990600"/>
          </a:xfrm>
        </p:spPr>
        <p:txBody>
          <a:bodyPr>
            <a:normAutofit fontScale="90000"/>
          </a:bodyPr>
          <a:lstStyle/>
          <a:p>
            <a:pPr eaLnBrk="1" hangingPunct="1"/>
            <a:r>
              <a:rPr lang="en-US" dirty="0"/>
              <a:t>Practice Elicit and Probe Questions: Interview Process</a:t>
            </a:r>
          </a:p>
        </p:txBody>
      </p:sp>
      <p:sp>
        <p:nvSpPr>
          <p:cNvPr id="21507" name="Rectangle 3"/>
          <p:cNvSpPr>
            <a:spLocks noGrp="1" noChangeArrowheads="1"/>
          </p:cNvSpPr>
          <p:nvPr>
            <p:ph idx="1"/>
          </p:nvPr>
        </p:nvSpPr>
        <p:spPr>
          <a:xfrm>
            <a:off x="533400" y="1524000"/>
            <a:ext cx="8382000" cy="5105400"/>
          </a:xfrm>
        </p:spPr>
        <p:txBody>
          <a:bodyPr/>
          <a:lstStyle/>
          <a:p>
            <a:pPr marL="514350" indent="-514350" eaLnBrk="1" hangingPunct="1">
              <a:spcBef>
                <a:spcPts val="0"/>
              </a:spcBef>
              <a:spcAft>
                <a:spcPts val="300"/>
              </a:spcAft>
              <a:buFont typeface="+mj-lt"/>
              <a:buAutoNum type="arabicPeriod"/>
            </a:pPr>
            <a:r>
              <a:rPr lang="en-US" sz="2800" dirty="0"/>
              <a:t>Ask your partner the elicit question. </a:t>
            </a:r>
          </a:p>
          <a:p>
            <a:pPr marL="514350" indent="-514350" eaLnBrk="1" hangingPunct="1">
              <a:spcBef>
                <a:spcPts val="0"/>
              </a:spcBef>
              <a:spcAft>
                <a:spcPts val="300"/>
              </a:spcAft>
              <a:buFont typeface="+mj-lt"/>
              <a:buAutoNum type="arabicPeriod"/>
            </a:pPr>
            <a:r>
              <a:rPr lang="en-US" sz="2800" dirty="0"/>
              <a:t>Probe your partner’s thinking without providing any new information. (Keep going for at least 2 minutes!)</a:t>
            </a:r>
          </a:p>
          <a:p>
            <a:pPr marL="514350" indent="-514350" eaLnBrk="1" hangingPunct="1">
              <a:spcBef>
                <a:spcPts val="0"/>
              </a:spcBef>
              <a:spcAft>
                <a:spcPts val="300"/>
              </a:spcAft>
              <a:buFont typeface="+mj-lt"/>
              <a:buAutoNum type="arabicPeriod"/>
            </a:pPr>
            <a:r>
              <a:rPr lang="en-US" sz="2800" dirty="0"/>
              <a:t>Debrief with your partner: </a:t>
            </a:r>
          </a:p>
          <a:p>
            <a:pPr marL="855663" lvl="1" indent="-339725" eaLnBrk="1" hangingPunct="1">
              <a:spcBef>
                <a:spcPts val="0"/>
              </a:spcBef>
              <a:spcAft>
                <a:spcPts val="300"/>
              </a:spcAft>
            </a:pPr>
            <a:r>
              <a:rPr lang="en-US" sz="2800" dirty="0"/>
              <a:t>What probe questions did you ask?</a:t>
            </a:r>
          </a:p>
          <a:p>
            <a:pPr marL="855663" lvl="1" indent="-339725" eaLnBrk="1" hangingPunct="1">
              <a:spcBef>
                <a:spcPts val="0"/>
              </a:spcBef>
              <a:spcAft>
                <a:spcPts val="300"/>
              </a:spcAft>
            </a:pPr>
            <a:r>
              <a:rPr lang="en-US" sz="2800" dirty="0"/>
              <a:t>Did you ask questions that weren’t probe questions?</a:t>
            </a:r>
          </a:p>
          <a:p>
            <a:pPr marL="855663" lvl="1" indent="-339725" eaLnBrk="1" hangingPunct="1">
              <a:spcBef>
                <a:spcPts val="0"/>
              </a:spcBef>
              <a:spcAft>
                <a:spcPts val="300"/>
              </a:spcAft>
            </a:pPr>
            <a:r>
              <a:rPr lang="en-US" sz="2800" dirty="0"/>
              <a:t>What did your probe questions reveal about your partner’s understanding of the concept? </a:t>
            </a:r>
          </a:p>
          <a:p>
            <a:pPr marL="514350" indent="-514350" eaLnBrk="1" hangingPunct="1">
              <a:spcBef>
                <a:spcPts val="0"/>
              </a:spcBef>
              <a:spcAft>
                <a:spcPts val="300"/>
              </a:spcAft>
              <a:buFont typeface="+mj-lt"/>
              <a:buAutoNum type="arabicPeriod"/>
            </a:pPr>
            <a:r>
              <a:rPr lang="en-US" sz="2800" dirty="0"/>
              <a:t>Switch roles and repeat the interview process, with the other partner asking the questions.</a:t>
            </a:r>
          </a:p>
        </p:txBody>
      </p:sp>
    </p:spTree>
    <p:extLst>
      <p:ext uri="{BB962C8B-B14F-4D97-AF65-F5344CB8AC3E}">
        <p14:creationId xmlns:p14="http://schemas.microsoft.com/office/powerpoint/2010/main" val="330640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0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533400"/>
            <a:ext cx="8153400" cy="990600"/>
          </a:xfrm>
        </p:spPr>
        <p:txBody>
          <a:bodyPr>
            <a:normAutofit/>
          </a:bodyPr>
          <a:lstStyle/>
          <a:p>
            <a:pPr eaLnBrk="1" hangingPunct="1"/>
            <a:r>
              <a:rPr lang="en-US" dirty="0"/>
              <a:t>Group Discussion</a:t>
            </a:r>
          </a:p>
        </p:txBody>
      </p:sp>
      <p:sp>
        <p:nvSpPr>
          <p:cNvPr id="22531" name="Rectangle 3"/>
          <p:cNvSpPr>
            <a:spLocks noGrp="1" noChangeArrowheads="1"/>
          </p:cNvSpPr>
          <p:nvPr>
            <p:ph idx="1"/>
          </p:nvPr>
        </p:nvSpPr>
        <p:spPr>
          <a:xfrm>
            <a:off x="533400" y="1600200"/>
            <a:ext cx="8153400" cy="4953000"/>
          </a:xfrm>
        </p:spPr>
        <p:txBody>
          <a:bodyPr>
            <a:normAutofit lnSpcReduction="10000"/>
          </a:bodyPr>
          <a:lstStyle/>
          <a:p>
            <a:pPr marL="457200" indent="-457200">
              <a:spcAft>
                <a:spcPts val="1200"/>
              </a:spcAft>
              <a:buFont typeface="+mj-lt"/>
              <a:buAutoNum type="arabicPeriod"/>
            </a:pPr>
            <a:r>
              <a:rPr lang="en-US" sz="3200" dirty="0"/>
              <a:t>How did the interviews go? What did you find difficult as an interviewer? As a responder?</a:t>
            </a:r>
          </a:p>
          <a:p>
            <a:pPr marL="457200" indent="-457200">
              <a:spcAft>
                <a:spcPts val="1200"/>
              </a:spcAft>
              <a:buFont typeface="+mj-lt"/>
              <a:buAutoNum type="arabicPeriod"/>
            </a:pPr>
            <a:r>
              <a:rPr lang="en-US" sz="3200" dirty="0"/>
              <a:t>Which probe questions revealed some interesting clarifications or elaborations?</a:t>
            </a:r>
          </a:p>
          <a:p>
            <a:pPr marL="457200" indent="-457200">
              <a:spcAft>
                <a:spcPts val="1200"/>
              </a:spcAft>
              <a:buFont typeface="+mj-lt"/>
              <a:buAutoNum type="arabicPeriod"/>
            </a:pPr>
            <a:r>
              <a:rPr lang="en-US" sz="3200" dirty="0"/>
              <a:t>Did any of your questions end up challenging your partner’s thinking? (Did your questions move your partner’s thinking toward a more scientifically accurate response?)</a:t>
            </a:r>
          </a:p>
          <a:p>
            <a:pPr marL="0" indent="0" eaLnBrk="1" hangingPunct="1">
              <a:buNone/>
            </a:pPr>
            <a:endParaRPr lang="en-US" dirty="0"/>
          </a:p>
        </p:txBody>
      </p:sp>
    </p:spTree>
    <p:extLst>
      <p:ext uri="{BB962C8B-B14F-4D97-AF65-F5344CB8AC3E}">
        <p14:creationId xmlns:p14="http://schemas.microsoft.com/office/powerpoint/2010/main" val="356939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33400" y="381000"/>
            <a:ext cx="8382000" cy="990600"/>
          </a:xfrm>
        </p:spPr>
        <p:txBody>
          <a:bodyPr>
            <a:normAutofit fontScale="90000"/>
          </a:bodyPr>
          <a:lstStyle/>
          <a:p>
            <a:pPr algn="l" eaLnBrk="1" fontAlgn="auto" hangingPunct="1">
              <a:spcAft>
                <a:spcPts val="0"/>
              </a:spcAft>
              <a:defRPr/>
            </a:pPr>
            <a:br>
              <a:rPr lang="en-US" dirty="0"/>
            </a:br>
            <a:r>
              <a:rPr lang="en-US" sz="4200" dirty="0">
                <a:latin typeface="Calibri" pitchFamily="34" charset="0"/>
              </a:rPr>
              <a:t>Norms for Working Together: The Basics</a:t>
            </a:r>
            <a:br>
              <a:rPr lang="en-US" sz="4400" dirty="0"/>
            </a:br>
            <a:endParaRPr lang="en-US" sz="4400" dirty="0"/>
          </a:p>
        </p:txBody>
      </p:sp>
      <p:sp>
        <p:nvSpPr>
          <p:cNvPr id="115715" name="Rectangle 3"/>
          <p:cNvSpPr>
            <a:spLocks noGrp="1" noChangeArrowheads="1"/>
          </p:cNvSpPr>
          <p:nvPr>
            <p:ph idx="1"/>
          </p:nvPr>
        </p:nvSpPr>
        <p:spPr>
          <a:xfrm>
            <a:off x="533400" y="2286000"/>
            <a:ext cx="8229600" cy="4306327"/>
          </a:xfrm>
        </p:spPr>
        <p:txBody>
          <a:bodyPr rtlCol="0">
            <a:normAutofit lnSpcReduction="10000"/>
          </a:bodyPr>
          <a:lstStyle/>
          <a:p>
            <a:pPr marL="0" indent="0" eaLnBrk="1" fontAlgn="auto" hangingPunct="1">
              <a:spcAft>
                <a:spcPts val="0"/>
              </a:spcAft>
              <a:buFont typeface="Arial" pitchFamily="34" charset="0"/>
              <a:buNone/>
              <a:defRPr/>
            </a:pPr>
            <a:r>
              <a:rPr lang="en-US" sz="2800" b="1" dirty="0"/>
              <a:t>The Basics</a:t>
            </a:r>
          </a:p>
          <a:p>
            <a:pPr marL="342900" marR="0" lvl="0" indent="-342900">
              <a:spcBef>
                <a:spcPts val="600"/>
              </a:spcBef>
              <a:spcAft>
                <a:spcPts val="0"/>
              </a:spcAft>
              <a:buClr>
                <a:schemeClr val="bg1">
                  <a:lumMod val="65000"/>
                </a:schemeClr>
              </a:buClr>
            </a:pPr>
            <a:r>
              <a:rPr lang="en-US" sz="2800" dirty="0">
                <a:solidFill>
                  <a:srgbClr val="292934"/>
                </a:solidFill>
              </a:rPr>
              <a:t>Arrive prepared and on time; stay for the duration; return from breaks on time.</a:t>
            </a:r>
            <a:endParaRPr lang="en-US" sz="2800" dirty="0"/>
          </a:p>
          <a:p>
            <a:pPr marL="342900" marR="0" lvl="0" indent="-342900">
              <a:spcBef>
                <a:spcPts val="600"/>
              </a:spcBef>
              <a:spcAft>
                <a:spcPts val="0"/>
              </a:spcAft>
              <a:buClr>
                <a:schemeClr val="bg1">
                  <a:lumMod val="65000"/>
                </a:schemeClr>
              </a:buClr>
            </a:pPr>
            <a:r>
              <a:rPr lang="en-US" sz="2800" dirty="0">
                <a:solidFill>
                  <a:srgbClr val="292934"/>
                </a:solidFill>
              </a:rPr>
              <a:t>Remain attentive, thoughtful, and respectful; engage and be present.</a:t>
            </a:r>
            <a:endParaRPr lang="en-US" sz="2800" dirty="0"/>
          </a:p>
          <a:p>
            <a:pPr marL="342900" marR="0" lvl="0" indent="-342900">
              <a:spcBef>
                <a:spcPts val="600"/>
              </a:spcBef>
              <a:spcAft>
                <a:spcPts val="0"/>
              </a:spcAft>
              <a:buClr>
                <a:schemeClr val="bg1">
                  <a:lumMod val="65000"/>
                </a:schemeClr>
              </a:buClr>
            </a:pPr>
            <a:r>
              <a:rPr lang="en-US" sz="2800" dirty="0">
                <a:solidFill>
                  <a:srgbClr val="292934"/>
                </a:solidFill>
              </a:rPr>
              <a:t>Eliminate interruptions (turn off cell phones, email, and other electronic devices; avoid sidebar conversations).</a:t>
            </a:r>
            <a:endParaRPr lang="en-US" sz="2800" dirty="0"/>
          </a:p>
          <a:p>
            <a:pPr marL="342900" marR="0" lvl="0" indent="-342900">
              <a:spcBef>
                <a:spcPts val="600"/>
              </a:spcBef>
              <a:spcAft>
                <a:spcPts val="0"/>
              </a:spcAft>
              <a:buClr>
                <a:schemeClr val="bg1">
                  <a:lumMod val="65000"/>
                </a:schemeClr>
              </a:buClr>
            </a:pPr>
            <a:r>
              <a:rPr lang="en-US" sz="2800" dirty="0">
                <a:solidFill>
                  <a:srgbClr val="292934"/>
                </a:solidFill>
              </a:rPr>
              <a:t>Make room for everyone to participate (monitor your floor time).</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533400" y="1219200"/>
            <a:ext cx="82296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2786413975"/>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8001000" cy="1981200"/>
          </a:xfrm>
        </p:spPr>
        <p:txBody>
          <a:bodyPr/>
          <a:lstStyle/>
          <a:p>
            <a:pPr fontAlgn="auto">
              <a:spcAft>
                <a:spcPts val="0"/>
              </a:spcAft>
              <a:defRPr/>
            </a:pPr>
            <a:r>
              <a:rPr lang="en-US" dirty="0"/>
              <a:t>EARTH’S CHANGING SURFACE</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762000" y="3581400"/>
            <a:ext cx="737235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defTabSz="1474788" eaLnBrk="1" fontAlgn="base" hangingPunct="1">
              <a:lnSpc>
                <a:spcPct val="80000"/>
              </a:lnSpc>
              <a:spcBef>
                <a:spcPts val="400"/>
              </a:spcBef>
              <a:spcAft>
                <a:spcPct val="0"/>
              </a:spcAft>
              <a:buClr>
                <a:srgbClr val="4F81BD"/>
              </a:buClr>
              <a:buSzPct val="68000"/>
              <a:buFontTx/>
              <a:buNone/>
            </a:pPr>
            <a:r>
              <a:rPr lang="en-US" sz="2000" dirty="0">
                <a:solidFill>
                  <a:srgbClr val="000000"/>
                </a:solidFill>
              </a:rPr>
              <a:t>SCIENCE CONTENT DEEPENING                       	  Grade 4</a:t>
            </a:r>
            <a:br>
              <a:rPr lang="en-US" sz="2000" dirty="0">
                <a:solidFill>
                  <a:srgbClr val="000000"/>
                </a:solidFill>
              </a:rPr>
            </a:br>
            <a:endParaRPr lang="en-US" altLang="en-US" sz="2000" dirty="0">
              <a:solidFill>
                <a:srgbClr val="1F497D"/>
              </a:solidFill>
              <a:latin typeface="Lucida Sans Unicode" pitchFamily="34" charset="0"/>
            </a:endParaRPr>
          </a:p>
        </p:txBody>
      </p:sp>
      <p:pic>
        <p:nvPicPr>
          <p:cNvPr id="5" name="Picture 4" descr="Noyce Logo copy.png"/>
          <p:cNvPicPr/>
          <p:nvPr/>
        </p:nvPicPr>
        <p:blipFill>
          <a:blip r:embed="rId3" cstate="screen">
            <a:extLst>
              <a:ext uri="{28A0092B-C50C-407E-A947-70E740481C1C}">
                <a14:useLocalDpi xmlns:a14="http://schemas.microsoft.com/office/drawing/2010/main"/>
              </a:ext>
            </a:extLst>
          </a:blip>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screen">
            <a:extLst>
              <a:ext uri="{28A0092B-C50C-407E-A947-70E740481C1C}">
                <a14:useLocalDpi xmlns:a14="http://schemas.microsoft.com/office/drawing/2010/main"/>
              </a:ext>
            </a:extLst>
          </a:blip>
          <a:srcRect/>
          <a:stretch/>
        </p:blipFill>
        <p:spPr bwMode="auto">
          <a:xfrm>
            <a:off x="3282950" y="4927600"/>
            <a:ext cx="679450" cy="622300"/>
          </a:xfrm>
          <a:prstGeom prst="ellipse">
            <a:avLst/>
          </a:prstGeom>
          <a:noFill/>
          <a:ln>
            <a:noFill/>
          </a:ln>
          <a:extLst>
            <a:ext uri="{53640926-AAD7-44d8-BBD7-CCE9431645EC}">
              <a14:shadowObscured xmlns:a14="http://schemas.microsoft.com/office/drawing/2010/main" xmlns=""/>
            </a:ext>
          </a:extLst>
        </p:spPr>
      </p:pic>
      <p:pic>
        <p:nvPicPr>
          <p:cNvPr id="7" name="Picture 6" descr="Macintosh HD:Users:ceemast:Desktop:CPP_logogreen1.gif"/>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07000" y="4876800"/>
            <a:ext cx="736600" cy="711200"/>
          </a:xfrm>
          <a:prstGeom prst="rect">
            <a:avLst/>
          </a:prstGeom>
          <a:noFill/>
          <a:ln>
            <a:noFill/>
          </a:ln>
        </p:spPr>
      </p:pic>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05600" y="4900979"/>
            <a:ext cx="1428750" cy="585788"/>
          </a:xfrm>
          <a:prstGeom prst="rect">
            <a:avLst/>
          </a:prstGeom>
        </p:spPr>
      </p:pic>
    </p:spTree>
    <p:extLst>
      <p:ext uri="{BB962C8B-B14F-4D97-AF65-F5344CB8AC3E}">
        <p14:creationId xmlns:p14="http://schemas.microsoft.com/office/powerpoint/2010/main" val="138414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901D7F-B6EC-48A2-8FD6-B6F711DB90A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14600" y="457200"/>
            <a:ext cx="6400800" cy="6400800"/>
          </a:xfrm>
          <a:prstGeom prst="rect">
            <a:avLst/>
          </a:prstGeom>
        </p:spPr>
      </p:pic>
      <p:sp>
        <p:nvSpPr>
          <p:cNvPr id="6" name="TextBox 5">
            <a:extLst>
              <a:ext uri="{FF2B5EF4-FFF2-40B4-BE49-F238E27FC236}">
                <a16:creationId xmlns:a16="http://schemas.microsoft.com/office/drawing/2014/main" id="{962BB8CC-5A6F-42A4-97A0-D9224E9771FC}"/>
              </a:ext>
            </a:extLst>
          </p:cNvPr>
          <p:cNvSpPr txBox="1"/>
          <p:nvPr/>
        </p:nvSpPr>
        <p:spPr>
          <a:xfrm>
            <a:off x="304800" y="838200"/>
            <a:ext cx="2416046" cy="5247590"/>
          </a:xfrm>
          <a:prstGeom prst="rect">
            <a:avLst/>
          </a:prstGeom>
          <a:noFill/>
        </p:spPr>
        <p:txBody>
          <a:bodyPr wrap="none" rtlCol="0">
            <a:spAutoFit/>
          </a:bodyPr>
          <a:lstStyle/>
          <a:p>
            <a:r>
              <a:rPr lang="en-US" sz="3600" i="1" dirty="0">
                <a:solidFill>
                  <a:srgbClr val="FFFF00"/>
                </a:solidFill>
              </a:rPr>
              <a:t>Earth’s </a:t>
            </a:r>
          </a:p>
          <a:p>
            <a:r>
              <a:rPr lang="en-US" sz="3600" i="1" dirty="0">
                <a:solidFill>
                  <a:srgbClr val="FFFF00"/>
                </a:solidFill>
              </a:rPr>
              <a:t>Changing</a:t>
            </a:r>
          </a:p>
          <a:p>
            <a:r>
              <a:rPr lang="en-US" sz="3600" i="1" dirty="0">
                <a:solidFill>
                  <a:srgbClr val="FFFF00"/>
                </a:solidFill>
              </a:rPr>
              <a:t>Surface</a:t>
            </a:r>
          </a:p>
          <a:p>
            <a:endParaRPr lang="en-US" sz="1500" i="1" dirty="0">
              <a:solidFill>
                <a:schemeClr val="bg1"/>
              </a:solidFill>
            </a:endParaRPr>
          </a:p>
          <a:p>
            <a:r>
              <a:rPr lang="en-US" sz="3600" i="1" dirty="0">
                <a:solidFill>
                  <a:schemeClr val="bg1"/>
                </a:solidFill>
              </a:rPr>
              <a:t>Content</a:t>
            </a:r>
          </a:p>
          <a:p>
            <a:r>
              <a:rPr lang="en-US" sz="3600" i="1" dirty="0">
                <a:solidFill>
                  <a:schemeClr val="bg1"/>
                </a:solidFill>
              </a:rPr>
              <a:t>Deepening</a:t>
            </a:r>
          </a:p>
          <a:p>
            <a:endParaRPr lang="en-US" sz="1500" i="1" dirty="0">
              <a:solidFill>
                <a:schemeClr val="bg1"/>
              </a:solidFill>
            </a:endParaRPr>
          </a:p>
          <a:p>
            <a:endParaRPr lang="en-US" sz="1500" i="1" dirty="0">
              <a:solidFill>
                <a:schemeClr val="bg1"/>
              </a:solidFill>
            </a:endParaRPr>
          </a:p>
          <a:p>
            <a:endParaRPr lang="en-US" sz="1500" i="1" dirty="0">
              <a:solidFill>
                <a:schemeClr val="bg1"/>
              </a:solidFill>
            </a:endParaRPr>
          </a:p>
          <a:p>
            <a:endParaRPr lang="en-US" sz="1500" i="1" dirty="0">
              <a:solidFill>
                <a:schemeClr val="bg1"/>
              </a:solidFill>
            </a:endParaRPr>
          </a:p>
          <a:p>
            <a:r>
              <a:rPr lang="en-US" sz="1600" i="1" dirty="0">
                <a:solidFill>
                  <a:schemeClr val="bg1"/>
                </a:solidFill>
              </a:rPr>
              <a:t>Developed by</a:t>
            </a:r>
          </a:p>
          <a:p>
            <a:r>
              <a:rPr lang="en-US" sz="1600" i="1" dirty="0">
                <a:solidFill>
                  <a:schemeClr val="bg1"/>
                </a:solidFill>
              </a:rPr>
              <a:t>Dr. Jeff Marshall</a:t>
            </a:r>
          </a:p>
          <a:p>
            <a:r>
              <a:rPr lang="en-US" sz="1600" i="1" dirty="0">
                <a:solidFill>
                  <a:schemeClr val="bg1"/>
                </a:solidFill>
              </a:rPr>
              <a:t>Geological Sciences</a:t>
            </a:r>
          </a:p>
          <a:p>
            <a:r>
              <a:rPr lang="en-US" sz="1600" i="1" dirty="0">
                <a:solidFill>
                  <a:schemeClr val="bg1"/>
                </a:solidFill>
              </a:rPr>
              <a:t>Cal Poly Pomona</a:t>
            </a:r>
          </a:p>
          <a:p>
            <a:r>
              <a:rPr lang="en-US" sz="1600" i="1" dirty="0">
                <a:solidFill>
                  <a:schemeClr val="bg1"/>
                </a:solidFill>
              </a:rPr>
              <a:t>Used by permission</a:t>
            </a:r>
          </a:p>
        </p:txBody>
      </p:sp>
      <p:sp>
        <p:nvSpPr>
          <p:cNvPr id="7" name="TextBox 6">
            <a:extLst>
              <a:ext uri="{FF2B5EF4-FFF2-40B4-BE49-F238E27FC236}">
                <a16:creationId xmlns:a16="http://schemas.microsoft.com/office/drawing/2014/main" id="{A06E8B89-4860-4469-8D7C-564C382F6BAC}"/>
              </a:ext>
            </a:extLst>
          </p:cNvPr>
          <p:cNvSpPr txBox="1"/>
          <p:nvPr/>
        </p:nvSpPr>
        <p:spPr>
          <a:xfrm>
            <a:off x="7330683" y="6477000"/>
            <a:ext cx="1813317"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Photo courtesy of Visible Earth </a:t>
            </a:r>
          </a:p>
        </p:txBody>
      </p:sp>
    </p:spTree>
    <p:extLst>
      <p:ext uri="{BB962C8B-B14F-4D97-AF65-F5344CB8AC3E}">
        <p14:creationId xmlns:p14="http://schemas.microsoft.com/office/powerpoint/2010/main" val="1012052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740" y="497006"/>
            <a:ext cx="8031708" cy="990600"/>
          </a:xfrm>
        </p:spPr>
        <p:txBody>
          <a:bodyPr>
            <a:noAutofit/>
          </a:bodyPr>
          <a:lstStyle/>
          <a:p>
            <a:pPr lvl="0"/>
            <a:br>
              <a:rPr lang="en-US" sz="3600" dirty="0"/>
            </a:br>
            <a:r>
              <a:rPr lang="en-US" dirty="0"/>
              <a:t>Unit Central Questions</a:t>
            </a:r>
            <a:br>
              <a:rPr lang="en-US" sz="3600" dirty="0"/>
            </a:br>
            <a:endParaRPr lang="en-US" sz="3600" dirty="0"/>
          </a:p>
        </p:txBody>
      </p:sp>
      <p:sp>
        <p:nvSpPr>
          <p:cNvPr id="3" name="Content Placeholder 2"/>
          <p:cNvSpPr>
            <a:spLocks noGrp="1"/>
          </p:cNvSpPr>
          <p:nvPr>
            <p:ph idx="1"/>
          </p:nvPr>
        </p:nvSpPr>
        <p:spPr>
          <a:xfrm>
            <a:off x="696036" y="1603612"/>
            <a:ext cx="7977115" cy="4495800"/>
          </a:xfrm>
        </p:spPr>
        <p:txBody>
          <a:bodyPr/>
          <a:lstStyle/>
          <a:p>
            <a:pPr marL="0" lvl="1" indent="0">
              <a:buNone/>
            </a:pPr>
            <a:r>
              <a:rPr lang="en-US" sz="3200" dirty="0"/>
              <a:t>Why isn’t all of Earth’s surface flat? What causes the surface to look different in different places?</a:t>
            </a:r>
          </a:p>
          <a:p>
            <a:endParaRPr lang="en-US" sz="3200" dirty="0"/>
          </a:p>
        </p:txBody>
      </p:sp>
    </p:spTree>
    <p:extLst>
      <p:ext uri="{BB962C8B-B14F-4D97-AF65-F5344CB8AC3E}">
        <p14:creationId xmlns:p14="http://schemas.microsoft.com/office/powerpoint/2010/main" val="4867393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10" y="326410"/>
            <a:ext cx="8127242" cy="990600"/>
          </a:xfrm>
        </p:spPr>
        <p:txBody>
          <a:bodyPr>
            <a:noAutofit/>
          </a:bodyPr>
          <a:lstStyle/>
          <a:p>
            <a:pPr marL="685800"/>
            <a:r>
              <a:rPr lang="en-US" dirty="0"/>
              <a:t>Key Science Ideas</a:t>
            </a:r>
          </a:p>
        </p:txBody>
      </p:sp>
      <p:sp>
        <p:nvSpPr>
          <p:cNvPr id="3" name="Content Placeholder 2"/>
          <p:cNvSpPr>
            <a:spLocks noGrp="1"/>
          </p:cNvSpPr>
          <p:nvPr>
            <p:ph idx="1"/>
          </p:nvPr>
        </p:nvSpPr>
        <p:spPr>
          <a:xfrm>
            <a:off x="573205" y="1201003"/>
            <a:ext cx="8352431" cy="5418161"/>
          </a:xfrm>
        </p:spPr>
        <p:txBody>
          <a:bodyPr/>
          <a:lstStyle/>
          <a:p>
            <a:pPr marL="365760" indent="-365760">
              <a:spcBef>
                <a:spcPts val="600"/>
              </a:spcBef>
            </a:pPr>
            <a:r>
              <a:rPr lang="en-US" sz="2600" dirty="0">
                <a:solidFill>
                  <a:srgbClr val="000000"/>
                </a:solidFill>
              </a:rPr>
              <a:t>Earth’s surface form, or shape, is the result of competing energy sources (geothermal and solar energy) and processes (plate tectonics and erosion) that build up and wear down the surface at the same time. </a:t>
            </a:r>
          </a:p>
          <a:p>
            <a:pPr marL="365760" indent="-365760">
              <a:spcBef>
                <a:spcPts val="600"/>
              </a:spcBef>
            </a:pPr>
            <a:r>
              <a:rPr lang="en-US" sz="2600" dirty="0">
                <a:solidFill>
                  <a:srgbClr val="000000"/>
                </a:solidFill>
                <a:latin typeface="Calibri"/>
                <a:cs typeface="Calibri"/>
              </a:rPr>
              <a:t>Volcanic eruptions and earthquakes are examples of tectonic processes that build up Earth’s surface.</a:t>
            </a:r>
          </a:p>
          <a:p>
            <a:pPr marL="365760" indent="-365760">
              <a:spcBef>
                <a:spcPts val="600"/>
              </a:spcBef>
            </a:pPr>
            <a:r>
              <a:rPr lang="en-US" sz="2600" dirty="0">
                <a:solidFill>
                  <a:srgbClr val="000000"/>
                </a:solidFill>
                <a:latin typeface="Calibri"/>
                <a:cs typeface="Calibri"/>
              </a:rPr>
              <a:t>Floods and landslides are examples of </a:t>
            </a:r>
            <a:r>
              <a:rPr lang="en-US" sz="2600" dirty="0" err="1">
                <a:solidFill>
                  <a:srgbClr val="000000"/>
                </a:solidFill>
                <a:latin typeface="Calibri"/>
                <a:cs typeface="Calibri"/>
              </a:rPr>
              <a:t>erosional</a:t>
            </a:r>
            <a:r>
              <a:rPr lang="en-US" sz="2600" dirty="0">
                <a:solidFill>
                  <a:srgbClr val="000000"/>
                </a:solidFill>
                <a:latin typeface="Calibri"/>
                <a:cs typeface="Calibri"/>
              </a:rPr>
              <a:t> processes that wear down Earth’s surface. </a:t>
            </a:r>
          </a:p>
          <a:p>
            <a:pPr marL="365760" indent="-365760">
              <a:spcBef>
                <a:spcPts val="600"/>
              </a:spcBef>
            </a:pPr>
            <a:r>
              <a:rPr lang="en-US" sz="2600" dirty="0">
                <a:solidFill>
                  <a:srgbClr val="000000"/>
                </a:solidFill>
                <a:latin typeface="Calibri"/>
                <a:cs typeface="Calibri"/>
              </a:rPr>
              <a:t>The surface of Earth is continually changing, and the landscapes we see around us are only momentary snapshots.</a:t>
            </a:r>
          </a:p>
          <a:p>
            <a:pPr marL="365760" indent="-365760">
              <a:spcBef>
                <a:spcPts val="600"/>
              </a:spcBef>
            </a:pPr>
            <a:r>
              <a:rPr lang="en-US" sz="2600" dirty="0">
                <a:solidFill>
                  <a:srgbClr val="000000"/>
                </a:solidFill>
                <a:latin typeface="Calibri"/>
                <a:cs typeface="Calibri"/>
              </a:rPr>
              <a:t>Landforms, landscapes, and geomorphic provinces are distinct aspects of Earth’s surface.</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 y="502692"/>
            <a:ext cx="685800" cy="685800"/>
          </a:xfrm>
          <a:prstGeom prst="rect">
            <a:avLst/>
          </a:prstGeom>
        </p:spPr>
      </p:pic>
    </p:spTree>
    <p:extLst>
      <p:ext uri="{BB962C8B-B14F-4D97-AF65-F5344CB8AC3E}">
        <p14:creationId xmlns:p14="http://schemas.microsoft.com/office/powerpoint/2010/main" val="281475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CA849B-8289-442B-ACA9-D7161BB8B07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72311" y="457098"/>
            <a:ext cx="6399377" cy="6399377"/>
          </a:xfrm>
          <a:prstGeom prst="rect">
            <a:avLst/>
          </a:prstGeom>
        </p:spPr>
      </p:pic>
      <p:sp>
        <p:nvSpPr>
          <p:cNvPr id="5" name="TextBox 4">
            <a:extLst>
              <a:ext uri="{FF2B5EF4-FFF2-40B4-BE49-F238E27FC236}">
                <a16:creationId xmlns:a16="http://schemas.microsoft.com/office/drawing/2014/main" id="{D1B8E95C-F74D-4659-9315-6AF26A9CB9E5}"/>
              </a:ext>
            </a:extLst>
          </p:cNvPr>
          <p:cNvSpPr txBox="1"/>
          <p:nvPr/>
        </p:nvSpPr>
        <p:spPr>
          <a:xfrm>
            <a:off x="723899" y="3056621"/>
            <a:ext cx="7696200" cy="1200329"/>
          </a:xfrm>
          <a:prstGeom prst="rect">
            <a:avLst/>
          </a:prstGeom>
          <a:noFill/>
        </p:spPr>
        <p:txBody>
          <a:bodyPr wrap="square" rtlCol="0">
            <a:spAutoFit/>
          </a:bodyPr>
          <a:lstStyle/>
          <a:p>
            <a:pPr algn="ctr"/>
            <a:r>
              <a:rPr lang="en-US" sz="3600" b="1" dirty="0">
                <a:solidFill>
                  <a:srgbClr val="FFFF00"/>
                </a:solidFill>
                <a:effectLst>
                  <a:innerShdw blurRad="63500" dist="50800" dir="18900000">
                    <a:prstClr val="black">
                      <a:alpha val="50000"/>
                    </a:prstClr>
                  </a:innerShdw>
                </a:effectLst>
              </a:rPr>
              <a:t>Earth’s Changing Surface</a:t>
            </a:r>
          </a:p>
          <a:p>
            <a:pPr algn="ctr"/>
            <a:r>
              <a:rPr lang="en-US" sz="3600" b="1" dirty="0">
                <a:solidFill>
                  <a:srgbClr val="FFFF00"/>
                </a:solidFill>
                <a:effectLst>
                  <a:innerShdw blurRad="63500" dist="50800" dir="18900000">
                    <a:prstClr val="black">
                      <a:alpha val="50000"/>
                    </a:prstClr>
                  </a:innerShdw>
                </a:effectLst>
              </a:rPr>
              <a:t>Lesson 2b</a:t>
            </a:r>
          </a:p>
        </p:txBody>
      </p:sp>
      <p:sp>
        <p:nvSpPr>
          <p:cNvPr id="6" name="TextBox 5">
            <a:extLst>
              <a:ext uri="{FF2B5EF4-FFF2-40B4-BE49-F238E27FC236}">
                <a16:creationId xmlns:a16="http://schemas.microsoft.com/office/drawing/2014/main" id="{8199B16B-777F-48FA-B888-C52BC5794DCA}"/>
              </a:ext>
            </a:extLst>
          </p:cNvPr>
          <p:cNvSpPr txBox="1"/>
          <p:nvPr/>
        </p:nvSpPr>
        <p:spPr>
          <a:xfrm>
            <a:off x="7330683" y="6477000"/>
            <a:ext cx="1813317"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Photo courtesy of Visible Earth </a:t>
            </a:r>
          </a:p>
        </p:txBody>
      </p:sp>
    </p:spTree>
    <p:extLst>
      <p:ext uri="{BB962C8B-B14F-4D97-AF65-F5344CB8AC3E}">
        <p14:creationId xmlns:p14="http://schemas.microsoft.com/office/powerpoint/2010/main" val="37112207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206" y="633483"/>
            <a:ext cx="8113594" cy="990600"/>
          </a:xfrm>
        </p:spPr>
        <p:txBody>
          <a:bodyPr>
            <a:noAutofit/>
          </a:bodyPr>
          <a:lstStyle/>
          <a:p>
            <a:pPr lvl="0"/>
            <a:r>
              <a:rPr lang="en-US" dirty="0"/>
              <a:t>Content Deepening Focus Question</a:t>
            </a:r>
          </a:p>
        </p:txBody>
      </p:sp>
      <p:sp>
        <p:nvSpPr>
          <p:cNvPr id="3" name="Content Placeholder 2"/>
          <p:cNvSpPr>
            <a:spLocks noGrp="1"/>
          </p:cNvSpPr>
          <p:nvPr>
            <p:ph idx="1"/>
          </p:nvPr>
        </p:nvSpPr>
        <p:spPr>
          <a:xfrm>
            <a:off x="614148" y="1781032"/>
            <a:ext cx="8086299" cy="4495800"/>
          </a:xfrm>
        </p:spPr>
        <p:txBody>
          <a:bodyPr/>
          <a:lstStyle/>
          <a:p>
            <a:pPr marL="0" lvl="1" indent="0">
              <a:spcBef>
                <a:spcPts val="0"/>
              </a:spcBef>
              <a:spcAft>
                <a:spcPts val="2400"/>
              </a:spcAft>
              <a:buNone/>
            </a:pPr>
            <a:r>
              <a:rPr lang="en-US" sz="3200" dirty="0"/>
              <a:t>What happens to Earth’s surface that causes mountains to form?</a:t>
            </a:r>
          </a:p>
        </p:txBody>
      </p:sp>
    </p:spTree>
    <p:extLst>
      <p:ext uri="{BB962C8B-B14F-4D97-AF65-F5344CB8AC3E}">
        <p14:creationId xmlns:p14="http://schemas.microsoft.com/office/powerpoint/2010/main" val="35392527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01_Gr4_ECS_CD_Day_2_JSM_02_16_Slide_06b.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1556" y="1186132"/>
            <a:ext cx="8382000" cy="5562489"/>
          </a:xfrm>
          <a:prstGeom prst="rect">
            <a:avLst/>
          </a:prstGeom>
        </p:spPr>
      </p:pic>
      <p:sp>
        <p:nvSpPr>
          <p:cNvPr id="4" name="TextBox 3">
            <a:extLst>
              <a:ext uri="{FF2B5EF4-FFF2-40B4-BE49-F238E27FC236}">
                <a16:creationId xmlns:a16="http://schemas.microsoft.com/office/drawing/2014/main" id="{C850359C-1FAF-4EFD-AF0A-4E449EA0E749}"/>
              </a:ext>
            </a:extLst>
          </p:cNvPr>
          <p:cNvSpPr txBox="1"/>
          <p:nvPr/>
        </p:nvSpPr>
        <p:spPr>
          <a:xfrm>
            <a:off x="381000" y="457200"/>
            <a:ext cx="8331756" cy="707886"/>
          </a:xfrm>
          <a:prstGeom prst="rect">
            <a:avLst/>
          </a:prstGeom>
          <a:noFill/>
        </p:spPr>
        <p:txBody>
          <a:bodyPr wrap="square" rtlCol="0">
            <a:spAutoFit/>
          </a:bodyPr>
          <a:lstStyle/>
          <a:p>
            <a:pPr algn="ctr"/>
            <a:r>
              <a:rPr lang="en-US" sz="4000" b="1" dirty="0">
                <a:solidFill>
                  <a:srgbClr val="FFFF00"/>
                </a:solidFill>
                <a:latin typeface="Calibri" panose="020F0502020204030204" pitchFamily="34" charset="0"/>
                <a:cs typeface="Calibri" panose="020F0502020204030204" pitchFamily="34" charset="0"/>
              </a:rPr>
              <a:t>Investigation 1: Thermal Convection</a:t>
            </a:r>
          </a:p>
        </p:txBody>
      </p:sp>
      <p:sp>
        <p:nvSpPr>
          <p:cNvPr id="5" name="TextBox 4">
            <a:extLst>
              <a:ext uri="{FF2B5EF4-FFF2-40B4-BE49-F238E27FC236}">
                <a16:creationId xmlns:a16="http://schemas.microsoft.com/office/drawing/2014/main" id="{21216059-7D5C-49A7-A945-80EE53255F9D}"/>
              </a:ext>
            </a:extLst>
          </p:cNvPr>
          <p:cNvSpPr txBox="1"/>
          <p:nvPr/>
        </p:nvSpPr>
        <p:spPr>
          <a:xfrm>
            <a:off x="7239000" y="6527800"/>
            <a:ext cx="1393330"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Photograph by L. </a:t>
            </a:r>
            <a:r>
              <a:rPr lang="en-US" sz="1000" dirty="0" err="1">
                <a:solidFill>
                  <a:schemeClr val="bg1"/>
                </a:solidFill>
                <a:latin typeface="Calibri" panose="020F0502020204030204" pitchFamily="34" charset="0"/>
                <a:cs typeface="Calibri" panose="020F0502020204030204" pitchFamily="34" charset="0"/>
              </a:rPr>
              <a:t>Braile</a:t>
            </a:r>
            <a:endParaRPr lang="en-US" sz="1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79235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Autofit/>
          </a:bodyPr>
          <a:lstStyle/>
          <a:p>
            <a:r>
              <a:rPr lang="en-US" dirty="0"/>
              <a:t>Investigation 1: Thermal Convection</a:t>
            </a:r>
          </a:p>
        </p:txBody>
      </p:sp>
      <p:sp>
        <p:nvSpPr>
          <p:cNvPr id="3" name="Content Placeholder 2"/>
          <p:cNvSpPr>
            <a:spLocks noGrp="1"/>
          </p:cNvSpPr>
          <p:nvPr>
            <p:ph idx="1"/>
          </p:nvPr>
        </p:nvSpPr>
        <p:spPr>
          <a:xfrm>
            <a:off x="609600" y="1600200"/>
            <a:ext cx="8305800" cy="4648200"/>
          </a:xfrm>
        </p:spPr>
        <p:txBody>
          <a:bodyPr/>
          <a:lstStyle/>
          <a:p>
            <a:pPr marL="365760" indent="-365760">
              <a:spcBef>
                <a:spcPts val="0"/>
              </a:spcBef>
              <a:spcAft>
                <a:spcPts val="1200"/>
              </a:spcAft>
            </a:pPr>
            <a:r>
              <a:rPr lang="en-US" sz="3200" dirty="0"/>
              <a:t>What does each of these items represent in relation to Earth?</a:t>
            </a:r>
          </a:p>
          <a:p>
            <a:pPr marL="731520" lvl="1" indent="-365760">
              <a:spcBef>
                <a:spcPts val="0"/>
              </a:spcBef>
              <a:spcAft>
                <a:spcPts val="600"/>
              </a:spcAft>
            </a:pPr>
            <a:r>
              <a:rPr lang="en-US" sz="3200" dirty="0"/>
              <a:t>Pieces of wood</a:t>
            </a:r>
          </a:p>
          <a:p>
            <a:pPr marL="731520" lvl="1" indent="-365760">
              <a:spcBef>
                <a:spcPts val="0"/>
              </a:spcBef>
              <a:spcAft>
                <a:spcPts val="600"/>
              </a:spcAft>
            </a:pPr>
            <a:r>
              <a:rPr lang="en-US" sz="3200" dirty="0"/>
              <a:t>Vegetable oil</a:t>
            </a:r>
          </a:p>
          <a:p>
            <a:pPr marL="731520" lvl="1" indent="-365760">
              <a:spcBef>
                <a:spcPts val="0"/>
              </a:spcBef>
              <a:spcAft>
                <a:spcPts val="600"/>
              </a:spcAft>
            </a:pPr>
            <a:r>
              <a:rPr lang="en-US" sz="3200" dirty="0"/>
              <a:t>Heat source</a:t>
            </a:r>
          </a:p>
          <a:p>
            <a:pPr marL="365760" indent="-365760">
              <a:spcBef>
                <a:spcPts val="1200"/>
              </a:spcBef>
              <a:spcAft>
                <a:spcPts val="0"/>
              </a:spcAft>
            </a:pPr>
            <a:r>
              <a:rPr lang="en-US" sz="3200" dirty="0"/>
              <a:t>Do you think the heat will cause any changes to occur in the system? If so, what do you think will change?</a:t>
            </a:r>
          </a:p>
          <a:p>
            <a:pPr>
              <a:spcBef>
                <a:spcPts val="0"/>
              </a:spcBef>
              <a:spcAft>
                <a:spcPts val="1200"/>
              </a:spcAft>
            </a:pPr>
            <a:endParaRPr lang="en-US" sz="2800" dirty="0"/>
          </a:p>
          <a:p>
            <a:pPr lvl="1">
              <a:spcBef>
                <a:spcPts val="0"/>
              </a:spcBef>
              <a:spcAft>
                <a:spcPts val="1200"/>
              </a:spcAft>
            </a:pPr>
            <a:endParaRPr lang="en-US" sz="2800" dirty="0"/>
          </a:p>
        </p:txBody>
      </p:sp>
    </p:spTree>
    <p:extLst>
      <p:ext uri="{BB962C8B-B14F-4D97-AF65-F5344CB8AC3E}">
        <p14:creationId xmlns:p14="http://schemas.microsoft.com/office/powerpoint/2010/main" val="26969131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01_Gr4_ECS_CD_Day_1_JSM_02_16_Slide_44.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1000" y="1752600"/>
            <a:ext cx="8382000" cy="4863472"/>
          </a:xfrm>
          <a:prstGeom prst="rect">
            <a:avLst/>
          </a:prstGeom>
        </p:spPr>
      </p:pic>
      <p:sp>
        <p:nvSpPr>
          <p:cNvPr id="3" name="TextBox 2">
            <a:extLst>
              <a:ext uri="{FF2B5EF4-FFF2-40B4-BE49-F238E27FC236}">
                <a16:creationId xmlns:a16="http://schemas.microsoft.com/office/drawing/2014/main" id="{0BE5707E-C08E-4358-A189-EDD83CD7E54E}"/>
              </a:ext>
            </a:extLst>
          </p:cNvPr>
          <p:cNvSpPr txBox="1"/>
          <p:nvPr/>
        </p:nvSpPr>
        <p:spPr>
          <a:xfrm>
            <a:off x="609600" y="838200"/>
            <a:ext cx="7829195" cy="707886"/>
          </a:xfrm>
          <a:prstGeom prst="rect">
            <a:avLst/>
          </a:prstGeom>
          <a:noFill/>
        </p:spPr>
        <p:txBody>
          <a:bodyPr wrap="none" rtlCol="0">
            <a:spAutoFit/>
          </a:bodyPr>
          <a:lstStyle/>
          <a:p>
            <a:pPr algn="ctr"/>
            <a:r>
              <a:rPr lang="en-US" sz="4000" b="1" dirty="0">
                <a:solidFill>
                  <a:srgbClr val="FFFF00"/>
                </a:solidFill>
                <a:latin typeface="Calibri" panose="020F0502020204030204" pitchFamily="34" charset="0"/>
                <a:cs typeface="Calibri" panose="020F0502020204030204" pitchFamily="34" charset="0"/>
              </a:rPr>
              <a:t>Investigation 1: Thermal Convection</a:t>
            </a:r>
          </a:p>
        </p:txBody>
      </p:sp>
      <p:sp>
        <p:nvSpPr>
          <p:cNvPr id="4" name="TextBox 3">
            <a:extLst>
              <a:ext uri="{FF2B5EF4-FFF2-40B4-BE49-F238E27FC236}">
                <a16:creationId xmlns:a16="http://schemas.microsoft.com/office/drawing/2014/main" id="{F21AEECB-FF4A-4351-861F-D48D3BAEF747}"/>
              </a:ext>
            </a:extLst>
          </p:cNvPr>
          <p:cNvSpPr txBox="1"/>
          <p:nvPr/>
        </p:nvSpPr>
        <p:spPr>
          <a:xfrm>
            <a:off x="7391400" y="6400800"/>
            <a:ext cx="1225015"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Courtesy of L. </a:t>
            </a:r>
            <a:r>
              <a:rPr lang="en-US" sz="1000" dirty="0" err="1">
                <a:solidFill>
                  <a:schemeClr val="bg1"/>
                </a:solidFill>
                <a:latin typeface="Calibri" panose="020F0502020204030204" pitchFamily="34" charset="0"/>
                <a:cs typeface="Calibri" panose="020F0502020204030204" pitchFamily="34" charset="0"/>
              </a:rPr>
              <a:t>Braile</a:t>
            </a:r>
            <a:endParaRPr lang="en-US" sz="1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7681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990600"/>
          </a:xfrm>
        </p:spPr>
        <p:txBody>
          <a:bodyPr>
            <a:noAutofit/>
          </a:bodyPr>
          <a:lstStyle/>
          <a:p>
            <a:r>
              <a:rPr lang="en-US" dirty="0"/>
              <a:t>Investigation 1: Thermal Convection</a:t>
            </a:r>
          </a:p>
        </p:txBody>
      </p:sp>
      <p:sp>
        <p:nvSpPr>
          <p:cNvPr id="3" name="Content Placeholder 2"/>
          <p:cNvSpPr>
            <a:spLocks noGrp="1"/>
          </p:cNvSpPr>
          <p:nvPr>
            <p:ph idx="1"/>
          </p:nvPr>
        </p:nvSpPr>
        <p:spPr>
          <a:xfrm>
            <a:off x="533400" y="1371600"/>
            <a:ext cx="8305800" cy="5105400"/>
          </a:xfrm>
        </p:spPr>
        <p:txBody>
          <a:bodyPr/>
          <a:lstStyle/>
          <a:p>
            <a:pPr marL="365760" indent="-365760">
              <a:spcBef>
                <a:spcPts val="0"/>
              </a:spcBef>
              <a:spcAft>
                <a:spcPts val="1200"/>
              </a:spcAft>
              <a:buFont typeface="+mj-lt"/>
              <a:buAutoNum type="arabicPeriod"/>
            </a:pPr>
            <a:r>
              <a:rPr lang="en-US" sz="2800" dirty="0"/>
              <a:t>Using the convection template, draw a picture of what’s happening in the baking dish as the oil is heated from below.</a:t>
            </a:r>
          </a:p>
          <a:p>
            <a:pPr marL="365760" indent="-365760">
              <a:spcBef>
                <a:spcPts val="0"/>
              </a:spcBef>
              <a:spcAft>
                <a:spcPts val="1200"/>
              </a:spcAft>
              <a:buFont typeface="+mj-lt"/>
              <a:buAutoNum type="arabicPeriod"/>
            </a:pPr>
            <a:r>
              <a:rPr lang="en-US" sz="2800" dirty="0"/>
              <a:t>Look at the dish from the top and the sides. Describe the patterns of movement you observe.</a:t>
            </a:r>
          </a:p>
          <a:p>
            <a:pPr marL="731520" lvl="1" indent="-365760">
              <a:spcBef>
                <a:spcPts val="0"/>
              </a:spcBef>
              <a:spcAft>
                <a:spcPts val="600"/>
              </a:spcAft>
            </a:pPr>
            <a:r>
              <a:rPr lang="en-US" sz="2800" dirty="0"/>
              <a:t>Where do you observe upward flow in the oil? What about sideways flow? Downward flow?</a:t>
            </a:r>
          </a:p>
          <a:p>
            <a:pPr marL="731520" lvl="1" indent="-365760">
              <a:spcBef>
                <a:spcPts val="0"/>
              </a:spcBef>
              <a:spcAft>
                <a:spcPts val="600"/>
              </a:spcAft>
            </a:pPr>
            <a:r>
              <a:rPr lang="en-US" sz="2800" dirty="0"/>
              <a:t>What’s happening to the wood pieces and the thyme?</a:t>
            </a:r>
          </a:p>
          <a:p>
            <a:pPr marL="731520" lvl="1" indent="-365760">
              <a:spcBef>
                <a:spcPts val="0"/>
              </a:spcBef>
              <a:spcAft>
                <a:spcPts val="600"/>
              </a:spcAft>
            </a:pPr>
            <a:r>
              <a:rPr lang="en-US" sz="2800" dirty="0"/>
              <a:t>How might these patterns of movement relate to tectonic plates on Earth?</a:t>
            </a:r>
          </a:p>
        </p:txBody>
      </p:sp>
    </p:spTree>
    <p:extLst>
      <p:ext uri="{BB962C8B-B14F-4D97-AF65-F5344CB8AC3E}">
        <p14:creationId xmlns:p14="http://schemas.microsoft.com/office/powerpoint/2010/main" val="2679513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33400" y="381000"/>
            <a:ext cx="8458200" cy="990600"/>
          </a:xfrm>
        </p:spPr>
        <p:txBody>
          <a:bodyPr>
            <a:normAutofit fontScale="90000"/>
          </a:bodyPr>
          <a:lstStyle/>
          <a:p>
            <a:pPr algn="l" eaLnBrk="1" fontAlgn="auto" hangingPunct="1">
              <a:spcAft>
                <a:spcPts val="0"/>
              </a:spcAft>
              <a:defRPr/>
            </a:pPr>
            <a:br>
              <a:rPr lang="en-US" dirty="0"/>
            </a:br>
            <a:r>
              <a:rPr lang="en-US" sz="4200" dirty="0">
                <a:latin typeface="Calibri" pitchFamily="34" charset="0"/>
              </a:rPr>
              <a:t>Norms for Working Together: The Heart </a:t>
            </a:r>
            <a:br>
              <a:rPr lang="en-US" sz="4400" dirty="0"/>
            </a:br>
            <a:endParaRPr lang="en-US" sz="4400" dirty="0"/>
          </a:p>
        </p:txBody>
      </p:sp>
      <p:sp>
        <p:nvSpPr>
          <p:cNvPr id="115715" name="Rectangle 3"/>
          <p:cNvSpPr>
            <a:spLocks noGrp="1" noChangeArrowheads="1"/>
          </p:cNvSpPr>
          <p:nvPr>
            <p:ph idx="1"/>
          </p:nvPr>
        </p:nvSpPr>
        <p:spPr>
          <a:xfrm>
            <a:off x="609600" y="2209800"/>
            <a:ext cx="8229600" cy="4495800"/>
          </a:xfrm>
        </p:spPr>
        <p:txBody>
          <a:bodyPr rtlCol="0">
            <a:normAutofit fontScale="85000" lnSpcReduction="20000"/>
          </a:bodyPr>
          <a:lstStyle/>
          <a:p>
            <a:pPr marL="0" indent="0" eaLnBrk="1" fontAlgn="auto" hangingPunct="1">
              <a:spcAft>
                <a:spcPts val="0"/>
              </a:spcAft>
              <a:buFont typeface="Arial" pitchFamily="34" charset="0"/>
              <a:buNone/>
              <a:defRPr/>
            </a:pPr>
            <a:r>
              <a:rPr lang="en-US" sz="3200" b="1" dirty="0"/>
              <a:t>The Heart of </a:t>
            </a:r>
            <a:r>
              <a:rPr lang="en-US" sz="3200" b="1" dirty="0" err="1"/>
              <a:t>RESPeCT</a:t>
            </a:r>
            <a:r>
              <a:rPr lang="en-US" sz="3200" b="1" dirty="0"/>
              <a:t> Lesson Analysis and Content </a:t>
            </a:r>
            <a:br>
              <a:rPr lang="en-US" sz="3200" b="1" dirty="0"/>
            </a:br>
            <a:r>
              <a:rPr lang="en-US" sz="3200" b="1" dirty="0"/>
              <a:t>Deepening</a:t>
            </a:r>
          </a:p>
          <a:p>
            <a:pPr marL="342900" marR="0" lvl="0" indent="-342900">
              <a:lnSpc>
                <a:spcPct val="110000"/>
              </a:lnSpc>
              <a:spcBef>
                <a:spcPts val="600"/>
              </a:spcBef>
              <a:spcAft>
                <a:spcPts val="0"/>
              </a:spcAft>
              <a:buClr>
                <a:schemeClr val="bg1">
                  <a:lumMod val="65000"/>
                </a:schemeClr>
              </a:buClr>
            </a:pPr>
            <a:r>
              <a:rPr lang="en-US" sz="3200" dirty="0">
                <a:solidFill>
                  <a:srgbClr val="292934"/>
                </a:solidFill>
              </a:rPr>
              <a:t>Keep the goal in mind: analysis of teaching to improve student learning.  </a:t>
            </a:r>
            <a:endParaRPr lang="en-US" sz="3200" dirty="0"/>
          </a:p>
          <a:p>
            <a:pPr marL="342900" marR="0" lvl="0" indent="-342900">
              <a:lnSpc>
                <a:spcPct val="110000"/>
              </a:lnSpc>
              <a:spcBef>
                <a:spcPts val="600"/>
              </a:spcBef>
              <a:spcAft>
                <a:spcPts val="0"/>
              </a:spcAft>
              <a:buClr>
                <a:schemeClr val="bg1">
                  <a:lumMod val="65000"/>
                </a:schemeClr>
              </a:buClr>
            </a:pPr>
            <a:r>
              <a:rPr lang="en-US" sz="3200" dirty="0">
                <a:solidFill>
                  <a:srgbClr val="292934"/>
                </a:solidFill>
              </a:rPr>
              <a:t>Share your ideas, uncertainties, confusion, disagreements, questions, and good humor. All points of view are welcome.</a:t>
            </a:r>
            <a:endParaRPr lang="en-US" sz="3200" dirty="0"/>
          </a:p>
          <a:p>
            <a:pPr marL="342900" marR="0" lvl="0" indent="-342900">
              <a:lnSpc>
                <a:spcPct val="110000"/>
              </a:lnSpc>
              <a:spcBef>
                <a:spcPts val="600"/>
              </a:spcBef>
              <a:spcAft>
                <a:spcPts val="0"/>
              </a:spcAft>
              <a:buClr>
                <a:schemeClr val="bg1">
                  <a:lumMod val="65000"/>
                </a:schemeClr>
              </a:buClr>
            </a:pPr>
            <a:r>
              <a:rPr lang="en-US" sz="3200" dirty="0">
                <a:solidFill>
                  <a:srgbClr val="292934"/>
                </a:solidFill>
              </a:rPr>
              <a:t>Expect and ask questions to deepen everyone’s learning; be constructively challenging.</a:t>
            </a:r>
            <a:endParaRPr lang="en-US" sz="3200" dirty="0"/>
          </a:p>
          <a:p>
            <a:pPr marL="342900" marR="0" lvl="0" indent="-342900">
              <a:lnSpc>
                <a:spcPct val="110000"/>
              </a:lnSpc>
              <a:spcBef>
                <a:spcPts val="600"/>
              </a:spcBef>
              <a:spcAft>
                <a:spcPts val="0"/>
              </a:spcAft>
              <a:buClr>
                <a:schemeClr val="bg1">
                  <a:lumMod val="65000"/>
                </a:schemeClr>
              </a:buClr>
            </a:pPr>
            <a:r>
              <a:rPr lang="en-US" sz="3200" dirty="0">
                <a:solidFill>
                  <a:srgbClr val="292934"/>
                </a:solidFill>
              </a:rPr>
              <a:t>Listen carefully; seek to understand other participants’ points of view.</a:t>
            </a:r>
            <a:endParaRPr lang="en-US" sz="32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609600" y="1143000"/>
            <a:ext cx="8314765"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700" b="1" dirty="0">
                <a:solidFill>
                  <a:srgbClr val="000000"/>
                </a:solidFill>
                <a:latin typeface="Calibri" panose="020F0502020204030204" pitchFamily="34" charset="0"/>
              </a:rPr>
              <a:t>Purpose: </a:t>
            </a:r>
            <a:r>
              <a:rPr lang="en-US" altLang="en-US" sz="27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834303928"/>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01_Gr4_ECS_CD_Day_1_JSM_02_16_Slide_43.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1948" y="1447800"/>
            <a:ext cx="8382000" cy="5312092"/>
          </a:xfrm>
          <a:prstGeom prst="rect">
            <a:avLst/>
          </a:prstGeom>
        </p:spPr>
      </p:pic>
      <p:sp>
        <p:nvSpPr>
          <p:cNvPr id="3" name="TextBox 2">
            <a:extLst>
              <a:ext uri="{FF2B5EF4-FFF2-40B4-BE49-F238E27FC236}">
                <a16:creationId xmlns:a16="http://schemas.microsoft.com/office/drawing/2014/main" id="{4E49CB0C-3DEE-45D5-A758-6E766EF4475C}"/>
              </a:ext>
            </a:extLst>
          </p:cNvPr>
          <p:cNvSpPr txBox="1"/>
          <p:nvPr/>
        </p:nvSpPr>
        <p:spPr>
          <a:xfrm>
            <a:off x="658360" y="685800"/>
            <a:ext cx="7829195" cy="707886"/>
          </a:xfrm>
          <a:prstGeom prst="rect">
            <a:avLst/>
          </a:prstGeom>
          <a:noFill/>
        </p:spPr>
        <p:txBody>
          <a:bodyPr wrap="none" rtlCol="0">
            <a:spAutoFit/>
          </a:bodyPr>
          <a:lstStyle/>
          <a:p>
            <a:pPr algn="ctr"/>
            <a:r>
              <a:rPr lang="en-US" sz="4000" b="1" dirty="0">
                <a:solidFill>
                  <a:srgbClr val="FFFF00"/>
                </a:solidFill>
                <a:latin typeface="Calibri" panose="020F0502020204030204" pitchFamily="34" charset="0"/>
                <a:cs typeface="Calibri" panose="020F0502020204030204" pitchFamily="34" charset="0"/>
              </a:rPr>
              <a:t>Investigation 1: Thermal Convection</a:t>
            </a:r>
          </a:p>
        </p:txBody>
      </p:sp>
      <p:sp>
        <p:nvSpPr>
          <p:cNvPr id="4" name="TextBox 3">
            <a:extLst>
              <a:ext uri="{FF2B5EF4-FFF2-40B4-BE49-F238E27FC236}">
                <a16:creationId xmlns:a16="http://schemas.microsoft.com/office/drawing/2014/main" id="{441B8E8E-A046-4368-9BD8-A9B3FC4A8D72}"/>
              </a:ext>
            </a:extLst>
          </p:cNvPr>
          <p:cNvSpPr txBox="1"/>
          <p:nvPr/>
        </p:nvSpPr>
        <p:spPr>
          <a:xfrm>
            <a:off x="7461785" y="6535579"/>
            <a:ext cx="1225015"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Courtesy of L. </a:t>
            </a:r>
            <a:r>
              <a:rPr lang="en-US" sz="1000" dirty="0" err="1">
                <a:solidFill>
                  <a:schemeClr val="bg1"/>
                </a:solidFill>
                <a:latin typeface="Calibri" panose="020F0502020204030204" pitchFamily="34" charset="0"/>
                <a:cs typeface="Calibri" panose="020F0502020204030204" pitchFamily="34" charset="0"/>
              </a:rPr>
              <a:t>Braile</a:t>
            </a:r>
            <a:endParaRPr lang="en-US" sz="1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7077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1227549"/>
            <a:ext cx="8534400" cy="3869501"/>
          </a:xfrm>
          <a:prstGeom prst="rect">
            <a:avLst/>
          </a:prstGeom>
        </p:spPr>
      </p:pic>
      <p:sp>
        <p:nvSpPr>
          <p:cNvPr id="3" name="TextBox 2">
            <a:extLst>
              <a:ext uri="{FF2B5EF4-FFF2-40B4-BE49-F238E27FC236}">
                <a16:creationId xmlns:a16="http://schemas.microsoft.com/office/drawing/2014/main" id="{0F60633D-260E-4B1F-AFDD-D2367E2FE58A}"/>
              </a:ext>
            </a:extLst>
          </p:cNvPr>
          <p:cNvSpPr txBox="1"/>
          <p:nvPr/>
        </p:nvSpPr>
        <p:spPr>
          <a:xfrm>
            <a:off x="373675" y="533400"/>
            <a:ext cx="8447249" cy="584775"/>
          </a:xfrm>
          <a:prstGeom prst="rect">
            <a:avLst/>
          </a:prstGeom>
          <a:noFill/>
        </p:spPr>
        <p:txBody>
          <a:bodyPr wrap="none" rtlCol="0">
            <a:spAutoFit/>
          </a:bodyPr>
          <a:lstStyle/>
          <a:p>
            <a:pPr algn="ctr"/>
            <a:r>
              <a:rPr lang="en-US" sz="3200" b="1" dirty="0">
                <a:solidFill>
                  <a:srgbClr val="FFFF00"/>
                </a:solidFill>
                <a:latin typeface="Calibri" panose="020F0502020204030204" pitchFamily="34" charset="0"/>
                <a:cs typeface="Calibri" panose="020F0502020204030204" pitchFamily="34" charset="0"/>
              </a:rPr>
              <a:t>Investigation 2: Convection and Plate Movement</a:t>
            </a:r>
          </a:p>
        </p:txBody>
      </p:sp>
      <p:sp>
        <p:nvSpPr>
          <p:cNvPr id="4" name="TextBox 3">
            <a:extLst>
              <a:ext uri="{FF2B5EF4-FFF2-40B4-BE49-F238E27FC236}">
                <a16:creationId xmlns:a16="http://schemas.microsoft.com/office/drawing/2014/main" id="{528CC198-1AFC-4B8E-A26A-7F86EB91AB6A}"/>
              </a:ext>
            </a:extLst>
          </p:cNvPr>
          <p:cNvSpPr txBox="1"/>
          <p:nvPr/>
        </p:nvSpPr>
        <p:spPr>
          <a:xfrm>
            <a:off x="323380" y="5257800"/>
            <a:ext cx="8592020" cy="1569660"/>
          </a:xfrm>
          <a:prstGeom prst="rect">
            <a:avLst/>
          </a:prstGeom>
          <a:noFill/>
        </p:spPr>
        <p:txBody>
          <a:bodyPr wrap="square" rtlCol="0">
            <a:spAutoFit/>
          </a:bodyPr>
          <a:lstStyle/>
          <a:p>
            <a:pPr marL="365760" indent="-365760">
              <a:buAutoNum type="arabicPeriod"/>
            </a:pPr>
            <a:r>
              <a:rPr lang="en-US" sz="2400" b="1" i="1" dirty="0">
                <a:solidFill>
                  <a:schemeClr val="bg1"/>
                </a:solidFill>
                <a:latin typeface="Calibri" panose="020F0502020204030204" pitchFamily="34" charset="0"/>
                <a:cs typeface="Calibri" panose="020F0502020204030204" pitchFamily="34" charset="0"/>
              </a:rPr>
              <a:t>Geothermal heat rises from Earth’s core.</a:t>
            </a:r>
          </a:p>
          <a:p>
            <a:pPr marL="365760" indent="-365760">
              <a:buAutoNum type="arabicPeriod"/>
            </a:pPr>
            <a:r>
              <a:rPr lang="en-US" sz="2400" b="1" i="1" dirty="0">
                <a:solidFill>
                  <a:schemeClr val="bg1"/>
                </a:solidFill>
                <a:latin typeface="Calibri" panose="020F0502020204030204" pitchFamily="34" charset="0"/>
                <a:cs typeface="Calibri" panose="020F0502020204030204" pitchFamily="34" charset="0"/>
              </a:rPr>
              <a:t>This rising heat forms convection cells within the mantle.</a:t>
            </a:r>
          </a:p>
          <a:p>
            <a:pPr marL="365760" indent="-365760">
              <a:buAutoNum type="arabicPeriod"/>
            </a:pPr>
            <a:r>
              <a:rPr lang="en-US" sz="2400" b="1" i="1" dirty="0">
                <a:solidFill>
                  <a:schemeClr val="bg1"/>
                </a:solidFill>
                <a:latin typeface="Calibri" panose="020F0502020204030204" pitchFamily="34" charset="0"/>
                <a:cs typeface="Calibri" panose="020F0502020204030204" pitchFamily="34" charset="0"/>
              </a:rPr>
              <a:t>Tectonic plates are carried along on top of the mantle like suitcases on a conveyor belt.</a:t>
            </a:r>
          </a:p>
        </p:txBody>
      </p:sp>
      <p:sp>
        <p:nvSpPr>
          <p:cNvPr id="5" name="TextBox 4">
            <a:extLst>
              <a:ext uri="{FF2B5EF4-FFF2-40B4-BE49-F238E27FC236}">
                <a16:creationId xmlns:a16="http://schemas.microsoft.com/office/drawing/2014/main" id="{9CCD9F41-CBBD-4F68-A153-85227735EE94}"/>
              </a:ext>
            </a:extLst>
          </p:cNvPr>
          <p:cNvSpPr txBox="1"/>
          <p:nvPr/>
        </p:nvSpPr>
        <p:spPr>
          <a:xfrm>
            <a:off x="7239000" y="5097050"/>
            <a:ext cx="1677062"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Courtesy of ClipartXtras.com</a:t>
            </a:r>
          </a:p>
        </p:txBody>
      </p:sp>
      <p:sp>
        <p:nvSpPr>
          <p:cNvPr id="6" name="TextBox 5">
            <a:extLst>
              <a:ext uri="{FF2B5EF4-FFF2-40B4-BE49-F238E27FC236}">
                <a16:creationId xmlns:a16="http://schemas.microsoft.com/office/drawing/2014/main" id="{E084C5C1-62AF-47C7-A347-5A16A23CF35F}"/>
              </a:ext>
            </a:extLst>
          </p:cNvPr>
          <p:cNvSpPr txBox="1"/>
          <p:nvPr/>
        </p:nvSpPr>
        <p:spPr>
          <a:xfrm>
            <a:off x="304800" y="1371600"/>
            <a:ext cx="389850" cy="369332"/>
          </a:xfrm>
          <a:prstGeom prst="rect">
            <a:avLst/>
          </a:prstGeom>
          <a:noFill/>
        </p:spPr>
        <p:txBody>
          <a:bodyPr wrap="none" rtlCol="0">
            <a:spAutoFit/>
          </a:bodyPr>
          <a:lstStyle/>
          <a:p>
            <a:r>
              <a:rPr lang="en-US" dirty="0"/>
              <a:t>a)</a:t>
            </a:r>
          </a:p>
        </p:txBody>
      </p:sp>
      <p:sp>
        <p:nvSpPr>
          <p:cNvPr id="7" name="TextBox 6">
            <a:extLst>
              <a:ext uri="{FF2B5EF4-FFF2-40B4-BE49-F238E27FC236}">
                <a16:creationId xmlns:a16="http://schemas.microsoft.com/office/drawing/2014/main" id="{761E8D6A-A6A5-4E88-9D6C-2E1094A1A45D}"/>
              </a:ext>
            </a:extLst>
          </p:cNvPr>
          <p:cNvSpPr txBox="1"/>
          <p:nvPr/>
        </p:nvSpPr>
        <p:spPr>
          <a:xfrm>
            <a:off x="4724400" y="1371600"/>
            <a:ext cx="389850" cy="369332"/>
          </a:xfrm>
          <a:prstGeom prst="rect">
            <a:avLst/>
          </a:prstGeom>
          <a:noFill/>
        </p:spPr>
        <p:txBody>
          <a:bodyPr wrap="none" rtlCol="0">
            <a:spAutoFit/>
          </a:bodyPr>
          <a:lstStyle/>
          <a:p>
            <a:r>
              <a:rPr lang="en-US" dirty="0"/>
              <a:t>b)</a:t>
            </a:r>
          </a:p>
        </p:txBody>
      </p:sp>
    </p:spTree>
    <p:extLst>
      <p:ext uri="{BB962C8B-B14F-4D97-AF65-F5344CB8AC3E}">
        <p14:creationId xmlns:p14="http://schemas.microsoft.com/office/powerpoint/2010/main" val="36956988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BE553D-D1A0-44F8-9406-8AD40A11E260}"/>
              </a:ext>
            </a:extLst>
          </p:cNvPr>
          <p:cNvSpPr txBox="1"/>
          <p:nvPr/>
        </p:nvSpPr>
        <p:spPr>
          <a:xfrm>
            <a:off x="152400" y="4826000"/>
            <a:ext cx="2895600" cy="1938992"/>
          </a:xfrm>
          <a:prstGeom prst="rect">
            <a:avLst/>
          </a:prstGeom>
          <a:noFill/>
        </p:spPr>
        <p:txBody>
          <a:bodyPr wrap="square" rtlCol="0">
            <a:spAutoFit/>
          </a:bodyPr>
          <a:lstStyle/>
          <a:p>
            <a:pPr algn="ctr"/>
            <a:r>
              <a:rPr lang="en-US" sz="2400" b="1" i="1" dirty="0">
                <a:solidFill>
                  <a:srgbClr val="FFFF00"/>
                </a:solidFill>
                <a:latin typeface="Calibri" panose="020F0502020204030204" pitchFamily="34" charset="0"/>
                <a:cs typeface="Calibri" panose="020F0502020204030204" pitchFamily="34" charset="0"/>
              </a:rPr>
              <a:t>Seafloor</a:t>
            </a:r>
          </a:p>
          <a:p>
            <a:pPr algn="ctr"/>
            <a:r>
              <a:rPr lang="en-US" sz="2400" b="1" i="1" dirty="0">
                <a:solidFill>
                  <a:srgbClr val="FFFF00"/>
                </a:solidFill>
                <a:latin typeface="Calibri" panose="020F0502020204030204" pitchFamily="34" charset="0"/>
                <a:cs typeface="Calibri" panose="020F0502020204030204" pitchFamily="34" charset="0"/>
              </a:rPr>
              <a:t>Spreading</a:t>
            </a:r>
          </a:p>
          <a:p>
            <a:pPr algn="ctr"/>
            <a:r>
              <a:rPr lang="en-US" sz="2400" b="1" dirty="0">
                <a:solidFill>
                  <a:srgbClr val="FF0000"/>
                </a:solidFill>
                <a:latin typeface="Calibri" panose="020F0502020204030204" pitchFamily="34" charset="0"/>
                <a:cs typeface="Calibri" panose="020F0502020204030204" pitchFamily="34" charset="0"/>
              </a:rPr>
              <a:t>Young, Warm, Rising: Oceanic Crust Formed</a:t>
            </a:r>
          </a:p>
        </p:txBody>
      </p:sp>
      <p:sp>
        <p:nvSpPr>
          <p:cNvPr id="5" name="TextBox 4">
            <a:extLst>
              <a:ext uri="{FF2B5EF4-FFF2-40B4-BE49-F238E27FC236}">
                <a16:creationId xmlns:a16="http://schemas.microsoft.com/office/drawing/2014/main" id="{31CDD297-8067-448C-95FC-7210BE0E3CAB}"/>
              </a:ext>
            </a:extLst>
          </p:cNvPr>
          <p:cNvSpPr txBox="1"/>
          <p:nvPr/>
        </p:nvSpPr>
        <p:spPr>
          <a:xfrm>
            <a:off x="3048000" y="4826000"/>
            <a:ext cx="2895600" cy="1938992"/>
          </a:xfrm>
          <a:prstGeom prst="rect">
            <a:avLst/>
          </a:prstGeom>
          <a:noFill/>
        </p:spPr>
        <p:txBody>
          <a:bodyPr wrap="square" rtlCol="0">
            <a:spAutoFit/>
          </a:bodyPr>
          <a:lstStyle/>
          <a:p>
            <a:pPr algn="ctr"/>
            <a:r>
              <a:rPr lang="en-US" sz="2400" b="1" i="1" dirty="0">
                <a:solidFill>
                  <a:srgbClr val="FFFF00"/>
                </a:solidFill>
                <a:latin typeface="Calibri" panose="020F0502020204030204" pitchFamily="34" charset="0"/>
                <a:cs typeface="Calibri" panose="020F0502020204030204" pitchFamily="34" charset="0"/>
              </a:rPr>
              <a:t>Seafloor</a:t>
            </a:r>
          </a:p>
          <a:p>
            <a:pPr algn="ctr"/>
            <a:r>
              <a:rPr lang="en-US" sz="2400" b="1" i="1" dirty="0">
                <a:solidFill>
                  <a:srgbClr val="FFFF00"/>
                </a:solidFill>
                <a:latin typeface="Calibri" panose="020F0502020204030204" pitchFamily="34" charset="0"/>
                <a:cs typeface="Calibri" panose="020F0502020204030204" pitchFamily="34" charset="0"/>
              </a:rPr>
              <a:t>Subduction</a:t>
            </a:r>
          </a:p>
          <a:p>
            <a:pPr algn="ctr"/>
            <a:r>
              <a:rPr lang="en-US" sz="2400" b="1" dirty="0">
                <a:solidFill>
                  <a:srgbClr val="00B0F0"/>
                </a:solidFill>
                <a:latin typeface="Calibri" panose="020F0502020204030204" pitchFamily="34" charset="0"/>
                <a:cs typeface="Calibri" panose="020F0502020204030204" pitchFamily="34" charset="0"/>
              </a:rPr>
              <a:t>Old, Cold, Sinking: Oceanic Crust Consumed</a:t>
            </a:r>
          </a:p>
        </p:txBody>
      </p:sp>
      <p:sp>
        <p:nvSpPr>
          <p:cNvPr id="6" name="TextBox 5">
            <a:extLst>
              <a:ext uri="{FF2B5EF4-FFF2-40B4-BE49-F238E27FC236}">
                <a16:creationId xmlns:a16="http://schemas.microsoft.com/office/drawing/2014/main" id="{19116AA5-6C10-4E48-B61D-84DB85FF6282}"/>
              </a:ext>
            </a:extLst>
          </p:cNvPr>
          <p:cNvSpPr txBox="1"/>
          <p:nvPr/>
        </p:nvSpPr>
        <p:spPr>
          <a:xfrm>
            <a:off x="5943600" y="4826000"/>
            <a:ext cx="2895600" cy="1938992"/>
          </a:xfrm>
          <a:prstGeom prst="rect">
            <a:avLst/>
          </a:prstGeom>
          <a:noFill/>
        </p:spPr>
        <p:txBody>
          <a:bodyPr wrap="square" rtlCol="0">
            <a:spAutoFit/>
          </a:bodyPr>
          <a:lstStyle/>
          <a:p>
            <a:pPr algn="ctr"/>
            <a:r>
              <a:rPr lang="en-US" sz="2400" b="1" i="1" dirty="0">
                <a:solidFill>
                  <a:srgbClr val="FFFF00"/>
                </a:solidFill>
                <a:latin typeface="Calibri" panose="020F0502020204030204" pitchFamily="34" charset="0"/>
                <a:cs typeface="Calibri" panose="020F0502020204030204" pitchFamily="34" charset="0"/>
              </a:rPr>
              <a:t>Stable Continent</a:t>
            </a:r>
          </a:p>
          <a:p>
            <a:pPr algn="ctr"/>
            <a:r>
              <a:rPr lang="en-US" sz="2400" b="1" dirty="0">
                <a:solidFill>
                  <a:srgbClr val="92D050"/>
                </a:solidFill>
                <a:latin typeface="Calibri" panose="020F0502020204030204" pitchFamily="34" charset="0"/>
                <a:cs typeface="Calibri" panose="020F0502020204030204" pitchFamily="34" charset="0"/>
              </a:rPr>
              <a:t>Low Density Continental Crust Remains at Earth’s Surface</a:t>
            </a:r>
          </a:p>
        </p:txBody>
      </p:sp>
      <p:sp>
        <p:nvSpPr>
          <p:cNvPr id="7" name="TextBox 6">
            <a:extLst>
              <a:ext uri="{FF2B5EF4-FFF2-40B4-BE49-F238E27FC236}">
                <a16:creationId xmlns:a16="http://schemas.microsoft.com/office/drawing/2014/main" id="{D8868E5E-C31F-403A-A958-81BD81D10A70}"/>
              </a:ext>
            </a:extLst>
          </p:cNvPr>
          <p:cNvSpPr txBox="1"/>
          <p:nvPr/>
        </p:nvSpPr>
        <p:spPr>
          <a:xfrm>
            <a:off x="344789" y="609600"/>
            <a:ext cx="8456354" cy="584775"/>
          </a:xfrm>
          <a:prstGeom prst="rect">
            <a:avLst/>
          </a:prstGeom>
          <a:noFill/>
        </p:spPr>
        <p:txBody>
          <a:bodyPr wrap="none" rtlCol="0">
            <a:spAutoFit/>
          </a:bodyPr>
          <a:lstStyle/>
          <a:p>
            <a:pPr algn="ctr"/>
            <a:r>
              <a:rPr lang="en-US" sz="3200" b="1" dirty="0">
                <a:solidFill>
                  <a:srgbClr val="FFFF00"/>
                </a:solidFill>
                <a:latin typeface="Calibri" panose="020F0502020204030204" pitchFamily="34" charset="0"/>
                <a:cs typeface="Calibri" panose="020F0502020204030204" pitchFamily="34" charset="0"/>
              </a:rPr>
              <a:t>Investigation 2: Convection and Plate Movement</a:t>
            </a:r>
          </a:p>
        </p:txBody>
      </p:sp>
      <p:grpSp>
        <p:nvGrpSpPr>
          <p:cNvPr id="10" name="Group 9">
            <a:extLst>
              <a:ext uri="{FF2B5EF4-FFF2-40B4-BE49-F238E27FC236}">
                <a16:creationId xmlns:a16="http://schemas.microsoft.com/office/drawing/2014/main" id="{E448BFA6-24DB-4F05-B24B-169F5C08EAE0}"/>
              </a:ext>
            </a:extLst>
          </p:cNvPr>
          <p:cNvGrpSpPr/>
          <p:nvPr/>
        </p:nvGrpSpPr>
        <p:grpSpPr>
          <a:xfrm>
            <a:off x="685800" y="1143000"/>
            <a:ext cx="8153400" cy="3717746"/>
            <a:chOff x="685800" y="1143000"/>
            <a:chExt cx="8153400" cy="3717746"/>
          </a:xfrm>
        </p:grpSpPr>
        <p:pic>
          <p:nvPicPr>
            <p:cNvPr id="11" name="Picture 10">
              <a:extLst>
                <a:ext uri="{FF2B5EF4-FFF2-40B4-BE49-F238E27FC236}">
                  <a16:creationId xmlns:a16="http://schemas.microsoft.com/office/drawing/2014/main" id="{ADF80C80-C668-4268-80CB-8BAAEEBD2DA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5800" y="1143000"/>
              <a:ext cx="7842973" cy="3506270"/>
            </a:xfrm>
            <a:prstGeom prst="rect">
              <a:avLst/>
            </a:prstGeom>
          </p:spPr>
        </p:pic>
        <p:sp>
          <p:nvSpPr>
            <p:cNvPr id="12" name="TextBox 11">
              <a:extLst>
                <a:ext uri="{FF2B5EF4-FFF2-40B4-BE49-F238E27FC236}">
                  <a16:creationId xmlns:a16="http://schemas.microsoft.com/office/drawing/2014/main" id="{D2A6F78B-D763-43AF-9E5C-95C2C0C3AC8D}"/>
                </a:ext>
              </a:extLst>
            </p:cNvPr>
            <p:cNvSpPr txBox="1"/>
            <p:nvPr/>
          </p:nvSpPr>
          <p:spPr>
            <a:xfrm>
              <a:off x="7182414" y="4614525"/>
              <a:ext cx="1656786" cy="246221"/>
            </a:xfrm>
            <a:prstGeom prst="rect">
              <a:avLst/>
            </a:prstGeom>
            <a:noFill/>
          </p:spPr>
          <p:txBody>
            <a:bodyPr wrap="square" rtlCol="0">
              <a:spAutoFit/>
            </a:bodyPr>
            <a:lstStyle/>
            <a:p>
              <a:r>
                <a:rPr lang="en-US" sz="1000" dirty="0">
                  <a:solidFill>
                    <a:schemeClr val="bg1"/>
                  </a:solidFill>
                  <a:latin typeface="Calibri" panose="020F0502020204030204" pitchFamily="34" charset="0"/>
                  <a:cs typeface="Calibri" panose="020F0502020204030204" pitchFamily="34" charset="0"/>
                </a:rPr>
                <a:t>Courtesy of USGS.gov</a:t>
              </a:r>
            </a:p>
          </p:txBody>
        </p:sp>
        <p:sp>
          <p:nvSpPr>
            <p:cNvPr id="13" name="TextBox 12">
              <a:extLst>
                <a:ext uri="{FF2B5EF4-FFF2-40B4-BE49-F238E27FC236}">
                  <a16:creationId xmlns:a16="http://schemas.microsoft.com/office/drawing/2014/main" id="{A0774AFA-2BDE-445E-9DA8-736073E323B3}"/>
                </a:ext>
              </a:extLst>
            </p:cNvPr>
            <p:cNvSpPr txBox="1"/>
            <p:nvPr/>
          </p:nvSpPr>
          <p:spPr>
            <a:xfrm>
              <a:off x="3657600" y="3581400"/>
              <a:ext cx="1851789" cy="369332"/>
            </a:xfrm>
            <a:prstGeom prst="rect">
              <a:avLst/>
            </a:prstGeom>
            <a:noFill/>
          </p:spPr>
          <p:txBody>
            <a:bodyPr wrap="none" rtlCol="0">
              <a:spAutoFit/>
            </a:bodyPr>
            <a:lstStyle/>
            <a:p>
              <a:r>
                <a:rPr lang="en-US" dirty="0"/>
                <a:t>Midocean Ridge</a:t>
              </a:r>
            </a:p>
          </p:txBody>
        </p:sp>
        <p:sp>
          <p:nvSpPr>
            <p:cNvPr id="14" name="TextBox 13">
              <a:extLst>
                <a:ext uri="{FF2B5EF4-FFF2-40B4-BE49-F238E27FC236}">
                  <a16:creationId xmlns:a16="http://schemas.microsoft.com/office/drawing/2014/main" id="{EF193663-F451-4811-A8FC-F7607786A0EE}"/>
                </a:ext>
              </a:extLst>
            </p:cNvPr>
            <p:cNvSpPr txBox="1"/>
            <p:nvPr/>
          </p:nvSpPr>
          <p:spPr>
            <a:xfrm>
              <a:off x="1758791" y="3571009"/>
              <a:ext cx="1620957" cy="369332"/>
            </a:xfrm>
            <a:prstGeom prst="rect">
              <a:avLst/>
            </a:prstGeom>
            <a:noFill/>
          </p:spPr>
          <p:txBody>
            <a:bodyPr wrap="none" rtlCol="0">
              <a:spAutoFit/>
            </a:bodyPr>
            <a:lstStyle/>
            <a:p>
              <a:r>
                <a:rPr lang="en-US" dirty="0"/>
                <a:t>Oceanic Plate</a:t>
              </a:r>
            </a:p>
          </p:txBody>
        </p:sp>
        <p:sp>
          <p:nvSpPr>
            <p:cNvPr id="15" name="TextBox 14">
              <a:extLst>
                <a:ext uri="{FF2B5EF4-FFF2-40B4-BE49-F238E27FC236}">
                  <a16:creationId xmlns:a16="http://schemas.microsoft.com/office/drawing/2014/main" id="{31F5A906-3470-4A97-B599-51CCE8EA4CFC}"/>
                </a:ext>
              </a:extLst>
            </p:cNvPr>
            <p:cNvSpPr txBox="1"/>
            <p:nvPr/>
          </p:nvSpPr>
          <p:spPr>
            <a:xfrm>
              <a:off x="4048690" y="1524000"/>
              <a:ext cx="894219" cy="369332"/>
            </a:xfrm>
            <a:prstGeom prst="rect">
              <a:avLst/>
            </a:prstGeom>
            <a:noFill/>
          </p:spPr>
          <p:txBody>
            <a:bodyPr wrap="none" rtlCol="0">
              <a:spAutoFit/>
            </a:bodyPr>
            <a:lstStyle/>
            <a:p>
              <a:r>
                <a:rPr lang="en-US" dirty="0"/>
                <a:t>Trench</a:t>
              </a:r>
            </a:p>
          </p:txBody>
        </p:sp>
        <p:sp>
          <p:nvSpPr>
            <p:cNvPr id="16" name="TextBox 15">
              <a:extLst>
                <a:ext uri="{FF2B5EF4-FFF2-40B4-BE49-F238E27FC236}">
                  <a16:creationId xmlns:a16="http://schemas.microsoft.com/office/drawing/2014/main" id="{2B37B766-72EB-45F1-988E-19F5B458D9E9}"/>
                </a:ext>
              </a:extLst>
            </p:cNvPr>
            <p:cNvSpPr txBox="1"/>
            <p:nvPr/>
          </p:nvSpPr>
          <p:spPr>
            <a:xfrm>
              <a:off x="6389890" y="1488242"/>
              <a:ext cx="1941557" cy="369332"/>
            </a:xfrm>
            <a:prstGeom prst="rect">
              <a:avLst/>
            </a:prstGeom>
            <a:noFill/>
          </p:spPr>
          <p:txBody>
            <a:bodyPr wrap="none" rtlCol="0">
              <a:spAutoFit/>
            </a:bodyPr>
            <a:lstStyle/>
            <a:p>
              <a:r>
                <a:rPr lang="en-US" dirty="0"/>
                <a:t>Continental Plate</a:t>
              </a:r>
            </a:p>
          </p:txBody>
        </p:sp>
        <p:cxnSp>
          <p:nvCxnSpPr>
            <p:cNvPr id="17" name="Straight Arrow Connector 16">
              <a:extLst>
                <a:ext uri="{FF2B5EF4-FFF2-40B4-BE49-F238E27FC236}">
                  <a16:creationId xmlns:a16="http://schemas.microsoft.com/office/drawing/2014/main" id="{7B20E31E-D043-4AD1-A06B-6EA611453866}"/>
                </a:ext>
              </a:extLst>
            </p:cNvPr>
            <p:cNvCxnSpPr>
              <a:cxnSpLocks/>
            </p:cNvCxnSpPr>
            <p:nvPr/>
          </p:nvCxnSpPr>
          <p:spPr>
            <a:xfrm flipH="1" flipV="1">
              <a:off x="2254091" y="2896135"/>
              <a:ext cx="184309" cy="67487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5E8212E0-6C80-4549-86AB-8460F3B929EE}"/>
                </a:ext>
              </a:extLst>
            </p:cNvPr>
            <p:cNvCxnSpPr>
              <a:cxnSpLocks/>
              <a:stCxn id="13" idx="0"/>
            </p:cNvCxnSpPr>
            <p:nvPr/>
          </p:nvCxnSpPr>
          <p:spPr>
            <a:xfrm flipH="1" flipV="1">
              <a:off x="4543991" y="2818388"/>
              <a:ext cx="39504" cy="76301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0F4DFEEB-B692-41EE-BBB0-47F22B9E7C35}"/>
                </a:ext>
              </a:extLst>
            </p:cNvPr>
            <p:cNvCxnSpPr>
              <a:cxnSpLocks/>
            </p:cNvCxnSpPr>
            <p:nvPr/>
          </p:nvCxnSpPr>
          <p:spPr>
            <a:xfrm>
              <a:off x="4495799" y="1923246"/>
              <a:ext cx="838201" cy="74375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44902C70-2AA1-4864-8D35-75AEB83AA26D}"/>
                </a:ext>
              </a:extLst>
            </p:cNvPr>
            <p:cNvCxnSpPr>
              <a:cxnSpLocks/>
            </p:cNvCxnSpPr>
            <p:nvPr/>
          </p:nvCxnSpPr>
          <p:spPr>
            <a:xfrm flipH="1">
              <a:off x="6934200" y="1893332"/>
              <a:ext cx="413644" cy="100280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1" name="Arrow: Down 20">
              <a:extLst>
                <a:ext uri="{FF2B5EF4-FFF2-40B4-BE49-F238E27FC236}">
                  <a16:creationId xmlns:a16="http://schemas.microsoft.com/office/drawing/2014/main" id="{24F54F77-A4A0-4BF1-B83C-66118D80DDB7}"/>
                </a:ext>
              </a:extLst>
            </p:cNvPr>
            <p:cNvSpPr/>
            <p:nvPr/>
          </p:nvSpPr>
          <p:spPr>
            <a:xfrm rot="5014432">
              <a:off x="3949075" y="2878899"/>
              <a:ext cx="219726" cy="381000"/>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6426D45F-E703-4754-8EF9-755F81C0AE43}"/>
                </a:ext>
              </a:extLst>
            </p:cNvPr>
            <p:cNvSpPr/>
            <p:nvPr/>
          </p:nvSpPr>
          <p:spPr>
            <a:xfrm rot="16671874">
              <a:off x="4926961" y="2874497"/>
              <a:ext cx="219726" cy="381000"/>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Down 22">
              <a:extLst>
                <a:ext uri="{FF2B5EF4-FFF2-40B4-BE49-F238E27FC236}">
                  <a16:creationId xmlns:a16="http://schemas.microsoft.com/office/drawing/2014/main" id="{1573E439-83A0-4084-AA5C-E33D64DF4CDF}"/>
                </a:ext>
              </a:extLst>
            </p:cNvPr>
            <p:cNvSpPr/>
            <p:nvPr/>
          </p:nvSpPr>
          <p:spPr>
            <a:xfrm rot="18129023">
              <a:off x="6824337" y="3749841"/>
              <a:ext cx="219726" cy="381000"/>
            </a:xfrm>
            <a:prstGeom prst="down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723735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206" y="633483"/>
            <a:ext cx="8215952" cy="990600"/>
          </a:xfrm>
        </p:spPr>
        <p:txBody>
          <a:bodyPr>
            <a:noAutofit/>
          </a:bodyPr>
          <a:lstStyle/>
          <a:p>
            <a:pPr lvl="0"/>
            <a:r>
              <a:rPr lang="en-US" dirty="0"/>
              <a:t>Reflect: Content Deepening Focus Question 1</a:t>
            </a:r>
          </a:p>
        </p:txBody>
      </p:sp>
      <p:sp>
        <p:nvSpPr>
          <p:cNvPr id="3" name="Content Placeholder 2"/>
          <p:cNvSpPr>
            <a:spLocks noGrp="1"/>
          </p:cNvSpPr>
          <p:nvPr>
            <p:ph idx="1"/>
          </p:nvPr>
        </p:nvSpPr>
        <p:spPr>
          <a:xfrm>
            <a:off x="614148" y="1981200"/>
            <a:ext cx="8086299" cy="4295632"/>
          </a:xfrm>
        </p:spPr>
        <p:txBody>
          <a:bodyPr/>
          <a:lstStyle/>
          <a:p>
            <a:pPr marL="0" lvl="1" indent="0">
              <a:spcBef>
                <a:spcPts val="0"/>
              </a:spcBef>
              <a:spcAft>
                <a:spcPts val="2400"/>
              </a:spcAft>
              <a:buNone/>
            </a:pPr>
            <a:r>
              <a:rPr lang="en-US" sz="3200" dirty="0"/>
              <a:t>What happens to Earth’s surface that causes mountains to form?</a:t>
            </a:r>
          </a:p>
        </p:txBody>
      </p:sp>
    </p:spTree>
    <p:extLst>
      <p:ext uri="{BB962C8B-B14F-4D97-AF65-F5344CB8AC3E}">
        <p14:creationId xmlns:p14="http://schemas.microsoft.com/office/powerpoint/2010/main" val="35392527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Autofit/>
          </a:bodyPr>
          <a:lstStyle/>
          <a:p>
            <a:pPr marL="731520"/>
            <a:r>
              <a:rPr lang="en-US" dirty="0"/>
              <a:t>Key Science Ideas</a:t>
            </a:r>
          </a:p>
        </p:txBody>
      </p:sp>
      <p:sp>
        <p:nvSpPr>
          <p:cNvPr id="3" name="Content Placeholder 2"/>
          <p:cNvSpPr>
            <a:spLocks noGrp="1"/>
          </p:cNvSpPr>
          <p:nvPr>
            <p:ph idx="1"/>
          </p:nvPr>
        </p:nvSpPr>
        <p:spPr>
          <a:xfrm>
            <a:off x="533400" y="1371600"/>
            <a:ext cx="8305800" cy="5105400"/>
          </a:xfrm>
        </p:spPr>
        <p:txBody>
          <a:bodyPr/>
          <a:lstStyle/>
          <a:p>
            <a:pPr marL="365760" indent="-365760">
              <a:spcBef>
                <a:spcPts val="0"/>
              </a:spcBef>
              <a:spcAft>
                <a:spcPts val="1200"/>
              </a:spcAft>
            </a:pPr>
            <a:r>
              <a:rPr lang="en-US" sz="2900" dirty="0">
                <a:solidFill>
                  <a:srgbClr val="000000"/>
                </a:solidFill>
                <a:latin typeface="Calibri"/>
                <a:cs typeface="Calibri"/>
              </a:rPr>
              <a:t>Layers of hardened lava and other materials from repeated volcanic eruptions change Earth’s surface and form mountains.</a:t>
            </a:r>
          </a:p>
          <a:p>
            <a:pPr marL="365760" lvl="1" indent="-365760">
              <a:spcBef>
                <a:spcPts val="0"/>
              </a:spcBef>
              <a:spcAft>
                <a:spcPts val="0"/>
              </a:spcAft>
            </a:pPr>
            <a:r>
              <a:rPr lang="en-US" sz="2900" dirty="0">
                <a:solidFill>
                  <a:srgbClr val="000000"/>
                </a:solidFill>
                <a:latin typeface="Calibri"/>
                <a:cs typeface="Calibri"/>
              </a:rPr>
              <a:t>Earth’s </a:t>
            </a:r>
            <a:r>
              <a:rPr lang="en-US" sz="2900" dirty="0"/>
              <a:t>thin outer layer (crust) is broken into sections called </a:t>
            </a:r>
            <a:r>
              <a:rPr lang="en-US" sz="2900" i="1" dirty="0"/>
              <a:t>tectonic plates</a:t>
            </a:r>
            <a:r>
              <a:rPr lang="en-US" sz="2900" b="1" i="1" dirty="0"/>
              <a:t> </a:t>
            </a:r>
            <a:r>
              <a:rPr lang="en-US" sz="2900" dirty="0"/>
              <a:t>that fit together like puzzle pieces. These plates float on top of a layer of hot, slowly moving rock in Earth’s mantle that rises and falls in rotating thermal-convection cells that carry the plates like suitcases on a conveyor belt. The resulting plate movements may be involved in mountain formation.</a:t>
            </a:r>
          </a:p>
          <a:p>
            <a:pPr marL="365760" indent="-365760">
              <a:spcBef>
                <a:spcPts val="0"/>
              </a:spcBef>
              <a:spcAft>
                <a:spcPts val="600"/>
              </a:spcAft>
            </a:pPr>
            <a:endParaRPr lang="en-US" sz="3200" dirty="0">
              <a:solidFill>
                <a:srgbClr val="000000"/>
              </a:solidFill>
              <a:latin typeface="Calibri"/>
              <a:cs typeface="Calibri"/>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400" y="533400"/>
            <a:ext cx="685800" cy="685800"/>
          </a:xfrm>
          <a:prstGeom prst="rect">
            <a:avLst/>
          </a:prstGeom>
        </p:spPr>
      </p:pic>
    </p:spTree>
    <p:extLst>
      <p:ext uri="{BB962C8B-B14F-4D97-AF65-F5344CB8AC3E}">
        <p14:creationId xmlns:p14="http://schemas.microsoft.com/office/powerpoint/2010/main" val="174810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B9E22F-4C2E-4D1B-993F-6B8CB82C8A1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72311" y="457098"/>
            <a:ext cx="6399377" cy="6399377"/>
          </a:xfrm>
          <a:prstGeom prst="rect">
            <a:avLst/>
          </a:prstGeom>
        </p:spPr>
      </p:pic>
      <p:sp>
        <p:nvSpPr>
          <p:cNvPr id="4" name="TextBox 3">
            <a:extLst>
              <a:ext uri="{FF2B5EF4-FFF2-40B4-BE49-F238E27FC236}">
                <a16:creationId xmlns:a16="http://schemas.microsoft.com/office/drawing/2014/main" id="{1F6F4C96-EBF2-48A0-8D1B-BE0D96B3114A}"/>
              </a:ext>
            </a:extLst>
          </p:cNvPr>
          <p:cNvSpPr txBox="1"/>
          <p:nvPr/>
        </p:nvSpPr>
        <p:spPr>
          <a:xfrm>
            <a:off x="723899" y="3056621"/>
            <a:ext cx="7696200" cy="1200329"/>
          </a:xfrm>
          <a:prstGeom prst="rect">
            <a:avLst/>
          </a:prstGeom>
          <a:noFill/>
        </p:spPr>
        <p:txBody>
          <a:bodyPr wrap="square" rtlCol="0">
            <a:spAutoFit/>
          </a:bodyPr>
          <a:lstStyle/>
          <a:p>
            <a:pPr algn="ctr"/>
            <a:r>
              <a:rPr lang="en-US" sz="3600" b="1" dirty="0">
                <a:solidFill>
                  <a:srgbClr val="FFFF00"/>
                </a:solidFill>
                <a:effectLst>
                  <a:innerShdw blurRad="63500" dist="50800" dir="18900000">
                    <a:prstClr val="black">
                      <a:alpha val="50000"/>
                    </a:prstClr>
                  </a:innerShdw>
                </a:effectLst>
              </a:rPr>
              <a:t>Earth’s Changing Surface</a:t>
            </a:r>
          </a:p>
          <a:p>
            <a:pPr algn="ctr"/>
            <a:r>
              <a:rPr lang="en-US" sz="3600" b="1" dirty="0">
                <a:solidFill>
                  <a:srgbClr val="FFFF00"/>
                </a:solidFill>
                <a:effectLst>
                  <a:innerShdw blurRad="63500" dist="50800" dir="18900000">
                    <a:prstClr val="black">
                      <a:alpha val="50000"/>
                    </a:prstClr>
                  </a:innerShdw>
                </a:effectLst>
              </a:rPr>
              <a:t>Lesson 3a</a:t>
            </a:r>
          </a:p>
        </p:txBody>
      </p:sp>
      <p:sp>
        <p:nvSpPr>
          <p:cNvPr id="5" name="TextBox 4">
            <a:extLst>
              <a:ext uri="{FF2B5EF4-FFF2-40B4-BE49-F238E27FC236}">
                <a16:creationId xmlns:a16="http://schemas.microsoft.com/office/drawing/2014/main" id="{9DC1F714-9E19-4DE3-B246-D598F1499F1E}"/>
              </a:ext>
            </a:extLst>
          </p:cNvPr>
          <p:cNvSpPr txBox="1"/>
          <p:nvPr/>
        </p:nvSpPr>
        <p:spPr>
          <a:xfrm>
            <a:off x="7330683" y="6477000"/>
            <a:ext cx="1813317"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Photo courtesy of Visible Earth </a:t>
            </a:r>
          </a:p>
        </p:txBody>
      </p:sp>
    </p:spTree>
    <p:extLst>
      <p:ext uri="{BB962C8B-B14F-4D97-AF65-F5344CB8AC3E}">
        <p14:creationId xmlns:p14="http://schemas.microsoft.com/office/powerpoint/2010/main" val="7399714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15952" cy="990600"/>
          </a:xfrm>
        </p:spPr>
        <p:txBody>
          <a:bodyPr>
            <a:noAutofit/>
          </a:bodyPr>
          <a:lstStyle/>
          <a:p>
            <a:pPr lvl="0"/>
            <a:r>
              <a:rPr lang="en-US" dirty="0"/>
              <a:t>Content Deepening: Focus Question 2</a:t>
            </a:r>
          </a:p>
        </p:txBody>
      </p:sp>
      <p:sp>
        <p:nvSpPr>
          <p:cNvPr id="3" name="Content Placeholder 2"/>
          <p:cNvSpPr>
            <a:spLocks noGrp="1"/>
          </p:cNvSpPr>
          <p:nvPr>
            <p:ph idx="1"/>
          </p:nvPr>
        </p:nvSpPr>
        <p:spPr>
          <a:xfrm>
            <a:off x="609600" y="1676400"/>
            <a:ext cx="8086299" cy="4295632"/>
          </a:xfrm>
        </p:spPr>
        <p:txBody>
          <a:bodyPr/>
          <a:lstStyle/>
          <a:p>
            <a:pPr marL="0" lvl="1" indent="0">
              <a:spcBef>
                <a:spcPts val="0"/>
              </a:spcBef>
              <a:spcAft>
                <a:spcPts val="2400"/>
              </a:spcAft>
              <a:buNone/>
            </a:pPr>
            <a:r>
              <a:rPr lang="en-US" sz="3200" dirty="0"/>
              <a:t>Are the moving plates of Earth’s crust involved in building up Earth’s surface and forming mountains? If so, how?</a:t>
            </a:r>
          </a:p>
        </p:txBody>
      </p:sp>
    </p:spTree>
    <p:extLst>
      <p:ext uri="{BB962C8B-B14F-4D97-AF65-F5344CB8AC3E}">
        <p14:creationId xmlns:p14="http://schemas.microsoft.com/office/powerpoint/2010/main" val="35392527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01_Gr4_ECS_CD_Day_2_JSM_02_16_Slide_15a.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 y="1295400"/>
            <a:ext cx="8305800" cy="5334000"/>
          </a:xfrm>
          <a:prstGeom prst="rect">
            <a:avLst/>
          </a:prstGeom>
        </p:spPr>
      </p:pic>
      <p:sp>
        <p:nvSpPr>
          <p:cNvPr id="4" name="TextBox 3">
            <a:extLst>
              <a:ext uri="{FF2B5EF4-FFF2-40B4-BE49-F238E27FC236}">
                <a16:creationId xmlns:a16="http://schemas.microsoft.com/office/drawing/2014/main" id="{DF31C35B-C15A-43C9-9B57-EC4750152E8A}"/>
              </a:ext>
            </a:extLst>
          </p:cNvPr>
          <p:cNvSpPr txBox="1"/>
          <p:nvPr/>
        </p:nvSpPr>
        <p:spPr>
          <a:xfrm>
            <a:off x="685800" y="533400"/>
            <a:ext cx="7723396" cy="677108"/>
          </a:xfrm>
          <a:prstGeom prst="rect">
            <a:avLst/>
          </a:prstGeom>
          <a:noFill/>
        </p:spPr>
        <p:txBody>
          <a:bodyPr wrap="none" rtlCol="0">
            <a:spAutoFit/>
          </a:bodyPr>
          <a:lstStyle/>
          <a:p>
            <a:pPr algn="ctr"/>
            <a:r>
              <a:rPr lang="en-US" sz="3800" b="1" dirty="0">
                <a:solidFill>
                  <a:srgbClr val="FFFF00"/>
                </a:solidFill>
                <a:latin typeface="Calibri" panose="020F0502020204030204" pitchFamily="34" charset="0"/>
                <a:cs typeface="Calibri" panose="020F0502020204030204" pitchFamily="34" charset="0"/>
              </a:rPr>
              <a:t>Investigation 3: Earth’s Moving Plates</a:t>
            </a:r>
          </a:p>
        </p:txBody>
      </p:sp>
      <p:sp>
        <p:nvSpPr>
          <p:cNvPr id="5" name="TextBox 4">
            <a:extLst>
              <a:ext uri="{FF2B5EF4-FFF2-40B4-BE49-F238E27FC236}">
                <a16:creationId xmlns:a16="http://schemas.microsoft.com/office/drawing/2014/main" id="{1BECEA40-1B6F-49DC-9B5C-CD68A9EA1D07}"/>
              </a:ext>
            </a:extLst>
          </p:cNvPr>
          <p:cNvSpPr txBox="1"/>
          <p:nvPr/>
        </p:nvSpPr>
        <p:spPr>
          <a:xfrm>
            <a:off x="6629400" y="6400800"/>
            <a:ext cx="1600118"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Photo courtesy of BSCS.org</a:t>
            </a:r>
          </a:p>
        </p:txBody>
      </p:sp>
    </p:spTree>
    <p:extLst>
      <p:ext uri="{BB962C8B-B14F-4D97-AF65-F5344CB8AC3E}">
        <p14:creationId xmlns:p14="http://schemas.microsoft.com/office/powerpoint/2010/main" val="8759508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0"/>
            <a:ext cx="8229600" cy="5410200"/>
          </a:xfrm>
        </p:spPr>
        <p:txBody>
          <a:bodyPr/>
          <a:lstStyle/>
          <a:p>
            <a:pPr marL="365760" indent="-365760">
              <a:spcBef>
                <a:spcPts val="0"/>
              </a:spcBef>
              <a:spcAft>
                <a:spcPts val="600"/>
              </a:spcAft>
              <a:buFont typeface="+mj-lt"/>
              <a:buAutoNum type="arabicPeriod"/>
            </a:pPr>
            <a:r>
              <a:rPr lang="en-US" sz="2800" dirty="0"/>
              <a:t>Imagine the foam mats represent tectonic plates, and the table represents the hot, slowly moving rock underneath the plates.</a:t>
            </a:r>
          </a:p>
          <a:p>
            <a:pPr marL="365760" indent="-365760">
              <a:spcBef>
                <a:spcPts val="0"/>
              </a:spcBef>
              <a:spcAft>
                <a:spcPts val="600"/>
              </a:spcAft>
              <a:buFont typeface="+mj-lt"/>
              <a:buAutoNum type="arabicPeriod"/>
            </a:pPr>
            <a:r>
              <a:rPr lang="en-US" sz="2800" dirty="0"/>
              <a:t>Lay the mats next to each other on the table, making sure their sides are touching.</a:t>
            </a:r>
          </a:p>
          <a:p>
            <a:pPr marL="365760" indent="-365760">
              <a:spcBef>
                <a:spcPts val="0"/>
              </a:spcBef>
              <a:spcAft>
                <a:spcPts val="600"/>
              </a:spcAft>
              <a:buFont typeface="+mj-lt"/>
              <a:buAutoNum type="arabicPeriod"/>
            </a:pPr>
            <a:r>
              <a:rPr lang="en-US" sz="2800" dirty="0"/>
              <a:t>Discuss all of the possible directions Earth’s plates could move as they float on the layer of hot, slow-moving rock beneath them.</a:t>
            </a:r>
          </a:p>
          <a:p>
            <a:pPr marL="365760" indent="-365760">
              <a:spcBef>
                <a:spcPts val="0"/>
              </a:spcBef>
              <a:spcAft>
                <a:spcPts val="600"/>
              </a:spcAft>
              <a:buFont typeface="+mj-lt"/>
              <a:buAutoNum type="arabicPeriod"/>
            </a:pPr>
            <a:r>
              <a:rPr lang="en-US" sz="2800" dirty="0"/>
              <a:t>Push the foam mats in these directions, using the arrows to show the direction of plate movement.</a:t>
            </a:r>
          </a:p>
          <a:p>
            <a:pPr marL="365760" indent="-365760">
              <a:spcBef>
                <a:spcPts val="0"/>
              </a:spcBef>
              <a:spcAft>
                <a:spcPts val="600"/>
              </a:spcAft>
              <a:buFont typeface="+mj-lt"/>
              <a:buAutoNum type="arabicPeriod"/>
            </a:pPr>
            <a:r>
              <a:rPr lang="en-US" sz="2800" dirty="0"/>
              <a:t>Record your observations and drawings in your science notebooks.</a:t>
            </a:r>
          </a:p>
          <a:p>
            <a:pPr>
              <a:spcBef>
                <a:spcPts val="0"/>
              </a:spcBef>
              <a:spcAft>
                <a:spcPts val="1200"/>
              </a:spcAft>
            </a:pPr>
            <a:endParaRPr lang="en-US" sz="2800" dirty="0"/>
          </a:p>
        </p:txBody>
      </p:sp>
      <p:sp>
        <p:nvSpPr>
          <p:cNvPr id="7" name="Title 1"/>
          <p:cNvSpPr>
            <a:spLocks noGrp="1"/>
          </p:cNvSpPr>
          <p:nvPr>
            <p:ph type="title"/>
          </p:nvPr>
        </p:nvSpPr>
        <p:spPr>
          <a:xfrm>
            <a:off x="609600" y="457200"/>
            <a:ext cx="8534400" cy="685800"/>
          </a:xfrm>
        </p:spPr>
        <p:txBody>
          <a:bodyPr>
            <a:noAutofit/>
          </a:bodyPr>
          <a:lstStyle/>
          <a:p>
            <a:r>
              <a:rPr lang="en-US" dirty="0"/>
              <a:t>Investigation 3: Earth’s Moving Plates</a:t>
            </a:r>
          </a:p>
        </p:txBody>
      </p:sp>
    </p:spTree>
    <p:extLst>
      <p:ext uri="{BB962C8B-B14F-4D97-AF65-F5344CB8AC3E}">
        <p14:creationId xmlns:p14="http://schemas.microsoft.com/office/powerpoint/2010/main" val="12487135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01000" cy="685800"/>
          </a:xfrm>
        </p:spPr>
        <p:txBody>
          <a:bodyPr>
            <a:noAutofit/>
          </a:bodyPr>
          <a:lstStyle/>
          <a:p>
            <a:r>
              <a:rPr lang="en-US" dirty="0"/>
              <a:t>Investigation 3: Earth’s Moving Plates</a:t>
            </a:r>
          </a:p>
        </p:txBody>
      </p:sp>
      <p:sp>
        <p:nvSpPr>
          <p:cNvPr id="3" name="Content Placeholder 2"/>
          <p:cNvSpPr>
            <a:spLocks noGrp="1"/>
          </p:cNvSpPr>
          <p:nvPr>
            <p:ph idx="1"/>
          </p:nvPr>
        </p:nvSpPr>
        <p:spPr>
          <a:xfrm>
            <a:off x="609600" y="1371600"/>
            <a:ext cx="8229600" cy="5334000"/>
          </a:xfrm>
        </p:spPr>
        <p:txBody>
          <a:bodyPr/>
          <a:lstStyle/>
          <a:p>
            <a:pPr marL="514350" indent="-514350">
              <a:spcBef>
                <a:spcPts val="0"/>
              </a:spcBef>
              <a:spcAft>
                <a:spcPts val="1200"/>
              </a:spcAft>
              <a:buFont typeface="+mj-lt"/>
              <a:buAutoNum type="arabicPeriod"/>
            </a:pPr>
            <a:r>
              <a:rPr lang="en-US" sz="3200" dirty="0"/>
              <a:t>How many different ways can you move the foam mats?</a:t>
            </a:r>
          </a:p>
          <a:p>
            <a:pPr marL="514350" indent="-514350">
              <a:spcBef>
                <a:spcPts val="0"/>
              </a:spcBef>
              <a:spcAft>
                <a:spcPts val="1200"/>
              </a:spcAft>
              <a:buFont typeface="+mj-lt"/>
              <a:buAutoNum type="arabicPeriod"/>
            </a:pPr>
            <a:r>
              <a:rPr lang="en-US" sz="3200" dirty="0"/>
              <a:t>What happens when you move the mats away from each other?</a:t>
            </a:r>
          </a:p>
          <a:p>
            <a:pPr marL="514350" indent="-514350">
              <a:spcBef>
                <a:spcPts val="0"/>
              </a:spcBef>
              <a:spcAft>
                <a:spcPts val="1200"/>
              </a:spcAft>
              <a:buFont typeface="+mj-lt"/>
              <a:buAutoNum type="arabicPeriod"/>
            </a:pPr>
            <a:r>
              <a:rPr lang="en-US" sz="3200" dirty="0"/>
              <a:t>What happens when you push the mats toward each other?</a:t>
            </a:r>
          </a:p>
          <a:p>
            <a:pPr marL="514350" indent="-514350">
              <a:spcBef>
                <a:spcPts val="0"/>
              </a:spcBef>
              <a:spcAft>
                <a:spcPts val="1200"/>
              </a:spcAft>
              <a:buFont typeface="+mj-lt"/>
              <a:buAutoNum type="arabicPeriod"/>
            </a:pPr>
            <a:r>
              <a:rPr lang="en-US" sz="3200" dirty="0"/>
              <a:t>What happens when you slide the mats sideways past each other?</a:t>
            </a:r>
          </a:p>
          <a:p>
            <a:pPr marL="0" indent="0">
              <a:spcBef>
                <a:spcPts val="0"/>
              </a:spcBef>
              <a:spcAft>
                <a:spcPts val="1200"/>
              </a:spcAft>
              <a:buNone/>
            </a:pPr>
            <a:endParaRPr lang="en-US" sz="2800" dirty="0"/>
          </a:p>
          <a:p>
            <a:pPr>
              <a:spcBef>
                <a:spcPts val="0"/>
              </a:spcBef>
              <a:spcAft>
                <a:spcPts val="1200"/>
              </a:spcAft>
            </a:pPr>
            <a:endParaRPr lang="en-US" sz="2800" dirty="0"/>
          </a:p>
        </p:txBody>
      </p:sp>
    </p:spTree>
    <p:extLst>
      <p:ext uri="{BB962C8B-B14F-4D97-AF65-F5344CB8AC3E}">
        <p14:creationId xmlns:p14="http://schemas.microsoft.com/office/powerpoint/2010/main" val="3286255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391400" cy="990600"/>
          </a:xfrm>
        </p:spPr>
        <p:txBody>
          <a:bodyPr/>
          <a:lstStyle/>
          <a:p>
            <a:r>
              <a:rPr lang="en-US" dirty="0"/>
              <a:t>Agenda for Day 2</a:t>
            </a:r>
          </a:p>
        </p:txBody>
      </p:sp>
      <p:sp>
        <p:nvSpPr>
          <p:cNvPr id="3" name="Content Placeholder 2"/>
          <p:cNvSpPr>
            <a:spLocks noGrp="1"/>
          </p:cNvSpPr>
          <p:nvPr>
            <p:ph idx="1"/>
          </p:nvPr>
        </p:nvSpPr>
        <p:spPr>
          <a:xfrm>
            <a:off x="609600" y="1219200"/>
            <a:ext cx="8229600" cy="5257800"/>
          </a:xfrm>
        </p:spPr>
        <p:txBody>
          <a:bodyPr/>
          <a:lstStyle/>
          <a:p>
            <a:pPr marL="365760" indent="-365760">
              <a:spcBef>
                <a:spcPts val="300"/>
              </a:spcBef>
            </a:pPr>
            <a:r>
              <a:rPr lang="en-US" sz="3200" dirty="0"/>
              <a:t>Day-1 reflections</a:t>
            </a:r>
          </a:p>
          <a:p>
            <a:pPr marL="365760" indent="-365760">
              <a:spcBef>
                <a:spcPts val="300"/>
              </a:spcBef>
            </a:pPr>
            <a:r>
              <a:rPr lang="en-US" sz="3200" dirty="0"/>
              <a:t>Focus questions</a:t>
            </a:r>
          </a:p>
          <a:p>
            <a:pPr marL="365760" indent="-365760">
              <a:spcBef>
                <a:spcPts val="300"/>
              </a:spcBef>
            </a:pPr>
            <a:r>
              <a:rPr lang="en-US" sz="3200" dirty="0"/>
              <a:t>Review of STL strategies 1–3</a:t>
            </a:r>
          </a:p>
          <a:p>
            <a:pPr marL="365760" indent="-365760">
              <a:spcBef>
                <a:spcPts val="300"/>
              </a:spcBef>
            </a:pPr>
            <a:r>
              <a:rPr lang="en-US" sz="3200" dirty="0"/>
              <a:t>STL lesson analysis: elicit and probe questions</a:t>
            </a:r>
          </a:p>
          <a:p>
            <a:pPr marL="365760" indent="-365760">
              <a:spcBef>
                <a:spcPts val="300"/>
              </a:spcBef>
            </a:pPr>
            <a:r>
              <a:rPr lang="en-US" sz="3200" dirty="0"/>
              <a:t>STL lesson analysis: probe and challenge questions</a:t>
            </a:r>
          </a:p>
          <a:p>
            <a:pPr marL="365760" indent="-365760">
              <a:spcBef>
                <a:spcPts val="300"/>
              </a:spcBef>
            </a:pPr>
            <a:r>
              <a:rPr lang="en-US" sz="3200" dirty="0"/>
              <a:t>Practice using elicit and probe questions</a:t>
            </a:r>
          </a:p>
          <a:p>
            <a:pPr marL="365760" indent="-365760">
              <a:spcBef>
                <a:spcPts val="300"/>
              </a:spcBef>
            </a:pPr>
            <a:r>
              <a:rPr lang="en-US" sz="3200" dirty="0"/>
              <a:t>Lunch</a:t>
            </a:r>
          </a:p>
          <a:p>
            <a:pPr marL="365760" indent="-365760">
              <a:spcBef>
                <a:spcPts val="300"/>
              </a:spcBef>
            </a:pPr>
            <a:r>
              <a:rPr lang="en-US" sz="3200" dirty="0"/>
              <a:t>Content deepening: Earth’s changing surface</a:t>
            </a:r>
          </a:p>
          <a:p>
            <a:pPr marL="365760" indent="-365760">
              <a:spcBef>
                <a:spcPts val="300"/>
              </a:spcBef>
            </a:pPr>
            <a:r>
              <a:rPr lang="en-US" sz="3200" dirty="0"/>
              <a:t>Summary, homework, and reflections</a:t>
            </a:r>
          </a:p>
        </p:txBody>
      </p:sp>
    </p:spTree>
    <p:extLst>
      <p:ext uri="{BB962C8B-B14F-4D97-AF65-F5344CB8AC3E}">
        <p14:creationId xmlns:p14="http://schemas.microsoft.com/office/powerpoint/2010/main" val="23080848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01_Gr4_ECS_CD_Day_2_JSM_02_16_Slide_16a.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00800" y="1621248"/>
            <a:ext cx="2438400" cy="5039480"/>
          </a:xfrm>
          <a:prstGeom prst="rect">
            <a:avLst/>
          </a:prstGeom>
        </p:spPr>
      </p:pic>
      <p:sp>
        <p:nvSpPr>
          <p:cNvPr id="3" name="TextBox 2">
            <a:extLst>
              <a:ext uri="{FF2B5EF4-FFF2-40B4-BE49-F238E27FC236}">
                <a16:creationId xmlns:a16="http://schemas.microsoft.com/office/drawing/2014/main" id="{C7865F20-1CD3-4D02-ADE4-B1B72D91E9B1}"/>
              </a:ext>
            </a:extLst>
          </p:cNvPr>
          <p:cNvSpPr txBox="1"/>
          <p:nvPr/>
        </p:nvSpPr>
        <p:spPr>
          <a:xfrm>
            <a:off x="469832" y="685800"/>
            <a:ext cx="8206285" cy="707886"/>
          </a:xfrm>
          <a:prstGeom prst="rect">
            <a:avLst/>
          </a:prstGeom>
          <a:noFill/>
        </p:spPr>
        <p:txBody>
          <a:bodyPr wrap="none" rtlCol="0">
            <a:spAutoFit/>
          </a:bodyPr>
          <a:lstStyle/>
          <a:p>
            <a:pPr algn="ctr"/>
            <a:r>
              <a:rPr lang="en-US" sz="4000" b="1" dirty="0">
                <a:solidFill>
                  <a:srgbClr val="FFFF00"/>
                </a:solidFill>
                <a:latin typeface="Calibri" panose="020F0502020204030204" pitchFamily="34" charset="0"/>
                <a:cs typeface="Calibri" panose="020F0502020204030204" pitchFamily="34" charset="0"/>
              </a:rPr>
              <a:t>Investigation 3: Earth’s Moving Pla</a:t>
            </a:r>
            <a:r>
              <a:rPr lang="en-US" sz="4000" b="1" i="1" dirty="0">
                <a:solidFill>
                  <a:srgbClr val="FFFF00"/>
                </a:solidFill>
                <a:latin typeface="Calibri" panose="020F0502020204030204" pitchFamily="34" charset="0"/>
                <a:cs typeface="Calibri" panose="020F0502020204030204" pitchFamily="34" charset="0"/>
              </a:rPr>
              <a:t>tes</a:t>
            </a:r>
          </a:p>
        </p:txBody>
      </p:sp>
      <p:graphicFrame>
        <p:nvGraphicFramePr>
          <p:cNvPr id="4" name="Table 3">
            <a:extLst>
              <a:ext uri="{FF2B5EF4-FFF2-40B4-BE49-F238E27FC236}">
                <a16:creationId xmlns:a16="http://schemas.microsoft.com/office/drawing/2014/main" id="{737EA0D7-848E-428A-A06E-2D39AA7B5657}"/>
              </a:ext>
            </a:extLst>
          </p:cNvPr>
          <p:cNvGraphicFramePr>
            <a:graphicFrameLocks noGrp="1"/>
          </p:cNvGraphicFramePr>
          <p:nvPr>
            <p:extLst>
              <p:ext uri="{D42A27DB-BD31-4B8C-83A1-F6EECF244321}">
                <p14:modId xmlns:p14="http://schemas.microsoft.com/office/powerpoint/2010/main" val="2901875062"/>
              </p:ext>
            </p:extLst>
          </p:nvPr>
        </p:nvGraphicFramePr>
        <p:xfrm>
          <a:off x="609600" y="1686680"/>
          <a:ext cx="5510092" cy="4876800"/>
        </p:xfrm>
        <a:graphic>
          <a:graphicData uri="http://schemas.openxmlformats.org/drawingml/2006/table">
            <a:tbl>
              <a:tblPr firstRow="1" firstCol="1" bandRow="1">
                <a:tableStyleId>{5C22544A-7EE6-4342-B048-85BDC9FD1C3A}</a:tableStyleId>
              </a:tblPr>
              <a:tblGrid>
                <a:gridCol w="2185394">
                  <a:extLst>
                    <a:ext uri="{9D8B030D-6E8A-4147-A177-3AD203B41FA5}">
                      <a16:colId xmlns:a16="http://schemas.microsoft.com/office/drawing/2014/main" val="1664624540"/>
                    </a:ext>
                  </a:extLst>
                </a:gridCol>
                <a:gridCol w="3324698">
                  <a:extLst>
                    <a:ext uri="{9D8B030D-6E8A-4147-A177-3AD203B41FA5}">
                      <a16:colId xmlns:a16="http://schemas.microsoft.com/office/drawing/2014/main" val="684789358"/>
                    </a:ext>
                  </a:extLst>
                </a:gridCol>
              </a:tblGrid>
              <a:tr h="616606">
                <a:tc gridSpan="2">
                  <a:txBody>
                    <a:bodyPr/>
                    <a:lstStyle/>
                    <a:p>
                      <a:pPr marL="0" marR="0" algn="ctr">
                        <a:lnSpc>
                          <a:spcPct val="115000"/>
                        </a:lnSpc>
                        <a:spcBef>
                          <a:spcPts val="0"/>
                        </a:spcBef>
                        <a:spcAft>
                          <a:spcPts val="600"/>
                        </a:spcAft>
                      </a:pPr>
                      <a:r>
                        <a:rPr lang="en-US" sz="1800" dirty="0">
                          <a:solidFill>
                            <a:schemeClr val="tx1"/>
                          </a:solidFill>
                          <a:effectLst/>
                        </a:rPr>
                        <a:t>How Earth’s Plates Move </a:t>
                      </a:r>
                      <a:br>
                        <a:rPr lang="en-US" sz="1800" dirty="0">
                          <a:solidFill>
                            <a:schemeClr val="tx1"/>
                          </a:solidFill>
                          <a:effectLst/>
                        </a:rPr>
                      </a:br>
                      <a:r>
                        <a:rPr lang="en-US" sz="1800" dirty="0">
                          <a:solidFill>
                            <a:schemeClr val="tx1"/>
                          </a:solidFill>
                          <a:effectLst/>
                        </a:rPr>
                        <a:t>(Teacher Master)</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44" marR="621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37420820"/>
                  </a:ext>
                </a:extLst>
              </a:tr>
              <a:tr h="1428389">
                <a:tc>
                  <a:txBody>
                    <a:bodyPr/>
                    <a:lstStyle/>
                    <a:p>
                      <a:pPr marL="0" marR="0">
                        <a:lnSpc>
                          <a:spcPct val="115000"/>
                        </a:lnSpc>
                        <a:spcBef>
                          <a:spcPts val="0"/>
                        </a:spcBef>
                        <a:spcAft>
                          <a:spcPts val="0"/>
                        </a:spcAft>
                      </a:pPr>
                      <a:r>
                        <a:rPr lang="en-US" sz="1000" dirty="0">
                          <a:solidFill>
                            <a:schemeClr val="tx1"/>
                          </a:solidFill>
                          <a:effectLst/>
                        </a:rPr>
                        <a:t> </a:t>
                      </a:r>
                    </a:p>
                    <a:p>
                      <a:pPr marL="0" marR="0">
                        <a:lnSpc>
                          <a:spcPct val="115000"/>
                        </a:lnSpc>
                        <a:spcBef>
                          <a:spcPts val="0"/>
                        </a:spcBef>
                        <a:spcAft>
                          <a:spcPts val="0"/>
                        </a:spcAft>
                      </a:pPr>
                      <a:r>
                        <a:rPr lang="en-US" sz="1000" dirty="0">
                          <a:solidFill>
                            <a:schemeClr val="tx1"/>
                          </a:solidFill>
                          <a:effectLst/>
                        </a:rPr>
                        <a:t> </a:t>
                      </a:r>
                    </a:p>
                    <a:p>
                      <a:pPr marL="0" marR="0">
                        <a:lnSpc>
                          <a:spcPct val="115000"/>
                        </a:lnSpc>
                        <a:spcBef>
                          <a:spcPts val="0"/>
                        </a:spcBef>
                        <a:spcAft>
                          <a:spcPts val="0"/>
                        </a:spcAft>
                      </a:pPr>
                      <a:r>
                        <a:rPr lang="en-US" sz="1000" dirty="0">
                          <a:solidFill>
                            <a:schemeClr val="tx1"/>
                          </a:solidFill>
                          <a:effectLst/>
                        </a:rPr>
                        <a:t> </a:t>
                      </a:r>
                    </a:p>
                    <a:p>
                      <a:pPr marL="0" marR="0">
                        <a:lnSpc>
                          <a:spcPct val="115000"/>
                        </a:lnSpc>
                        <a:spcBef>
                          <a:spcPts val="0"/>
                        </a:spcBef>
                        <a:spcAft>
                          <a:spcPts val="0"/>
                        </a:spcAft>
                      </a:pPr>
                      <a:r>
                        <a:rPr lang="en-US" sz="1000" dirty="0">
                          <a:solidFill>
                            <a:schemeClr val="tx1"/>
                          </a:solidFill>
                          <a:effectLst/>
                        </a:rPr>
                        <a:t> </a:t>
                      </a:r>
                    </a:p>
                    <a:p>
                      <a:pPr marL="0" marR="0">
                        <a:lnSpc>
                          <a:spcPct val="115000"/>
                        </a:lnSpc>
                        <a:spcBef>
                          <a:spcPts val="0"/>
                        </a:spcBef>
                        <a:spcAft>
                          <a:spcPts val="0"/>
                        </a:spcAft>
                      </a:pPr>
                      <a:r>
                        <a:rPr lang="en-US" sz="1000" dirty="0">
                          <a:solidFill>
                            <a:schemeClr val="tx1"/>
                          </a:solidFill>
                          <a:effectLst/>
                        </a:rPr>
                        <a:t> </a:t>
                      </a:r>
                    </a:p>
                    <a:p>
                      <a:pPr marL="0" marR="0">
                        <a:lnSpc>
                          <a:spcPct val="115000"/>
                        </a:lnSpc>
                        <a:spcBef>
                          <a:spcPts val="0"/>
                        </a:spcBef>
                        <a:spcAft>
                          <a:spcPts val="0"/>
                        </a:spcAft>
                      </a:pPr>
                      <a:r>
                        <a:rPr lang="en-US" sz="1000" dirty="0">
                          <a:solidFill>
                            <a:schemeClr val="tx1"/>
                          </a:solidFill>
                          <a:effectLst/>
                        </a:rPr>
                        <a:t> </a:t>
                      </a:r>
                    </a:p>
                    <a:p>
                      <a:pPr marL="0" marR="0">
                        <a:lnSpc>
                          <a:spcPct val="115000"/>
                        </a:lnSpc>
                        <a:spcBef>
                          <a:spcPts val="0"/>
                        </a:spcBef>
                        <a:spcAft>
                          <a:spcPts val="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44" marR="621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600" dirty="0">
                          <a:solidFill>
                            <a:schemeClr val="tx1"/>
                          </a:solidFill>
                          <a:effectLst/>
                        </a:rPr>
                        <a:t> </a:t>
                      </a:r>
                      <a:endParaRPr lang="en-US" sz="1000" dirty="0">
                        <a:solidFill>
                          <a:schemeClr val="tx1"/>
                        </a:solidFill>
                        <a:effectLst/>
                      </a:endParaRPr>
                    </a:p>
                    <a:p>
                      <a:pPr marL="0" marR="0" algn="ctr">
                        <a:lnSpc>
                          <a:spcPct val="115000"/>
                        </a:lnSpc>
                        <a:spcBef>
                          <a:spcPts val="0"/>
                        </a:spcBef>
                        <a:spcAft>
                          <a:spcPts val="0"/>
                        </a:spcAft>
                      </a:pPr>
                      <a:br>
                        <a:rPr lang="en-US" sz="1000" dirty="0">
                          <a:solidFill>
                            <a:schemeClr val="tx1"/>
                          </a:solidFill>
                          <a:effectLst/>
                        </a:rPr>
                      </a:br>
                      <a:r>
                        <a:rPr lang="en-US" sz="2000" dirty="0">
                          <a:solidFill>
                            <a:schemeClr val="tx1"/>
                          </a:solidFill>
                          <a:effectLst/>
                        </a:rPr>
                        <a:t>Plates move toward </a:t>
                      </a:r>
                      <a:br>
                        <a:rPr lang="en-US" sz="2000" dirty="0">
                          <a:solidFill>
                            <a:schemeClr val="tx1"/>
                          </a:solidFill>
                          <a:effectLst/>
                        </a:rPr>
                      </a:br>
                      <a:r>
                        <a:rPr lang="en-US" sz="2000" dirty="0">
                          <a:solidFill>
                            <a:schemeClr val="tx1"/>
                          </a:solidFill>
                          <a:effectLst/>
                        </a:rPr>
                        <a:t>each other and collide.</a:t>
                      </a:r>
                      <a:endParaRPr lang="en-US" sz="1000" dirty="0">
                        <a:solidFill>
                          <a:schemeClr val="tx1"/>
                        </a:solidFill>
                        <a:effectLst/>
                      </a:endParaRPr>
                    </a:p>
                    <a:p>
                      <a:pPr marL="0" marR="0">
                        <a:lnSpc>
                          <a:spcPct val="115000"/>
                        </a:lnSpc>
                        <a:spcBef>
                          <a:spcPts val="0"/>
                        </a:spcBef>
                        <a:spcAft>
                          <a:spcPts val="0"/>
                        </a:spcAft>
                      </a:pPr>
                      <a:r>
                        <a:rPr lang="en-US" sz="16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44" marR="621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1849218"/>
                  </a:ext>
                </a:extLst>
              </a:tr>
              <a:tr h="1428389">
                <a:tc>
                  <a:txBody>
                    <a:bodyPr/>
                    <a:lstStyle/>
                    <a:p>
                      <a:pPr marL="0" marR="0">
                        <a:lnSpc>
                          <a:spcPct val="115000"/>
                        </a:lnSpc>
                        <a:spcBef>
                          <a:spcPts val="0"/>
                        </a:spcBef>
                        <a:spcAft>
                          <a:spcPts val="0"/>
                        </a:spcAft>
                      </a:pPr>
                      <a:r>
                        <a:rPr lang="en-US" sz="1000">
                          <a:solidFill>
                            <a:schemeClr val="tx1"/>
                          </a:solidFill>
                          <a:effectLst/>
                        </a:rPr>
                        <a:t> </a:t>
                      </a:r>
                    </a:p>
                    <a:p>
                      <a:pPr marL="0" marR="0">
                        <a:lnSpc>
                          <a:spcPct val="115000"/>
                        </a:lnSpc>
                        <a:spcBef>
                          <a:spcPts val="0"/>
                        </a:spcBef>
                        <a:spcAft>
                          <a:spcPts val="0"/>
                        </a:spcAft>
                      </a:pPr>
                      <a:r>
                        <a:rPr lang="en-US" sz="1000">
                          <a:solidFill>
                            <a:schemeClr val="tx1"/>
                          </a:solidFill>
                          <a:effectLst/>
                        </a:rPr>
                        <a:t> </a:t>
                      </a:r>
                    </a:p>
                    <a:p>
                      <a:pPr marL="0" marR="0">
                        <a:lnSpc>
                          <a:spcPct val="115000"/>
                        </a:lnSpc>
                        <a:spcBef>
                          <a:spcPts val="0"/>
                        </a:spcBef>
                        <a:spcAft>
                          <a:spcPts val="0"/>
                        </a:spcAft>
                      </a:pPr>
                      <a:r>
                        <a:rPr lang="en-US" sz="1000">
                          <a:solidFill>
                            <a:schemeClr val="tx1"/>
                          </a:solidFill>
                          <a:effectLst/>
                        </a:rPr>
                        <a:t> </a:t>
                      </a:r>
                    </a:p>
                    <a:p>
                      <a:pPr marL="0" marR="0">
                        <a:lnSpc>
                          <a:spcPct val="115000"/>
                        </a:lnSpc>
                        <a:spcBef>
                          <a:spcPts val="0"/>
                        </a:spcBef>
                        <a:spcAft>
                          <a:spcPts val="0"/>
                        </a:spcAft>
                      </a:pPr>
                      <a:r>
                        <a:rPr lang="en-US" sz="1000">
                          <a:solidFill>
                            <a:schemeClr val="tx1"/>
                          </a:solidFill>
                          <a:effectLst/>
                        </a:rPr>
                        <a:t> </a:t>
                      </a:r>
                    </a:p>
                    <a:p>
                      <a:pPr marL="0" marR="0">
                        <a:lnSpc>
                          <a:spcPct val="115000"/>
                        </a:lnSpc>
                        <a:spcBef>
                          <a:spcPts val="0"/>
                        </a:spcBef>
                        <a:spcAft>
                          <a:spcPts val="0"/>
                        </a:spcAft>
                      </a:pPr>
                      <a:r>
                        <a:rPr lang="en-US" sz="1000">
                          <a:solidFill>
                            <a:schemeClr val="tx1"/>
                          </a:solidFill>
                          <a:effectLst/>
                        </a:rPr>
                        <a:t> </a:t>
                      </a:r>
                    </a:p>
                    <a:p>
                      <a:pPr marL="0" marR="0">
                        <a:lnSpc>
                          <a:spcPct val="115000"/>
                        </a:lnSpc>
                        <a:spcBef>
                          <a:spcPts val="0"/>
                        </a:spcBef>
                        <a:spcAft>
                          <a:spcPts val="0"/>
                        </a:spcAft>
                      </a:pPr>
                      <a:r>
                        <a:rPr lang="en-US" sz="1000">
                          <a:solidFill>
                            <a:schemeClr val="tx1"/>
                          </a:solidFill>
                          <a:effectLst/>
                        </a:rPr>
                        <a:t> </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44" marR="621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dirty="0">
                          <a:solidFill>
                            <a:schemeClr val="tx1"/>
                          </a:solidFill>
                          <a:effectLst/>
                        </a:rPr>
                        <a:t> </a:t>
                      </a:r>
                      <a:endParaRPr lang="en-US" sz="1000" dirty="0">
                        <a:solidFill>
                          <a:schemeClr val="tx1"/>
                        </a:solidFill>
                        <a:effectLst/>
                      </a:endParaRPr>
                    </a:p>
                    <a:p>
                      <a:pPr marL="0" marR="0" algn="ctr">
                        <a:lnSpc>
                          <a:spcPct val="115000"/>
                        </a:lnSpc>
                        <a:spcBef>
                          <a:spcPts val="0"/>
                        </a:spcBef>
                        <a:spcAft>
                          <a:spcPts val="0"/>
                        </a:spcAft>
                      </a:pPr>
                      <a:br>
                        <a:rPr lang="en-US" sz="1000" dirty="0">
                          <a:solidFill>
                            <a:schemeClr val="tx1"/>
                          </a:solidFill>
                          <a:effectLst/>
                        </a:rPr>
                      </a:br>
                      <a:r>
                        <a:rPr lang="en-US" sz="2000" dirty="0">
                          <a:solidFill>
                            <a:schemeClr val="tx1"/>
                          </a:solidFill>
                          <a:effectLst/>
                        </a:rPr>
                        <a:t>Plates move away from </a:t>
                      </a:r>
                      <a:br>
                        <a:rPr lang="en-US" sz="2000" dirty="0">
                          <a:solidFill>
                            <a:schemeClr val="tx1"/>
                          </a:solidFill>
                          <a:effectLst/>
                        </a:rPr>
                      </a:br>
                      <a:r>
                        <a:rPr lang="en-US" sz="2000" dirty="0">
                          <a:solidFill>
                            <a:schemeClr val="tx1"/>
                          </a:solidFill>
                          <a:effectLst/>
                        </a:rPr>
                        <a:t>each other.</a:t>
                      </a:r>
                      <a:endParaRPr lang="en-US" sz="1000" dirty="0">
                        <a:solidFill>
                          <a:schemeClr val="tx1"/>
                        </a:solidFill>
                        <a:effectLst/>
                      </a:endParaRPr>
                    </a:p>
                    <a:p>
                      <a:pPr marL="0" marR="0">
                        <a:lnSpc>
                          <a:spcPct val="115000"/>
                        </a:lnSpc>
                        <a:spcBef>
                          <a:spcPts val="0"/>
                        </a:spcBef>
                        <a:spcAft>
                          <a:spcPts val="0"/>
                        </a:spcAft>
                      </a:pPr>
                      <a:r>
                        <a:rPr lang="en-US" sz="16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44" marR="621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9429891"/>
                  </a:ext>
                </a:extLst>
              </a:tr>
              <a:tr h="1403416">
                <a:tc>
                  <a:txBody>
                    <a:bodyPr/>
                    <a:lstStyle/>
                    <a:p>
                      <a:pPr marL="0" marR="0">
                        <a:lnSpc>
                          <a:spcPct val="115000"/>
                        </a:lnSpc>
                        <a:spcBef>
                          <a:spcPts val="0"/>
                        </a:spcBef>
                        <a:spcAft>
                          <a:spcPts val="0"/>
                        </a:spcAft>
                      </a:pPr>
                      <a:endParaRPr lang="en-US" sz="1000">
                        <a:solidFill>
                          <a:schemeClr val="tx1"/>
                        </a:solidFill>
                        <a:effectLst/>
                      </a:endParaRPr>
                    </a:p>
                    <a:p>
                      <a:pPr marL="0" marR="0">
                        <a:lnSpc>
                          <a:spcPct val="115000"/>
                        </a:lnSpc>
                        <a:spcBef>
                          <a:spcPts val="0"/>
                        </a:spcBef>
                        <a:spcAft>
                          <a:spcPts val="0"/>
                        </a:spcAft>
                      </a:pPr>
                      <a:r>
                        <a:rPr lang="en-US" sz="1000">
                          <a:solidFill>
                            <a:schemeClr val="tx1"/>
                          </a:solidFill>
                          <a:effectLst/>
                        </a:rPr>
                        <a:t> </a:t>
                      </a:r>
                    </a:p>
                    <a:p>
                      <a:pPr marL="0" marR="0">
                        <a:lnSpc>
                          <a:spcPct val="115000"/>
                        </a:lnSpc>
                        <a:spcBef>
                          <a:spcPts val="0"/>
                        </a:spcBef>
                        <a:spcAft>
                          <a:spcPts val="0"/>
                        </a:spcAft>
                      </a:pPr>
                      <a:r>
                        <a:rPr lang="en-US" sz="1000">
                          <a:solidFill>
                            <a:schemeClr val="tx1"/>
                          </a:solidFill>
                          <a:effectLst/>
                        </a:rPr>
                        <a:t> </a:t>
                      </a:r>
                    </a:p>
                    <a:p>
                      <a:pPr marL="0" marR="0">
                        <a:lnSpc>
                          <a:spcPct val="115000"/>
                        </a:lnSpc>
                        <a:spcBef>
                          <a:spcPts val="0"/>
                        </a:spcBef>
                        <a:spcAft>
                          <a:spcPts val="0"/>
                        </a:spcAft>
                      </a:pPr>
                      <a:r>
                        <a:rPr lang="en-US" sz="1000">
                          <a:solidFill>
                            <a:schemeClr val="tx1"/>
                          </a:solidFill>
                          <a:effectLst/>
                        </a:rPr>
                        <a:t> </a:t>
                      </a:r>
                    </a:p>
                    <a:p>
                      <a:pPr marL="0" marR="0">
                        <a:lnSpc>
                          <a:spcPct val="115000"/>
                        </a:lnSpc>
                        <a:spcBef>
                          <a:spcPts val="0"/>
                        </a:spcBef>
                        <a:spcAft>
                          <a:spcPts val="0"/>
                        </a:spcAft>
                      </a:pPr>
                      <a:r>
                        <a:rPr lang="en-US" sz="1000">
                          <a:solidFill>
                            <a:schemeClr val="tx1"/>
                          </a:solidFill>
                          <a:effectLst/>
                        </a:rPr>
                        <a:t> </a:t>
                      </a:r>
                    </a:p>
                    <a:p>
                      <a:pPr marL="0" marR="0">
                        <a:lnSpc>
                          <a:spcPct val="115000"/>
                        </a:lnSpc>
                        <a:spcBef>
                          <a:spcPts val="0"/>
                        </a:spcBef>
                        <a:spcAft>
                          <a:spcPts val="0"/>
                        </a:spcAft>
                      </a:pPr>
                      <a:r>
                        <a:rPr lang="en-US" sz="1000">
                          <a:solidFill>
                            <a:schemeClr val="tx1"/>
                          </a:solidFill>
                          <a:effectLst/>
                        </a:rPr>
                        <a:t> </a:t>
                      </a:r>
                    </a:p>
                    <a:p>
                      <a:pPr marL="0" marR="0">
                        <a:lnSpc>
                          <a:spcPct val="115000"/>
                        </a:lnSpc>
                        <a:spcBef>
                          <a:spcPts val="0"/>
                        </a:spcBef>
                        <a:spcAft>
                          <a:spcPts val="0"/>
                        </a:spcAft>
                      </a:pPr>
                      <a:r>
                        <a:rPr lang="en-US" sz="1000">
                          <a:solidFill>
                            <a:schemeClr val="tx1"/>
                          </a:solidFill>
                          <a:effectLst/>
                        </a:rPr>
                        <a:t> </a:t>
                      </a:r>
                    </a:p>
                    <a:p>
                      <a:pPr marL="0" marR="0">
                        <a:lnSpc>
                          <a:spcPct val="115000"/>
                        </a:lnSpc>
                        <a:spcBef>
                          <a:spcPts val="0"/>
                        </a:spcBef>
                        <a:spcAft>
                          <a:spcPts val="0"/>
                        </a:spcAft>
                      </a:pPr>
                      <a:r>
                        <a:rPr lang="en-US" sz="1000">
                          <a:solidFill>
                            <a:schemeClr val="tx1"/>
                          </a:solidFill>
                          <a:effectLst/>
                        </a:rPr>
                        <a:t> </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44" marR="621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600" dirty="0">
                          <a:solidFill>
                            <a:schemeClr val="tx1"/>
                          </a:solidFill>
                          <a:effectLst/>
                        </a:rPr>
                        <a:t> </a:t>
                      </a:r>
                      <a:endParaRPr lang="en-US" sz="1000" dirty="0">
                        <a:solidFill>
                          <a:schemeClr val="tx1"/>
                        </a:solidFill>
                        <a:effectLst/>
                      </a:endParaRPr>
                    </a:p>
                    <a:p>
                      <a:pPr marL="0" marR="0" algn="ctr">
                        <a:lnSpc>
                          <a:spcPct val="115000"/>
                        </a:lnSpc>
                        <a:spcBef>
                          <a:spcPts val="600"/>
                        </a:spcBef>
                        <a:spcAft>
                          <a:spcPts val="0"/>
                        </a:spcAft>
                      </a:pPr>
                      <a:r>
                        <a:rPr lang="en-US" sz="2000" dirty="0">
                          <a:solidFill>
                            <a:schemeClr val="tx1"/>
                          </a:solidFill>
                          <a:effectLst/>
                        </a:rPr>
                        <a:t>Plates move side to side </a:t>
                      </a:r>
                      <a:br>
                        <a:rPr lang="en-US" sz="2000" dirty="0">
                          <a:solidFill>
                            <a:schemeClr val="tx1"/>
                          </a:solidFill>
                          <a:effectLst/>
                        </a:rPr>
                      </a:br>
                      <a:r>
                        <a:rPr lang="en-US" sz="2000" dirty="0">
                          <a:solidFill>
                            <a:schemeClr val="tx1"/>
                          </a:solidFill>
                          <a:effectLst/>
                        </a:rPr>
                        <a:t>(slide past each other).</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44" marR="621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431743"/>
                  </a:ext>
                </a:extLst>
              </a:tr>
            </a:tbl>
          </a:graphicData>
        </a:graphic>
      </p:graphicFrame>
      <p:sp>
        <p:nvSpPr>
          <p:cNvPr id="5" name="Left Arrow 2">
            <a:extLst>
              <a:ext uri="{FF2B5EF4-FFF2-40B4-BE49-F238E27FC236}">
                <a16:creationId xmlns:a16="http://schemas.microsoft.com/office/drawing/2014/main" id="{9D052BA4-9250-48A8-8E1B-6F7194D42DF3}"/>
              </a:ext>
            </a:extLst>
          </p:cNvPr>
          <p:cNvSpPr>
            <a:spLocks noChangeArrowheads="1"/>
          </p:cNvSpPr>
          <p:nvPr/>
        </p:nvSpPr>
        <p:spPr bwMode="auto">
          <a:xfrm>
            <a:off x="724635" y="4191754"/>
            <a:ext cx="923925" cy="390525"/>
          </a:xfrm>
          <a:prstGeom prst="leftArrow">
            <a:avLst>
              <a:gd name="adj1" fmla="val 50000"/>
              <a:gd name="adj2" fmla="val 50001"/>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6" name="Left Arrow 3">
            <a:extLst>
              <a:ext uri="{FF2B5EF4-FFF2-40B4-BE49-F238E27FC236}">
                <a16:creationId xmlns:a16="http://schemas.microsoft.com/office/drawing/2014/main" id="{B074EB81-73CA-42E9-AC74-5726C93D897B}"/>
              </a:ext>
            </a:extLst>
          </p:cNvPr>
          <p:cNvSpPr>
            <a:spLocks noChangeArrowheads="1"/>
          </p:cNvSpPr>
          <p:nvPr/>
        </p:nvSpPr>
        <p:spPr bwMode="auto">
          <a:xfrm>
            <a:off x="1722966" y="2831787"/>
            <a:ext cx="923925" cy="390525"/>
          </a:xfrm>
          <a:prstGeom prst="leftArrow">
            <a:avLst>
              <a:gd name="adj1" fmla="val 50000"/>
              <a:gd name="adj2" fmla="val 50001"/>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7" name="Right Arrow 6">
            <a:extLst>
              <a:ext uri="{FF2B5EF4-FFF2-40B4-BE49-F238E27FC236}">
                <a16:creationId xmlns:a16="http://schemas.microsoft.com/office/drawing/2014/main" id="{1AF2ED45-68C3-486D-8BB8-F1952597D11A}"/>
              </a:ext>
            </a:extLst>
          </p:cNvPr>
          <p:cNvSpPr>
            <a:spLocks noChangeArrowheads="1"/>
          </p:cNvSpPr>
          <p:nvPr/>
        </p:nvSpPr>
        <p:spPr bwMode="auto">
          <a:xfrm rot="-5400000">
            <a:off x="1062771" y="5811838"/>
            <a:ext cx="895350" cy="390525"/>
          </a:xfrm>
          <a:prstGeom prst="rightArrow">
            <a:avLst>
              <a:gd name="adj1" fmla="val 50000"/>
              <a:gd name="adj2" fmla="val 50004"/>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8" name="Right Arrow 8">
            <a:extLst>
              <a:ext uri="{FF2B5EF4-FFF2-40B4-BE49-F238E27FC236}">
                <a16:creationId xmlns:a16="http://schemas.microsoft.com/office/drawing/2014/main" id="{AE3E9FD5-A8C3-4C15-B276-EEA4C4A9932C}"/>
              </a:ext>
            </a:extLst>
          </p:cNvPr>
          <p:cNvSpPr>
            <a:spLocks noChangeArrowheads="1"/>
          </p:cNvSpPr>
          <p:nvPr/>
        </p:nvSpPr>
        <p:spPr bwMode="auto">
          <a:xfrm rot="5400000">
            <a:off x="1581884" y="5529263"/>
            <a:ext cx="895350" cy="390525"/>
          </a:xfrm>
          <a:prstGeom prst="rightArrow">
            <a:avLst>
              <a:gd name="adj1" fmla="val 50000"/>
              <a:gd name="adj2" fmla="val 50004"/>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0" name="Right Arrow 5">
            <a:extLst>
              <a:ext uri="{FF2B5EF4-FFF2-40B4-BE49-F238E27FC236}">
                <a16:creationId xmlns:a16="http://schemas.microsoft.com/office/drawing/2014/main" id="{EAC54273-70DA-4405-B2DE-F5B3EF408868}"/>
              </a:ext>
            </a:extLst>
          </p:cNvPr>
          <p:cNvSpPr>
            <a:spLocks noChangeArrowheads="1"/>
          </p:cNvSpPr>
          <p:nvPr/>
        </p:nvSpPr>
        <p:spPr bwMode="auto">
          <a:xfrm>
            <a:off x="1777147" y="4191754"/>
            <a:ext cx="895350" cy="390525"/>
          </a:xfrm>
          <a:prstGeom prst="rightArrow">
            <a:avLst>
              <a:gd name="adj1" fmla="val 50000"/>
              <a:gd name="adj2" fmla="val 50004"/>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9" name="Right Arrow 4">
            <a:extLst>
              <a:ext uri="{FF2B5EF4-FFF2-40B4-BE49-F238E27FC236}">
                <a16:creationId xmlns:a16="http://schemas.microsoft.com/office/drawing/2014/main" id="{D3444569-B501-4129-B91C-C372F7D8095B}"/>
              </a:ext>
            </a:extLst>
          </p:cNvPr>
          <p:cNvSpPr>
            <a:spLocks noChangeArrowheads="1"/>
          </p:cNvSpPr>
          <p:nvPr/>
        </p:nvSpPr>
        <p:spPr bwMode="auto">
          <a:xfrm>
            <a:off x="727604" y="2830200"/>
            <a:ext cx="895350" cy="390525"/>
          </a:xfrm>
          <a:prstGeom prst="rightArrow">
            <a:avLst>
              <a:gd name="adj1" fmla="val 50000"/>
              <a:gd name="adj2" fmla="val 50004"/>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1" name="Rectangle 7">
            <a:extLst>
              <a:ext uri="{FF2B5EF4-FFF2-40B4-BE49-F238E27FC236}">
                <a16:creationId xmlns:a16="http://schemas.microsoft.com/office/drawing/2014/main" id="{9F940C29-05C4-4443-8466-58E05B20141B}"/>
              </a:ext>
            </a:extLst>
          </p:cNvPr>
          <p:cNvSpPr>
            <a:spLocks noChangeArrowheads="1"/>
          </p:cNvSpPr>
          <p:nvPr/>
        </p:nvSpPr>
        <p:spPr bwMode="auto">
          <a:xfrm>
            <a:off x="610334" y="168668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9222028A-4C0E-450D-9E37-1E135F84FE3E}"/>
              </a:ext>
            </a:extLst>
          </p:cNvPr>
          <p:cNvSpPr>
            <a:spLocks noChangeArrowheads="1"/>
          </p:cNvSpPr>
          <p:nvPr/>
        </p:nvSpPr>
        <p:spPr bwMode="auto">
          <a:xfrm>
            <a:off x="610334" y="214388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5245480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153400" cy="990600"/>
          </a:xfrm>
        </p:spPr>
        <p:txBody>
          <a:bodyPr>
            <a:noAutofit/>
          </a:bodyPr>
          <a:lstStyle/>
          <a:p>
            <a:r>
              <a:rPr lang="en-US" dirty="0"/>
              <a:t>Reflect: Content Deepening Focus Question 2</a:t>
            </a:r>
          </a:p>
        </p:txBody>
      </p:sp>
      <p:sp>
        <p:nvSpPr>
          <p:cNvPr id="3" name="Content Placeholder 2"/>
          <p:cNvSpPr>
            <a:spLocks noGrp="1"/>
          </p:cNvSpPr>
          <p:nvPr>
            <p:ph idx="1"/>
          </p:nvPr>
        </p:nvSpPr>
        <p:spPr>
          <a:xfrm>
            <a:off x="533400" y="1981200"/>
            <a:ext cx="8153400" cy="4648200"/>
          </a:xfrm>
        </p:spPr>
        <p:txBody>
          <a:bodyPr/>
          <a:lstStyle/>
          <a:p>
            <a:pPr marL="0" indent="0">
              <a:spcBef>
                <a:spcPts val="0"/>
              </a:spcBef>
              <a:spcAft>
                <a:spcPts val="0"/>
              </a:spcAft>
              <a:buNone/>
            </a:pPr>
            <a:r>
              <a:rPr lang="en-US" sz="3200" dirty="0"/>
              <a:t>Are the moving plates of Earth’s crust involved in building up Earth’s surface and forming mountains? If so, how?</a:t>
            </a:r>
          </a:p>
        </p:txBody>
      </p:sp>
    </p:spTree>
    <p:extLst>
      <p:ext uri="{BB962C8B-B14F-4D97-AF65-F5344CB8AC3E}">
        <p14:creationId xmlns:p14="http://schemas.microsoft.com/office/powerpoint/2010/main" val="41533847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633D4C-088C-4D9A-B7E4-471847CCD1BA}"/>
              </a:ext>
            </a:extLst>
          </p:cNvPr>
          <p:cNvSpPr txBox="1"/>
          <p:nvPr/>
        </p:nvSpPr>
        <p:spPr>
          <a:xfrm>
            <a:off x="3570288" y="6156265"/>
            <a:ext cx="2765424" cy="584775"/>
          </a:xfrm>
          <a:prstGeom prst="rect">
            <a:avLst/>
          </a:prstGeom>
          <a:noFill/>
        </p:spPr>
        <p:txBody>
          <a:bodyPr wrap="square" rtlCol="0">
            <a:spAutoFit/>
          </a:bodyPr>
          <a:lstStyle/>
          <a:p>
            <a:r>
              <a:rPr lang="en-US" sz="32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 Transform</a:t>
            </a:r>
          </a:p>
        </p:txBody>
      </p:sp>
      <p:pic>
        <p:nvPicPr>
          <p:cNvPr id="5" name="Picture 4">
            <a:extLst>
              <a:ext uri="{FF2B5EF4-FFF2-40B4-BE49-F238E27FC236}">
                <a16:creationId xmlns:a16="http://schemas.microsoft.com/office/drawing/2014/main" id="{584C746E-F522-43C0-8A92-5888ACA75F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2465" y="4385738"/>
            <a:ext cx="3147604" cy="1770527"/>
          </a:xfrm>
          <a:prstGeom prst="rect">
            <a:avLst/>
          </a:prstGeom>
        </p:spPr>
      </p:pic>
      <p:pic>
        <p:nvPicPr>
          <p:cNvPr id="7" name="Picture 6">
            <a:extLst>
              <a:ext uri="{FF2B5EF4-FFF2-40B4-BE49-F238E27FC236}">
                <a16:creationId xmlns:a16="http://schemas.microsoft.com/office/drawing/2014/main" id="{1A8B872C-A2F0-4115-83D5-92120B4E05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75210" y="1774130"/>
            <a:ext cx="3108587" cy="1865152"/>
          </a:xfrm>
          <a:prstGeom prst="rect">
            <a:avLst/>
          </a:prstGeom>
        </p:spPr>
      </p:pic>
      <p:pic>
        <p:nvPicPr>
          <p:cNvPr id="9" name="Picture 8">
            <a:extLst>
              <a:ext uri="{FF2B5EF4-FFF2-40B4-BE49-F238E27FC236}">
                <a16:creationId xmlns:a16="http://schemas.microsoft.com/office/drawing/2014/main" id="{50AC455F-916C-4562-9377-04383B917F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53000" y="1735272"/>
            <a:ext cx="3108587" cy="1904010"/>
          </a:xfrm>
          <a:prstGeom prst="rect">
            <a:avLst/>
          </a:prstGeom>
        </p:spPr>
      </p:pic>
      <p:sp>
        <p:nvSpPr>
          <p:cNvPr id="11" name="Title 10">
            <a:extLst>
              <a:ext uri="{FF2B5EF4-FFF2-40B4-BE49-F238E27FC236}">
                <a16:creationId xmlns:a16="http://schemas.microsoft.com/office/drawing/2014/main" id="{0F83CE5B-C4BB-4C1C-95F2-6FCDB31995A4}"/>
              </a:ext>
            </a:extLst>
          </p:cNvPr>
          <p:cNvSpPr>
            <a:spLocks noGrp="1"/>
          </p:cNvSpPr>
          <p:nvPr>
            <p:ph type="title"/>
          </p:nvPr>
        </p:nvSpPr>
        <p:spPr/>
        <p:txBody>
          <a:bodyPr/>
          <a:lstStyle/>
          <a:p>
            <a:r>
              <a:rPr lang="en-US" dirty="0"/>
              <a:t>Types of Plate Boundaries</a:t>
            </a:r>
          </a:p>
        </p:txBody>
      </p:sp>
      <p:sp>
        <p:nvSpPr>
          <p:cNvPr id="12" name="TextBox 11">
            <a:extLst>
              <a:ext uri="{FF2B5EF4-FFF2-40B4-BE49-F238E27FC236}">
                <a16:creationId xmlns:a16="http://schemas.microsoft.com/office/drawing/2014/main" id="{3F128A58-591E-404A-BF14-363D19FF8C6E}"/>
              </a:ext>
            </a:extLst>
          </p:cNvPr>
          <p:cNvSpPr txBox="1"/>
          <p:nvPr/>
        </p:nvSpPr>
        <p:spPr>
          <a:xfrm>
            <a:off x="1632410" y="3624543"/>
            <a:ext cx="2765424" cy="584775"/>
          </a:xfrm>
          <a:prstGeom prst="rect">
            <a:avLst/>
          </a:prstGeom>
          <a:noFill/>
        </p:spPr>
        <p:txBody>
          <a:bodyPr wrap="square" rtlCol="0">
            <a:spAutoFit/>
          </a:bodyPr>
          <a:lstStyle/>
          <a:p>
            <a:r>
              <a:rPr lang="en-US" sz="32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 Divergent</a:t>
            </a:r>
          </a:p>
        </p:txBody>
      </p:sp>
      <p:sp>
        <p:nvSpPr>
          <p:cNvPr id="13" name="TextBox 12">
            <a:extLst>
              <a:ext uri="{FF2B5EF4-FFF2-40B4-BE49-F238E27FC236}">
                <a16:creationId xmlns:a16="http://schemas.microsoft.com/office/drawing/2014/main" id="{A00180B8-5917-4C20-BC28-9DDDB5D2FD93}"/>
              </a:ext>
            </a:extLst>
          </p:cNvPr>
          <p:cNvSpPr txBox="1"/>
          <p:nvPr/>
        </p:nvSpPr>
        <p:spPr>
          <a:xfrm>
            <a:off x="5332779" y="3624543"/>
            <a:ext cx="2765424" cy="584775"/>
          </a:xfrm>
          <a:prstGeom prst="rect">
            <a:avLst/>
          </a:prstGeom>
          <a:noFill/>
        </p:spPr>
        <p:txBody>
          <a:bodyPr wrap="square" rtlCol="0">
            <a:spAutoFit/>
          </a:bodyPr>
          <a:lstStyle/>
          <a:p>
            <a:r>
              <a:rPr lang="en-US" sz="32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B. Convergent</a:t>
            </a:r>
          </a:p>
        </p:txBody>
      </p:sp>
      <p:sp>
        <p:nvSpPr>
          <p:cNvPr id="14" name="TextBox 13">
            <a:extLst>
              <a:ext uri="{FF2B5EF4-FFF2-40B4-BE49-F238E27FC236}">
                <a16:creationId xmlns:a16="http://schemas.microsoft.com/office/drawing/2014/main" id="{2B1C811E-3766-4AC0-9F98-435B2DD82DB8}"/>
              </a:ext>
            </a:extLst>
          </p:cNvPr>
          <p:cNvSpPr txBox="1"/>
          <p:nvPr/>
        </p:nvSpPr>
        <p:spPr>
          <a:xfrm>
            <a:off x="6400800" y="6324600"/>
            <a:ext cx="2097049"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Courtesy of </a:t>
            </a:r>
            <a:r>
              <a:rPr lang="en-US" sz="1000" dirty="0" err="1">
                <a:latin typeface="Calibri" panose="020F0502020204030204" pitchFamily="34" charset="0"/>
                <a:cs typeface="Calibri" panose="020F0502020204030204" pitchFamily="34" charset="0"/>
              </a:rPr>
              <a:t>Domdomegg</a:t>
            </a:r>
            <a:r>
              <a:rPr lang="en-US" sz="1000" dirty="0">
                <a:latin typeface="Calibri" panose="020F0502020204030204" pitchFamily="34" charset="0"/>
                <a:cs typeface="Calibri" panose="020F0502020204030204" pitchFamily="34" charset="0"/>
              </a:rPr>
              <a:t>, Wikimedia</a:t>
            </a:r>
          </a:p>
        </p:txBody>
      </p:sp>
    </p:spTree>
    <p:extLst>
      <p:ext uri="{BB962C8B-B14F-4D97-AF65-F5344CB8AC3E}">
        <p14:creationId xmlns:p14="http://schemas.microsoft.com/office/powerpoint/2010/main" val="32589680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Autofit/>
          </a:bodyPr>
          <a:lstStyle/>
          <a:p>
            <a:pPr marL="731520"/>
            <a:r>
              <a:rPr lang="en-US" dirty="0"/>
              <a:t>Key Science Ideas</a:t>
            </a:r>
          </a:p>
        </p:txBody>
      </p:sp>
      <p:sp>
        <p:nvSpPr>
          <p:cNvPr id="3" name="Content Placeholder 2"/>
          <p:cNvSpPr>
            <a:spLocks noGrp="1"/>
          </p:cNvSpPr>
          <p:nvPr>
            <p:ph idx="1"/>
          </p:nvPr>
        </p:nvSpPr>
        <p:spPr>
          <a:xfrm>
            <a:off x="533400" y="1447800"/>
            <a:ext cx="8305800" cy="5105400"/>
          </a:xfrm>
        </p:spPr>
        <p:txBody>
          <a:bodyPr/>
          <a:lstStyle/>
          <a:p>
            <a:pPr marL="365760" indent="-365760">
              <a:spcBef>
                <a:spcPts val="0"/>
              </a:spcBef>
              <a:spcAft>
                <a:spcPts val="800"/>
              </a:spcAft>
            </a:pPr>
            <a:r>
              <a:rPr lang="en-US" sz="2800" dirty="0">
                <a:solidFill>
                  <a:srgbClr val="000000"/>
                </a:solidFill>
                <a:latin typeface="Calibri"/>
                <a:cs typeface="Calibri"/>
              </a:rPr>
              <a:t>Mountains form when Earth’s </a:t>
            </a:r>
            <a:r>
              <a:rPr lang="en-US" sz="2800" dirty="0"/>
              <a:t>tectonic plates move toward each other and collide. This is called a </a:t>
            </a:r>
            <a:r>
              <a:rPr lang="en-US" sz="2800" i="1" dirty="0"/>
              <a:t>convergent boundary</a:t>
            </a:r>
            <a:r>
              <a:rPr lang="en-US" sz="2800" dirty="0"/>
              <a:t>.</a:t>
            </a:r>
          </a:p>
          <a:p>
            <a:pPr marL="365760" indent="-365760">
              <a:spcBef>
                <a:spcPts val="0"/>
              </a:spcBef>
              <a:spcAft>
                <a:spcPts val="800"/>
              </a:spcAft>
            </a:pPr>
            <a:r>
              <a:rPr lang="en-US" sz="2800" dirty="0"/>
              <a:t>Plate collisions at convergent boundaries are the most common cause of mountain formation.</a:t>
            </a:r>
          </a:p>
          <a:p>
            <a:pPr marL="365760" indent="-365760">
              <a:spcBef>
                <a:spcPts val="0"/>
              </a:spcBef>
              <a:spcAft>
                <a:spcPts val="800"/>
              </a:spcAft>
            </a:pPr>
            <a:r>
              <a:rPr lang="en-US" sz="2800" dirty="0"/>
              <a:t>Mountains can also form at </a:t>
            </a:r>
            <a:r>
              <a:rPr lang="en-US" sz="2800" i="1" dirty="0"/>
              <a:t>divergent boundaries </a:t>
            </a:r>
            <a:r>
              <a:rPr lang="en-US" sz="2800" dirty="0"/>
              <a:t>(where plates move apart) or </a:t>
            </a:r>
            <a:r>
              <a:rPr lang="en-US" sz="2800" i="1" dirty="0"/>
              <a:t>transform boundaries </a:t>
            </a:r>
            <a:r>
              <a:rPr lang="en-US" sz="2800" dirty="0"/>
              <a:t>(where plates slide past each other).</a:t>
            </a:r>
          </a:p>
          <a:p>
            <a:pPr marL="365760" indent="-365760">
              <a:spcBef>
                <a:spcPts val="0"/>
              </a:spcBef>
              <a:spcAft>
                <a:spcPts val="600"/>
              </a:spcAft>
            </a:pPr>
            <a:r>
              <a:rPr lang="en-US" sz="2800" dirty="0"/>
              <a:t>Undersea mountains form at divergent boundaries, and the San Gabriel Mountains formed at a transform boundary (the San Andreas Fault).</a:t>
            </a:r>
          </a:p>
          <a:p>
            <a:pPr marL="365760" indent="-365760">
              <a:spcBef>
                <a:spcPts val="0"/>
              </a:spcBef>
              <a:spcAft>
                <a:spcPts val="600"/>
              </a:spcAft>
            </a:pPr>
            <a:endParaRPr lang="en-US" sz="3200" dirty="0">
              <a:solidFill>
                <a:srgbClr val="000000"/>
              </a:solidFill>
              <a:latin typeface="Calibri"/>
              <a:cs typeface="Calibri"/>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400" y="533400"/>
            <a:ext cx="685800" cy="685800"/>
          </a:xfrm>
          <a:prstGeom prst="rect">
            <a:avLst/>
          </a:prstGeom>
        </p:spPr>
      </p:pic>
    </p:spTree>
    <p:extLst>
      <p:ext uri="{BB962C8B-B14F-4D97-AF65-F5344CB8AC3E}">
        <p14:creationId xmlns:p14="http://schemas.microsoft.com/office/powerpoint/2010/main" val="174810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BFE432-6019-4F85-82B9-C3C0FC417CF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72311" y="457098"/>
            <a:ext cx="6399377" cy="6399377"/>
          </a:xfrm>
          <a:prstGeom prst="rect">
            <a:avLst/>
          </a:prstGeom>
        </p:spPr>
      </p:pic>
      <p:sp>
        <p:nvSpPr>
          <p:cNvPr id="5" name="TextBox 4">
            <a:extLst>
              <a:ext uri="{FF2B5EF4-FFF2-40B4-BE49-F238E27FC236}">
                <a16:creationId xmlns:a16="http://schemas.microsoft.com/office/drawing/2014/main" id="{B31911F3-5C39-4F93-AEFF-2183401AD5BB}"/>
              </a:ext>
            </a:extLst>
          </p:cNvPr>
          <p:cNvSpPr txBox="1"/>
          <p:nvPr/>
        </p:nvSpPr>
        <p:spPr>
          <a:xfrm>
            <a:off x="723899" y="3056621"/>
            <a:ext cx="7696200" cy="1200329"/>
          </a:xfrm>
          <a:prstGeom prst="rect">
            <a:avLst/>
          </a:prstGeom>
          <a:noFill/>
        </p:spPr>
        <p:txBody>
          <a:bodyPr wrap="square" rtlCol="0">
            <a:spAutoFit/>
          </a:bodyPr>
          <a:lstStyle/>
          <a:p>
            <a:pPr algn="ctr"/>
            <a:r>
              <a:rPr lang="en-US" sz="3600" b="1" dirty="0">
                <a:solidFill>
                  <a:srgbClr val="FFFF00"/>
                </a:solidFill>
                <a:effectLst>
                  <a:innerShdw blurRad="63500" dist="50800" dir="18900000">
                    <a:prstClr val="black">
                      <a:alpha val="50000"/>
                    </a:prstClr>
                  </a:innerShdw>
                </a:effectLst>
              </a:rPr>
              <a:t>Earth’s Changing Surface</a:t>
            </a:r>
          </a:p>
          <a:p>
            <a:pPr algn="ctr"/>
            <a:r>
              <a:rPr lang="en-US" sz="3600" b="1" dirty="0">
                <a:solidFill>
                  <a:srgbClr val="FFFF00"/>
                </a:solidFill>
                <a:effectLst>
                  <a:innerShdw blurRad="63500" dist="50800" dir="18900000">
                    <a:prstClr val="black">
                      <a:alpha val="50000"/>
                    </a:prstClr>
                  </a:innerShdw>
                </a:effectLst>
              </a:rPr>
              <a:t>Lesson 3b</a:t>
            </a:r>
          </a:p>
        </p:txBody>
      </p:sp>
      <p:sp>
        <p:nvSpPr>
          <p:cNvPr id="6" name="TextBox 5">
            <a:extLst>
              <a:ext uri="{FF2B5EF4-FFF2-40B4-BE49-F238E27FC236}">
                <a16:creationId xmlns:a16="http://schemas.microsoft.com/office/drawing/2014/main" id="{44860CCB-155F-437B-9F55-F78769A1A09D}"/>
              </a:ext>
            </a:extLst>
          </p:cNvPr>
          <p:cNvSpPr txBox="1"/>
          <p:nvPr/>
        </p:nvSpPr>
        <p:spPr>
          <a:xfrm>
            <a:off x="7330683" y="6477000"/>
            <a:ext cx="1813317"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Photo courtesy of Visible Earth </a:t>
            </a:r>
          </a:p>
        </p:txBody>
      </p:sp>
    </p:spTree>
    <p:extLst>
      <p:ext uri="{BB962C8B-B14F-4D97-AF65-F5344CB8AC3E}">
        <p14:creationId xmlns:p14="http://schemas.microsoft.com/office/powerpoint/2010/main" val="30652451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15952" cy="990600"/>
          </a:xfrm>
        </p:spPr>
        <p:txBody>
          <a:bodyPr>
            <a:noAutofit/>
          </a:bodyPr>
          <a:lstStyle/>
          <a:p>
            <a:pPr lvl="0"/>
            <a:r>
              <a:rPr lang="en-US" dirty="0"/>
              <a:t>Content Deepening: Focus Question 2</a:t>
            </a:r>
          </a:p>
        </p:txBody>
      </p:sp>
      <p:sp>
        <p:nvSpPr>
          <p:cNvPr id="3" name="Content Placeholder 2"/>
          <p:cNvSpPr>
            <a:spLocks noGrp="1"/>
          </p:cNvSpPr>
          <p:nvPr>
            <p:ph idx="1"/>
          </p:nvPr>
        </p:nvSpPr>
        <p:spPr>
          <a:xfrm>
            <a:off x="609600" y="1676400"/>
            <a:ext cx="8086299" cy="4295632"/>
          </a:xfrm>
        </p:spPr>
        <p:txBody>
          <a:bodyPr/>
          <a:lstStyle/>
          <a:p>
            <a:pPr marL="0" lvl="1" indent="0">
              <a:spcBef>
                <a:spcPts val="0"/>
              </a:spcBef>
              <a:spcAft>
                <a:spcPts val="2400"/>
              </a:spcAft>
              <a:buNone/>
            </a:pPr>
            <a:r>
              <a:rPr lang="en-US" sz="3200" dirty="0"/>
              <a:t>Are the moving plates of Earth’s crust involved in building up Earth’s surface and forming mountains? If so, how?</a:t>
            </a:r>
          </a:p>
        </p:txBody>
      </p:sp>
    </p:spTree>
    <p:extLst>
      <p:ext uri="{BB962C8B-B14F-4D97-AF65-F5344CB8AC3E}">
        <p14:creationId xmlns:p14="http://schemas.microsoft.com/office/powerpoint/2010/main" val="35392527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01_Gr4_ECS_CD_Day_2_JSM_02_16_Slide_18b.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8893" y="1295399"/>
            <a:ext cx="8168144" cy="5334001"/>
          </a:xfrm>
          <a:prstGeom prst="rect">
            <a:avLst/>
          </a:prstGeom>
        </p:spPr>
      </p:pic>
      <p:sp>
        <p:nvSpPr>
          <p:cNvPr id="4" name="TextBox 3">
            <a:extLst>
              <a:ext uri="{FF2B5EF4-FFF2-40B4-BE49-F238E27FC236}">
                <a16:creationId xmlns:a16="http://schemas.microsoft.com/office/drawing/2014/main" id="{0BE11161-CA5A-4E10-B2FC-511751C7DE7C}"/>
              </a:ext>
            </a:extLst>
          </p:cNvPr>
          <p:cNvSpPr txBox="1"/>
          <p:nvPr/>
        </p:nvSpPr>
        <p:spPr>
          <a:xfrm>
            <a:off x="762000" y="533400"/>
            <a:ext cx="7559826" cy="707886"/>
          </a:xfrm>
          <a:prstGeom prst="rect">
            <a:avLst/>
          </a:prstGeom>
          <a:noFill/>
        </p:spPr>
        <p:txBody>
          <a:bodyPr wrap="none" rtlCol="0">
            <a:spAutoFit/>
          </a:bodyPr>
          <a:lstStyle/>
          <a:p>
            <a:pPr algn="ctr"/>
            <a:r>
              <a:rPr lang="en-US" sz="4000" b="1" dirty="0">
                <a:solidFill>
                  <a:srgbClr val="FFFF00"/>
                </a:solidFill>
                <a:latin typeface="Calibri" panose="020F0502020204030204" pitchFamily="34" charset="0"/>
                <a:cs typeface="Calibri" panose="020F0502020204030204" pitchFamily="34" charset="0"/>
              </a:rPr>
              <a:t>Investigation 4: Mountain Building</a:t>
            </a:r>
          </a:p>
        </p:txBody>
      </p:sp>
      <p:sp>
        <p:nvSpPr>
          <p:cNvPr id="5" name="TextBox 4">
            <a:extLst>
              <a:ext uri="{FF2B5EF4-FFF2-40B4-BE49-F238E27FC236}">
                <a16:creationId xmlns:a16="http://schemas.microsoft.com/office/drawing/2014/main" id="{76FAAE86-8F1B-4B86-AB85-F4486FC1B346}"/>
              </a:ext>
            </a:extLst>
          </p:cNvPr>
          <p:cNvSpPr txBox="1"/>
          <p:nvPr/>
        </p:nvSpPr>
        <p:spPr>
          <a:xfrm>
            <a:off x="6934200" y="6400800"/>
            <a:ext cx="1600118"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Photo courtesy of BSCS.org</a:t>
            </a:r>
          </a:p>
        </p:txBody>
      </p:sp>
    </p:spTree>
    <p:extLst>
      <p:ext uri="{BB962C8B-B14F-4D97-AF65-F5344CB8AC3E}">
        <p14:creationId xmlns:p14="http://schemas.microsoft.com/office/powerpoint/2010/main" val="11546631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077200" cy="609600"/>
          </a:xfrm>
        </p:spPr>
        <p:txBody>
          <a:bodyPr>
            <a:noAutofit/>
          </a:bodyPr>
          <a:lstStyle/>
          <a:p>
            <a:r>
              <a:rPr lang="en-US" dirty="0"/>
              <a:t>Investigation 4: </a:t>
            </a:r>
            <a:r>
              <a:rPr lang="en-US" dirty="0">
                <a:latin typeface="Calibri" charset="0"/>
              </a:rPr>
              <a:t>Mountain Building </a:t>
            </a:r>
            <a:endParaRPr lang="en-US" dirty="0"/>
          </a:p>
        </p:txBody>
      </p:sp>
      <p:sp>
        <p:nvSpPr>
          <p:cNvPr id="3" name="Content Placeholder 2"/>
          <p:cNvSpPr>
            <a:spLocks noGrp="1"/>
          </p:cNvSpPr>
          <p:nvPr>
            <p:ph idx="1"/>
          </p:nvPr>
        </p:nvSpPr>
        <p:spPr>
          <a:xfrm>
            <a:off x="457200" y="1524000"/>
            <a:ext cx="8229600" cy="4876800"/>
          </a:xfrm>
        </p:spPr>
        <p:txBody>
          <a:bodyPr/>
          <a:lstStyle/>
          <a:p>
            <a:pPr marL="0" indent="0">
              <a:buNone/>
            </a:pPr>
            <a:r>
              <a:rPr lang="en-US" sz="3200" dirty="0"/>
              <a:t>What do you think the two graham-cracker “plates” will look like if they collide?</a:t>
            </a:r>
          </a:p>
          <a:p>
            <a:pPr marL="731520" indent="-365760">
              <a:spcBef>
                <a:spcPts val="2400"/>
              </a:spcBef>
            </a:pPr>
            <a:r>
              <a:rPr lang="en-US" sz="3200" dirty="0"/>
              <a:t>Write your prediction in your science notebook and include a drawing of the graham crackers.</a:t>
            </a:r>
          </a:p>
          <a:p>
            <a:endParaRPr lang="en-US" sz="2800" dirty="0"/>
          </a:p>
          <a:p>
            <a:endParaRPr lang="en-US" sz="2800" dirty="0"/>
          </a:p>
        </p:txBody>
      </p:sp>
    </p:spTree>
    <p:extLst>
      <p:ext uri="{BB962C8B-B14F-4D97-AF65-F5344CB8AC3E}">
        <p14:creationId xmlns:p14="http://schemas.microsoft.com/office/powerpoint/2010/main" val="38365780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01_Gr4_ECS_CD_Day_2_JSM_02_16_Slide_19b.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8893" y="1270575"/>
            <a:ext cx="8168144" cy="5347639"/>
          </a:xfrm>
          <a:prstGeom prst="rect">
            <a:avLst/>
          </a:prstGeom>
        </p:spPr>
      </p:pic>
      <p:sp>
        <p:nvSpPr>
          <p:cNvPr id="3" name="TextBox 2">
            <a:extLst>
              <a:ext uri="{FF2B5EF4-FFF2-40B4-BE49-F238E27FC236}">
                <a16:creationId xmlns:a16="http://schemas.microsoft.com/office/drawing/2014/main" id="{44E0155A-ADC4-47BD-A304-94920106C0BB}"/>
              </a:ext>
            </a:extLst>
          </p:cNvPr>
          <p:cNvSpPr txBox="1"/>
          <p:nvPr/>
        </p:nvSpPr>
        <p:spPr>
          <a:xfrm>
            <a:off x="914400" y="609600"/>
            <a:ext cx="7512634" cy="707886"/>
          </a:xfrm>
          <a:prstGeom prst="rect">
            <a:avLst/>
          </a:prstGeom>
          <a:noFill/>
        </p:spPr>
        <p:txBody>
          <a:bodyPr wrap="none" rtlCol="0">
            <a:spAutoFit/>
          </a:bodyPr>
          <a:lstStyle/>
          <a:p>
            <a:pPr algn="ctr"/>
            <a:r>
              <a:rPr lang="en-US" sz="4000" b="1" dirty="0">
                <a:solidFill>
                  <a:srgbClr val="FFFF00"/>
                </a:solidFill>
                <a:latin typeface="Calibri" panose="020F0502020204030204" pitchFamily="34" charset="0"/>
                <a:cs typeface="Calibri" panose="020F0502020204030204" pitchFamily="34" charset="0"/>
              </a:rPr>
              <a:t>Investigation 4: Mountain Building</a:t>
            </a:r>
          </a:p>
        </p:txBody>
      </p:sp>
      <p:sp>
        <p:nvSpPr>
          <p:cNvPr id="4" name="TextBox 3">
            <a:extLst>
              <a:ext uri="{FF2B5EF4-FFF2-40B4-BE49-F238E27FC236}">
                <a16:creationId xmlns:a16="http://schemas.microsoft.com/office/drawing/2014/main" id="{737392C9-B7F3-48D9-8A1D-1D39E122770B}"/>
              </a:ext>
            </a:extLst>
          </p:cNvPr>
          <p:cNvSpPr txBox="1"/>
          <p:nvPr/>
        </p:nvSpPr>
        <p:spPr>
          <a:xfrm>
            <a:off x="6898226" y="6488168"/>
            <a:ext cx="1600118"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Photo courtesy of BSCS.org</a:t>
            </a:r>
          </a:p>
        </p:txBody>
      </p:sp>
    </p:spTree>
    <p:extLst>
      <p:ext uri="{BB962C8B-B14F-4D97-AF65-F5344CB8AC3E}">
        <p14:creationId xmlns:p14="http://schemas.microsoft.com/office/powerpoint/2010/main" val="35112276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8077200" cy="4343400"/>
          </a:xfrm>
        </p:spPr>
        <p:txBody>
          <a:bodyPr/>
          <a:lstStyle/>
          <a:p>
            <a:pPr marL="0" indent="0">
              <a:buNone/>
            </a:pPr>
            <a:r>
              <a:rPr lang="en-US" sz="3200" dirty="0"/>
              <a:t>Is the result of the graham-cracker collision similar to what happened with the foam mats when they collided? How so?</a:t>
            </a:r>
          </a:p>
        </p:txBody>
      </p:sp>
      <p:sp>
        <p:nvSpPr>
          <p:cNvPr id="7" name="Title 1"/>
          <p:cNvSpPr txBox="1">
            <a:spLocks/>
          </p:cNvSpPr>
          <p:nvPr/>
        </p:nvSpPr>
        <p:spPr>
          <a:xfrm>
            <a:off x="609600" y="685800"/>
            <a:ext cx="8077200" cy="609600"/>
          </a:xfrm>
          <a:prstGeom prst="rect">
            <a:avLst/>
          </a:prstGeom>
        </p:spPr>
        <p:txBody>
          <a:bodyPr vert="horz" lIns="91440" tIns="45720" rIns="91440" bIns="45720" rtlCol="0" anchor="ctr">
            <a:noAutofit/>
          </a:bodyPr>
          <a:lst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r>
              <a:rPr lang="en-US" dirty="0"/>
              <a:t>Investigation 4: </a:t>
            </a:r>
            <a:r>
              <a:rPr lang="en-US" dirty="0">
                <a:latin typeface="Calibri" charset="0"/>
              </a:rPr>
              <a:t>Mountain Building </a:t>
            </a:r>
            <a:endParaRPr lang="en-US" dirty="0"/>
          </a:p>
        </p:txBody>
      </p:sp>
    </p:spTree>
    <p:extLst>
      <p:ext uri="{BB962C8B-B14F-4D97-AF65-F5344CB8AC3E}">
        <p14:creationId xmlns:p14="http://schemas.microsoft.com/office/powerpoint/2010/main" val="3661632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381000"/>
            <a:ext cx="8229600" cy="990600"/>
          </a:xfrm>
        </p:spPr>
        <p:txBody>
          <a:bodyPr>
            <a:normAutofit/>
          </a:bodyPr>
          <a:lstStyle/>
          <a:p>
            <a:r>
              <a:rPr lang="en-US" dirty="0">
                <a:cs typeface="Times New Roman" pitchFamily="18" charset="0"/>
              </a:rPr>
              <a:t>Today’s Focus Questions</a:t>
            </a:r>
          </a:p>
        </p:txBody>
      </p:sp>
      <p:sp>
        <p:nvSpPr>
          <p:cNvPr id="6" name="Text Placeholder 5"/>
          <p:cNvSpPr>
            <a:spLocks noGrp="1"/>
          </p:cNvSpPr>
          <p:nvPr>
            <p:ph type="body" idx="1"/>
          </p:nvPr>
        </p:nvSpPr>
        <p:spPr>
          <a:xfrm>
            <a:off x="457200" y="1219200"/>
            <a:ext cx="3931920" cy="639762"/>
          </a:xfrm>
        </p:spPr>
        <p:txBody>
          <a:bodyPr>
            <a:normAutofit/>
          </a:bodyPr>
          <a:lstStyle/>
          <a:p>
            <a:r>
              <a:rPr lang="en-US" sz="2800" dirty="0"/>
              <a:t>Lesson Analysis</a:t>
            </a:r>
          </a:p>
        </p:txBody>
      </p:sp>
      <p:sp>
        <p:nvSpPr>
          <p:cNvPr id="54275" name="Rectangle 3"/>
          <p:cNvSpPr>
            <a:spLocks noGrp="1" noChangeArrowheads="1"/>
          </p:cNvSpPr>
          <p:nvPr>
            <p:ph sz="half" idx="2"/>
          </p:nvPr>
        </p:nvSpPr>
        <p:spPr>
          <a:xfrm>
            <a:off x="533400" y="1828800"/>
            <a:ext cx="3886200" cy="3951288"/>
          </a:xfrm>
        </p:spPr>
        <p:txBody>
          <a:bodyPr>
            <a:normAutofit/>
          </a:bodyPr>
          <a:lstStyle/>
          <a:p>
            <a:pPr lvl="0">
              <a:spcAft>
                <a:spcPts val="1200"/>
              </a:spcAft>
            </a:pPr>
            <a:r>
              <a:rPr lang="en-US" sz="2500" dirty="0"/>
              <a:t>How can lesson analysis help us better understand how elicit, probe, and challenge questions can reveal and challenge student thinking? </a:t>
            </a:r>
          </a:p>
          <a:p>
            <a:pPr>
              <a:spcAft>
                <a:spcPts val="1200"/>
              </a:spcAft>
            </a:pPr>
            <a:endParaRPr lang="en-US" sz="2800" dirty="0"/>
          </a:p>
        </p:txBody>
      </p:sp>
      <p:sp>
        <p:nvSpPr>
          <p:cNvPr id="7" name="Text Placeholder 6"/>
          <p:cNvSpPr>
            <a:spLocks noGrp="1"/>
          </p:cNvSpPr>
          <p:nvPr>
            <p:ph type="body" sz="quarter" idx="3"/>
          </p:nvPr>
        </p:nvSpPr>
        <p:spPr>
          <a:xfrm>
            <a:off x="4724400" y="1219200"/>
            <a:ext cx="3931920" cy="639762"/>
          </a:xfrm>
        </p:spPr>
        <p:txBody>
          <a:bodyPr>
            <a:normAutofit/>
          </a:bodyPr>
          <a:lstStyle/>
          <a:p>
            <a:r>
              <a:rPr lang="en-US" sz="2800" dirty="0"/>
              <a:t>Content Deepening</a:t>
            </a:r>
          </a:p>
        </p:txBody>
      </p:sp>
      <p:sp>
        <p:nvSpPr>
          <p:cNvPr id="5" name="Content Placeholder 4"/>
          <p:cNvSpPr>
            <a:spLocks noGrp="1"/>
          </p:cNvSpPr>
          <p:nvPr>
            <p:ph sz="quarter" idx="4"/>
          </p:nvPr>
        </p:nvSpPr>
        <p:spPr>
          <a:xfrm>
            <a:off x="4724400" y="1828800"/>
            <a:ext cx="4267200" cy="4800600"/>
          </a:xfrm>
        </p:spPr>
        <p:txBody>
          <a:bodyPr/>
          <a:lstStyle/>
          <a:p>
            <a:pPr>
              <a:spcBef>
                <a:spcPts val="300"/>
              </a:spcBef>
            </a:pPr>
            <a:r>
              <a:rPr lang="en-US" sz="2500" dirty="0"/>
              <a:t>What happens to Earth’s surface that causes mountains to form? </a:t>
            </a:r>
          </a:p>
          <a:p>
            <a:pPr>
              <a:spcBef>
                <a:spcPts val="300"/>
              </a:spcBef>
            </a:pPr>
            <a:r>
              <a:rPr lang="en-US" sz="2500" dirty="0"/>
              <a:t>Are the moving plates of Earth’s crust involved in building up Earth’s surface and forming mountains? If so, how? </a:t>
            </a:r>
          </a:p>
          <a:p>
            <a:pPr>
              <a:spcBef>
                <a:spcPts val="300"/>
              </a:spcBef>
            </a:pPr>
            <a:r>
              <a:rPr lang="en-US" sz="2500" dirty="0"/>
              <a:t>What evidence can we find to support the idea that mountains form when Earth’s crustal plates collide? </a:t>
            </a:r>
          </a:p>
        </p:txBody>
      </p:sp>
    </p:spTree>
    <p:extLst>
      <p:ext uri="{BB962C8B-B14F-4D97-AF65-F5344CB8AC3E}">
        <p14:creationId xmlns:p14="http://schemas.microsoft.com/office/powerpoint/2010/main" val="2982044396"/>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824778-2E32-46DC-91A2-47E6D250CB82}"/>
              </a:ext>
            </a:extLst>
          </p:cNvPr>
          <p:cNvSpPr>
            <a:spLocks noGrp="1"/>
          </p:cNvSpPr>
          <p:nvPr>
            <p:ph type="title"/>
          </p:nvPr>
        </p:nvSpPr>
        <p:spPr/>
        <p:txBody>
          <a:bodyPr/>
          <a:lstStyle/>
          <a:p>
            <a:r>
              <a:rPr lang="en-US" dirty="0"/>
              <a:t>Investigation 4: Mountain Building</a:t>
            </a:r>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00200" y="1676400"/>
            <a:ext cx="6076298" cy="3492357"/>
          </a:xfrm>
          <a:prstGeom prst="rect">
            <a:avLst/>
          </a:prstGeom>
        </p:spPr>
      </p:pic>
      <p:sp>
        <p:nvSpPr>
          <p:cNvPr id="4" name="TextBox 3">
            <a:extLst>
              <a:ext uri="{FF2B5EF4-FFF2-40B4-BE49-F238E27FC236}">
                <a16:creationId xmlns:a16="http://schemas.microsoft.com/office/drawing/2014/main" id="{3AF453B8-C65D-48E8-B80E-74F4133F2601}"/>
              </a:ext>
            </a:extLst>
          </p:cNvPr>
          <p:cNvSpPr txBox="1"/>
          <p:nvPr/>
        </p:nvSpPr>
        <p:spPr>
          <a:xfrm>
            <a:off x="1335116" y="5334000"/>
            <a:ext cx="6426888" cy="1077218"/>
          </a:xfrm>
          <a:prstGeom prst="rect">
            <a:avLst/>
          </a:prstGeom>
          <a:noFill/>
        </p:spPr>
        <p:txBody>
          <a:bodyPr wrap="none" rtlCol="0">
            <a:spAutoFit/>
          </a:bodyPr>
          <a:lstStyle/>
          <a:p>
            <a:pPr algn="ctr"/>
            <a:r>
              <a:rPr lang="en-US" sz="3200" b="1" dirty="0">
                <a:latin typeface="Calibri" panose="020F0502020204030204" pitchFamily="34" charset="0"/>
                <a:cs typeface="Calibri" panose="020F0502020204030204" pitchFamily="34" charset="0"/>
              </a:rPr>
              <a:t>Himalayan Mountain Belt:</a:t>
            </a:r>
          </a:p>
          <a:p>
            <a:pPr algn="ctr"/>
            <a:r>
              <a:rPr lang="en-US" sz="3200" b="1" dirty="0">
                <a:latin typeface="Calibri" panose="020F0502020204030204" pitchFamily="34" charset="0"/>
                <a:cs typeface="Calibri" panose="020F0502020204030204" pitchFamily="34" charset="0"/>
              </a:rPr>
              <a:t>Continent-versus-Continent Collision</a:t>
            </a:r>
          </a:p>
        </p:txBody>
      </p:sp>
      <p:sp>
        <p:nvSpPr>
          <p:cNvPr id="6" name="TextBox 5">
            <a:extLst>
              <a:ext uri="{FF2B5EF4-FFF2-40B4-BE49-F238E27FC236}">
                <a16:creationId xmlns:a16="http://schemas.microsoft.com/office/drawing/2014/main" id="{0A89239E-765C-415A-9624-EFFA5275ADE7}"/>
              </a:ext>
            </a:extLst>
          </p:cNvPr>
          <p:cNvSpPr txBox="1"/>
          <p:nvPr/>
        </p:nvSpPr>
        <p:spPr>
          <a:xfrm>
            <a:off x="6096000" y="4876800"/>
            <a:ext cx="1569660"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Courtesy of Wikimedia.org</a:t>
            </a:r>
          </a:p>
        </p:txBody>
      </p:sp>
    </p:spTree>
    <p:extLst>
      <p:ext uri="{BB962C8B-B14F-4D97-AF65-F5344CB8AC3E}">
        <p14:creationId xmlns:p14="http://schemas.microsoft.com/office/powerpoint/2010/main" val="20514528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153400" cy="990600"/>
          </a:xfrm>
        </p:spPr>
        <p:txBody>
          <a:bodyPr>
            <a:noAutofit/>
          </a:bodyPr>
          <a:lstStyle/>
          <a:p>
            <a:r>
              <a:rPr lang="en-US" dirty="0"/>
              <a:t>Reflect: Content Deepening Focus Question 2</a:t>
            </a:r>
          </a:p>
        </p:txBody>
      </p:sp>
      <p:sp>
        <p:nvSpPr>
          <p:cNvPr id="3" name="Content Placeholder 2"/>
          <p:cNvSpPr>
            <a:spLocks noGrp="1"/>
          </p:cNvSpPr>
          <p:nvPr>
            <p:ph idx="1"/>
          </p:nvPr>
        </p:nvSpPr>
        <p:spPr>
          <a:xfrm>
            <a:off x="533400" y="1981200"/>
            <a:ext cx="8153400" cy="4648200"/>
          </a:xfrm>
        </p:spPr>
        <p:txBody>
          <a:bodyPr/>
          <a:lstStyle/>
          <a:p>
            <a:pPr marL="0" indent="0">
              <a:spcBef>
                <a:spcPts val="0"/>
              </a:spcBef>
              <a:spcAft>
                <a:spcPts val="0"/>
              </a:spcAft>
              <a:buNone/>
            </a:pPr>
            <a:r>
              <a:rPr lang="en-US" sz="3200" dirty="0"/>
              <a:t>Are the moving plates of Earth’s crust involved in building up Earth’s surface and forming mountains? If so, how?</a:t>
            </a:r>
          </a:p>
        </p:txBody>
      </p:sp>
    </p:spTree>
    <p:extLst>
      <p:ext uri="{BB962C8B-B14F-4D97-AF65-F5344CB8AC3E}">
        <p14:creationId xmlns:p14="http://schemas.microsoft.com/office/powerpoint/2010/main" val="41533847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Autofit/>
          </a:bodyPr>
          <a:lstStyle/>
          <a:p>
            <a:pPr marL="731520"/>
            <a:r>
              <a:rPr lang="en-US" dirty="0"/>
              <a:t>Key Science Ideas</a:t>
            </a:r>
          </a:p>
        </p:txBody>
      </p:sp>
      <p:sp>
        <p:nvSpPr>
          <p:cNvPr id="3" name="Content Placeholder 2"/>
          <p:cNvSpPr>
            <a:spLocks noGrp="1"/>
          </p:cNvSpPr>
          <p:nvPr>
            <p:ph idx="1"/>
          </p:nvPr>
        </p:nvSpPr>
        <p:spPr>
          <a:xfrm>
            <a:off x="533400" y="1447800"/>
            <a:ext cx="8305800" cy="5105400"/>
          </a:xfrm>
        </p:spPr>
        <p:txBody>
          <a:bodyPr/>
          <a:lstStyle/>
          <a:p>
            <a:pPr marL="365760" indent="-365760">
              <a:spcBef>
                <a:spcPts val="0"/>
              </a:spcBef>
              <a:spcAft>
                <a:spcPts val="800"/>
              </a:spcAft>
            </a:pPr>
            <a:r>
              <a:rPr lang="en-US" sz="2800" dirty="0">
                <a:solidFill>
                  <a:srgbClr val="000000"/>
                </a:solidFill>
                <a:latin typeface="Calibri"/>
                <a:cs typeface="Calibri"/>
              </a:rPr>
              <a:t>Mountains form when Earth’s </a:t>
            </a:r>
            <a:r>
              <a:rPr lang="en-US" sz="2800" dirty="0"/>
              <a:t>tectonic plates collide. Plate collisions can also cause the formation of volcanic mountains.</a:t>
            </a:r>
          </a:p>
          <a:p>
            <a:pPr marL="365760" indent="-365760">
              <a:spcBef>
                <a:spcPts val="0"/>
              </a:spcBef>
              <a:spcAft>
                <a:spcPts val="800"/>
              </a:spcAft>
            </a:pPr>
            <a:r>
              <a:rPr lang="en-US" sz="2800" dirty="0"/>
              <a:t>Plate collisions at convergent boundaries are the most common cause of mountain formation. But mountains can also form at </a:t>
            </a:r>
            <a:r>
              <a:rPr lang="en-US" sz="2800" i="1" dirty="0"/>
              <a:t>divergent boundaries </a:t>
            </a:r>
            <a:r>
              <a:rPr lang="en-US" sz="2800" dirty="0"/>
              <a:t>(where plates move apart) or </a:t>
            </a:r>
            <a:r>
              <a:rPr lang="en-US" sz="2800" i="1" dirty="0"/>
              <a:t>transform boundaries </a:t>
            </a:r>
            <a:r>
              <a:rPr lang="en-US" sz="2800" dirty="0"/>
              <a:t>(where plates slide past each other).</a:t>
            </a:r>
          </a:p>
          <a:p>
            <a:pPr marL="365760" indent="-365760">
              <a:spcBef>
                <a:spcPts val="0"/>
              </a:spcBef>
              <a:spcAft>
                <a:spcPts val="800"/>
              </a:spcAft>
            </a:pPr>
            <a:r>
              <a:rPr lang="en-US" sz="2800" dirty="0">
                <a:solidFill>
                  <a:srgbClr val="000000"/>
                </a:solidFill>
              </a:rPr>
              <a:t>Earth’s tectonic plates move very slowly. Unlike graham crackers and foam mats, plate collisions form mountains a tiny bit at a time over a period of years.</a:t>
            </a:r>
          </a:p>
          <a:p>
            <a:pPr marL="365760" indent="-365760">
              <a:spcBef>
                <a:spcPts val="0"/>
              </a:spcBef>
              <a:spcAft>
                <a:spcPts val="800"/>
              </a:spcAft>
            </a:pPr>
            <a:endParaRPr lang="en-US" sz="2800"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400" y="533400"/>
            <a:ext cx="685800" cy="685800"/>
          </a:xfrm>
          <a:prstGeom prst="rect">
            <a:avLst/>
          </a:prstGeom>
        </p:spPr>
      </p:pic>
    </p:spTree>
    <p:extLst>
      <p:ext uri="{BB962C8B-B14F-4D97-AF65-F5344CB8AC3E}">
        <p14:creationId xmlns:p14="http://schemas.microsoft.com/office/powerpoint/2010/main" val="174810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8DD94B-1423-4898-8153-D18FDCF87D3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72311" y="457098"/>
            <a:ext cx="6399377" cy="6399377"/>
          </a:xfrm>
          <a:prstGeom prst="rect">
            <a:avLst/>
          </a:prstGeom>
        </p:spPr>
      </p:pic>
      <p:sp>
        <p:nvSpPr>
          <p:cNvPr id="5" name="TextBox 4">
            <a:extLst>
              <a:ext uri="{FF2B5EF4-FFF2-40B4-BE49-F238E27FC236}">
                <a16:creationId xmlns:a16="http://schemas.microsoft.com/office/drawing/2014/main" id="{E758BC6F-08AF-49C6-B0AD-EC34EEF89671}"/>
              </a:ext>
            </a:extLst>
          </p:cNvPr>
          <p:cNvSpPr txBox="1"/>
          <p:nvPr/>
        </p:nvSpPr>
        <p:spPr>
          <a:xfrm>
            <a:off x="723899" y="3056621"/>
            <a:ext cx="7696200" cy="1200329"/>
          </a:xfrm>
          <a:prstGeom prst="rect">
            <a:avLst/>
          </a:prstGeom>
          <a:noFill/>
        </p:spPr>
        <p:txBody>
          <a:bodyPr wrap="square" rtlCol="0">
            <a:spAutoFit/>
          </a:bodyPr>
          <a:lstStyle/>
          <a:p>
            <a:pPr algn="ctr"/>
            <a:r>
              <a:rPr lang="en-US" sz="3600" b="1" dirty="0">
                <a:solidFill>
                  <a:srgbClr val="FFFF00"/>
                </a:solidFill>
                <a:effectLst>
                  <a:innerShdw blurRad="63500" dist="50800" dir="18900000">
                    <a:prstClr val="black">
                      <a:alpha val="50000"/>
                    </a:prstClr>
                  </a:innerShdw>
                </a:effectLst>
              </a:rPr>
              <a:t>Earth’s Changing Surface</a:t>
            </a:r>
          </a:p>
          <a:p>
            <a:pPr algn="ctr"/>
            <a:r>
              <a:rPr lang="en-US" sz="3600" b="1" dirty="0">
                <a:solidFill>
                  <a:srgbClr val="FFFF00"/>
                </a:solidFill>
                <a:effectLst>
                  <a:innerShdw blurRad="63500" dist="50800" dir="18900000">
                    <a:prstClr val="black">
                      <a:alpha val="50000"/>
                    </a:prstClr>
                  </a:innerShdw>
                </a:effectLst>
              </a:rPr>
              <a:t>Lesson 4a</a:t>
            </a:r>
          </a:p>
        </p:txBody>
      </p:sp>
      <p:sp>
        <p:nvSpPr>
          <p:cNvPr id="6" name="TextBox 5">
            <a:extLst>
              <a:ext uri="{FF2B5EF4-FFF2-40B4-BE49-F238E27FC236}">
                <a16:creationId xmlns:a16="http://schemas.microsoft.com/office/drawing/2014/main" id="{FCDAEDE4-F665-438A-BBA0-C126FAF7D750}"/>
              </a:ext>
            </a:extLst>
          </p:cNvPr>
          <p:cNvSpPr txBox="1"/>
          <p:nvPr/>
        </p:nvSpPr>
        <p:spPr>
          <a:xfrm>
            <a:off x="7330683" y="6477000"/>
            <a:ext cx="1813317"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Photo courtesy of Visible Earth </a:t>
            </a:r>
          </a:p>
        </p:txBody>
      </p:sp>
    </p:spTree>
    <p:extLst>
      <p:ext uri="{BB962C8B-B14F-4D97-AF65-F5344CB8AC3E}">
        <p14:creationId xmlns:p14="http://schemas.microsoft.com/office/powerpoint/2010/main" val="11594656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15952" cy="990600"/>
          </a:xfrm>
        </p:spPr>
        <p:txBody>
          <a:bodyPr>
            <a:noAutofit/>
          </a:bodyPr>
          <a:lstStyle/>
          <a:p>
            <a:pPr lvl="0"/>
            <a:r>
              <a:rPr lang="en-US" dirty="0"/>
              <a:t>Content Deepening: Focus Question 3</a:t>
            </a:r>
          </a:p>
        </p:txBody>
      </p:sp>
      <p:sp>
        <p:nvSpPr>
          <p:cNvPr id="3" name="Content Placeholder 2"/>
          <p:cNvSpPr>
            <a:spLocks noGrp="1"/>
          </p:cNvSpPr>
          <p:nvPr>
            <p:ph idx="1"/>
          </p:nvPr>
        </p:nvSpPr>
        <p:spPr>
          <a:xfrm>
            <a:off x="609600" y="1676400"/>
            <a:ext cx="8086299" cy="4295632"/>
          </a:xfrm>
        </p:spPr>
        <p:txBody>
          <a:bodyPr/>
          <a:lstStyle/>
          <a:p>
            <a:pPr marL="0" lvl="1" indent="0">
              <a:spcBef>
                <a:spcPts val="0"/>
              </a:spcBef>
              <a:spcAft>
                <a:spcPts val="2400"/>
              </a:spcAft>
              <a:buNone/>
            </a:pPr>
            <a:r>
              <a:rPr lang="en-US" sz="3200" dirty="0"/>
              <a:t>What evidence can we find to support the idea that mountains form when Earth’s crustal plates collide?</a:t>
            </a:r>
          </a:p>
        </p:txBody>
      </p:sp>
    </p:spTree>
    <p:extLst>
      <p:ext uri="{BB962C8B-B14F-4D97-AF65-F5344CB8AC3E}">
        <p14:creationId xmlns:p14="http://schemas.microsoft.com/office/powerpoint/2010/main" val="35392527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7200" y="1447800"/>
            <a:ext cx="8229600" cy="5005198"/>
          </a:xfrm>
          <a:prstGeom prst="rect">
            <a:avLst/>
          </a:prstGeom>
        </p:spPr>
      </p:pic>
      <p:sp>
        <p:nvSpPr>
          <p:cNvPr id="3" name="TextBox 2">
            <a:extLst>
              <a:ext uri="{FF2B5EF4-FFF2-40B4-BE49-F238E27FC236}">
                <a16:creationId xmlns:a16="http://schemas.microsoft.com/office/drawing/2014/main" id="{B7556222-AD64-4B31-A643-725BA9254D58}"/>
              </a:ext>
            </a:extLst>
          </p:cNvPr>
          <p:cNvSpPr txBox="1"/>
          <p:nvPr/>
        </p:nvSpPr>
        <p:spPr>
          <a:xfrm>
            <a:off x="990600" y="609600"/>
            <a:ext cx="7168309" cy="707886"/>
          </a:xfrm>
          <a:prstGeom prst="rect">
            <a:avLst/>
          </a:prstGeom>
          <a:noFill/>
        </p:spPr>
        <p:txBody>
          <a:bodyPr wrap="none" rtlCol="0">
            <a:spAutoFit/>
          </a:bodyPr>
          <a:lstStyle/>
          <a:p>
            <a:pPr algn="ctr"/>
            <a:r>
              <a:rPr lang="en-US" sz="4000" b="1" dirty="0">
                <a:solidFill>
                  <a:srgbClr val="FFFF00"/>
                </a:solidFill>
                <a:latin typeface="Calibri" panose="020F0502020204030204" pitchFamily="34" charset="0"/>
                <a:cs typeface="Calibri" panose="020F0502020204030204" pitchFamily="34" charset="0"/>
              </a:rPr>
              <a:t>Investigation 5: Plate Boundaries</a:t>
            </a:r>
          </a:p>
        </p:txBody>
      </p:sp>
      <p:sp>
        <p:nvSpPr>
          <p:cNvPr id="4" name="TextBox 3">
            <a:extLst>
              <a:ext uri="{FF2B5EF4-FFF2-40B4-BE49-F238E27FC236}">
                <a16:creationId xmlns:a16="http://schemas.microsoft.com/office/drawing/2014/main" id="{06CA6876-A949-4C33-9971-3E4EDFE8DFEB}"/>
              </a:ext>
            </a:extLst>
          </p:cNvPr>
          <p:cNvSpPr txBox="1"/>
          <p:nvPr/>
        </p:nvSpPr>
        <p:spPr>
          <a:xfrm>
            <a:off x="7580265" y="6460201"/>
            <a:ext cx="1069524"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Courtesy of BSCS</a:t>
            </a:r>
          </a:p>
        </p:txBody>
      </p:sp>
    </p:spTree>
    <p:extLst>
      <p:ext uri="{BB962C8B-B14F-4D97-AF65-F5344CB8AC3E}">
        <p14:creationId xmlns:p14="http://schemas.microsoft.com/office/powerpoint/2010/main" val="31675292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153400" cy="762000"/>
          </a:xfrm>
        </p:spPr>
        <p:txBody>
          <a:bodyPr>
            <a:normAutofit/>
          </a:bodyPr>
          <a:lstStyle/>
          <a:p>
            <a:r>
              <a:rPr lang="en-US" dirty="0"/>
              <a:t>Investigation 5: Plate Boundaries</a:t>
            </a:r>
          </a:p>
        </p:txBody>
      </p:sp>
      <p:sp>
        <p:nvSpPr>
          <p:cNvPr id="3" name="Content Placeholder 2"/>
          <p:cNvSpPr>
            <a:spLocks noGrp="1"/>
          </p:cNvSpPr>
          <p:nvPr>
            <p:ph idx="1"/>
          </p:nvPr>
        </p:nvSpPr>
        <p:spPr>
          <a:xfrm>
            <a:off x="609600" y="1447800"/>
            <a:ext cx="8305800" cy="4953000"/>
          </a:xfrm>
        </p:spPr>
        <p:txBody>
          <a:bodyPr/>
          <a:lstStyle/>
          <a:p>
            <a:pPr marL="0" indent="0">
              <a:spcBef>
                <a:spcPts val="0"/>
              </a:spcBef>
              <a:spcAft>
                <a:spcPts val="1200"/>
              </a:spcAft>
              <a:buNone/>
            </a:pPr>
            <a:r>
              <a:rPr lang="en-US" sz="3200" dirty="0"/>
              <a:t>Examine the map on handout 4.1 (Map of Plate Boundaries around the World).</a:t>
            </a:r>
          </a:p>
          <a:p>
            <a:pPr marL="822960" indent="-457200">
              <a:spcBef>
                <a:spcPts val="0"/>
              </a:spcBef>
              <a:spcAft>
                <a:spcPts val="1200"/>
              </a:spcAft>
              <a:buFont typeface="+mj-lt"/>
              <a:buAutoNum type="arabicPeriod"/>
            </a:pPr>
            <a:r>
              <a:rPr lang="en-US" sz="3200" dirty="0"/>
              <a:t>What do you notice about this map? How would you describe it?</a:t>
            </a:r>
          </a:p>
          <a:p>
            <a:pPr marL="822960" indent="-457200">
              <a:spcBef>
                <a:spcPts val="0"/>
              </a:spcBef>
              <a:spcAft>
                <a:spcPts val="1200"/>
              </a:spcAft>
              <a:buFont typeface="+mj-lt"/>
              <a:buAutoNum type="arabicPeriod"/>
            </a:pPr>
            <a:r>
              <a:rPr lang="en-US" sz="3200" dirty="0"/>
              <a:t>In what ways does this map remind you of the cracked eggshell from our earlier investigation?</a:t>
            </a:r>
          </a:p>
          <a:p>
            <a:pPr marL="822960" indent="-457200">
              <a:spcBef>
                <a:spcPts val="0"/>
              </a:spcBef>
              <a:spcAft>
                <a:spcPts val="1200"/>
              </a:spcAft>
              <a:buFont typeface="+mj-lt"/>
              <a:buAutoNum type="arabicPeriod"/>
            </a:pPr>
            <a:r>
              <a:rPr lang="en-US" sz="3200" dirty="0"/>
              <a:t>What do the red lines represent? </a:t>
            </a:r>
          </a:p>
          <a:p>
            <a:pPr marL="822960" indent="-457200">
              <a:spcBef>
                <a:spcPts val="0"/>
              </a:spcBef>
              <a:spcAft>
                <a:spcPts val="1200"/>
              </a:spcAft>
              <a:buFont typeface="+mj-lt"/>
              <a:buAutoNum type="arabicPeriod"/>
            </a:pPr>
            <a:r>
              <a:rPr lang="en-US" sz="3200" dirty="0"/>
              <a:t>What do the arrows represent?</a:t>
            </a:r>
          </a:p>
        </p:txBody>
      </p:sp>
    </p:spTree>
    <p:extLst>
      <p:ext uri="{BB962C8B-B14F-4D97-AF65-F5344CB8AC3E}">
        <p14:creationId xmlns:p14="http://schemas.microsoft.com/office/powerpoint/2010/main" val="29482354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153400" cy="762000"/>
          </a:xfrm>
        </p:spPr>
        <p:txBody>
          <a:bodyPr>
            <a:normAutofit/>
          </a:bodyPr>
          <a:lstStyle/>
          <a:p>
            <a:r>
              <a:rPr lang="en-US" dirty="0"/>
              <a:t>Investigation 5: Plate Boundaries</a:t>
            </a:r>
          </a:p>
        </p:txBody>
      </p:sp>
      <p:sp>
        <p:nvSpPr>
          <p:cNvPr id="3" name="Content Placeholder 2"/>
          <p:cNvSpPr>
            <a:spLocks noGrp="1"/>
          </p:cNvSpPr>
          <p:nvPr>
            <p:ph idx="1"/>
          </p:nvPr>
        </p:nvSpPr>
        <p:spPr>
          <a:xfrm>
            <a:off x="609600" y="1447800"/>
            <a:ext cx="8305800" cy="4724400"/>
          </a:xfrm>
        </p:spPr>
        <p:txBody>
          <a:bodyPr/>
          <a:lstStyle/>
          <a:p>
            <a:pPr marL="0" indent="0">
              <a:spcBef>
                <a:spcPts val="0"/>
              </a:spcBef>
              <a:spcAft>
                <a:spcPts val="1200"/>
              </a:spcAft>
              <a:buNone/>
            </a:pPr>
            <a:r>
              <a:rPr lang="en-US" sz="3200" dirty="0"/>
              <a:t>How would you describe the tectonic plates on the map?</a:t>
            </a:r>
          </a:p>
          <a:p>
            <a:pPr marL="822960" lvl="1" indent="-457200">
              <a:spcBef>
                <a:spcPts val="0"/>
              </a:spcBef>
              <a:spcAft>
                <a:spcPts val="1200"/>
              </a:spcAft>
              <a:buFont typeface="+mj-lt"/>
              <a:buAutoNum type="arabicPeriod"/>
            </a:pPr>
            <a:r>
              <a:rPr lang="en-US" sz="3200" dirty="0"/>
              <a:t>Are the plates large or small?</a:t>
            </a:r>
          </a:p>
          <a:p>
            <a:pPr marL="822960" lvl="1" indent="-457200">
              <a:spcBef>
                <a:spcPts val="0"/>
              </a:spcBef>
              <a:spcAft>
                <a:spcPts val="1200"/>
              </a:spcAft>
              <a:buFont typeface="+mj-lt"/>
              <a:buAutoNum type="arabicPeriod"/>
            </a:pPr>
            <a:r>
              <a:rPr lang="en-US" sz="3200" dirty="0"/>
              <a:t>Do they touch one another?</a:t>
            </a:r>
          </a:p>
          <a:p>
            <a:pPr marL="822960" lvl="1" indent="-457200">
              <a:spcBef>
                <a:spcPts val="0"/>
              </a:spcBef>
              <a:spcAft>
                <a:spcPts val="1200"/>
              </a:spcAft>
              <a:buFont typeface="+mj-lt"/>
              <a:buAutoNum type="arabicPeriod"/>
            </a:pPr>
            <a:r>
              <a:rPr lang="en-US" sz="3200" dirty="0"/>
              <a:t>Are the borders even or uneven?</a:t>
            </a:r>
          </a:p>
          <a:p>
            <a:pPr marL="822960" lvl="1" indent="-457200">
              <a:spcBef>
                <a:spcPts val="0"/>
              </a:spcBef>
              <a:spcAft>
                <a:spcPts val="1200"/>
              </a:spcAft>
              <a:buFont typeface="+mj-lt"/>
              <a:buAutoNum type="arabicPeriod"/>
            </a:pPr>
            <a:r>
              <a:rPr lang="en-US" sz="3200" dirty="0"/>
              <a:t>What else do you notice?</a:t>
            </a:r>
          </a:p>
        </p:txBody>
      </p:sp>
    </p:spTree>
    <p:extLst>
      <p:ext uri="{BB962C8B-B14F-4D97-AF65-F5344CB8AC3E}">
        <p14:creationId xmlns:p14="http://schemas.microsoft.com/office/powerpoint/2010/main" val="14576550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449DB0-83A6-4995-A86C-A38C55DC5986}"/>
              </a:ext>
            </a:extLst>
          </p:cNvPr>
          <p:cNvSpPr>
            <a:spLocks noGrp="1"/>
          </p:cNvSpPr>
          <p:nvPr>
            <p:ph type="title"/>
          </p:nvPr>
        </p:nvSpPr>
        <p:spPr>
          <a:xfrm>
            <a:off x="609600" y="457200"/>
            <a:ext cx="8077200" cy="990600"/>
          </a:xfrm>
        </p:spPr>
        <p:txBody>
          <a:bodyPr/>
          <a:lstStyle/>
          <a:p>
            <a:r>
              <a:rPr lang="en-US" dirty="0"/>
              <a:t>Investigation 5: Plate Boundaries</a:t>
            </a:r>
          </a:p>
        </p:txBody>
      </p:sp>
      <p:pic>
        <p:nvPicPr>
          <p:cNvPr id="7" name="Content Placeholder 6">
            <a:extLst>
              <a:ext uri="{FF2B5EF4-FFF2-40B4-BE49-F238E27FC236}">
                <a16:creationId xmlns:a16="http://schemas.microsoft.com/office/drawing/2014/main" id="{98700398-0C5F-49CA-B031-7C1514744DC6}"/>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685800" y="1371600"/>
            <a:ext cx="7696200" cy="5015240"/>
          </a:xfrm>
        </p:spPr>
      </p:pic>
      <p:sp>
        <p:nvSpPr>
          <p:cNvPr id="8" name="TextBox 7">
            <a:extLst>
              <a:ext uri="{FF2B5EF4-FFF2-40B4-BE49-F238E27FC236}">
                <a16:creationId xmlns:a16="http://schemas.microsoft.com/office/drawing/2014/main" id="{EB74B10A-3FDF-414D-B199-9CC7BBFF2315}"/>
              </a:ext>
            </a:extLst>
          </p:cNvPr>
          <p:cNvSpPr txBox="1"/>
          <p:nvPr/>
        </p:nvSpPr>
        <p:spPr>
          <a:xfrm>
            <a:off x="6400800" y="6324600"/>
            <a:ext cx="1992853"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Courtesy of </a:t>
            </a:r>
            <a:r>
              <a:rPr lang="en-US" sz="1000" dirty="0" err="1">
                <a:latin typeface="Calibri" panose="020F0502020204030204" pitchFamily="34" charset="0"/>
                <a:cs typeface="Calibri" panose="020F0502020204030204" pitchFamily="34" charset="0"/>
              </a:rPr>
              <a:t>Hughrance</a:t>
            </a:r>
            <a:r>
              <a:rPr lang="en-US" sz="1000" dirty="0">
                <a:latin typeface="Calibri" panose="020F0502020204030204" pitchFamily="34" charset="0"/>
                <a:cs typeface="Calibri" panose="020F0502020204030204" pitchFamily="34" charset="0"/>
              </a:rPr>
              <a:t>, Wikimedia</a:t>
            </a:r>
          </a:p>
        </p:txBody>
      </p:sp>
    </p:spTree>
    <p:extLst>
      <p:ext uri="{BB962C8B-B14F-4D97-AF65-F5344CB8AC3E}">
        <p14:creationId xmlns:p14="http://schemas.microsoft.com/office/powerpoint/2010/main" val="31868616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EFF133-C3AD-4F54-8CAB-AA09017CBD8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72311" y="457098"/>
            <a:ext cx="6399377" cy="6399377"/>
          </a:xfrm>
          <a:prstGeom prst="rect">
            <a:avLst/>
          </a:prstGeom>
        </p:spPr>
      </p:pic>
      <p:sp>
        <p:nvSpPr>
          <p:cNvPr id="4" name="TextBox 3">
            <a:extLst>
              <a:ext uri="{FF2B5EF4-FFF2-40B4-BE49-F238E27FC236}">
                <a16:creationId xmlns:a16="http://schemas.microsoft.com/office/drawing/2014/main" id="{FA40A24E-BC05-4D2B-BD18-D7ADF1CAE938}"/>
              </a:ext>
            </a:extLst>
          </p:cNvPr>
          <p:cNvSpPr txBox="1"/>
          <p:nvPr/>
        </p:nvSpPr>
        <p:spPr>
          <a:xfrm>
            <a:off x="723899" y="3056621"/>
            <a:ext cx="7696200" cy="1200329"/>
          </a:xfrm>
          <a:prstGeom prst="rect">
            <a:avLst/>
          </a:prstGeom>
          <a:noFill/>
        </p:spPr>
        <p:txBody>
          <a:bodyPr wrap="square" rtlCol="0">
            <a:spAutoFit/>
          </a:bodyPr>
          <a:lstStyle/>
          <a:p>
            <a:pPr algn="ctr"/>
            <a:r>
              <a:rPr lang="en-US" sz="3600" b="1" dirty="0">
                <a:solidFill>
                  <a:srgbClr val="FFFF00"/>
                </a:solidFill>
                <a:effectLst>
                  <a:innerShdw blurRad="63500" dist="50800" dir="18900000">
                    <a:prstClr val="black">
                      <a:alpha val="50000"/>
                    </a:prstClr>
                  </a:innerShdw>
                </a:effectLst>
              </a:rPr>
              <a:t>Earth’s Changing Surface</a:t>
            </a:r>
          </a:p>
          <a:p>
            <a:pPr algn="ctr"/>
            <a:r>
              <a:rPr lang="en-US" sz="3600" b="1" dirty="0">
                <a:solidFill>
                  <a:srgbClr val="FFFF00"/>
                </a:solidFill>
                <a:effectLst>
                  <a:innerShdw blurRad="63500" dist="50800" dir="18900000">
                    <a:prstClr val="black">
                      <a:alpha val="50000"/>
                    </a:prstClr>
                  </a:innerShdw>
                </a:effectLst>
              </a:rPr>
              <a:t>Lesson 4b</a:t>
            </a:r>
          </a:p>
        </p:txBody>
      </p:sp>
      <p:sp>
        <p:nvSpPr>
          <p:cNvPr id="5" name="TextBox 4">
            <a:extLst>
              <a:ext uri="{FF2B5EF4-FFF2-40B4-BE49-F238E27FC236}">
                <a16:creationId xmlns:a16="http://schemas.microsoft.com/office/drawing/2014/main" id="{E79D93BB-DBF5-4877-B8F1-8438478133C8}"/>
              </a:ext>
            </a:extLst>
          </p:cNvPr>
          <p:cNvSpPr txBox="1"/>
          <p:nvPr/>
        </p:nvSpPr>
        <p:spPr>
          <a:xfrm>
            <a:off x="7330683" y="6477000"/>
            <a:ext cx="1813317"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Photo courtesy of Visible Earth </a:t>
            </a:r>
          </a:p>
        </p:txBody>
      </p:sp>
    </p:spTree>
    <p:extLst>
      <p:ext uri="{BB962C8B-B14F-4D97-AF65-F5344CB8AC3E}">
        <p14:creationId xmlns:p14="http://schemas.microsoft.com/office/powerpoint/2010/main" val="2135743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76400" y="383113"/>
            <a:ext cx="5868219" cy="6420746"/>
          </a:xfrm>
          <a:prstGeom prst="rect">
            <a:avLst/>
          </a:prstGeom>
        </p:spPr>
      </p:pic>
      <p:sp>
        <p:nvSpPr>
          <p:cNvPr id="5" name="Rectangle 6"/>
          <p:cNvSpPr>
            <a:spLocks noChangeArrowheads="1"/>
          </p:cNvSpPr>
          <p:nvPr/>
        </p:nvSpPr>
        <p:spPr bwMode="auto">
          <a:xfrm>
            <a:off x="1904999" y="2667000"/>
            <a:ext cx="2678369" cy="12954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3626552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077200" cy="990600"/>
          </a:xfrm>
        </p:spPr>
        <p:txBody>
          <a:bodyPr>
            <a:noAutofit/>
          </a:bodyPr>
          <a:lstStyle/>
          <a:p>
            <a:pPr lvl="0"/>
            <a:r>
              <a:rPr lang="en-US" dirty="0"/>
              <a:t>Content Deepening: Focus Question 3</a:t>
            </a:r>
          </a:p>
        </p:txBody>
      </p:sp>
      <p:sp>
        <p:nvSpPr>
          <p:cNvPr id="3" name="Content Placeholder 2"/>
          <p:cNvSpPr>
            <a:spLocks noGrp="1"/>
          </p:cNvSpPr>
          <p:nvPr>
            <p:ph idx="1"/>
          </p:nvPr>
        </p:nvSpPr>
        <p:spPr>
          <a:xfrm>
            <a:off x="609600" y="1828800"/>
            <a:ext cx="8077200" cy="4495800"/>
          </a:xfrm>
        </p:spPr>
        <p:txBody>
          <a:bodyPr/>
          <a:lstStyle/>
          <a:p>
            <a:pPr marL="0" lvl="1" indent="0">
              <a:spcBef>
                <a:spcPts val="0"/>
              </a:spcBef>
              <a:spcAft>
                <a:spcPts val="2400"/>
              </a:spcAft>
              <a:buNone/>
            </a:pPr>
            <a:r>
              <a:rPr lang="en-US" sz="3200" dirty="0"/>
              <a:t>What evidence can we find to support the idea that mountains form when Earth’s crustal plates collide?</a:t>
            </a:r>
          </a:p>
          <a:p>
            <a:pPr marL="274637" lvl="1" indent="0">
              <a:spcBef>
                <a:spcPts val="0"/>
              </a:spcBef>
              <a:spcAft>
                <a:spcPts val="2400"/>
              </a:spcAft>
              <a:buNone/>
            </a:pPr>
            <a:endParaRPr lang="en-US" sz="2800" dirty="0"/>
          </a:p>
        </p:txBody>
      </p:sp>
    </p:spTree>
    <p:extLst>
      <p:ext uri="{BB962C8B-B14F-4D97-AF65-F5344CB8AC3E}">
        <p14:creationId xmlns:p14="http://schemas.microsoft.com/office/powerpoint/2010/main" val="24319175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9B64E6-0D0C-4867-A555-0D1C189C1D10}"/>
              </a:ext>
            </a:extLst>
          </p:cNvPr>
          <p:cNvSpPr txBox="1"/>
          <p:nvPr/>
        </p:nvSpPr>
        <p:spPr>
          <a:xfrm>
            <a:off x="888008" y="533400"/>
            <a:ext cx="7416582" cy="707886"/>
          </a:xfrm>
          <a:prstGeom prst="rect">
            <a:avLst/>
          </a:prstGeom>
          <a:noFill/>
        </p:spPr>
        <p:txBody>
          <a:bodyPr wrap="none" rtlCol="0">
            <a:spAutoFit/>
          </a:bodyPr>
          <a:lstStyle/>
          <a:p>
            <a:pPr algn="ctr"/>
            <a:r>
              <a:rPr lang="en-US" sz="4000" b="1" dirty="0">
                <a:solidFill>
                  <a:srgbClr val="FFFF00"/>
                </a:solidFill>
                <a:latin typeface="Calibri" panose="020F0502020204030204" pitchFamily="34" charset="0"/>
                <a:cs typeface="Calibri" panose="020F0502020204030204" pitchFamily="34" charset="0"/>
              </a:rPr>
              <a:t>Investigation 6: Map Comparisons</a:t>
            </a:r>
          </a:p>
        </p:txBody>
      </p:sp>
      <p:pic>
        <p:nvPicPr>
          <p:cNvPr id="5" name="Picture 4">
            <a:extLst>
              <a:ext uri="{FF2B5EF4-FFF2-40B4-BE49-F238E27FC236}">
                <a16:creationId xmlns:a16="http://schemas.microsoft.com/office/drawing/2014/main" id="{66DC25CF-C8FD-4710-AF6A-2D9938EB99C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7200" y="1447800"/>
            <a:ext cx="8229600" cy="5005198"/>
          </a:xfrm>
          <a:prstGeom prst="rect">
            <a:avLst/>
          </a:prstGeom>
        </p:spPr>
      </p:pic>
      <p:sp>
        <p:nvSpPr>
          <p:cNvPr id="6" name="TextBox 5">
            <a:extLst>
              <a:ext uri="{FF2B5EF4-FFF2-40B4-BE49-F238E27FC236}">
                <a16:creationId xmlns:a16="http://schemas.microsoft.com/office/drawing/2014/main" id="{E0240CF0-5F2A-41F6-BDE3-0AC1DAF9CC5F}"/>
              </a:ext>
            </a:extLst>
          </p:cNvPr>
          <p:cNvSpPr txBox="1"/>
          <p:nvPr/>
        </p:nvSpPr>
        <p:spPr>
          <a:xfrm>
            <a:off x="7580265" y="6460201"/>
            <a:ext cx="1069524"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Courtesy of BSCS</a:t>
            </a:r>
          </a:p>
        </p:txBody>
      </p:sp>
    </p:spTree>
    <p:extLst>
      <p:ext uri="{BB962C8B-B14F-4D97-AF65-F5344CB8AC3E}">
        <p14:creationId xmlns:p14="http://schemas.microsoft.com/office/powerpoint/2010/main" val="16168999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01_Gr4_ECS_CD_Day_2_JSM_02_16_Slide_26b.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 y="1270575"/>
            <a:ext cx="8229600" cy="5587425"/>
          </a:xfrm>
          <a:prstGeom prst="rect">
            <a:avLst/>
          </a:prstGeom>
        </p:spPr>
      </p:pic>
      <p:sp>
        <p:nvSpPr>
          <p:cNvPr id="3" name="TextBox 2">
            <a:extLst>
              <a:ext uri="{FF2B5EF4-FFF2-40B4-BE49-F238E27FC236}">
                <a16:creationId xmlns:a16="http://schemas.microsoft.com/office/drawing/2014/main" id="{2CDDA389-0B4B-4F03-8B94-847F7075FB60}"/>
              </a:ext>
            </a:extLst>
          </p:cNvPr>
          <p:cNvSpPr txBox="1"/>
          <p:nvPr/>
        </p:nvSpPr>
        <p:spPr>
          <a:xfrm>
            <a:off x="888008" y="533400"/>
            <a:ext cx="7416582" cy="707886"/>
          </a:xfrm>
          <a:prstGeom prst="rect">
            <a:avLst/>
          </a:prstGeom>
          <a:noFill/>
        </p:spPr>
        <p:txBody>
          <a:bodyPr wrap="none" rtlCol="0">
            <a:spAutoFit/>
          </a:bodyPr>
          <a:lstStyle/>
          <a:p>
            <a:pPr algn="ctr"/>
            <a:r>
              <a:rPr lang="en-US" sz="4000" b="1" dirty="0">
                <a:solidFill>
                  <a:srgbClr val="FFFF00"/>
                </a:solidFill>
                <a:latin typeface="Calibri" panose="020F0502020204030204" pitchFamily="34" charset="0"/>
                <a:cs typeface="Calibri" panose="020F0502020204030204" pitchFamily="34" charset="0"/>
              </a:rPr>
              <a:t>Investigation 6: Map Comparisons</a:t>
            </a:r>
          </a:p>
        </p:txBody>
      </p:sp>
      <p:sp>
        <p:nvSpPr>
          <p:cNvPr id="4" name="TextBox 3">
            <a:extLst>
              <a:ext uri="{FF2B5EF4-FFF2-40B4-BE49-F238E27FC236}">
                <a16:creationId xmlns:a16="http://schemas.microsoft.com/office/drawing/2014/main" id="{FC058D84-704D-40B5-8EE3-C8ECC41C6DC5}"/>
              </a:ext>
            </a:extLst>
          </p:cNvPr>
          <p:cNvSpPr txBox="1"/>
          <p:nvPr/>
        </p:nvSpPr>
        <p:spPr>
          <a:xfrm>
            <a:off x="7580265" y="6460201"/>
            <a:ext cx="1091966"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Courtesy of USGS</a:t>
            </a:r>
          </a:p>
        </p:txBody>
      </p:sp>
    </p:spTree>
    <p:extLst>
      <p:ext uri="{BB962C8B-B14F-4D97-AF65-F5344CB8AC3E}">
        <p14:creationId xmlns:p14="http://schemas.microsoft.com/office/powerpoint/2010/main" val="9429025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153400" cy="762000"/>
          </a:xfrm>
        </p:spPr>
        <p:txBody>
          <a:bodyPr>
            <a:normAutofit/>
          </a:bodyPr>
          <a:lstStyle/>
          <a:p>
            <a:r>
              <a:rPr lang="en-US" dirty="0"/>
              <a:t>Investigation 6: Map Comparisons</a:t>
            </a:r>
          </a:p>
        </p:txBody>
      </p:sp>
      <p:sp>
        <p:nvSpPr>
          <p:cNvPr id="3" name="Content Placeholder 2"/>
          <p:cNvSpPr>
            <a:spLocks noGrp="1"/>
          </p:cNvSpPr>
          <p:nvPr>
            <p:ph idx="1"/>
          </p:nvPr>
        </p:nvSpPr>
        <p:spPr>
          <a:xfrm>
            <a:off x="685800" y="1524000"/>
            <a:ext cx="8153400" cy="4953000"/>
          </a:xfrm>
        </p:spPr>
        <p:txBody>
          <a:bodyPr/>
          <a:lstStyle/>
          <a:p>
            <a:pPr marL="0" indent="0">
              <a:spcBef>
                <a:spcPts val="0"/>
              </a:spcBef>
              <a:spcAft>
                <a:spcPts val="1200"/>
              </a:spcAft>
              <a:buNone/>
            </a:pPr>
            <a:r>
              <a:rPr lang="en-US" sz="3200" dirty="0"/>
              <a:t>Compare the plate-boundaries map (handout 4.1) with the physical map (handout 4.2). Then discuss these questions with your partner and write your answers in your notebook:</a:t>
            </a:r>
          </a:p>
          <a:p>
            <a:pPr marL="731520" indent="-365760">
              <a:spcBef>
                <a:spcPts val="0"/>
              </a:spcBef>
              <a:spcAft>
                <a:spcPts val="600"/>
              </a:spcAft>
            </a:pPr>
            <a:r>
              <a:rPr lang="en-US" sz="3200" dirty="0"/>
              <a:t>What do you observe when you compare the two maps? </a:t>
            </a:r>
          </a:p>
          <a:p>
            <a:pPr marL="731520" indent="-365760">
              <a:spcBef>
                <a:spcPts val="0"/>
              </a:spcBef>
              <a:spcAft>
                <a:spcPts val="600"/>
              </a:spcAft>
            </a:pPr>
            <a:r>
              <a:rPr lang="en-US" sz="3200" dirty="0"/>
              <a:t>What landforms do you see on the physical map in the same areas where Earth’s plates collide on the plate-boundaries map?</a:t>
            </a:r>
          </a:p>
          <a:p>
            <a:endParaRPr lang="en-US" sz="2800" dirty="0"/>
          </a:p>
        </p:txBody>
      </p:sp>
    </p:spTree>
    <p:extLst>
      <p:ext uri="{BB962C8B-B14F-4D97-AF65-F5344CB8AC3E}">
        <p14:creationId xmlns:p14="http://schemas.microsoft.com/office/powerpoint/2010/main" val="28798549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215A8F-D27E-4A52-9488-60B18AA8A169}"/>
              </a:ext>
            </a:extLst>
          </p:cNvPr>
          <p:cNvSpPr txBox="1"/>
          <p:nvPr/>
        </p:nvSpPr>
        <p:spPr>
          <a:xfrm>
            <a:off x="914400" y="533400"/>
            <a:ext cx="7416582" cy="707886"/>
          </a:xfrm>
          <a:prstGeom prst="rect">
            <a:avLst/>
          </a:prstGeom>
          <a:noFill/>
        </p:spPr>
        <p:txBody>
          <a:bodyPr wrap="none" rtlCol="0">
            <a:spAutoFit/>
          </a:bodyPr>
          <a:lstStyle/>
          <a:p>
            <a:pPr algn="ctr"/>
            <a:r>
              <a:rPr lang="en-US" sz="4000" b="1" dirty="0">
                <a:solidFill>
                  <a:srgbClr val="FFFF00"/>
                </a:solidFill>
                <a:latin typeface="Calibri" panose="020F0502020204030204" pitchFamily="34" charset="0"/>
                <a:cs typeface="Calibri" panose="020F0502020204030204" pitchFamily="34" charset="0"/>
              </a:rPr>
              <a:t>Investigation 6: Map Comparisons</a:t>
            </a:r>
          </a:p>
        </p:txBody>
      </p:sp>
      <p:pic>
        <p:nvPicPr>
          <p:cNvPr id="5" name="Picture 4">
            <a:extLst>
              <a:ext uri="{FF2B5EF4-FFF2-40B4-BE49-F238E27FC236}">
                <a16:creationId xmlns:a16="http://schemas.microsoft.com/office/drawing/2014/main" id="{AB2EE60E-5433-470B-9E4B-1C07B5A3284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7200" y="1371600"/>
            <a:ext cx="8229600" cy="5105400"/>
          </a:xfrm>
          <a:prstGeom prst="rect">
            <a:avLst/>
          </a:prstGeom>
        </p:spPr>
      </p:pic>
      <p:sp>
        <p:nvSpPr>
          <p:cNvPr id="6" name="TextBox 5">
            <a:extLst>
              <a:ext uri="{FF2B5EF4-FFF2-40B4-BE49-F238E27FC236}">
                <a16:creationId xmlns:a16="http://schemas.microsoft.com/office/drawing/2014/main" id="{BCC9D02A-FE27-4D70-A285-A0A7399EC7F6}"/>
              </a:ext>
            </a:extLst>
          </p:cNvPr>
          <p:cNvSpPr txBox="1"/>
          <p:nvPr/>
        </p:nvSpPr>
        <p:spPr>
          <a:xfrm>
            <a:off x="7580265" y="6460201"/>
            <a:ext cx="1069524"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Courtesy of BSCS</a:t>
            </a:r>
          </a:p>
        </p:txBody>
      </p:sp>
    </p:spTree>
    <p:extLst>
      <p:ext uri="{BB962C8B-B14F-4D97-AF65-F5344CB8AC3E}">
        <p14:creationId xmlns:p14="http://schemas.microsoft.com/office/powerpoint/2010/main" val="41738997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7200" y="1371600"/>
            <a:ext cx="8229600" cy="5105400"/>
          </a:xfrm>
          <a:prstGeom prst="rect">
            <a:avLst/>
          </a:prstGeom>
        </p:spPr>
      </p:pic>
      <p:sp>
        <p:nvSpPr>
          <p:cNvPr id="3" name="TextBox 2">
            <a:extLst>
              <a:ext uri="{FF2B5EF4-FFF2-40B4-BE49-F238E27FC236}">
                <a16:creationId xmlns:a16="http://schemas.microsoft.com/office/drawing/2014/main" id="{9E49EA8A-00D2-499E-B032-D8CEFCB79BFD}"/>
              </a:ext>
            </a:extLst>
          </p:cNvPr>
          <p:cNvSpPr txBox="1"/>
          <p:nvPr/>
        </p:nvSpPr>
        <p:spPr>
          <a:xfrm>
            <a:off x="914400" y="533400"/>
            <a:ext cx="7416582" cy="707886"/>
          </a:xfrm>
          <a:prstGeom prst="rect">
            <a:avLst/>
          </a:prstGeom>
          <a:noFill/>
        </p:spPr>
        <p:txBody>
          <a:bodyPr wrap="none" rtlCol="0">
            <a:spAutoFit/>
          </a:bodyPr>
          <a:lstStyle/>
          <a:p>
            <a:pPr algn="ctr"/>
            <a:r>
              <a:rPr lang="en-US" sz="4000" b="1" dirty="0">
                <a:solidFill>
                  <a:srgbClr val="FFFF00"/>
                </a:solidFill>
                <a:latin typeface="Calibri" panose="020F0502020204030204" pitchFamily="34" charset="0"/>
                <a:cs typeface="Calibri" panose="020F0502020204030204" pitchFamily="34" charset="0"/>
              </a:rPr>
              <a:t>Investigation 6: Map Comparisons</a:t>
            </a:r>
          </a:p>
        </p:txBody>
      </p:sp>
      <p:sp>
        <p:nvSpPr>
          <p:cNvPr id="4" name="TextBox 3">
            <a:extLst>
              <a:ext uri="{FF2B5EF4-FFF2-40B4-BE49-F238E27FC236}">
                <a16:creationId xmlns:a16="http://schemas.microsoft.com/office/drawing/2014/main" id="{AA593FA3-B5B4-45AA-B3C1-728AABD367A8}"/>
              </a:ext>
            </a:extLst>
          </p:cNvPr>
          <p:cNvSpPr txBox="1"/>
          <p:nvPr/>
        </p:nvSpPr>
        <p:spPr>
          <a:xfrm>
            <a:off x="7580265" y="6460201"/>
            <a:ext cx="1090363"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rPr>
              <a:t>Source: unknown</a:t>
            </a:r>
          </a:p>
        </p:txBody>
      </p:sp>
    </p:spTree>
    <p:extLst>
      <p:ext uri="{BB962C8B-B14F-4D97-AF65-F5344CB8AC3E}">
        <p14:creationId xmlns:p14="http://schemas.microsoft.com/office/powerpoint/2010/main" val="877659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305800" cy="762000"/>
          </a:xfrm>
        </p:spPr>
        <p:txBody>
          <a:bodyPr>
            <a:normAutofit/>
          </a:bodyPr>
          <a:lstStyle/>
          <a:p>
            <a:r>
              <a:rPr lang="en-US" dirty="0"/>
              <a:t>Investigation 6: Map Comparisons</a:t>
            </a:r>
          </a:p>
        </p:txBody>
      </p:sp>
      <p:sp>
        <p:nvSpPr>
          <p:cNvPr id="3" name="Content Placeholder 2"/>
          <p:cNvSpPr>
            <a:spLocks noGrp="1"/>
          </p:cNvSpPr>
          <p:nvPr>
            <p:ph idx="1"/>
          </p:nvPr>
        </p:nvSpPr>
        <p:spPr>
          <a:xfrm>
            <a:off x="609600" y="1371600"/>
            <a:ext cx="8305800" cy="5029200"/>
          </a:xfrm>
        </p:spPr>
        <p:txBody>
          <a:bodyPr/>
          <a:lstStyle/>
          <a:p>
            <a:pPr marL="0" indent="0">
              <a:spcBef>
                <a:spcPts val="0"/>
              </a:spcBef>
              <a:spcAft>
                <a:spcPts val="1800"/>
              </a:spcAft>
              <a:buNone/>
            </a:pPr>
            <a:r>
              <a:rPr lang="en-US" sz="2900" dirty="0"/>
              <a:t>Compare the plate-boundaries map (handout 4.1) with the map of volcanoes and earthquakes (handout 4.3). Then discuss these questions with your partner and write your answers in your notebook:</a:t>
            </a:r>
          </a:p>
          <a:p>
            <a:pPr marL="731520" indent="-365760">
              <a:spcBef>
                <a:spcPts val="0"/>
              </a:spcBef>
              <a:spcAft>
                <a:spcPts val="1200"/>
              </a:spcAft>
            </a:pPr>
            <a:r>
              <a:rPr lang="en-US" sz="2900" dirty="0"/>
              <a:t>What patterns do you observe when you compare these maps? </a:t>
            </a:r>
          </a:p>
          <a:p>
            <a:pPr marL="731520" indent="-365760">
              <a:spcBef>
                <a:spcPts val="0"/>
              </a:spcBef>
              <a:spcAft>
                <a:spcPts val="1200"/>
              </a:spcAft>
            </a:pPr>
            <a:r>
              <a:rPr lang="en-US" sz="2900" dirty="0"/>
              <a:t>What relationship do you notice between plate boundaries and the locations of volcanoes and earthquakes?</a:t>
            </a:r>
          </a:p>
          <a:p>
            <a:pPr marL="731520" indent="-365760">
              <a:spcBef>
                <a:spcPts val="0"/>
              </a:spcBef>
              <a:spcAft>
                <a:spcPts val="600"/>
              </a:spcAft>
            </a:pPr>
            <a:r>
              <a:rPr lang="en-US" sz="2900" dirty="0"/>
              <a:t>Is this what you predicted?</a:t>
            </a:r>
          </a:p>
        </p:txBody>
      </p:sp>
    </p:spTree>
    <p:extLst>
      <p:ext uri="{BB962C8B-B14F-4D97-AF65-F5344CB8AC3E}">
        <p14:creationId xmlns:p14="http://schemas.microsoft.com/office/powerpoint/2010/main" val="3711195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077200" cy="990600"/>
          </a:xfrm>
        </p:spPr>
        <p:txBody>
          <a:bodyPr>
            <a:noAutofit/>
          </a:bodyPr>
          <a:lstStyle/>
          <a:p>
            <a:pPr lvl="0"/>
            <a:r>
              <a:rPr lang="en-US" dirty="0"/>
              <a:t>Reflect: Content Deepening Focus Question 3</a:t>
            </a:r>
          </a:p>
        </p:txBody>
      </p:sp>
      <p:sp>
        <p:nvSpPr>
          <p:cNvPr id="3" name="Content Placeholder 2"/>
          <p:cNvSpPr>
            <a:spLocks noGrp="1"/>
          </p:cNvSpPr>
          <p:nvPr>
            <p:ph idx="1"/>
          </p:nvPr>
        </p:nvSpPr>
        <p:spPr>
          <a:xfrm>
            <a:off x="609600" y="1981200"/>
            <a:ext cx="8077200" cy="4495800"/>
          </a:xfrm>
        </p:spPr>
        <p:txBody>
          <a:bodyPr/>
          <a:lstStyle/>
          <a:p>
            <a:pPr marL="0" lvl="1" indent="0">
              <a:spcBef>
                <a:spcPts val="0"/>
              </a:spcBef>
              <a:spcAft>
                <a:spcPts val="2400"/>
              </a:spcAft>
              <a:buNone/>
            </a:pPr>
            <a:r>
              <a:rPr lang="en-US" sz="3200" dirty="0"/>
              <a:t>What evidence can we find to support the idea that mountains form when Earth’s crustal plates collide?</a:t>
            </a:r>
          </a:p>
          <a:p>
            <a:pPr marL="274637" lvl="1" indent="0">
              <a:spcBef>
                <a:spcPts val="0"/>
              </a:spcBef>
              <a:spcAft>
                <a:spcPts val="2400"/>
              </a:spcAft>
              <a:buNone/>
            </a:pPr>
            <a:endParaRPr lang="en-US" sz="2800" dirty="0"/>
          </a:p>
        </p:txBody>
      </p:sp>
    </p:spTree>
    <p:extLst>
      <p:ext uri="{BB962C8B-B14F-4D97-AF65-F5344CB8AC3E}">
        <p14:creationId xmlns:p14="http://schemas.microsoft.com/office/powerpoint/2010/main" val="24319175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305800" cy="914400"/>
          </a:xfrm>
        </p:spPr>
        <p:txBody>
          <a:bodyPr>
            <a:noAutofit/>
          </a:bodyPr>
          <a:lstStyle/>
          <a:p>
            <a:pPr marL="685800" lvl="0"/>
            <a:r>
              <a:rPr lang="en-US" dirty="0"/>
              <a:t>Key Science Ideas</a:t>
            </a:r>
            <a:endParaRPr lang="en-US" sz="3200" dirty="0"/>
          </a:p>
        </p:txBody>
      </p:sp>
      <p:sp>
        <p:nvSpPr>
          <p:cNvPr id="4" name="Content Placeholder 2"/>
          <p:cNvSpPr txBox="1">
            <a:spLocks/>
          </p:cNvSpPr>
          <p:nvPr/>
        </p:nvSpPr>
        <p:spPr bwMode="auto">
          <a:xfrm>
            <a:off x="533400" y="1295400"/>
            <a:ext cx="83820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365760" indent="-365760">
              <a:spcBef>
                <a:spcPts val="0"/>
              </a:spcBef>
              <a:spcAft>
                <a:spcPts val="600"/>
              </a:spcAft>
              <a:buClr>
                <a:srgbClr val="93A299"/>
              </a:buClr>
            </a:pPr>
            <a:r>
              <a:rPr lang="en-US" sz="2800" dirty="0">
                <a:solidFill>
                  <a:srgbClr val="000000"/>
                </a:solidFill>
              </a:rPr>
              <a:t>Earth’s tectonic plates move in three basic ways:</a:t>
            </a:r>
          </a:p>
          <a:p>
            <a:pPr marL="731520" lvl="1" indent="-365760">
              <a:spcBef>
                <a:spcPts val="0"/>
              </a:spcBef>
              <a:spcAft>
                <a:spcPts val="0"/>
              </a:spcAft>
              <a:buClr>
                <a:srgbClr val="93A299"/>
              </a:buClr>
            </a:pPr>
            <a:r>
              <a:rPr lang="en-US" sz="2800" dirty="0">
                <a:solidFill>
                  <a:srgbClr val="000000"/>
                </a:solidFill>
              </a:rPr>
              <a:t>They move away from each other. (This is called </a:t>
            </a:r>
            <a:r>
              <a:rPr lang="en-US" sz="2800" i="1" dirty="0">
                <a:solidFill>
                  <a:srgbClr val="000000"/>
                </a:solidFill>
              </a:rPr>
              <a:t>extension</a:t>
            </a:r>
            <a:r>
              <a:rPr lang="en-US" sz="2800" dirty="0">
                <a:solidFill>
                  <a:srgbClr val="000000"/>
                </a:solidFill>
              </a:rPr>
              <a:t>.)</a:t>
            </a:r>
          </a:p>
          <a:p>
            <a:pPr marL="731520" lvl="1" indent="-365760">
              <a:spcBef>
                <a:spcPts val="0"/>
              </a:spcBef>
              <a:spcAft>
                <a:spcPts val="0"/>
              </a:spcAft>
              <a:buClr>
                <a:srgbClr val="93A299"/>
              </a:buClr>
            </a:pPr>
            <a:r>
              <a:rPr lang="en-US" sz="2800" dirty="0">
                <a:solidFill>
                  <a:srgbClr val="000000"/>
                </a:solidFill>
              </a:rPr>
              <a:t>They move toward each other and collide.</a:t>
            </a:r>
          </a:p>
          <a:p>
            <a:pPr marL="731520" lvl="1" indent="-365760">
              <a:spcBef>
                <a:spcPts val="0"/>
              </a:spcBef>
              <a:spcAft>
                <a:spcPts val="600"/>
              </a:spcAft>
              <a:buClr>
                <a:srgbClr val="93A299"/>
              </a:buClr>
            </a:pPr>
            <a:r>
              <a:rPr lang="en-US" sz="2800" dirty="0">
                <a:solidFill>
                  <a:srgbClr val="000000"/>
                </a:solidFill>
              </a:rPr>
              <a:t>They slide past each other. (This is called </a:t>
            </a:r>
            <a:r>
              <a:rPr lang="en-US" sz="2800" i="1" dirty="0">
                <a:solidFill>
                  <a:srgbClr val="000000"/>
                </a:solidFill>
              </a:rPr>
              <a:t>shear</a:t>
            </a:r>
            <a:r>
              <a:rPr lang="en-US" sz="2800" dirty="0">
                <a:solidFill>
                  <a:srgbClr val="000000"/>
                </a:solidFill>
              </a:rPr>
              <a:t>.)</a:t>
            </a:r>
          </a:p>
          <a:p>
            <a:pPr marL="365760" indent="-365760">
              <a:spcBef>
                <a:spcPts val="1200"/>
              </a:spcBef>
              <a:spcAft>
                <a:spcPts val="0"/>
              </a:spcAft>
              <a:buClr>
                <a:srgbClr val="93A299"/>
              </a:buClr>
            </a:pPr>
            <a:r>
              <a:rPr lang="en-US" sz="2800" dirty="0">
                <a:solidFill>
                  <a:srgbClr val="000000"/>
                </a:solidFill>
              </a:rPr>
              <a:t>All of these plate movements are involved in building up Earth’s surface and forming mountains, but most mountain ranges form where plates collide.</a:t>
            </a:r>
          </a:p>
          <a:p>
            <a:pPr marL="365760" indent="-365760">
              <a:spcBef>
                <a:spcPts val="1200"/>
              </a:spcBef>
              <a:spcAft>
                <a:spcPts val="0"/>
              </a:spcAft>
              <a:buClr>
                <a:srgbClr val="93A299"/>
              </a:buClr>
            </a:pPr>
            <a:r>
              <a:rPr lang="en-US" sz="2800" dirty="0">
                <a:solidFill>
                  <a:srgbClr val="000000"/>
                </a:solidFill>
              </a:rPr>
              <a:t>Most volcanoes and earthquakes occur at convergent plate boundaries, but they can also occur at divergent and transform boundaries.</a:t>
            </a:r>
          </a:p>
          <a:p>
            <a:pPr>
              <a:spcBef>
                <a:spcPts val="0"/>
              </a:spcBef>
              <a:spcAft>
                <a:spcPts val="1200"/>
              </a:spcAft>
              <a:buClr>
                <a:srgbClr val="93A299"/>
              </a:buClr>
            </a:pPr>
            <a:endParaRPr lang="en-US" sz="2800" dirty="0">
              <a:solidFill>
                <a:srgbClr val="000000"/>
              </a:solidFill>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 y="533400"/>
            <a:ext cx="685800" cy="685800"/>
          </a:xfrm>
          <a:prstGeom prst="rect">
            <a:avLst/>
          </a:prstGeom>
        </p:spPr>
      </p:pic>
    </p:spTree>
    <p:extLst>
      <p:ext uri="{BB962C8B-B14F-4D97-AF65-F5344CB8AC3E}">
        <p14:creationId xmlns:p14="http://schemas.microsoft.com/office/powerpoint/2010/main" val="298116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304800"/>
            <a:ext cx="8153400" cy="990600"/>
          </a:xfrm>
        </p:spPr>
        <p:txBody>
          <a:bodyPr>
            <a:normAutofit/>
          </a:bodyPr>
          <a:lstStyle/>
          <a:p>
            <a:pPr eaLnBrk="1" hangingPunct="1"/>
            <a:r>
              <a:rPr lang="en-US" dirty="0"/>
              <a:t>Summary: Today’s Focus Questions</a:t>
            </a:r>
          </a:p>
        </p:txBody>
      </p:sp>
      <p:sp>
        <p:nvSpPr>
          <p:cNvPr id="90115" name="Rectangle 3"/>
          <p:cNvSpPr>
            <a:spLocks noGrp="1" noChangeArrowheads="1"/>
          </p:cNvSpPr>
          <p:nvPr>
            <p:ph idx="1"/>
          </p:nvPr>
        </p:nvSpPr>
        <p:spPr>
          <a:xfrm>
            <a:off x="533400" y="1143000"/>
            <a:ext cx="8305800" cy="5257800"/>
          </a:xfrm>
        </p:spPr>
        <p:txBody>
          <a:bodyPr>
            <a:noAutofit/>
          </a:bodyPr>
          <a:lstStyle/>
          <a:p>
            <a:pPr marL="0" lvl="0" indent="0" eaLnBrk="1" hangingPunct="1">
              <a:spcBef>
                <a:spcPts val="0"/>
              </a:spcBef>
              <a:spcAft>
                <a:spcPts val="600"/>
              </a:spcAft>
              <a:buNone/>
              <a:defRPr/>
            </a:pPr>
            <a:r>
              <a:rPr lang="en-US" sz="2700" dirty="0"/>
              <a:t>What progress have we made in addressing our focus questions?</a:t>
            </a:r>
          </a:p>
          <a:p>
            <a:pPr marL="731520" lvl="0" indent="-365760" eaLnBrk="1" hangingPunct="1">
              <a:spcBef>
                <a:spcPts val="0"/>
              </a:spcBef>
              <a:spcAft>
                <a:spcPts val="0"/>
              </a:spcAft>
              <a:buFont typeface="+mj-lt"/>
              <a:buAutoNum type="arabicPeriod"/>
              <a:defRPr/>
            </a:pPr>
            <a:r>
              <a:rPr lang="en-US" sz="2700" dirty="0"/>
              <a:t>How can lesson analysis help us better understand how elicit, probe, and challenge questions can reveal and challenge student thinking? </a:t>
            </a:r>
          </a:p>
          <a:p>
            <a:pPr marL="731520" lvl="0" indent="-365760" eaLnBrk="1" hangingPunct="1">
              <a:spcBef>
                <a:spcPts val="600"/>
              </a:spcBef>
              <a:spcAft>
                <a:spcPts val="0"/>
              </a:spcAft>
              <a:buFont typeface="+mj-lt"/>
              <a:buAutoNum type="arabicPeriod"/>
              <a:defRPr/>
            </a:pPr>
            <a:r>
              <a:rPr lang="en-US" sz="2700" dirty="0"/>
              <a:t>What happens to Earth’s surface that causes mountains to form? </a:t>
            </a:r>
          </a:p>
          <a:p>
            <a:pPr marL="731520" lvl="0" indent="-365760" eaLnBrk="1" hangingPunct="1">
              <a:spcBef>
                <a:spcPts val="600"/>
              </a:spcBef>
              <a:spcAft>
                <a:spcPts val="0"/>
              </a:spcAft>
              <a:buFont typeface="+mj-lt"/>
              <a:buAutoNum type="arabicPeriod"/>
              <a:defRPr/>
            </a:pPr>
            <a:r>
              <a:rPr lang="en-US" sz="2700" dirty="0"/>
              <a:t>Are the moving plates of Earth’s crust involved in building up Earth’s surface and forming mountains? If so, how?</a:t>
            </a:r>
          </a:p>
          <a:p>
            <a:pPr marL="731520" lvl="0" indent="-365760" eaLnBrk="1" hangingPunct="1">
              <a:spcBef>
                <a:spcPts val="600"/>
              </a:spcBef>
              <a:spcAft>
                <a:spcPts val="0"/>
              </a:spcAft>
              <a:buFont typeface="+mj-lt"/>
              <a:buAutoNum type="arabicPeriod"/>
              <a:defRPr/>
            </a:pPr>
            <a:r>
              <a:rPr lang="en-US" sz="2700" dirty="0"/>
              <a:t>What evidence can we find to support the idea that mountains form when Earth’s crustal plates collide?</a:t>
            </a:r>
          </a:p>
        </p:txBody>
      </p:sp>
    </p:spTree>
    <p:extLst>
      <p:ext uri="{BB962C8B-B14F-4D97-AF65-F5344CB8AC3E}">
        <p14:creationId xmlns:p14="http://schemas.microsoft.com/office/powerpoint/2010/main" val="2738679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rmAutofit/>
          </a:bodyPr>
          <a:lstStyle/>
          <a:p>
            <a:r>
              <a:rPr lang="en-US" dirty="0">
                <a:cs typeface="Times New Roman" pitchFamily="18" charset="0"/>
              </a:rPr>
              <a:t>Probe versus Challenge Questions</a:t>
            </a:r>
          </a:p>
        </p:txBody>
      </p:sp>
      <p:sp>
        <p:nvSpPr>
          <p:cNvPr id="3" name="Content Placeholder 2"/>
          <p:cNvSpPr>
            <a:spLocks noGrp="1"/>
          </p:cNvSpPr>
          <p:nvPr>
            <p:ph idx="1"/>
          </p:nvPr>
        </p:nvSpPr>
        <p:spPr>
          <a:xfrm>
            <a:off x="609600" y="1371600"/>
            <a:ext cx="8077200" cy="4953000"/>
          </a:xfrm>
        </p:spPr>
        <p:txBody>
          <a:bodyPr>
            <a:noAutofit/>
          </a:bodyPr>
          <a:lstStyle/>
          <a:p>
            <a:pPr marL="365760" indent="-365760">
              <a:spcBef>
                <a:spcPts val="0"/>
              </a:spcBef>
              <a:spcAft>
                <a:spcPts val="1200"/>
              </a:spcAft>
            </a:pPr>
            <a:r>
              <a:rPr lang="en-US" sz="3200" dirty="0"/>
              <a:t>Read one of the dialogue examples for STL strategy 3 in the </a:t>
            </a:r>
            <a:r>
              <a:rPr lang="en-US" sz="3200" dirty="0" err="1"/>
              <a:t>STeLLA</a:t>
            </a:r>
            <a:r>
              <a:rPr lang="en-US" sz="3200" dirty="0"/>
              <a:t> strategies booklet. </a:t>
            </a:r>
            <a:endParaRPr lang="en-US" sz="3200" i="1" dirty="0"/>
          </a:p>
          <a:p>
            <a:pPr marL="365760" indent="-365760">
              <a:spcBef>
                <a:spcPts val="0"/>
              </a:spcBef>
              <a:spcAft>
                <a:spcPts val="1200"/>
              </a:spcAft>
            </a:pPr>
            <a:r>
              <a:rPr lang="en-US" sz="3200" dirty="0"/>
              <a:t>With an elbow partner, try to justify why each question is labeled probe or challenge.</a:t>
            </a:r>
          </a:p>
          <a:p>
            <a:pPr marL="365760" indent="-365760">
              <a:spcBef>
                <a:spcPts val="0"/>
              </a:spcBef>
              <a:spcAft>
                <a:spcPts val="1200"/>
              </a:spcAft>
            </a:pPr>
            <a:r>
              <a:rPr lang="en-US" sz="3200" dirty="0"/>
              <a:t>For help, refer to the STL Z-fold summary chart and the explanations, examples, and general questions for strategy 3 in the strategies booklet.</a:t>
            </a:r>
          </a:p>
          <a:p>
            <a:pPr marL="365760" indent="-365760">
              <a:spcBef>
                <a:spcPts val="0"/>
              </a:spcBef>
              <a:spcAft>
                <a:spcPts val="1200"/>
              </a:spcAft>
            </a:pPr>
            <a:r>
              <a:rPr lang="en-US" sz="3200" dirty="0"/>
              <a:t>Be ready to share your ideas.</a:t>
            </a:r>
          </a:p>
        </p:txBody>
      </p:sp>
    </p:spTree>
    <p:extLst>
      <p:ext uri="{BB962C8B-B14F-4D97-AF65-F5344CB8AC3E}">
        <p14:creationId xmlns:p14="http://schemas.microsoft.com/office/powerpoint/2010/main" val="4655467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lstStyle/>
          <a:p>
            <a:r>
              <a:rPr lang="en-US" dirty="0"/>
              <a:t>Homework</a:t>
            </a:r>
          </a:p>
        </p:txBody>
      </p:sp>
      <p:sp>
        <p:nvSpPr>
          <p:cNvPr id="3" name="Content Placeholder 2"/>
          <p:cNvSpPr>
            <a:spLocks noGrp="1"/>
          </p:cNvSpPr>
          <p:nvPr>
            <p:ph idx="1"/>
          </p:nvPr>
        </p:nvSpPr>
        <p:spPr>
          <a:xfrm>
            <a:off x="609600" y="1371600"/>
            <a:ext cx="8153400" cy="4876800"/>
          </a:xfrm>
        </p:spPr>
        <p:txBody>
          <a:bodyPr/>
          <a:lstStyle/>
          <a:p>
            <a:pPr marL="365760" indent="-365760">
              <a:spcBef>
                <a:spcPts val="0"/>
              </a:spcBef>
              <a:spcAft>
                <a:spcPts val="600"/>
              </a:spcAft>
              <a:buFont typeface="+mj-lt"/>
              <a:buAutoNum type="arabicPeriod"/>
            </a:pPr>
            <a:r>
              <a:rPr lang="en-US" sz="3000" dirty="0"/>
              <a:t>For tomorrow, read the </a:t>
            </a:r>
            <a:r>
              <a:rPr lang="en-US" sz="3000" dirty="0" err="1"/>
              <a:t>STeLLA</a:t>
            </a:r>
            <a:r>
              <a:rPr lang="en-US" sz="3000" dirty="0"/>
              <a:t> strategies booklet and complete the Z-fold summary chart for these Student Thinking Lens strategies:</a:t>
            </a:r>
          </a:p>
          <a:p>
            <a:pPr marL="731520" lvl="1" indent="-365760">
              <a:buFont typeface="Arial" pitchFamily="34" charset="0"/>
              <a:buChar char="•"/>
            </a:pPr>
            <a:r>
              <a:rPr lang="en-US" sz="3000" b="1" dirty="0"/>
              <a:t>Strategy 4: </a:t>
            </a:r>
            <a:r>
              <a:rPr lang="en-US" sz="3000" dirty="0"/>
              <a:t>Engage students in analyzing and interpreting data and observations.</a:t>
            </a:r>
          </a:p>
          <a:p>
            <a:pPr marL="731520" lvl="1" indent="-365760">
              <a:spcBef>
                <a:spcPts val="300"/>
              </a:spcBef>
              <a:spcAft>
                <a:spcPts val="600"/>
              </a:spcAft>
              <a:buFont typeface="Arial" pitchFamily="34" charset="0"/>
              <a:buChar char="•"/>
            </a:pPr>
            <a:r>
              <a:rPr lang="en-US" sz="3000" b="1" dirty="0"/>
              <a:t>Strategy 5: </a:t>
            </a:r>
            <a:r>
              <a:rPr lang="en-US" sz="3000" dirty="0"/>
              <a:t>Engage students in constructing explanations and arguments. </a:t>
            </a:r>
          </a:p>
          <a:p>
            <a:pPr marL="365760" indent="-365760">
              <a:buFont typeface="+mj-lt"/>
              <a:buAutoNum type="arabicPeriod"/>
            </a:pPr>
            <a:r>
              <a:rPr lang="en-US" sz="3000" dirty="0"/>
              <a:t>Don’t forget about the lesson plan reading-and-reporting assignment due on day 4. </a:t>
            </a:r>
          </a:p>
        </p:txBody>
      </p:sp>
    </p:spTree>
    <p:extLst>
      <p:ext uri="{BB962C8B-B14F-4D97-AF65-F5344CB8AC3E}">
        <p14:creationId xmlns:p14="http://schemas.microsoft.com/office/powerpoint/2010/main" val="40002713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304800"/>
            <a:ext cx="8229600" cy="990600"/>
          </a:xfrm>
        </p:spPr>
        <p:txBody>
          <a:bodyPr>
            <a:normAutofit/>
          </a:bodyPr>
          <a:lstStyle/>
          <a:p>
            <a:pPr eaLnBrk="1" hangingPunct="1"/>
            <a:r>
              <a:rPr lang="en-US" dirty="0"/>
              <a:t>Reflections on Today’s Session</a:t>
            </a:r>
          </a:p>
        </p:txBody>
      </p:sp>
      <p:sp>
        <p:nvSpPr>
          <p:cNvPr id="28675" name="Rectangle 3"/>
          <p:cNvSpPr>
            <a:spLocks noGrp="1" noChangeArrowheads="1"/>
          </p:cNvSpPr>
          <p:nvPr>
            <p:ph idx="1"/>
          </p:nvPr>
        </p:nvSpPr>
        <p:spPr>
          <a:xfrm>
            <a:off x="457200" y="1143000"/>
            <a:ext cx="8458200" cy="5562600"/>
          </a:xfrm>
        </p:spPr>
        <p:txBody>
          <a:bodyPr>
            <a:noAutofit/>
          </a:bodyPr>
          <a:lstStyle/>
          <a:p>
            <a:pPr marL="0" indent="0">
              <a:spcBef>
                <a:spcPts val="300"/>
              </a:spcBef>
              <a:buNone/>
            </a:pPr>
            <a:r>
              <a:rPr lang="en-US" sz="2700" dirty="0"/>
              <a:t>Complete the Daily Reflections sheet (handout 2.5 in PD program binder).</a:t>
            </a:r>
          </a:p>
          <a:p>
            <a:pPr marL="731520" indent="-365760">
              <a:spcBef>
                <a:spcPts val="0"/>
              </a:spcBef>
              <a:buFont typeface="+mj-lt"/>
              <a:buAutoNum type="arabicPeriod"/>
            </a:pPr>
            <a:r>
              <a:rPr lang="en-US" sz="2700" dirty="0"/>
              <a:t>What value do you see in analyzing student thinking and practicing questions that elicit, probe, and challenge student thinking? What concerns do you have about enacting these practices?</a:t>
            </a:r>
          </a:p>
          <a:p>
            <a:pPr marL="731520" indent="-365760">
              <a:spcBef>
                <a:spcPts val="0"/>
              </a:spcBef>
              <a:buFont typeface="+mj-lt"/>
              <a:buAutoNum type="arabicPeriod"/>
            </a:pPr>
            <a:r>
              <a:rPr lang="en-US" sz="2700" dirty="0"/>
              <a:t>Did you identify any science ideas that you are unclear about? If so, what helped you identify this uncertainty?</a:t>
            </a:r>
          </a:p>
          <a:p>
            <a:pPr marL="731520" indent="-365760">
              <a:spcBef>
                <a:spcPts val="0"/>
              </a:spcBef>
              <a:buFont typeface="+mj-lt"/>
              <a:buAutoNum type="arabicPeriod"/>
            </a:pPr>
            <a:r>
              <a:rPr lang="en-US" sz="2700" dirty="0"/>
              <a:t>What questions do you have about the purposes and goals of the </a:t>
            </a:r>
            <a:r>
              <a:rPr lang="en-US" sz="2700" dirty="0" err="1"/>
              <a:t>RESPeCT</a:t>
            </a:r>
            <a:r>
              <a:rPr lang="en-US" sz="2700" dirty="0"/>
              <a:t> PD program?</a:t>
            </a:r>
          </a:p>
          <a:p>
            <a:pPr marL="731520" indent="-365760">
              <a:spcBef>
                <a:spcPts val="0"/>
              </a:spcBef>
              <a:buFont typeface="+mj-lt"/>
              <a:buAutoNum type="arabicPeriod"/>
            </a:pPr>
            <a:r>
              <a:rPr lang="en-US" sz="2700" dirty="0"/>
              <a:t>Which norms are we successfully implementing? Which norms need more work?</a:t>
            </a:r>
            <a:endParaRPr lang="en-US" sz="2400" dirty="0"/>
          </a:p>
        </p:txBody>
      </p:sp>
    </p:spTree>
    <p:extLst>
      <p:ext uri="{BB962C8B-B14F-4D97-AF65-F5344CB8AC3E}">
        <p14:creationId xmlns:p14="http://schemas.microsoft.com/office/powerpoint/2010/main" val="8197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Lesson Analysis Focus Question</a:t>
            </a:r>
          </a:p>
        </p:txBody>
      </p:sp>
      <p:sp>
        <p:nvSpPr>
          <p:cNvPr id="3" name="Content Placeholder 2"/>
          <p:cNvSpPr>
            <a:spLocks noGrp="1"/>
          </p:cNvSpPr>
          <p:nvPr>
            <p:ph idx="1"/>
          </p:nvPr>
        </p:nvSpPr>
        <p:spPr>
          <a:xfrm>
            <a:off x="609600" y="1600200"/>
            <a:ext cx="8077200" cy="4876800"/>
          </a:xfrm>
        </p:spPr>
        <p:txBody>
          <a:bodyPr/>
          <a:lstStyle/>
          <a:p>
            <a:pPr marL="0" lvl="0" indent="0">
              <a:spcBef>
                <a:spcPts val="0"/>
              </a:spcBef>
              <a:buNone/>
            </a:pPr>
            <a:r>
              <a:rPr lang="en-US" sz="3200" dirty="0"/>
              <a:t>How can lesson analysis help us better understand how elicit, probe, and challenge questions can reveal and challenge student thinking? </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RESPeCT Template">
  <a:themeElements>
    <a:clrScheme name="Custom 1">
      <a:dk1>
        <a:srgbClr val="000000"/>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10847</TotalTime>
  <Words>10098</Words>
  <Application>Microsoft Office PowerPoint</Application>
  <PresentationFormat>On-screen Show (4:3)</PresentationFormat>
  <Paragraphs>1132</Paragraphs>
  <Slides>81</Slides>
  <Notes>81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81</vt:i4>
      </vt:variant>
    </vt:vector>
  </HeadingPairs>
  <TitlesOfParts>
    <vt:vector size="87" baseType="lpstr">
      <vt:lpstr>Arial</vt:lpstr>
      <vt:lpstr>Calibri</vt:lpstr>
      <vt:lpstr>Lucida Sans Unicode</vt:lpstr>
      <vt:lpstr>Times New Roman</vt:lpstr>
      <vt:lpstr>Clarity</vt:lpstr>
      <vt:lpstr>RESPeCT Template</vt:lpstr>
      <vt:lpstr>RESPeCT PD pROGRAM</vt:lpstr>
      <vt:lpstr>Trends in Reflections</vt:lpstr>
      <vt:lpstr> Norms for Working Together: The Basics </vt:lpstr>
      <vt:lpstr> Norms for Working Together: The Heart  </vt:lpstr>
      <vt:lpstr>Agenda for Day 2</vt:lpstr>
      <vt:lpstr>Today’s Focus Questions</vt:lpstr>
      <vt:lpstr>PowerPoint Presentation</vt:lpstr>
      <vt:lpstr>Probe versus Challenge Questions</vt:lpstr>
      <vt:lpstr>Lesson Analysis Focus Question</vt:lpstr>
      <vt:lpstr>RESPeCT Lesson Analysis Protocol</vt:lpstr>
      <vt:lpstr>Lesson Analysis Process</vt:lpstr>
      <vt:lpstr>Lesson Analysis: Viewing Basics</vt:lpstr>
      <vt:lpstr>Our First Video Clip </vt:lpstr>
      <vt:lpstr>Identify Elicit and Probe Questions</vt:lpstr>
      <vt:lpstr>Analyze Student Thinking</vt:lpstr>
      <vt:lpstr>Identify Probe and Challenge Questions</vt:lpstr>
      <vt:lpstr>Identify Probe and Challenge Questions</vt:lpstr>
      <vt:lpstr>Identify Missed Opportunities to Probe Student Thinking</vt:lpstr>
      <vt:lpstr>Common Student Ideas</vt:lpstr>
      <vt:lpstr>Common Student Ideas</vt:lpstr>
      <vt:lpstr>Lesson Analysis Basics</vt:lpstr>
      <vt:lpstr>Analyze Questions That Probe and Challenge Student Thinking</vt:lpstr>
      <vt:lpstr>Identify Probe, Challenge, and Leading Questions</vt:lpstr>
      <vt:lpstr>Analyze Student Thinking</vt:lpstr>
      <vt:lpstr>Summarize:  Elicit, Probe, and Challenge Questions</vt:lpstr>
      <vt:lpstr>Reflect on Your Learning</vt:lpstr>
      <vt:lpstr>Practice Elicit and Probe Questions: Interview Planning</vt:lpstr>
      <vt:lpstr>Practice Elicit and Probe Questions: Interview Process</vt:lpstr>
      <vt:lpstr>Group Discussion</vt:lpstr>
      <vt:lpstr>EARTH’S CHANGING SURFACE</vt:lpstr>
      <vt:lpstr>PowerPoint Presentation</vt:lpstr>
      <vt:lpstr> Unit Central Questions </vt:lpstr>
      <vt:lpstr>Key Science Ideas</vt:lpstr>
      <vt:lpstr>PowerPoint Presentation</vt:lpstr>
      <vt:lpstr>Content Deepening Focus Question</vt:lpstr>
      <vt:lpstr>PowerPoint Presentation</vt:lpstr>
      <vt:lpstr>Investigation 1: Thermal Convection</vt:lpstr>
      <vt:lpstr>PowerPoint Presentation</vt:lpstr>
      <vt:lpstr>Investigation 1: Thermal Convection</vt:lpstr>
      <vt:lpstr>PowerPoint Presentation</vt:lpstr>
      <vt:lpstr>PowerPoint Presentation</vt:lpstr>
      <vt:lpstr>PowerPoint Presentation</vt:lpstr>
      <vt:lpstr>Reflect: Content Deepening Focus Question 1</vt:lpstr>
      <vt:lpstr>Key Science Ideas</vt:lpstr>
      <vt:lpstr>PowerPoint Presentation</vt:lpstr>
      <vt:lpstr>Content Deepening: Focus Question 2</vt:lpstr>
      <vt:lpstr>PowerPoint Presentation</vt:lpstr>
      <vt:lpstr>Investigation 3: Earth’s Moving Plates</vt:lpstr>
      <vt:lpstr>Investigation 3: Earth’s Moving Plates</vt:lpstr>
      <vt:lpstr>PowerPoint Presentation</vt:lpstr>
      <vt:lpstr>Reflect: Content Deepening Focus Question 2</vt:lpstr>
      <vt:lpstr>Types of Plate Boundaries</vt:lpstr>
      <vt:lpstr>Key Science Ideas</vt:lpstr>
      <vt:lpstr>PowerPoint Presentation</vt:lpstr>
      <vt:lpstr>Content Deepening: Focus Question 2</vt:lpstr>
      <vt:lpstr>PowerPoint Presentation</vt:lpstr>
      <vt:lpstr>Investigation 4: Mountain Building </vt:lpstr>
      <vt:lpstr>PowerPoint Presentation</vt:lpstr>
      <vt:lpstr>PowerPoint Presentation</vt:lpstr>
      <vt:lpstr>Investigation 4: Mountain Building</vt:lpstr>
      <vt:lpstr>Reflect: Content Deepening Focus Question 2</vt:lpstr>
      <vt:lpstr>Key Science Ideas</vt:lpstr>
      <vt:lpstr>PowerPoint Presentation</vt:lpstr>
      <vt:lpstr>Content Deepening: Focus Question 3</vt:lpstr>
      <vt:lpstr>PowerPoint Presentation</vt:lpstr>
      <vt:lpstr>Investigation 5: Plate Boundaries</vt:lpstr>
      <vt:lpstr>Investigation 5: Plate Boundaries</vt:lpstr>
      <vt:lpstr>Investigation 5: Plate Boundaries</vt:lpstr>
      <vt:lpstr>PowerPoint Presentation</vt:lpstr>
      <vt:lpstr>Content Deepening: Focus Question 3</vt:lpstr>
      <vt:lpstr>PowerPoint Presentation</vt:lpstr>
      <vt:lpstr>PowerPoint Presentation</vt:lpstr>
      <vt:lpstr>Investigation 6: Map Comparisons</vt:lpstr>
      <vt:lpstr>PowerPoint Presentation</vt:lpstr>
      <vt:lpstr>PowerPoint Presentation</vt:lpstr>
      <vt:lpstr>Investigation 6: Map Comparisons</vt:lpstr>
      <vt:lpstr>Reflect: Content Deepening Focus Question 3</vt:lpstr>
      <vt:lpstr>Key Science Ideas</vt:lpstr>
      <vt:lpstr>Summary: Today’s Focus Questions</vt:lpstr>
      <vt:lpstr>Homework</vt:lpstr>
      <vt:lpstr>Reflections on Today’s Session</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Numedahl</dc:creator>
  <cp:lastModifiedBy>Mai Ngoc Tran</cp:lastModifiedBy>
  <cp:revision>464</cp:revision>
  <cp:lastPrinted>2016-03-07T22:59:22Z</cp:lastPrinted>
  <dcterms:created xsi:type="dcterms:W3CDTF">2014-06-10T18:20:14Z</dcterms:created>
  <dcterms:modified xsi:type="dcterms:W3CDTF">2020-01-07T22:27:32Z</dcterms:modified>
</cp:coreProperties>
</file>