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61"/>
  </p:notesMasterIdLst>
  <p:handoutMasterIdLst>
    <p:handoutMasterId r:id="rId62"/>
  </p:handoutMasterIdLst>
  <p:sldIdLst>
    <p:sldId id="299" r:id="rId3"/>
    <p:sldId id="374" r:id="rId4"/>
    <p:sldId id="418" r:id="rId5"/>
    <p:sldId id="419" r:id="rId6"/>
    <p:sldId id="313" r:id="rId7"/>
    <p:sldId id="420" r:id="rId8"/>
    <p:sldId id="421" r:id="rId9"/>
    <p:sldId id="422" r:id="rId10"/>
    <p:sldId id="451" r:id="rId11"/>
    <p:sldId id="423" r:id="rId12"/>
    <p:sldId id="424" r:id="rId13"/>
    <p:sldId id="425" r:id="rId14"/>
    <p:sldId id="426" r:id="rId15"/>
    <p:sldId id="427" r:id="rId16"/>
    <p:sldId id="428" r:id="rId17"/>
    <p:sldId id="331" r:id="rId18"/>
    <p:sldId id="429" r:id="rId19"/>
    <p:sldId id="450" r:id="rId20"/>
    <p:sldId id="430" r:id="rId21"/>
    <p:sldId id="432" r:id="rId22"/>
    <p:sldId id="433" r:id="rId23"/>
    <p:sldId id="434" r:id="rId24"/>
    <p:sldId id="435" r:id="rId25"/>
    <p:sldId id="452" r:id="rId26"/>
    <p:sldId id="384" r:id="rId27"/>
    <p:sldId id="454" r:id="rId28"/>
    <p:sldId id="387"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70" r:id="rId44"/>
    <p:sldId id="469" r:id="rId45"/>
    <p:sldId id="477" r:id="rId46"/>
    <p:sldId id="441" r:id="rId47"/>
    <p:sldId id="471" r:id="rId48"/>
    <p:sldId id="472" r:id="rId49"/>
    <p:sldId id="473" r:id="rId50"/>
    <p:sldId id="474" r:id="rId51"/>
    <p:sldId id="475" r:id="rId52"/>
    <p:sldId id="476" r:id="rId53"/>
    <p:sldId id="442" r:id="rId54"/>
    <p:sldId id="453" r:id="rId55"/>
    <p:sldId id="444" r:id="rId56"/>
    <p:sldId id="445" r:id="rId57"/>
    <p:sldId id="446" r:id="rId58"/>
    <p:sldId id="447" r:id="rId59"/>
    <p:sldId id="448"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mast" initials="C" lastIdx="1" clrIdx="0">
    <p:extLst>
      <p:ext uri="{19B8F6BF-5375-455C-9EA6-DF929625EA0E}">
        <p15:presenceInfo xmlns:p15="http://schemas.microsoft.com/office/powerpoint/2012/main" userId="Cema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6" autoAdjust="0"/>
    <p:restoredTop sz="69655" autoAdjust="0"/>
  </p:normalViewPr>
  <p:slideViewPr>
    <p:cSldViewPr>
      <p:cViewPr varScale="1">
        <p:scale>
          <a:sx n="78" d="100"/>
          <a:sy n="78" d="100"/>
        </p:scale>
        <p:origin x="1380" y="96"/>
      </p:cViewPr>
      <p:guideLst>
        <p:guide orient="horz" pos="2160"/>
        <p:guide pos="2880"/>
      </p:guideLst>
    </p:cSldViewPr>
  </p:slideViewPr>
  <p:outlineViewPr>
    <p:cViewPr>
      <p:scale>
        <a:sx n="33" d="100"/>
        <a:sy n="33" d="100"/>
      </p:scale>
      <p:origin x="0" y="-12906"/>
    </p:cViewPr>
  </p:outlineViewPr>
  <p:notesTextViewPr>
    <p:cViewPr>
      <p:scale>
        <a:sx n="1" d="1"/>
        <a:sy n="1" d="1"/>
      </p:scale>
      <p:origin x="0" y="0"/>
    </p:cViewPr>
  </p:notesTextViewPr>
  <p:sorterViewPr>
    <p:cViewPr>
      <p:scale>
        <a:sx n="100" d="100"/>
        <a:sy n="100" d="100"/>
      </p:scale>
      <p:origin x="0" y="-450"/>
    </p:cViewPr>
  </p:sorterViewPr>
  <p:notesViewPr>
    <p:cSldViewPr>
      <p:cViewPr varScale="1">
        <p:scale>
          <a:sx n="112" d="100"/>
          <a:sy n="112" d="100"/>
        </p:scale>
        <p:origin x="164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27AD806-55DA-4555-B2D1-695CF6B02A10}" type="datetimeFigureOut">
              <a:rPr lang="en-US" smtClean="0"/>
              <a:pPr/>
              <a:t>1/7/2020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331392-BC22-4018-AE4B-40E53FC5B18E}" type="slidenum">
              <a:rPr lang="en-US" smtClean="0"/>
              <a:pPr/>
              <a:t>‹#›</a:t>
            </a:fld>
            <a:endParaRPr lang="en-US"/>
          </a:p>
        </p:txBody>
      </p:sp>
    </p:spTree>
    <p:extLst>
      <p:ext uri="{BB962C8B-B14F-4D97-AF65-F5344CB8AC3E}">
        <p14:creationId xmlns:p14="http://schemas.microsoft.com/office/powerpoint/2010/main" val="386321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marL="228600" indent="-228600" eaLnBrk="1" hangingPunct="1">
              <a:buAutoNum type="alphaLcPeriod"/>
            </a:pPr>
            <a:r>
              <a:rPr lang="en-US" sz="1200" kern="1200" dirty="0">
                <a:solidFill>
                  <a:schemeClr val="tx1"/>
                </a:solidFill>
                <a:latin typeface="+mn-lt"/>
                <a:ea typeface="+mn-ea"/>
                <a:cs typeface="+mn-cs"/>
              </a:rPr>
              <a:t>Take care of any housekeeping issues.</a:t>
            </a:r>
          </a:p>
          <a:p>
            <a:pPr marL="228600" indent="-228600" eaLnBrk="1" hangingPunct="1">
              <a:buAutoNum type="alphaLcPeriod"/>
            </a:pPr>
            <a:endParaRPr lang="en-US" altLang="en-US" dirty="0"/>
          </a:p>
        </p:txBody>
      </p:sp>
    </p:spTree>
    <p:extLst>
      <p:ext uri="{BB962C8B-B14F-4D97-AF65-F5344CB8AC3E}">
        <p14:creationId xmlns:p14="http://schemas.microsoft.com/office/powerpoint/2010/main" val="407101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AutoNum type="alphaLcPeriod"/>
            </a:pPr>
            <a:r>
              <a:rPr lang="en-US" sz="1200" kern="1200" dirty="0">
                <a:solidFill>
                  <a:schemeClr val="tx1"/>
                </a:solidFill>
                <a:latin typeface="+mn-lt"/>
                <a:ea typeface="+mn-ea"/>
                <a:cs typeface="+mn-cs"/>
              </a:rPr>
              <a:t>“</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4.4 in your PD program binders).”</a:t>
            </a:r>
          </a:p>
          <a:p>
            <a:pPr marL="228600" lvl="0" indent="-228600" fontAlgn="base">
              <a:buNone/>
            </a:pPr>
            <a:endParaRPr lang="en-US" dirty="0"/>
          </a:p>
          <a:p>
            <a:pPr marL="228600" lvl="0" indent="-228600" fontAlgn="base">
              <a:buAutoNum type="alphaLcPeriod" startAt="2"/>
            </a:pP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the lesson analysis.</a:t>
            </a:r>
            <a:endParaRPr lang="en-US" dirty="0"/>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10</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marL="228600" indent="-228600">
              <a:buAutoNum type="alphaLcPeriod"/>
            </a:pPr>
            <a:r>
              <a:rPr lang="en-US" sz="1200" u="none" kern="1200" dirty="0">
                <a:solidFill>
                  <a:schemeClr val="tx1"/>
                </a:solidFill>
                <a:latin typeface="+mn-lt"/>
                <a:ea typeface="+mn-ea"/>
                <a:cs typeface="+mn-cs"/>
              </a:rPr>
              <a:t>“</a:t>
            </a:r>
            <a:r>
              <a:rPr lang="en-US" sz="1200" kern="1200" dirty="0">
                <a:solidFill>
                  <a:schemeClr val="tx1"/>
                </a:solidFill>
                <a:latin typeface="+mn-lt"/>
                <a:ea typeface="+mn-ea"/>
                <a:cs typeface="+mn-cs"/>
              </a:rPr>
              <a:t>As </a:t>
            </a:r>
            <a:r>
              <a:rPr lang="en-US" sz="1200" kern="1200" dirty="0">
                <a:solidFill>
                  <a:schemeClr val="tx1"/>
                </a:solidFill>
                <a:effectLst/>
                <a:latin typeface="+mn-lt"/>
                <a:ea typeface="+mn-ea"/>
                <a:cs typeface="+mn-cs"/>
              </a:rPr>
              <a:t>you watch the video, think about what makes activity in this clip a use-and-apply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task. What science ideas should students be using and applying in each scenario? Also notice what kinds of questions the teacher asks.”  </a:t>
            </a:r>
          </a:p>
          <a:p>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pPr marL="228600" lvl="0" indent="-228600" fontAlgn="base">
              <a:buAutoNum type="alphaLcPeriod" startAt="2"/>
            </a:pPr>
            <a:r>
              <a:rPr lang="en-US" sz="1200" kern="1200" dirty="0">
                <a:solidFill>
                  <a:schemeClr val="tx1"/>
                </a:solidFill>
                <a:latin typeface="+mn-lt"/>
                <a:ea typeface="+mn-ea"/>
                <a:cs typeface="+mn-cs"/>
              </a:rPr>
              <a:t>Show the video clip.</a:t>
            </a:r>
          </a:p>
          <a:p>
            <a:pPr lvl="0" fontAlgn="base"/>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“Think </a:t>
            </a:r>
            <a:r>
              <a:rPr lang="en-US" sz="1200" kern="1200" dirty="0">
                <a:solidFill>
                  <a:schemeClr val="tx1"/>
                </a:solidFill>
                <a:effectLst/>
                <a:latin typeface="+mn-lt"/>
                <a:ea typeface="+mn-ea"/>
                <a:cs typeface="+mn-cs"/>
              </a:rPr>
              <a:t>about the questions on the slide and mark the transcript as you identify the use of strategy 6.”</a:t>
            </a:r>
            <a:r>
              <a:rPr lang="en-US" dirty="0">
                <a:effectLst/>
              </a:rPr>
              <a:t> </a:t>
            </a:r>
            <a:r>
              <a:rPr lang="en-US" sz="1200" kern="1200" dirty="0">
                <a:solidFill>
                  <a:schemeClr val="tx1"/>
                </a:solidFill>
                <a:effectLst/>
                <a:latin typeface="+mn-lt"/>
                <a:ea typeface="+mn-ea"/>
                <a:cs typeface="+mn-cs"/>
              </a:rPr>
              <a:t> </a:t>
            </a:r>
          </a:p>
          <a:p>
            <a:pPr lvl="0" fontAlgn="base"/>
            <a:endParaRPr lang="en-US" sz="1200" kern="1200" dirty="0">
              <a:solidFill>
                <a:schemeClr val="tx1"/>
              </a:solidFill>
              <a:latin typeface="+mn-lt"/>
              <a:ea typeface="+mn-ea"/>
              <a:cs typeface="+mn-cs"/>
            </a:endParaRPr>
          </a:p>
          <a:p>
            <a:pPr marL="228600" lvl="0" indent="-228600" fontAlgn="base">
              <a:buAutoNum type="alphaLcPeriod" startAt="4"/>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participants’ responses to t</a:t>
            </a:r>
            <a:r>
              <a:rPr lang="en-US" sz="1200" kern="1200" dirty="0">
                <a:solidFill>
                  <a:schemeClr val="tx1"/>
                </a:solidFill>
                <a:latin typeface="+mn-lt"/>
                <a:ea typeface="+mn-ea"/>
                <a:cs typeface="+mn-cs"/>
              </a:rPr>
              <a:t>he questions.</a:t>
            </a:r>
          </a:p>
          <a:p>
            <a:pPr lvl="0" fontAlgn="base"/>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recognize that this clip isn’t a strong example of teacher questioning in a use-and-apply activity.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is a use-and-apply task because students are considering a new set of circumstances they’re challenged to explain using the science ideas they’ve learned. Students must use the science idea that in different environments, different traits will be favored for survival. In use-and-apply tasks, challenge questions should be used if students aren’t applying the science ideas they’ve learned to explain the new situation (e.g., “How does your idea connect to what we’ve learned?”). </a:t>
            </a:r>
          </a:p>
          <a:p>
            <a:pPr marL="137160" indent="-137160">
              <a:buFont typeface="Arial" pitchFamily="34" charset="0"/>
              <a:buChar char="•"/>
            </a:pPr>
            <a:r>
              <a:rPr lang="en-US" sz="1200" kern="1200" dirty="0">
                <a:solidFill>
                  <a:schemeClr val="tx1"/>
                </a:solidFill>
                <a:latin typeface="+mn-lt"/>
                <a:ea typeface="+mn-ea"/>
                <a:cs typeface="+mn-cs"/>
              </a:rPr>
              <a:t>In both clip segments, the teacher begins by </a:t>
            </a:r>
            <a:r>
              <a:rPr lang="en-US" sz="1200" i="1" kern="1200" dirty="0">
                <a:solidFill>
                  <a:schemeClr val="tx1"/>
                </a:solidFill>
                <a:latin typeface="+mn-lt"/>
                <a:ea typeface="+mn-ea"/>
                <a:cs typeface="+mn-cs"/>
              </a:rPr>
              <a:t>eliciting</a:t>
            </a:r>
            <a:r>
              <a:rPr lang="en-US" sz="1200" kern="1200" dirty="0">
                <a:solidFill>
                  <a:schemeClr val="tx1"/>
                </a:solidFill>
                <a:latin typeface="+mn-lt"/>
                <a:ea typeface="+mn-ea"/>
                <a:cs typeface="+mn-cs"/>
              </a:rPr>
              <a:t> students’ ideas (see video segments 00:00:00–00:08; 00:01:34–01:45). </a:t>
            </a:r>
          </a:p>
          <a:p>
            <a:pPr marL="137160" indent="-137160">
              <a:buFont typeface="Arial" pitchFamily="34" charset="0"/>
              <a:buChar char="•"/>
            </a:pPr>
            <a:r>
              <a:rPr lang="en-US" sz="1200" kern="1200" dirty="0">
                <a:solidFill>
                  <a:schemeClr val="tx1"/>
                </a:solidFill>
                <a:latin typeface="+mn-lt"/>
                <a:ea typeface="+mn-ea"/>
                <a:cs typeface="+mn-cs"/>
              </a:rPr>
              <a:t>In the first clip segment, the teacher doesn’t probe or challenge student ideas that are elicited, missing an opportunity for students to clarify why the environment and variation in color matter.  </a:t>
            </a:r>
          </a:p>
          <a:p>
            <a:pPr marL="137160" indent="-137160">
              <a:buFont typeface="Arial" pitchFamily="34" charset="0"/>
              <a:buChar char="•"/>
            </a:pPr>
            <a:r>
              <a:rPr lang="en-US" sz="1200" kern="1200" dirty="0">
                <a:solidFill>
                  <a:schemeClr val="tx1"/>
                </a:solidFill>
                <a:latin typeface="+mn-lt"/>
                <a:ea typeface="+mn-ea"/>
                <a:cs typeface="+mn-cs"/>
              </a:rPr>
              <a:t>At video segment 00:02:22, the teacher asks a good challenge question but missed an opportunity to push the student who responded to more clearly link her response to the science idea developed in the beetle simulation that different traits are favored for survival in different environments.  </a:t>
            </a:r>
          </a:p>
          <a:p>
            <a:pPr marL="137160" indent="-137160">
              <a:buFont typeface="Arial" pitchFamily="34" charset="0"/>
              <a:buChar char="•"/>
            </a:pPr>
            <a:r>
              <a:rPr lang="en-US" sz="1200" kern="1200" dirty="0">
                <a:solidFill>
                  <a:schemeClr val="tx1"/>
                </a:solidFill>
                <a:latin typeface="+mn-lt"/>
                <a:ea typeface="+mn-ea"/>
                <a:cs typeface="+mn-cs"/>
              </a:rPr>
              <a:t>The use-and-apply task might have been stronger if the variation in trait that provided an advantage was something other than body color (as it was with the beetles). This might have allowed students to think about other ways that traits give organisms a survival advantage, leading to a more general science concept related to the impact of trait variations on survival patterns. </a:t>
            </a:r>
            <a:endParaRPr lang="en-US" dirty="0"/>
          </a:p>
        </p:txBody>
      </p:sp>
    </p:spTree>
    <p:extLst>
      <p:ext uri="{BB962C8B-B14F-4D97-AF65-F5344CB8AC3E}">
        <p14:creationId xmlns:p14="http://schemas.microsoft.com/office/powerpoint/2010/main" val="30963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dirty="0"/>
              <a:t>25 min</a:t>
            </a:r>
          </a:p>
          <a:p>
            <a:endParaRPr lang="en-US" dirty="0"/>
          </a:p>
          <a:p>
            <a:pPr marL="228600" lvl="0" indent="-228600" fontAlgn="base">
              <a:buAutoNum type="alphaLcPeriod"/>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“For the analysis question on the slide, study the video transcript and come up with a claim, evidence, and reasoning to support your claim.”</a:t>
            </a:r>
          </a:p>
          <a:p>
            <a:pPr lvl="0" fontAlgn="base"/>
            <a:endParaRPr lang="en-US" sz="1200" b="1" u="none" strike="noStrike" kern="1200" dirty="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Tx/>
              <a:buAutoNum type="alphaLcPeriod" startAt="2"/>
              <a:tabLst/>
              <a:defRPr/>
            </a:pPr>
            <a:r>
              <a:rPr lang="en-US" sz="1200" b="1" u="none" strike="noStrike" kern="1200" dirty="0">
                <a:solidFill>
                  <a:schemeClr val="tx1"/>
                </a:solidFill>
                <a:effectLst/>
                <a:latin typeface="+mn-lt"/>
                <a:ea typeface="+mn-ea"/>
                <a:cs typeface="+mn-cs"/>
              </a:rPr>
              <a:t>Whole-group share-out:</a:t>
            </a:r>
            <a:r>
              <a:rPr lang="en-US" sz="1200" u="none" strike="noStrike" kern="1200" dirty="0">
                <a:solidFill>
                  <a:schemeClr val="tx1"/>
                </a:solidFill>
                <a:effectLst/>
                <a:latin typeface="+mn-lt"/>
                <a:ea typeface="+mn-ea"/>
                <a:cs typeface="+mn-cs"/>
              </a:rPr>
              <a:t> As participants share their </a:t>
            </a:r>
            <a:r>
              <a:rPr lang="en-US" sz="1200" kern="1200" dirty="0">
                <a:solidFill>
                  <a:schemeClr val="tx1"/>
                </a:solidFill>
                <a:effectLst/>
                <a:latin typeface="+mn-lt"/>
                <a:ea typeface="+mn-ea"/>
                <a:cs typeface="+mn-cs"/>
              </a:rPr>
              <a:t>claims, evidence, and reasoning</a:t>
            </a:r>
            <a:r>
              <a:rPr lang="en-US" sz="1200" u="none" strike="noStrike" kern="1200" dirty="0">
                <a:solidFill>
                  <a:schemeClr val="tx1"/>
                </a:solidFill>
                <a:effectLst/>
                <a:latin typeface="+mn-lt"/>
                <a:ea typeface="+mn-ea"/>
                <a:cs typeface="+mn-cs"/>
              </a:rPr>
              <a:t>, encourage them to challenge one another by asking questions, disagreeing, and suggesting improvements or alternative explanations and arguments. (Refer to the norms at the heart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program.)</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may also want to ask participants whether they noticed in the transcript any missed opportunities for engaging students in using and applying new science ideas. </a:t>
            </a:r>
          </a:p>
          <a:p>
            <a:pPr lvl="0" fontAlgn="base"/>
            <a:endParaRPr lang="en-US" sz="1200" b="1" u="none" strike="noStrike" kern="1200" dirty="0">
              <a:solidFill>
                <a:schemeClr val="tx1"/>
              </a:solidFill>
              <a:effectLst/>
              <a:latin typeface="+mn-lt"/>
              <a:ea typeface="+mn-ea"/>
              <a:cs typeface="+mn-cs"/>
            </a:endParaRPr>
          </a:p>
          <a:p>
            <a:pPr marL="228600" lvl="0" indent="-228600" fontAlgn="base">
              <a:buAutoNum type="alphaLcPeriod" startAt="3"/>
            </a:pPr>
            <a:r>
              <a:rPr lang="en-US" sz="1200" b="1" u="none" strike="noStrike" kern="1200" dirty="0">
                <a:solidFill>
                  <a:schemeClr val="tx1"/>
                </a:solidFill>
                <a:effectLst/>
                <a:latin typeface="+mn-lt"/>
                <a:ea typeface="+mn-ea"/>
                <a:cs typeface="+mn-cs"/>
              </a:rPr>
              <a:t>Reflect (1 min):</a:t>
            </a:r>
            <a:r>
              <a:rPr lang="en-US" sz="1200" u="none" strike="noStrike" kern="1200" dirty="0">
                <a:solidFill>
                  <a:schemeClr val="tx1"/>
                </a:solidFill>
                <a:effectLst/>
                <a:latin typeface="+mn-lt"/>
                <a:ea typeface="+mn-ea"/>
                <a:cs typeface="+mn-cs"/>
              </a:rPr>
              <a:t> Give participants time to think about the reflection question on the slide.</a:t>
            </a:r>
          </a:p>
          <a:p>
            <a:pPr lvl="0" fontAlgn="base"/>
            <a:endParaRPr lang="en-US" sz="1200" b="1" u="none" strike="noStrike" kern="1200" dirty="0">
              <a:solidFill>
                <a:schemeClr val="tx1"/>
              </a:solidFill>
              <a:effectLst/>
              <a:latin typeface="+mn-lt"/>
              <a:ea typeface="+mn-ea"/>
              <a:cs typeface="+mn-cs"/>
            </a:endParaRPr>
          </a:p>
          <a:p>
            <a:pPr marL="228600" lvl="0" indent="-228600" fontAlgn="base">
              <a:buAutoNum type="alphaLcPeriod" startAt="4"/>
            </a:pPr>
            <a:r>
              <a:rPr lang="en-US" sz="1200" b="1" u="none" strike="noStrike" kern="1200" dirty="0">
                <a:solidFill>
                  <a:schemeClr val="tx1"/>
                </a:solidFill>
                <a:effectLst/>
                <a:latin typeface="+mn-lt"/>
                <a:ea typeface="+mn-ea"/>
                <a:cs typeface="+mn-cs"/>
              </a:rPr>
              <a:t>Whole-group discussion.</a:t>
            </a:r>
            <a:r>
              <a:rPr lang="en-US" sz="1200" u="none" strike="noStrike" kern="1200" dirty="0">
                <a:solidFill>
                  <a:schemeClr val="tx1"/>
                </a:solidFill>
                <a:effectLst/>
                <a:latin typeface="+mn-lt"/>
                <a:ea typeface="+mn-ea"/>
                <a:cs typeface="+mn-cs"/>
              </a:rPr>
              <a:t> Discuss the reflection question as a group. Make sure participants note specifically what they learned about strategy 6 from</a:t>
            </a:r>
            <a:r>
              <a:rPr lang="en-US" sz="1200" u="none" strike="noStrike" kern="1200" baseline="0" dirty="0">
                <a:solidFill>
                  <a:schemeClr val="tx1"/>
                </a:solidFill>
                <a:effectLst/>
                <a:latin typeface="+mn-lt"/>
                <a:ea typeface="+mn-ea"/>
                <a:cs typeface="+mn-cs"/>
              </a:rPr>
              <a:t> watching and analyzing this video clip.</a:t>
            </a:r>
          </a:p>
          <a:p>
            <a:pPr lvl="0" fontAlgn="base"/>
            <a:endParaRPr lang="en-US" sz="1200" u="none" strike="noStrike"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segments 00:00:33–00:35:</a:t>
            </a:r>
            <a:r>
              <a:rPr lang="en-US" sz="1200" kern="1200" dirty="0">
                <a:solidFill>
                  <a:schemeClr val="tx1"/>
                </a:solidFill>
                <a:latin typeface="+mn-lt"/>
                <a:ea typeface="+mn-ea"/>
                <a:cs typeface="+mn-cs"/>
              </a:rPr>
              <a:t> Ally immediately linked this question to the desert simulation with the beetles, focusing on how the mice could blend in with the environment if they were “greenish” like grass. (Does she think mice can be green?) </a:t>
            </a:r>
          </a:p>
          <a:p>
            <a:pPr marL="137160" indent="-137160">
              <a:buFont typeface="Arial" pitchFamily="34" charset="0"/>
              <a:buChar char="•"/>
            </a:pPr>
            <a:r>
              <a:rPr lang="en-US" sz="1200" b="1" kern="1200" dirty="0">
                <a:solidFill>
                  <a:schemeClr val="tx1"/>
                </a:solidFill>
                <a:latin typeface="+mn-lt"/>
                <a:ea typeface="+mn-ea"/>
                <a:cs typeface="+mn-cs"/>
              </a:rPr>
              <a:t>Segments 00:00:15 and 00:00:45–00:54:</a:t>
            </a:r>
            <a:r>
              <a:rPr lang="en-US" sz="1200" kern="1200" dirty="0">
                <a:solidFill>
                  <a:schemeClr val="tx1"/>
                </a:solidFill>
                <a:latin typeface="+mn-lt"/>
                <a:ea typeface="+mn-ea"/>
                <a:cs typeface="+mn-cs"/>
              </a:rPr>
              <a:t> Given that the desert simulation emphasized color variation in beetles, it’s interesting that two students in this conversation thought about a different trait variation: size. These students thought mice have an advantage over large predators because they can dig and go underground. However, they only observed that mice are small compared to predators; they didn’t talk about mice varying in size so that smaller mice might survive better than bigger ones.</a:t>
            </a:r>
          </a:p>
          <a:p>
            <a:pPr marL="137160" indent="-137160">
              <a:buFont typeface="Arial" pitchFamily="34" charset="0"/>
              <a:buChar char="•"/>
            </a:pPr>
            <a:r>
              <a:rPr lang="en-US" sz="1200" b="1" kern="1200" dirty="0">
                <a:solidFill>
                  <a:schemeClr val="tx1"/>
                </a:solidFill>
                <a:latin typeface="+mn-lt"/>
                <a:ea typeface="+mn-ea"/>
                <a:cs typeface="+mn-cs"/>
              </a:rPr>
              <a:t>Segment 00:01:17:</a:t>
            </a:r>
            <a:r>
              <a:rPr lang="en-US" sz="1200" kern="1200" dirty="0">
                <a:solidFill>
                  <a:schemeClr val="tx1"/>
                </a:solidFill>
                <a:latin typeface="+mn-lt"/>
                <a:ea typeface="+mn-ea"/>
                <a:cs typeface="+mn-cs"/>
              </a:rPr>
              <a:t> This student had an interesting idea that the mice can get food (and grow stronger) while they’re blending in to hide from predators. He might have been suggesting that blending in is better than digging underground.  </a:t>
            </a:r>
          </a:p>
          <a:p>
            <a:pPr marL="137160" indent="-137160">
              <a:buFont typeface="Arial" pitchFamily="34" charset="0"/>
              <a:buChar char="•"/>
            </a:pPr>
            <a:r>
              <a:rPr lang="en-US" sz="1200" b="1" kern="1200" dirty="0">
                <a:solidFill>
                  <a:schemeClr val="tx1"/>
                </a:solidFill>
                <a:latin typeface="+mn-lt"/>
                <a:ea typeface="+mn-ea"/>
                <a:cs typeface="+mn-cs"/>
              </a:rPr>
              <a:t>Segment 00:02:27:</a:t>
            </a:r>
            <a:r>
              <a:rPr lang="en-US" sz="1200" kern="1200" dirty="0">
                <a:solidFill>
                  <a:schemeClr val="tx1"/>
                </a:solidFill>
                <a:latin typeface="+mn-lt"/>
                <a:ea typeface="+mn-ea"/>
                <a:cs typeface="+mn-cs"/>
              </a:rPr>
              <a:t> Lacey gave an appropriate reason for why the black mice would survive best, but the teacher’s follow-up question confused her and led to a focus on offspring being the same color as their parents rather than a focus on the main learning goal. A better follow-up question would have been, “Can you tell me more about that?” or “Why does it matter that the environment is mostly black?” This would have encouraged Lacey to talk more about the relationship between the environment and color variation in mice.</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8657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74637">
              <a:spcAft>
                <a:spcPts val="1200"/>
              </a:spcAft>
              <a:buSzPct val="85000"/>
              <a:buFont typeface="Arial" charset="0"/>
              <a:buNone/>
            </a:pPr>
            <a:r>
              <a:rPr lang="en-US" sz="2800" baseline="0" dirty="0"/>
              <a:t>5 min</a:t>
            </a:r>
          </a:p>
          <a:p>
            <a:pPr marL="182563" lvl="1">
              <a:spcAft>
                <a:spcPts val="1200"/>
              </a:spcAft>
              <a:buSzPct val="85000"/>
              <a:buFont typeface="Arial" charset="0"/>
              <a:buNone/>
            </a:pPr>
            <a:endParaRPr lang="en-US" sz="2800"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if time is running short.</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“To check your understanding of STL strategy 6, jot down your responses to this multiple-choice quiz.”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discuss their answers either in pairs or as a group. (If time is short, just read the answers</a:t>
            </a:r>
            <a:r>
              <a:rPr lang="en-US" sz="1200" kern="1200" baseline="0" dirty="0">
                <a:solidFill>
                  <a:schemeClr val="tx1"/>
                </a:solidFill>
                <a:latin typeface="+mn-lt"/>
                <a:ea typeface="+mn-ea"/>
                <a:cs typeface="+mn-cs"/>
              </a:rPr>
              <a:t> aloud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pPr marL="274320" indent="-228600">
              <a:buFont typeface="+mj-lt"/>
              <a:buAutoNum type="arabicPeriod"/>
            </a:pPr>
            <a:r>
              <a:rPr lang="en-US" sz="1200" kern="1200" dirty="0">
                <a:solidFill>
                  <a:schemeClr val="tx1"/>
                </a:solidFill>
                <a:latin typeface="+mn-lt"/>
                <a:ea typeface="+mn-ea"/>
                <a:cs typeface="+mn-cs"/>
              </a:rPr>
              <a:t>After</a:t>
            </a:r>
          </a:p>
          <a:p>
            <a:pPr marL="274320" indent="-228600">
              <a:buFont typeface="+mj-lt"/>
              <a:buAutoNum type="arabicPeriod"/>
            </a:pPr>
            <a:r>
              <a:rPr lang="en-US" sz="1200" kern="1200" dirty="0">
                <a:solidFill>
                  <a:schemeClr val="tx1"/>
                </a:solidFill>
                <a:latin typeface="+mn-lt"/>
                <a:ea typeface="+mn-ea"/>
                <a:cs typeface="+mn-cs"/>
              </a:rPr>
              <a:t>Many</a:t>
            </a:r>
          </a:p>
          <a:p>
            <a:pPr marL="274320" indent="-228600">
              <a:buFont typeface="+mj-lt"/>
              <a:buAutoNum type="arabicPeriod"/>
            </a:pPr>
            <a:r>
              <a:rPr lang="en-US" sz="1200" kern="1200" dirty="0">
                <a:solidFill>
                  <a:schemeClr val="tx1"/>
                </a:solidFill>
                <a:latin typeface="+mn-lt"/>
                <a:ea typeface="+mn-ea"/>
                <a:cs typeface="+mn-cs"/>
              </a:rPr>
              <a:t>False</a:t>
            </a:r>
          </a:p>
          <a:p>
            <a:pPr marL="274320" indent="-228600">
              <a:buFont typeface="+mj-lt"/>
              <a:buAutoNum type="arabicPeriod"/>
            </a:pPr>
            <a:r>
              <a:rPr lang="en-US" sz="1200" kern="1200" dirty="0">
                <a:solidFill>
                  <a:schemeClr val="tx1"/>
                </a:solidFill>
                <a:latin typeface="+mn-lt"/>
                <a:ea typeface="+mn-ea"/>
                <a:cs typeface="+mn-cs"/>
              </a:rPr>
              <a:t>Challenge (and probe)</a:t>
            </a:r>
          </a:p>
          <a:p>
            <a:pPr marL="274320" indent="-228600">
              <a:buFont typeface="+mj-lt"/>
              <a:buAutoNum type="arabicPeriod"/>
            </a:pPr>
            <a:r>
              <a:rPr lang="en-US" sz="1200" kern="1200" dirty="0">
                <a:solidFill>
                  <a:schemeClr val="tx1"/>
                </a:solidFill>
                <a:latin typeface="+mn-lt"/>
                <a:ea typeface="+mn-ea"/>
                <a:cs typeface="+mn-cs"/>
              </a:rPr>
              <a:t>Judiciously (defined as “good or discriminating judgment; wise, sensible, or well advised”)</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24878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lvl="0" indent="-228600" fontAlgn="base">
              <a:buAutoNum type="alphaLcPeriod"/>
            </a:pPr>
            <a:r>
              <a:rPr lang="en-US" sz="1200" b="1" u="none" strike="noStrike" kern="1200" dirty="0">
                <a:solidFill>
                  <a:schemeClr val="tx1"/>
                </a:solidFill>
                <a:effectLst/>
                <a:latin typeface="+mn-lt"/>
                <a:ea typeface="+mn-ea"/>
                <a:cs typeface="+mn-cs"/>
              </a:rPr>
              <a:t>Individuals </a:t>
            </a:r>
            <a:r>
              <a:rPr lang="en-US" sz="1200" b="1" u="none" strike="noStrike" kern="1200" baseline="0" dirty="0">
                <a:solidFill>
                  <a:schemeClr val="tx1"/>
                </a:solidFill>
                <a:effectLst/>
                <a:latin typeface="+mn-lt"/>
                <a:ea typeface="+mn-ea"/>
                <a:cs typeface="+mn-cs"/>
              </a:rPr>
              <a:t>(1 min)</a:t>
            </a:r>
            <a:r>
              <a:rPr lang="en-US" sz="1200" b="1"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“Think for a moment about how you would answer the focus question on this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Have a few participants share their ideas.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first time students try to use and apply new science ideas, they’ll struggle and make mistakes. This is helpful because it gives teachers an opportunity to diagnose where students are having trouble and clarify the concepts. Students truly understand and internalize new science ideas only after making multiple attempts at using and applying them. </a:t>
            </a:r>
          </a:p>
          <a:p>
            <a:pPr marL="137160" indent="-137160">
              <a:buFont typeface="Arial" pitchFamily="34" charset="0"/>
              <a:buChar char="•"/>
            </a:pPr>
            <a:r>
              <a:rPr lang="en-US" sz="1200" kern="1200" dirty="0">
                <a:solidFill>
                  <a:schemeClr val="tx1"/>
                </a:solidFill>
                <a:latin typeface="+mn-lt"/>
                <a:ea typeface="+mn-ea"/>
                <a:cs typeface="+mn-cs"/>
              </a:rPr>
              <a:t>Using and applying new science ideas in a variety of ways and contexts can help students see how important and useful these ideas are in explaining a variety of phenomena in the world around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374341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 </a:t>
            </a:r>
          </a:p>
          <a:p>
            <a:endParaRPr lang="en-US" dirty="0"/>
          </a:p>
          <a:p>
            <a:pPr marL="228600" indent="-228600">
              <a:buAutoNum type="alphaLcPeriod"/>
            </a:pP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“We’ll now shift our attention to the second lesson analysis focus question and spend some time summarizing what we’ve learned so far about Student Thinking Lens strategies 1–6. Then we’ll review the Variation in Traits lesson plans and highlight how these strategies are used in the lessons you’ll start teaching in January.”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31449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pPr defTabSz="931774">
              <a:defRPr/>
            </a:pPr>
            <a:endParaRPr lang="en-US" baseline="0" dirty="0"/>
          </a:p>
          <a:p>
            <a:pPr marL="228600" indent="-228600" defTabSz="931774">
              <a:buAutoNum type="alphaLcPeriod"/>
              <a:defRPr/>
            </a:pPr>
            <a:r>
              <a:rPr lang="en-US" baseline="0" dirty="0"/>
              <a:t>“These are the Student Thinking Lens strategies we’ve explored so far.  You’ll get practice using them as you teach the lessons on forces and variation in traits next year.” </a:t>
            </a:r>
          </a:p>
          <a:p>
            <a:pPr marL="0" indent="0" defTabSz="931774">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80158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baseline="0" dirty="0"/>
              <a:t>3 </a:t>
            </a:r>
            <a:r>
              <a:rPr lang="en-US" dirty="0"/>
              <a:t>min </a:t>
            </a:r>
          </a:p>
          <a:p>
            <a:pPr lvl="0" fontAlgn="base"/>
            <a:endParaRPr lang="en-US" sz="1200" b="1" u="none" strike="noStrike" kern="1200" dirty="0">
              <a:solidFill>
                <a:schemeClr val="tx1"/>
              </a:solidFill>
              <a:effectLst/>
              <a:latin typeface="+mn-lt"/>
              <a:ea typeface="+mn-ea"/>
              <a:cs typeface="+mn-cs"/>
            </a:endParaRPr>
          </a:p>
          <a:p>
            <a:pPr marL="228600" indent="-228600">
              <a:buAutoNum type="alphaLcPeriod"/>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review STL strategies 1–6 on the summary chart in the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the questions on the slide.</a:t>
            </a:r>
          </a:p>
          <a:p>
            <a:r>
              <a:rPr lang="en-US" sz="1050" kern="1200" dirty="0">
                <a:solidFill>
                  <a:schemeClr val="tx1"/>
                </a:solidFill>
                <a:latin typeface="+mn-lt"/>
                <a:ea typeface="+mn-ea"/>
                <a:cs typeface="+mn-cs"/>
              </a:rPr>
              <a:t>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Strategies 1–3 are types of questions, and strategies 4–6 are activities designed to move student thinking forward toward more-scientific understandings. </a:t>
            </a:r>
          </a:p>
          <a:p>
            <a:pPr marL="137160" indent="-137160">
              <a:buFont typeface="Arial" pitchFamily="34" charset="0"/>
              <a:buChar char="•"/>
            </a:pPr>
            <a:r>
              <a:rPr lang="en-US" sz="1200" kern="1200" dirty="0">
                <a:solidFill>
                  <a:schemeClr val="tx1"/>
                </a:solidFill>
                <a:latin typeface="+mn-lt"/>
                <a:ea typeface="+mn-ea"/>
                <a:cs typeface="+mn-cs"/>
              </a:rPr>
              <a:t>Some strategies are used at any time during the lesson (e.g., probe questions); others are used at specific times (e.g., elicit questions used </a:t>
            </a:r>
            <a:r>
              <a:rPr lang="en-US" sz="1200" b="0" i="1" kern="1200" dirty="0">
                <a:solidFill>
                  <a:schemeClr val="tx1"/>
                </a:solidFill>
                <a:latin typeface="+mn-lt"/>
                <a:ea typeface="+mn-ea"/>
                <a:cs typeface="+mn-cs"/>
              </a:rPr>
              <a:t>before</a:t>
            </a:r>
            <a:r>
              <a:rPr lang="en-US" sz="1200" kern="1200" dirty="0">
                <a:solidFill>
                  <a:schemeClr val="tx1"/>
                </a:solidFill>
                <a:latin typeface="+mn-lt"/>
                <a:ea typeface="+mn-ea"/>
                <a:cs typeface="+mn-cs"/>
              </a:rPr>
              <a:t> students have been introduced to new science ideas; use-and-apply activities used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been introduced to new science ideas).</a:t>
            </a:r>
          </a:p>
          <a:p>
            <a:pPr marL="137160" indent="-137160">
              <a:buFont typeface="Arial" pitchFamily="34" charset="0"/>
              <a:buChar char="•"/>
            </a:pPr>
            <a:r>
              <a:rPr lang="en-US" sz="1200" kern="1200" dirty="0">
                <a:solidFill>
                  <a:schemeClr val="tx1"/>
                </a:solidFill>
                <a:latin typeface="+mn-lt"/>
                <a:ea typeface="+mn-ea"/>
                <a:cs typeface="+mn-cs"/>
              </a:rPr>
              <a:t>Each strategy has it’s own specific purpose(s), but the strategies are closely connected to one another. That is, these strategies aren’t used in isolation; they’re complementary.</a:t>
            </a:r>
            <a:endParaRPr lang="en-US" baseline="0" dirty="0"/>
          </a:p>
        </p:txBody>
      </p:sp>
      <p:sp>
        <p:nvSpPr>
          <p:cNvPr id="624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B7C795E-1AF6-4A8C-A213-CFDC663F8001}" type="slidenum">
              <a:rPr lang="en-US" smtClean="0"/>
              <a:pPr eaLnBrk="1" hangingPunct="1"/>
              <a:t>17</a:t>
            </a:fld>
            <a:endParaRPr lang="en-US"/>
          </a:p>
        </p:txBody>
      </p:sp>
    </p:spTree>
    <p:extLst>
      <p:ext uri="{BB962C8B-B14F-4D97-AF65-F5344CB8AC3E}">
        <p14:creationId xmlns:p14="http://schemas.microsoft.com/office/powerpoint/2010/main" val="345815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0" indent="-228600" fontAlgn="base">
              <a:buAutoNum type="alphaLcPeriod"/>
            </a:pPr>
            <a:r>
              <a:rPr lang="en-US" sz="1200" kern="1200" dirty="0">
                <a:solidFill>
                  <a:schemeClr val="tx1"/>
                </a:solidFill>
                <a:latin typeface="+mn-lt"/>
                <a:ea typeface="+mn-ea"/>
                <a:cs typeface="+mn-cs"/>
              </a:rPr>
              <a:t>“</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lesson context at the top of the video transcript (handout 4.5 in your PD program binders).”</a:t>
            </a:r>
          </a:p>
          <a:p>
            <a:pPr marL="228600" lvl="0" indent="-228600" fontAlgn="base">
              <a:buNone/>
            </a:pPr>
            <a:endParaRPr lang="en-US" dirty="0"/>
          </a:p>
          <a:p>
            <a:pPr marL="228600" lvl="0" indent="-228600" fontAlgn="base">
              <a:buAutoNum type="alphaLcPeriod" startAt="2"/>
            </a:pPr>
            <a:r>
              <a:rPr lang="en-US" sz="1200" u="none" strike="noStrike" kern="1200" dirty="0">
                <a:solidFill>
                  <a:schemeClr val="tx1"/>
                </a:solidFill>
                <a:effectLst/>
                <a:latin typeface="+mn-lt"/>
                <a:ea typeface="+mn-ea"/>
                <a:cs typeface="+mn-cs"/>
              </a:rPr>
              <a:t>Make</a:t>
            </a:r>
            <a:r>
              <a:rPr lang="en-US" sz="1200" u="none" strike="noStrike" kern="1200" baseline="0" dirty="0">
                <a:solidFill>
                  <a:schemeClr val="tx1"/>
                </a:solidFill>
                <a:effectLst/>
                <a:latin typeface="+mn-lt"/>
                <a:ea typeface="+mn-ea"/>
                <a:cs typeface="+mn-cs"/>
              </a:rPr>
              <a:t> sure </a:t>
            </a:r>
            <a:r>
              <a:rPr lang="en-US" sz="1200" u="none" strike="noStrike" kern="1200" dirty="0">
                <a:solidFill>
                  <a:schemeClr val="tx1"/>
                </a:solidFill>
                <a:effectLst/>
                <a:latin typeface="+mn-lt"/>
                <a:ea typeface="+mn-ea"/>
                <a:cs typeface="+mn-cs"/>
              </a:rPr>
              <a:t>participants understand the science content and activity</a:t>
            </a:r>
            <a:r>
              <a:rPr lang="en-US" sz="1200" u="none" strike="noStrike" kern="1200" baseline="0" dirty="0">
                <a:solidFill>
                  <a:schemeClr val="tx1"/>
                </a:solidFill>
                <a:effectLst/>
                <a:latin typeface="+mn-lt"/>
                <a:ea typeface="+mn-ea"/>
                <a:cs typeface="+mn-cs"/>
              </a:rPr>
              <a:t> that are the focus </a:t>
            </a:r>
            <a:r>
              <a:rPr lang="en-US" sz="1200" u="none" strike="noStrike" kern="1200" dirty="0">
                <a:solidFill>
                  <a:schemeClr val="tx1"/>
                </a:solidFill>
                <a:effectLst/>
                <a:latin typeface="+mn-lt"/>
                <a:ea typeface="+mn-ea"/>
                <a:cs typeface="+mn-cs"/>
              </a:rPr>
              <a:t>of</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this video clip.</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18</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 min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absolutely necessary, you can skip this video analysis.</a:t>
            </a:r>
          </a:p>
          <a:p>
            <a:pPr lvl="0" fontAlgn="base"/>
            <a:endParaRPr lang="en-US" sz="1200" u="sng" strike="noStrike"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Orient participants to handout 4.6, Identifying Student Thinking Lens Strategies.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Make sure participants understand the context of </a:t>
            </a:r>
            <a:r>
              <a:rPr lang="en-US" sz="1200" kern="1200" baseline="0" dirty="0">
                <a:solidFill>
                  <a:schemeClr val="tx1"/>
                </a:solidFill>
                <a:latin typeface="+mn-lt"/>
                <a:ea typeface="+mn-ea"/>
                <a:cs typeface="+mn-cs"/>
              </a:rPr>
              <a:t>the video clip (</a:t>
            </a:r>
            <a:r>
              <a:rPr lang="en-US" sz="1200" kern="1200" dirty="0">
                <a:solidFill>
                  <a:schemeClr val="tx1"/>
                </a:solidFill>
                <a:latin typeface="+mn-lt"/>
                <a:ea typeface="+mn-ea"/>
                <a:cs typeface="+mn-cs"/>
              </a:rPr>
              <a:t>from the transcript).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Show the video clip.</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handout 4.6, Identifying Student Thinking</a:t>
            </a:r>
            <a:r>
              <a:rPr lang="en-US" sz="1200" kern="1200" baseline="0" dirty="0">
                <a:solidFill>
                  <a:schemeClr val="tx1"/>
                </a:solidFill>
                <a:latin typeface="+mn-lt"/>
                <a:ea typeface="+mn-ea"/>
                <a:cs typeface="+mn-cs"/>
              </a:rPr>
              <a:t> Lens Strategies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STL strategies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did you identify in the video transcript? Did you spot any missed opportunities?”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See PD Leader Master: Identifying Student Thinking Lens Strategies (Answer Key) for possible responses and examples from the video clip. Participants may come up with different responses.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There is a leading question at segment 00:01:07: “Let’s look up here. So who has the most check marks?”  </a:t>
            </a:r>
          </a:p>
          <a:p>
            <a:pPr marL="137160" indent="-137160">
              <a:buFont typeface="Arial" pitchFamily="34" charset="0"/>
              <a:buChar char="•"/>
            </a:pPr>
            <a:r>
              <a:rPr lang="en-US" sz="1200" kern="1200" dirty="0">
                <a:solidFill>
                  <a:schemeClr val="tx1"/>
                </a:solidFill>
                <a:latin typeface="+mn-lt"/>
                <a:ea typeface="+mn-ea"/>
                <a:cs typeface="+mn-cs"/>
              </a:rPr>
              <a:t>The teacher also leads at segment 00:01:27 with the statement, “That’s true. But if this one’s got the most checks, I might lean towards that one.”</a:t>
            </a:r>
          </a:p>
          <a:p>
            <a:pPr marL="137160" indent="-137160">
              <a:buFont typeface="Arial" pitchFamily="34" charset="0"/>
              <a:buChar char="•"/>
            </a:pPr>
            <a:r>
              <a:rPr lang="en-US" sz="1200" kern="1200" dirty="0">
                <a:solidFill>
                  <a:schemeClr val="tx1"/>
                </a:solidFill>
                <a:latin typeface="+mn-lt"/>
                <a:ea typeface="+mn-ea"/>
                <a:cs typeface="+mn-cs"/>
              </a:rPr>
              <a:t>The teacher missed an opportunity to correct the student at segment 00:01:46 who erroneously says, “The gray mice still only has one check mark gone, and the brown mice also only have one check mark gone.” The data clearly show that the gray and the brown mice don’t have the same number of check marks. </a:t>
            </a:r>
            <a:endParaRPr lang="en-US" dirty="0"/>
          </a:p>
        </p:txBody>
      </p:sp>
    </p:spTree>
    <p:extLst>
      <p:ext uri="{BB962C8B-B14F-4D97-AF65-F5344CB8AC3E}">
        <p14:creationId xmlns:p14="http://schemas.microsoft.com/office/powerpoint/2010/main" val="335029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sz="1200" kern="1200" dirty="0">
              <a:solidFill>
                <a:schemeClr val="tx1"/>
              </a:solidFill>
              <a:effectLst/>
              <a:latin typeface="+mn-lt"/>
              <a:ea typeface="+mn-ea"/>
              <a:cs typeface="+mn-cs"/>
            </a:endParaRPr>
          </a:p>
          <a:p>
            <a:pPr marL="228600" indent="-228600">
              <a:buAutoNum type="alphaLcPeriod"/>
            </a:pPr>
            <a:r>
              <a:rPr lang="en-US" sz="1200" kern="1200" dirty="0">
                <a:solidFill>
                  <a:schemeClr val="tx1"/>
                </a:solidFill>
                <a:effectLst/>
                <a:latin typeface="+mn-lt"/>
                <a:ea typeface="+mn-ea"/>
                <a:cs typeface="+mn-cs"/>
              </a:rPr>
              <a:t>Talk through the agenda for the day. </a:t>
            </a:r>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108790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“Before we share our reports about each of the Variation</a:t>
            </a:r>
            <a:r>
              <a:rPr lang="en-US" sz="1200" u="none" strike="noStrike" kern="1200" baseline="0" dirty="0">
                <a:solidFill>
                  <a:schemeClr val="tx1"/>
                </a:solidFill>
                <a:effectLst/>
                <a:latin typeface="+mn-lt"/>
                <a:ea typeface="+mn-ea"/>
                <a:cs typeface="+mn-cs"/>
              </a:rPr>
              <a:t> in Traits </a:t>
            </a:r>
            <a:r>
              <a:rPr lang="en-US" sz="1200" u="none" strike="noStrike" kern="1200" dirty="0">
                <a:solidFill>
                  <a:schemeClr val="tx1"/>
                </a:solidFill>
                <a:effectLst/>
                <a:latin typeface="+mn-lt"/>
                <a:ea typeface="+mn-ea"/>
                <a:cs typeface="+mn-cs"/>
              </a:rPr>
              <a:t>lesson plans and how they support you in practicing these Student Thinking Lens strategies, let’s review the plan for the school year.”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“In the fall you’ll teach the </a:t>
            </a:r>
            <a:r>
              <a:rPr lang="en-US" sz="1200" b="1" kern="1200" dirty="0">
                <a:solidFill>
                  <a:schemeClr val="tx1"/>
                </a:solidFill>
                <a:latin typeface="+mn-lt"/>
                <a:ea typeface="+mn-ea"/>
                <a:cs typeface="+mn-cs"/>
              </a:rPr>
              <a:t>Forces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lessons, and we’ll meet in our study group to analyze video clips and student work from these lessons. This analysis will help us deepen our understandings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the science content, the lesson plans, and our students’ thinking and learning.”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“Starting in January, you’ll teach the </a:t>
            </a:r>
            <a:r>
              <a:rPr lang="en-US" sz="1200" b="1" kern="1200" dirty="0">
                <a:solidFill>
                  <a:schemeClr val="tx1"/>
                </a:solidFill>
                <a:latin typeface="+mn-lt"/>
                <a:ea typeface="+mn-ea"/>
                <a:cs typeface="+mn-cs"/>
              </a:rPr>
              <a:t>Variation in Traits </a:t>
            </a:r>
            <a:r>
              <a:rPr lang="en-US" sz="1200" kern="1200" dirty="0">
                <a:solidFill>
                  <a:schemeClr val="tx1"/>
                </a:solidFill>
                <a:latin typeface="+mn-lt"/>
                <a:ea typeface="+mn-ea"/>
                <a:cs typeface="+mn-cs"/>
              </a:rPr>
              <a:t>lessons, and we’ll meet in our study group to analyze video clips and student work from these lessons. Do you have any questions?”</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Important reminder: </a:t>
            </a:r>
            <a:r>
              <a:rPr lang="en-US" sz="1200" kern="1200" dirty="0">
                <a:solidFill>
                  <a:schemeClr val="tx1"/>
                </a:solidFill>
                <a:latin typeface="+mn-lt"/>
                <a:ea typeface="+mn-ea"/>
                <a:cs typeface="+mn-cs"/>
              </a:rPr>
              <a:t>“Remember that we’re analyzing video clips of our own classroom teaching to help us all learn, not to evaluate and critique one another. Everyone is learning to use both new strategies and new lesson plans, so it’s predictable that our first attempts at teaching these lessons will have rough spots. We need to appreciate and acknowledge the courage each of us is demonstrating in sharing our initial efforts to teach these lessons. Please be assured that our analyses of the videos will focus on the strategies, the science content, and most importantly, how students are making sense of the lessons. We’re not going to focus on rough spots</a:t>
            </a:r>
            <a:r>
              <a:rPr lang="en-US" sz="1200" kern="1200" baseline="0" dirty="0">
                <a:solidFill>
                  <a:schemeClr val="tx1"/>
                </a:solidFill>
                <a:latin typeface="+mn-lt"/>
                <a:ea typeface="+mn-ea"/>
                <a:cs typeface="+mn-cs"/>
              </a:rPr>
              <a:t> or</a:t>
            </a:r>
            <a:r>
              <a:rPr lang="en-US" sz="1200" kern="1200" dirty="0">
                <a:solidFill>
                  <a:schemeClr val="tx1"/>
                </a:solidFill>
                <a:latin typeface="+mn-lt"/>
                <a:ea typeface="+mn-ea"/>
                <a:cs typeface="+mn-cs"/>
              </a:rPr>
              <a:t> management problems. We’re here to support one another and to learn and grow as science teachers.”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272261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0" indent="-228600" fontAlgn="base">
              <a:buFontTx/>
              <a:buAutoNum type="alphaLcPeriod"/>
            </a:pPr>
            <a:r>
              <a:rPr lang="en-US" sz="1200" u="none" strike="noStrike" kern="1200" dirty="0">
                <a:solidFill>
                  <a:schemeClr val="tx1"/>
                </a:solidFill>
                <a:effectLst/>
                <a:latin typeface="+mn-lt"/>
                <a:ea typeface="+mn-ea"/>
                <a:cs typeface="+mn-cs"/>
              </a:rPr>
              <a:t>Read through the information on this slide. </a:t>
            </a:r>
          </a:p>
          <a:p>
            <a:pPr marL="228600" lvl="0" indent="-228600" fontAlgn="base">
              <a:buFontTx/>
              <a:buNone/>
            </a:pPr>
            <a:endParaRPr lang="en-US" sz="1200" u="none" strike="noStrike" kern="1200" dirty="0">
              <a:solidFill>
                <a:schemeClr val="tx1"/>
              </a:solidFill>
              <a:effectLst/>
              <a:latin typeface="+mn-lt"/>
              <a:ea typeface="+mn-ea"/>
              <a:cs typeface="+mn-cs"/>
            </a:endParaRPr>
          </a:p>
          <a:p>
            <a:pPr marL="228600" lvl="0" indent="-228600" fontAlgn="base">
              <a:buFontTx/>
              <a:buAutoNum type="alphaLcPeriod" startAt="2"/>
            </a:pPr>
            <a:r>
              <a:rPr lang="en-US" sz="1200" u="none" strike="noStrike" kern="1200" dirty="0">
                <a:solidFill>
                  <a:schemeClr val="tx1"/>
                </a:solidFill>
                <a:effectLst/>
                <a:latin typeface="+mn-lt"/>
                <a:ea typeface="+mn-ea"/>
                <a:cs typeface="+mn-cs"/>
              </a:rPr>
              <a:t>Elicit and respond to any comments or questions from participants. </a:t>
            </a:r>
          </a:p>
          <a:p>
            <a:pPr marL="0" lvl="0" indent="0" fontAlgn="base">
              <a:buFontTx/>
              <a:buNone/>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2077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indent="-228600">
              <a:buAutoNum type="alphaLcPeriod"/>
            </a:pP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through the information on the slide.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Elicit and respond to any comments or questions from participants.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6902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slide</a:t>
            </a:r>
          </a:p>
          <a:p>
            <a:pPr lvl="1"/>
            <a:endParaRPr lang="en-US" sz="1200" kern="1200" baseline="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For step 1 on the slide, have participants describe the main learning goal for their assigned two-part lesson (parts A</a:t>
            </a:r>
            <a:r>
              <a:rPr lang="en-US" sz="1200" u="none" strike="noStrike" kern="1200" baseline="0" dirty="0">
                <a:solidFill>
                  <a:schemeClr val="tx1"/>
                </a:solidFill>
                <a:effectLst/>
                <a:latin typeface="+mn-lt"/>
                <a:ea typeface="+mn-ea"/>
                <a:cs typeface="+mn-cs"/>
              </a:rPr>
              <a:t> and B)</a:t>
            </a:r>
            <a:r>
              <a:rPr lang="en-US" sz="1200" u="none" strike="noStrike" kern="1200" dirty="0">
                <a:solidFill>
                  <a:schemeClr val="tx1"/>
                </a:solidFill>
                <a:effectLst/>
                <a:latin typeface="+mn-lt"/>
                <a:ea typeface="+mn-ea"/>
                <a:cs typeface="+mn-cs"/>
              </a:rPr>
              <a:t> and how it connects to lessons that precede</a:t>
            </a:r>
            <a:r>
              <a:rPr lang="en-US" sz="1200" u="none" strike="noStrike" kern="1200" baseline="0" dirty="0">
                <a:solidFill>
                  <a:schemeClr val="tx1"/>
                </a:solidFill>
                <a:effectLst/>
                <a:latin typeface="+mn-lt"/>
                <a:ea typeface="+mn-ea"/>
                <a:cs typeface="+mn-cs"/>
              </a:rPr>
              <a:t> and follow it</a:t>
            </a:r>
            <a:r>
              <a:rPr lang="en-US" sz="1200" u="none" strike="noStrike" kern="1200" dirty="0">
                <a:solidFill>
                  <a:schemeClr val="tx1"/>
                </a:solidFill>
                <a:effectLst/>
                <a:latin typeface="+mn-lt"/>
                <a:ea typeface="+mn-ea"/>
                <a:cs typeface="+mn-cs"/>
              </a:rPr>
              <a:t>. (5 min)</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For steps 2 and 3, have participants report on their assigned two-part lesson.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Rather than walking</a:t>
            </a:r>
            <a:r>
              <a:rPr lang="en-US" sz="1200" kern="1200" baseline="0" dirty="0">
                <a:solidFill>
                  <a:schemeClr val="tx1"/>
                </a:solidFill>
                <a:latin typeface="+mn-lt"/>
                <a:ea typeface="+mn-ea"/>
                <a:cs typeface="+mn-cs"/>
              </a:rPr>
              <a:t> through every step in the lesson plan, p</a:t>
            </a:r>
            <a:r>
              <a:rPr lang="en-US" sz="1200" kern="1200" dirty="0">
                <a:solidFill>
                  <a:schemeClr val="tx1"/>
                </a:solidFill>
                <a:latin typeface="+mn-lt"/>
                <a:ea typeface="+mn-ea"/>
                <a:cs typeface="+mn-cs"/>
              </a:rPr>
              <a:t>articipants should present the </a:t>
            </a:r>
            <a:r>
              <a:rPr lang="en-US" sz="1200" b="0" i="1" kern="1200" dirty="0">
                <a:solidFill>
                  <a:schemeClr val="tx1"/>
                </a:solidFill>
                <a:latin typeface="+mn-lt"/>
                <a:ea typeface="+mn-ea"/>
                <a:cs typeface="+mn-cs"/>
              </a:rPr>
              <a:t>big picture </a:t>
            </a:r>
            <a:r>
              <a:rPr lang="en-US" sz="1200" kern="1200" dirty="0">
                <a:solidFill>
                  <a:schemeClr val="tx1"/>
                </a:solidFill>
                <a:latin typeface="+mn-lt"/>
                <a:ea typeface="+mn-ea"/>
                <a:cs typeface="+mn-cs"/>
              </a:rPr>
              <a:t>using the questions in step 2 on the slide. They should bring up details only when they have some concern, question, or suggestion about a modification.</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As participants give their reports, mark on a chart the Student Thinking Lens strategies that are highlighted in each lesson. (Use the chart on the next slide as a model.)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that are highlighted in the lesson. (Several strategies</a:t>
            </a:r>
            <a:r>
              <a:rPr lang="en-US" sz="1200" kern="1200" baseline="0" dirty="0">
                <a:solidFill>
                  <a:schemeClr val="tx1"/>
                </a:solidFill>
                <a:latin typeface="+mn-lt"/>
                <a:ea typeface="+mn-ea"/>
                <a:cs typeface="+mn-cs"/>
              </a:rPr>
              <a:t> may be used in a lesson.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pPr marL="228600" indent="-228600">
              <a:buAutoNum type="alphaLcPeriod" startAt="4"/>
            </a:pPr>
            <a:r>
              <a:rPr lang="en-US" sz="1200" b="0" kern="1200" dirty="0">
                <a:solidFill>
                  <a:schemeClr val="tx1"/>
                </a:solidFill>
                <a:latin typeface="+mn-lt"/>
                <a:ea typeface="+mn-ea"/>
                <a:cs typeface="+mn-cs"/>
              </a:rPr>
              <a:t>Highlight the</a:t>
            </a:r>
            <a:r>
              <a:rPr lang="en-US" sz="1200" b="0" kern="1200" baseline="0" dirty="0">
                <a:solidFill>
                  <a:schemeClr val="tx1"/>
                </a:solidFill>
                <a:latin typeface="+mn-lt"/>
                <a:ea typeface="+mn-ea"/>
                <a:cs typeface="+mn-cs"/>
              </a:rPr>
              <a:t> following ideal pattern and how STL strategies work together across lessons:</a:t>
            </a:r>
          </a:p>
          <a:p>
            <a:pPr marL="365760" indent="-182880">
              <a:buFont typeface="Arial" pitchFamily="34" charset="0"/>
              <a:buChar char="•"/>
            </a:pPr>
            <a:r>
              <a:rPr lang="en-US" sz="1200" kern="1200" dirty="0">
                <a:solidFill>
                  <a:schemeClr val="tx1"/>
                </a:solidFill>
                <a:latin typeface="+mn-lt"/>
                <a:ea typeface="+mn-ea"/>
                <a:cs typeface="+mn-cs"/>
              </a:rPr>
              <a:t>Elicit and probe strategies are very important in lesson 1.</a:t>
            </a:r>
          </a:p>
          <a:p>
            <a:pPr marL="365760" indent="-182880">
              <a:buFont typeface="Arial" pitchFamily="34" charset="0"/>
              <a:buChar char="•"/>
            </a:pPr>
            <a:r>
              <a:rPr lang="en-US" sz="1200" kern="1200" dirty="0">
                <a:solidFill>
                  <a:schemeClr val="tx1"/>
                </a:solidFill>
                <a:latin typeface="+mn-lt"/>
                <a:ea typeface="+mn-ea"/>
                <a:cs typeface="+mn-cs"/>
              </a:rPr>
              <a:t>Probe and challenge strategies are used throughout all the lessons.</a:t>
            </a:r>
          </a:p>
          <a:p>
            <a:pPr marL="365760" indent="-182880">
              <a:buFont typeface="Arial" pitchFamily="34" charset="0"/>
              <a:buChar char="•"/>
            </a:pPr>
            <a:r>
              <a:rPr lang="en-US" sz="1200" kern="1200" dirty="0">
                <a:solidFill>
                  <a:schemeClr val="tx1"/>
                </a:solidFill>
                <a:latin typeface="+mn-lt"/>
                <a:ea typeface="+mn-ea"/>
                <a:cs typeface="+mn-cs"/>
              </a:rPr>
              <a:t>Strategies 4 and 5 are highlighted in the middle lessons.</a:t>
            </a:r>
          </a:p>
          <a:p>
            <a:pPr marL="365760" indent="-182880">
              <a:buFont typeface="Arial" pitchFamily="34" charset="0"/>
              <a:buChar char="•"/>
            </a:pPr>
            <a:r>
              <a:rPr lang="en-US" sz="1200" kern="1200" dirty="0">
                <a:solidFill>
                  <a:schemeClr val="tx1"/>
                </a:solidFill>
                <a:latin typeface="+mn-lt"/>
                <a:ea typeface="+mn-ea"/>
                <a:cs typeface="+mn-cs"/>
              </a:rPr>
              <a:t>Strategy 6 is highlighted </a:t>
            </a:r>
            <a:r>
              <a:rPr lang="en-US" sz="1200" kern="1200" dirty="0">
                <a:solidFill>
                  <a:schemeClr val="tx1"/>
                </a:solidFill>
                <a:effectLst/>
                <a:latin typeface="+mn-lt"/>
                <a:ea typeface="+mn-ea"/>
                <a:cs typeface="+mn-cs"/>
              </a:rPr>
              <a:t>toward the end of a lesson, after students encounter new science ideas but before final unit assessments.     </a:t>
            </a:r>
          </a:p>
          <a:p>
            <a:pPr marL="182880" indent="0">
              <a:buFont typeface="Arial" pitchFamily="34" charset="0"/>
              <a:buNone/>
            </a:pP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Make sure you</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limit the time allotted for each lesson</a:t>
            </a:r>
            <a:r>
              <a:rPr lang="en-US" sz="1200" kern="1200" dirty="0">
                <a:solidFill>
                  <a:schemeClr val="tx1"/>
                </a:solidFill>
                <a:latin typeface="+mn-lt"/>
                <a:ea typeface="+mn-ea"/>
                <a:cs typeface="+mn-cs"/>
              </a:rPr>
              <a:t> so you can get through them all. If you have 6 two-part lessons, you’ll have approximately 8 minutes for each lesson (4 minutes for part A, and 4 minutes for part B). If your lesson series has more than 6 two-part lessons, you’ll have to decrease the time for each lesson. </a:t>
            </a:r>
            <a:endParaRPr lang="en-US" b="1"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lvl="0" fontAlgn="base"/>
            <a:r>
              <a:rPr lang="en-US" sz="1200" u="none" strike="noStrike" kern="1200" dirty="0">
                <a:solidFill>
                  <a:schemeClr val="tx1"/>
                </a:solidFill>
                <a:effectLst/>
                <a:latin typeface="+mn-lt"/>
                <a:ea typeface="+mn-ea"/>
                <a:cs typeface="+mn-cs"/>
              </a:rPr>
              <a:t>60 minutes in conjunction with slide 23</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Use this slide in conjunction with the previous slide.</a:t>
            </a:r>
          </a:p>
          <a:p>
            <a:pPr marL="0" lvl="0" indent="0" fontAlgn="base">
              <a:buNone/>
            </a:pPr>
            <a:endParaRPr lang="en-US" sz="1200" kern="1200" dirty="0">
              <a:solidFill>
                <a:schemeClr val="tx1"/>
              </a:solidFill>
              <a:latin typeface="+mn-lt"/>
              <a:ea typeface="+mn-ea"/>
              <a:cs typeface="+mn-cs"/>
            </a:endParaRPr>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24</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indent="-228600" eaLnBrk="1" hangingPunct="1">
              <a:buAutoNum type="alphaLcPeriod"/>
            </a:pPr>
            <a:r>
              <a:rPr lang="en-US" altLang="en-US" dirty="0"/>
              <a:t>“Let’s dig into our content deepening</a:t>
            </a:r>
            <a:r>
              <a:rPr lang="en-US" altLang="en-US" baseline="0" dirty="0"/>
              <a:t> work for today.” </a:t>
            </a:r>
          </a:p>
          <a:p>
            <a:pPr marL="228600" indent="-228600" eaLnBrk="1" hangingPunct="1">
              <a:buNone/>
            </a:pPr>
            <a:endParaRPr lang="en-US" altLang="en-US" baseline="0"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content background document and Common Student Ideas about Variation in Traits as needed throughout this phase.</a:t>
            </a:r>
            <a:endParaRPr lang="en-US" altLang="en-US" baseline="0" dirty="0"/>
          </a:p>
          <a:p>
            <a:pPr marL="228600" indent="-228600" eaLnBrk="1" hangingPunct="1">
              <a:buAutoNum type="alphaLcPeriod"/>
            </a:pP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mn-lt"/>
                <a:ea typeface="+mn-ea"/>
                <a:cs typeface="+mn-cs"/>
              </a:rPr>
              <a:t>Less than 1 min</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Revisit the unit central questions and announce that participants</a:t>
            </a:r>
            <a:r>
              <a:rPr lang="en-US" sz="1200" kern="1200" baseline="0" dirty="0">
                <a:solidFill>
                  <a:schemeClr val="tx1"/>
                </a:solidFill>
                <a:latin typeface="+mn-lt"/>
                <a:ea typeface="+mn-ea"/>
                <a:cs typeface="+mn-cs"/>
              </a:rPr>
              <a:t> will use the science ideas they’ve learned about this week to answer these questions at the end of the session.</a:t>
            </a:r>
            <a:r>
              <a:rPr lang="en-US" sz="1200" kern="1200" dirty="0">
                <a:solidFill>
                  <a:schemeClr val="tx1"/>
                </a:solidFill>
                <a:latin typeface="+mn-lt"/>
                <a:ea typeface="+mn-ea"/>
                <a:cs typeface="+mn-cs"/>
              </a:rPr>
              <a:t> </a:t>
            </a:r>
          </a:p>
          <a:p>
            <a:pPr marL="0" indent="0">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Less than 1 min</a:t>
            </a:r>
          </a:p>
          <a:p>
            <a:pPr marL="228600" indent="-228600">
              <a:buFont typeface="+mj-lt"/>
              <a:buNone/>
            </a:pPr>
            <a:endParaRPr lang="en-US" dirty="0"/>
          </a:p>
          <a:p>
            <a:pPr marL="228600" indent="-228600">
              <a:buAutoNum type="alphaLcPeriod"/>
            </a:pPr>
            <a:r>
              <a:rPr lang="en-US" sz="1200" kern="1200" dirty="0">
                <a:solidFill>
                  <a:schemeClr val="tx1"/>
                </a:solidFill>
                <a:latin typeface="+mn-lt"/>
                <a:ea typeface="+mn-ea"/>
                <a:cs typeface="+mn-cs"/>
              </a:rPr>
              <a:t>Review the focus question on the slide.</a:t>
            </a:r>
          </a:p>
          <a:p>
            <a:pPr marL="228600" indent="-228600">
              <a:buAutoNum type="alphaLcPeriod"/>
            </a:pPr>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“Today we’ll continue exploring this focus question from our previous content deepening session.”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74600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AutoNum type="alphaLcPeriod"/>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goal </a:t>
            </a:r>
            <a:r>
              <a:rPr lang="en-US" sz="1200" kern="1200" baseline="0" dirty="0">
                <a:solidFill>
                  <a:schemeClr val="tx1"/>
                </a:solidFill>
                <a:latin typeface="+mn-lt"/>
                <a:ea typeface="+mn-ea"/>
                <a:cs typeface="+mn-cs"/>
              </a:rPr>
              <a:t>from the previous session.</a:t>
            </a:r>
          </a:p>
          <a:p>
            <a:pPr marL="228600" lvl="1" indent="-228600">
              <a:buNone/>
            </a:pPr>
            <a:endParaRPr lang="en-US" sz="1200" kern="1200" baseline="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“We started working toward this goal in our last content deepening session, and by the end of today’s session,</a:t>
            </a:r>
            <a:r>
              <a:rPr lang="en-US" sz="1200" kern="1200" baseline="0" dirty="0">
                <a:solidFill>
                  <a:schemeClr val="tx1"/>
                </a:solidFill>
                <a:latin typeface="+mn-lt"/>
                <a:ea typeface="+mn-ea"/>
                <a:cs typeface="+mn-cs"/>
              </a:rPr>
              <a:t> we’ll have a complete explanation for change within populations over time</a:t>
            </a:r>
            <a:r>
              <a:rPr lang="en-US" sz="1200" kern="1200" dirty="0">
                <a:solidFill>
                  <a:schemeClr val="tx1"/>
                </a:solidFill>
                <a:latin typeface="+mn-lt"/>
                <a:ea typeface="+mn-ea"/>
                <a:cs typeface="+mn-cs"/>
              </a:rPr>
              <a:t>.” </a:t>
            </a:r>
          </a:p>
          <a:p>
            <a:pPr marL="0" lvl="1" indent="0">
              <a:buNone/>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847247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10 min</a:t>
            </a:r>
          </a:p>
          <a:p>
            <a:pPr marL="0" lvl="1"/>
            <a:endParaRPr lang="en-US" sz="1200" kern="1200" dirty="0">
              <a:solidFill>
                <a:schemeClr val="tx1"/>
              </a:solidFill>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“Next, we’ll watch the rest of the short film </a:t>
            </a:r>
            <a:r>
              <a:rPr lang="en-US" sz="1200" i="1" kern="1200" dirty="0">
                <a:solidFill>
                  <a:schemeClr val="tx1"/>
                </a:solidFill>
                <a:latin typeface="+mn-lt"/>
                <a:ea typeface="+mn-ea"/>
                <a:cs typeface="+mn-cs"/>
              </a:rPr>
              <a:t>The Making of the Fittest: Natural Selection and Adaptation.”</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You may want to start over at the beginning of the video or continue from the 2:37 time mark.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locate their Natural-Selection Explanation Table (handout 3.11) from the previous session.</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“As you watch the video, look for evidence that supports each principle of natural selection on the handout for changes in the fur-color trait in the rock pocket mouse population. Record this evidence on the handout.”</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Show the video.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Following the video, distribute handout 4.7 (Transcript for </a:t>
            </a:r>
            <a:r>
              <a:rPr lang="en-US" sz="1200" i="1" kern="1200" dirty="0">
                <a:solidFill>
                  <a:schemeClr val="tx1"/>
                </a:solidFill>
                <a:latin typeface="+mn-lt"/>
                <a:ea typeface="+mn-ea"/>
                <a:cs typeface="+mn-cs"/>
              </a:rPr>
              <a:t>The Making of the Fittest: Natural Selection and Adaptation</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Now read through the video transcript and identify evidence that supports each principle on the handout for the pocket mouse population and add any new evidence to the handout.”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47232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5 </a:t>
            </a:r>
            <a:r>
              <a:rPr lang="en-US" baseline="0" dirty="0">
                <a:latin typeface="Arial" charset="0"/>
              </a:rPr>
              <a:t>min</a:t>
            </a:r>
            <a:endParaRPr lang="en-US" dirty="0">
              <a:latin typeface="Arial" charset="0"/>
            </a:endParaRP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Invite participants to look at your feedback on their reflections from day 3 and offer reactions, comments, or follow-up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dirty="0"/>
              <a:t>7</a:t>
            </a:r>
            <a:r>
              <a:rPr lang="en-US" baseline="0" dirty="0"/>
              <a:t> min</a:t>
            </a:r>
          </a:p>
          <a:p>
            <a:pPr marL="228600" lvl="0" indent="-228600">
              <a:buNone/>
            </a:pPr>
            <a:endParaRPr lang="en-US" baseline="0" dirty="0"/>
          </a:p>
          <a:p>
            <a:pPr marL="228600" lvl="1" indent="-228600">
              <a:buAutoNum type="alphaLcPeriod"/>
            </a:pPr>
            <a:r>
              <a:rPr lang="en-US" sz="1200" b="1" kern="1200" dirty="0">
                <a:solidFill>
                  <a:schemeClr val="tx1"/>
                </a:solidFill>
                <a:latin typeface="+mn-lt"/>
                <a:ea typeface="+mn-ea"/>
                <a:cs typeface="+mn-cs"/>
              </a:rPr>
              <a:t>Whole-</a:t>
            </a:r>
            <a:r>
              <a:rPr lang="en-US" sz="1200" b="1" kern="1200" baseline="0" dirty="0">
                <a:solidFill>
                  <a:schemeClr val="tx1"/>
                </a:solidFill>
                <a:latin typeface="+mn-lt"/>
                <a:ea typeface="+mn-ea"/>
                <a:cs typeface="+mn-cs"/>
              </a:rPr>
              <a:t>group discussion: </a:t>
            </a:r>
            <a:r>
              <a:rPr lang="en-US" sz="1200" b="0" i="0" kern="1200" baseline="0" dirty="0">
                <a:solidFill>
                  <a:schemeClr val="tx1"/>
                </a:solidFill>
                <a:latin typeface="+mn-lt"/>
                <a:ea typeface="+mn-ea"/>
                <a:cs typeface="+mn-cs"/>
              </a:rPr>
              <a:t>C</a:t>
            </a:r>
            <a:r>
              <a:rPr lang="en-US" sz="1200" b="0" kern="1200" baseline="0" dirty="0">
                <a:solidFill>
                  <a:schemeClr val="tx1"/>
                </a:solidFill>
                <a:latin typeface="+mn-lt"/>
                <a:ea typeface="+mn-ea"/>
                <a:cs typeface="+mn-cs"/>
              </a:rPr>
              <a:t>ompare</a:t>
            </a:r>
            <a:r>
              <a:rPr lang="en-US" sz="1200" kern="1200" baseline="0" dirty="0">
                <a:solidFill>
                  <a:schemeClr val="tx1"/>
                </a:solidFill>
                <a:latin typeface="+mn-lt"/>
                <a:ea typeface="+mn-ea"/>
                <a:cs typeface="+mn-cs"/>
              </a:rPr>
              <a:t> the evidence participants collected from the video and the transcript.</a:t>
            </a:r>
          </a:p>
          <a:p>
            <a:pPr marL="0" lvl="1" indent="0">
              <a:buNone/>
            </a:pPr>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68531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dirty="0"/>
              <a:t>6</a:t>
            </a:r>
            <a:r>
              <a:rPr lang="en-US" baseline="0" dirty="0"/>
              <a:t> min</a:t>
            </a:r>
          </a:p>
          <a:p>
            <a:pPr marL="228600" lvl="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Review the evidence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compare the evidence on the slide with the evidence they recorded on their handouts and identify any information they didn’t consider in their own analyses.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evidence do you see on this table that you didn’t consider?”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68531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r>
              <a:rPr lang="en-US" baseline="0" dirty="0"/>
              <a:t> min</a:t>
            </a:r>
          </a:p>
          <a:p>
            <a:endParaRPr lang="en-US" sz="1200" b="1" baseline="0" dirty="0">
              <a:effectLst/>
              <a:latin typeface="Arial" panose="020B0604020202020204" pitchFamily="34" charset="0"/>
              <a:ea typeface="Calibri" panose="020F0502020204030204" pitchFamily="34" charset="0"/>
            </a:endParaRPr>
          </a:p>
          <a:p>
            <a:r>
              <a:rPr lang="en-US" sz="1200" b="1" dirty="0">
                <a:effectLst/>
                <a:latin typeface="Arial" panose="020B0604020202020204" pitchFamily="34" charset="0"/>
                <a:ea typeface="Calibri" panose="020F0502020204030204" pitchFamily="34" charset="0"/>
              </a:rPr>
              <a:t>Note: </a:t>
            </a:r>
            <a:r>
              <a:rPr lang="en-US" sz="1200" dirty="0">
                <a:effectLst/>
                <a:latin typeface="Arial" panose="020B0604020202020204" pitchFamily="34" charset="0"/>
                <a:ea typeface="Calibri" panose="020F0502020204030204" pitchFamily="34" charset="0"/>
              </a:rPr>
              <a:t>You should already have set up the “Predator</a:t>
            </a:r>
            <a:r>
              <a:rPr lang="en-US" sz="1200" baseline="0" dirty="0">
                <a:effectLst/>
                <a:latin typeface="Arial" panose="020B0604020202020204" pitchFamily="34" charset="0"/>
                <a:ea typeface="Calibri" panose="020F0502020204030204" pitchFamily="34" charset="0"/>
              </a:rPr>
              <a:t> and Prey” </a:t>
            </a:r>
            <a:r>
              <a:rPr lang="en-US" sz="1200" dirty="0">
                <a:effectLst/>
                <a:latin typeface="Arial" panose="020B0604020202020204" pitchFamily="34" charset="0"/>
                <a:ea typeface="Calibri" panose="020F0502020204030204" pitchFamily="34" charset="0"/>
              </a:rPr>
              <a:t>interactive in advance (see instructions on overview page). If you didn’t log into the simulation earlier, do so now.</a:t>
            </a:r>
          </a:p>
          <a:p>
            <a:r>
              <a:rPr lang="en-US" sz="1200" dirty="0">
                <a:effectLst/>
                <a:latin typeface="Arial" panose="020B0604020202020204" pitchFamily="34" charset="0"/>
                <a:ea typeface="Calibri" panose="020F0502020204030204" pitchFamily="34" charset="0"/>
              </a:rPr>
              <a:t> </a:t>
            </a: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dirty="0">
                <a:effectLst/>
                <a:latin typeface="Arial" panose="020B0604020202020204" pitchFamily="34" charset="0"/>
                <a:ea typeface="Calibri" panose="020F0502020204030204" pitchFamily="34" charset="0"/>
              </a:rPr>
              <a:t>Introduce the predator-and-prey simulation in the BSCS Across the Sciences online course.</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effectLst/>
              <a:latin typeface="Arial" panose="020B0604020202020204" pitchFamily="34" charset="0"/>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Ask participants to write the following information in their science notebooks: </a:t>
            </a:r>
            <a:r>
              <a:rPr lang="en-US" sz="1200" b="1" kern="1200" dirty="0">
                <a:solidFill>
                  <a:schemeClr val="tx1"/>
                </a:solidFill>
                <a:latin typeface="+mn-lt"/>
                <a:ea typeface="+mn-ea"/>
                <a:cs typeface="+mn-cs"/>
              </a:rPr>
              <a:t>Simulation 1:</a:t>
            </a:r>
            <a:r>
              <a:rPr lang="en-US" sz="1200" kern="1200" dirty="0">
                <a:solidFill>
                  <a:schemeClr val="tx1"/>
                </a:solidFill>
                <a:latin typeface="+mn-lt"/>
                <a:ea typeface="+mn-ea"/>
                <a:cs typeface="+mn-cs"/>
              </a:rPr>
              <a:t> Dark background; mouse fur color inherited; color variation present. </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Select Option 1 in the simulation menu (click on the Change Options button) and have participants sketch the initial graph in their notebooks.</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Run the simulation for one round of hunting. Then direct participants to sketch the resulting graph in their notebooks. </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Run the simulation again for a second round of hunting and have participants sketch the resulting graph.</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Following the simulation, ask participants, “What claim can you make based on the data in the graphs? Make sure to include your evidence.”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“What do you think will happen if the mouse’s environment changes? Let’s find out!”</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Ask participants to write the following information in their science notebooks: </a:t>
            </a:r>
            <a:r>
              <a:rPr lang="en-US" sz="1200" b="1" kern="1200" dirty="0">
                <a:solidFill>
                  <a:schemeClr val="tx1"/>
                </a:solidFill>
                <a:latin typeface="+mn-lt"/>
                <a:ea typeface="+mn-ea"/>
                <a:cs typeface="+mn-cs"/>
              </a:rPr>
              <a:t>Simulation 2:</a:t>
            </a:r>
            <a:r>
              <a:rPr lang="en-US" sz="1200" kern="1200" dirty="0">
                <a:solidFill>
                  <a:schemeClr val="tx1"/>
                </a:solidFill>
                <a:latin typeface="+mn-lt"/>
                <a:ea typeface="+mn-ea"/>
                <a:cs typeface="+mn-cs"/>
              </a:rPr>
              <a:t> Light background; mouse fur color inherited; color variation present </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Select Option 2 in the simulation menu (light background) and have participants sketch the initial graph in their notebooks. Complete two rounds of hunting and direct participants to sketch the resulting graphs in their notebooks.</a:t>
            </a:r>
          </a:p>
          <a:p>
            <a:pPr marL="285750" marR="0" lvl="0" indent="-285750">
              <a:spcBef>
                <a:spcPts val="600"/>
              </a:spcBef>
              <a:spcAft>
                <a:spcPts val="600"/>
              </a:spcAft>
              <a:buSzPts val="1000"/>
              <a:buFont typeface="+mj-lt"/>
              <a:buAutoNum type="alphaLcPeriod"/>
              <a:tabLst>
                <a:tab pos="137160" algn="l"/>
                <a:tab pos="228600" algn="l"/>
                <a:tab pos="137160" algn="l"/>
              </a:tabLst>
            </a:pPr>
            <a:endParaRPr lang="en-US" sz="1200" kern="1200" dirty="0">
              <a:solidFill>
                <a:schemeClr val="tx1"/>
              </a:solidFill>
              <a:latin typeface="+mn-lt"/>
              <a:ea typeface="+mn-ea"/>
              <a:cs typeface="+mn-cs"/>
            </a:endParaRPr>
          </a:p>
          <a:p>
            <a:pPr marL="285750" marR="0" lvl="0" indent="-285750">
              <a:spcBef>
                <a:spcPts val="600"/>
              </a:spcBef>
              <a:spcAft>
                <a:spcPts val="600"/>
              </a:spcAft>
              <a:buSzPts val="1000"/>
              <a:buFont typeface="+mj-lt"/>
              <a:buAutoNum type="alphaLcPeriod"/>
              <a:tabLst>
                <a:tab pos="137160" algn="l"/>
                <a:tab pos="228600" algn="l"/>
                <a:tab pos="137160" algn="l"/>
              </a:tabLst>
            </a:pPr>
            <a:r>
              <a:rPr lang="en-US" sz="1200" kern="1200" dirty="0">
                <a:solidFill>
                  <a:schemeClr val="tx1"/>
                </a:solidFill>
                <a:latin typeface="+mn-lt"/>
                <a:ea typeface="+mn-ea"/>
                <a:cs typeface="+mn-cs"/>
              </a:rPr>
              <a:t>Then ask participants to make a claim supported with evidence from the graphs that answers the question, “What happens if the environment changes?”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04697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600" kern="1200" dirty="0">
                <a:solidFill>
                  <a:schemeClr val="tx1"/>
                </a:solidFill>
                <a:effectLst/>
                <a:latin typeface="+mn-lt"/>
                <a:ea typeface="+mn-ea"/>
                <a:cs typeface="+mn-cs"/>
              </a:rPr>
              <a:t>10</a:t>
            </a:r>
            <a:r>
              <a:rPr lang="en-US" sz="1600" kern="1200" baseline="0" dirty="0">
                <a:solidFill>
                  <a:schemeClr val="tx1"/>
                </a:solidFill>
                <a:effectLst/>
                <a:latin typeface="+mn-lt"/>
                <a:ea typeface="+mn-ea"/>
                <a:cs typeface="+mn-cs"/>
              </a:rPr>
              <a:t> min</a:t>
            </a:r>
          </a:p>
          <a:p>
            <a:pPr marL="228600" lvl="0" indent="-228600">
              <a:buNone/>
            </a:pPr>
            <a:endParaRPr lang="en-US" sz="1600" kern="1200" baseline="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“What would happen if the fur-color variation wasn’t inherited or there was no variation in this trait at all? That’s what we’ll explore next.”</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Select Option 3 (variation not inherited) and run the simulation again.</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Then select Option 4 (no variation) and run the simulation.</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Have participants add evidence from these simulations to the Natural-Selection Explanation Table (handout 3.11).</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486228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min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Initially</a:t>
            </a:r>
            <a:r>
              <a:rPr lang="en-US" sz="1200" kern="1200" baseline="0" dirty="0">
                <a:solidFill>
                  <a:schemeClr val="tx1"/>
                </a:solidFill>
                <a:effectLst/>
                <a:latin typeface="+mn-lt"/>
                <a:ea typeface="+mn-ea"/>
                <a:cs typeface="+mn-cs"/>
              </a:rPr>
              <a:t> show only the question at the top of the slide.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228600" indent="-228600">
              <a:buAutoNum type="alphaLcPeriod"/>
            </a:pPr>
            <a:r>
              <a:rPr lang="en-US" sz="1200" b="1" kern="1200" baseline="0" dirty="0">
                <a:solidFill>
                  <a:schemeClr val="tx1"/>
                </a:solidFill>
                <a:effectLst/>
                <a:latin typeface="+mn-lt"/>
                <a:ea typeface="+mn-ea"/>
                <a:cs typeface="+mn-cs"/>
              </a:rPr>
              <a:t>Individuals: </a:t>
            </a:r>
            <a:r>
              <a:rPr lang="en-US" sz="1200" kern="1200">
                <a:solidFill>
                  <a:schemeClr val="tx1"/>
                </a:solidFill>
                <a:effectLst/>
                <a:latin typeface="+mn-lt"/>
                <a:ea typeface="+mn-ea"/>
                <a:cs typeface="+mn-cs"/>
              </a:rPr>
              <a:t>“Now </a:t>
            </a:r>
            <a:r>
              <a:rPr lang="en-US" sz="1200" kern="1200">
                <a:solidFill>
                  <a:schemeClr val="tx1"/>
                </a:solidFill>
                <a:latin typeface="+mn-lt"/>
                <a:ea typeface="+mn-ea"/>
                <a:cs typeface="+mn-cs"/>
              </a:rPr>
              <a:t>take </a:t>
            </a:r>
            <a:r>
              <a:rPr lang="en-US" sz="1200" kern="1200" dirty="0">
                <a:solidFill>
                  <a:schemeClr val="tx1"/>
                </a:solidFill>
                <a:latin typeface="+mn-lt"/>
                <a:ea typeface="+mn-ea"/>
                <a:cs typeface="+mn-cs"/>
              </a:rPr>
              <a:t>out your content background documents and read the last four paragraphs of section 7, Natural Selection and Evolution. As you read, think about the lines of evidence that support the argument for change over time through natural selection.”</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lines of evidence for change over time through natural selection presented in the reading and summarized on the slide. During this discussion, record participants’ ideas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on chart paper.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Reveal one line of evidence on the slide at a time as you present</a:t>
            </a:r>
            <a:r>
              <a:rPr lang="en-US" sz="1200" kern="1200" baseline="0" dirty="0">
                <a:solidFill>
                  <a:schemeClr val="tx1"/>
                </a:solidFill>
                <a:effectLst/>
                <a:latin typeface="+mn-lt"/>
                <a:ea typeface="+mn-ea"/>
                <a:cs typeface="+mn-cs"/>
              </a:rPr>
              <a:t> it.</a:t>
            </a:r>
            <a:endParaRPr lang="en-US" sz="16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4143527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7</a:t>
            </a:r>
            <a:r>
              <a:rPr lang="en-US" baseline="0" dirty="0"/>
              <a:t> min</a:t>
            </a:r>
          </a:p>
          <a:p>
            <a:pPr marL="22860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Read the statement on the slide.</a:t>
            </a:r>
          </a:p>
          <a:p>
            <a:pPr marL="0" lvl="1"/>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“Use the science ideas you’ve learned about to explain what this statement means. Write your explanations in your notebooks and make sure to include evidence and reasoning.”</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explanations, evidence, and reasoning with the group. Record participants’ ideas on chart paper.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Natural selection is highly dependent on context. </a:t>
            </a:r>
          </a:p>
          <a:p>
            <a:pPr marL="137160" lvl="1" indent="-137160">
              <a:buFont typeface="Arial" pitchFamily="34" charset="0"/>
              <a:buChar char="•"/>
            </a:pPr>
            <a:r>
              <a:rPr lang="en-US" sz="1200" kern="1200" dirty="0">
                <a:solidFill>
                  <a:schemeClr val="tx1"/>
                </a:solidFill>
                <a:latin typeface="+mn-lt"/>
                <a:ea typeface="+mn-ea"/>
                <a:cs typeface="+mn-cs"/>
              </a:rPr>
              <a:t>A trait that works well in one environment may not work well in a different environment. This argues against evolution being goal directed and moving toward perfection. </a:t>
            </a:r>
            <a:endParaRPr lang="en-US" baseline="0" dirty="0"/>
          </a:p>
          <a:p>
            <a:pPr marL="685800" lvl="1" indent="-228600">
              <a:buNone/>
            </a:pPr>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611697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228600" lvl="1" indent="-228600">
              <a:buAutoNum type="alphaLcPeriod"/>
            </a:pPr>
            <a:r>
              <a:rPr lang="en-US" sz="1200" kern="1200" dirty="0">
                <a:solidFill>
                  <a:schemeClr val="tx1"/>
                </a:solidFill>
                <a:latin typeface="+mn-lt"/>
                <a:ea typeface="+mn-ea"/>
                <a:cs typeface="+mn-cs"/>
              </a:rPr>
              <a:t>“Next, we’ll explore ideas about trait variation from lesson 7.”</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Read the focus question on the slide.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878843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228600" lvl="1" indent="-228600">
              <a:buAutoNum type="alphaLcPeriod"/>
            </a:pPr>
            <a:r>
              <a:rPr lang="en-US" sz="1200" kern="1200" dirty="0">
                <a:solidFill>
                  <a:schemeClr val="tx1"/>
                </a:solidFill>
                <a:latin typeface="+mn-lt"/>
                <a:ea typeface="+mn-ea"/>
                <a:cs typeface="+mn-cs"/>
              </a:rPr>
              <a:t>Have participants locate the scope and sequence document in their lesson plans binders and review the main learning goal for VIT lessons 7a/b.</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“In a moment, I’ll tell you a story about mice living in a field near a mountaintop. As you listen to the story, think about which variation in the mice’s fur-color trait will give them a survival advantage in this environment. Jot down your ideas and key details about the story in your notebooks.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Tell participants the first part of the story: A lot of mice lived in a field near the top of a mountain. Most of the mice were light brown, or tan, in color, but this trait varied. Other mice were black or white. Hawks were the mice’s main predator. This means that the hawks liked to eat mice. As the hawks flew over the field, they would spot the mice and swoop down to catch them. Whenever a hawk caught a mouse, the hawk would eat it.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1681533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1" indent="-228600">
              <a:buAutoNum type="alphaLcPeriod"/>
            </a:pPr>
            <a:r>
              <a:rPr lang="en-US" sz="1200" kern="1200" dirty="0">
                <a:solidFill>
                  <a:schemeClr val="tx1"/>
                </a:solidFill>
                <a:latin typeface="+mn-lt"/>
                <a:ea typeface="+mn-ea"/>
                <a:cs typeface="+mn-cs"/>
              </a:rPr>
              <a:t>Tell participants the next part of the story: The mountain in our story was actually a volcano. One day the volcano erupted! Red-hot lava flowed out of the volcano and burned up all the trees and plants in its path. But the mice were able to run away and escape the lava. Weeks after the eruption, the ground was covered with lava that turned black as it hardened. </a:t>
            </a:r>
          </a:p>
          <a:p>
            <a:pPr marL="0" lvl="1"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189464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AutoNum type="alphaLcPeriod"/>
            </a:pPr>
            <a:r>
              <a:rPr lang="en-US" sz="1200" kern="1200" dirty="0">
                <a:solidFill>
                  <a:schemeClr val="tx1"/>
                </a:solidFill>
                <a:latin typeface="+mn-lt"/>
                <a:ea typeface="+mn-ea"/>
                <a:cs typeface="+mn-cs"/>
              </a:rPr>
              <a:t>Tell participants the end of the story: A few years later, new plants started growing, and the ground was covered with seeds and nuts. Eventually, some of the mice came back looking for food. The hawks came back too, looking for mice to eat.</a:t>
            </a:r>
          </a:p>
          <a:p>
            <a:pPr marL="0" lvl="1" indent="0">
              <a:buNone/>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98212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marL="228600" lvl="0" indent="-228600" fontAlgn="base">
              <a:buAutoNum type="alphaLcPeriod"/>
            </a:pPr>
            <a:r>
              <a:rPr lang="en-US" sz="1200" u="none" strike="noStrike" kern="1200" dirty="0">
                <a:solidFill>
                  <a:schemeClr val="tx1"/>
                </a:solidFill>
                <a:effectLst/>
                <a:latin typeface="+mn-lt"/>
                <a:ea typeface="+mn-ea"/>
                <a:cs typeface="+mn-cs"/>
              </a:rPr>
              <a:t>Introduce the focus questions that will guide today’s work.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“Like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4 and 5, the goal of strategy 6 is to move student thinking forward toward deeper understandings of science ideas.”</a:t>
            </a:r>
          </a:p>
          <a:p>
            <a:pPr marL="228600" indent="-228600">
              <a:buAutoNum type="alphaLcPeriod" startAt="2"/>
            </a:pPr>
            <a:endParaRPr lang="en-US" dirty="0"/>
          </a:p>
        </p:txBody>
      </p:sp>
    </p:spTree>
    <p:extLst>
      <p:ext uri="{BB962C8B-B14F-4D97-AF65-F5344CB8AC3E}">
        <p14:creationId xmlns:p14="http://schemas.microsoft.com/office/powerpoint/2010/main" val="1068850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 3 min</a:t>
            </a:r>
          </a:p>
          <a:p>
            <a:endParaRPr lang="en-US" b="0" i="0" dirty="0"/>
          </a:p>
          <a:p>
            <a:pPr marL="228600" indent="-228600">
              <a:buAutoNum type="alphaLcPeriod"/>
            </a:pPr>
            <a:r>
              <a:rPr lang="en-US" sz="1200" kern="1200" dirty="0">
                <a:solidFill>
                  <a:schemeClr val="tx1"/>
                </a:solidFill>
                <a:latin typeface="+mn-lt"/>
                <a:ea typeface="+mn-ea"/>
                <a:cs typeface="+mn-cs"/>
              </a:rPr>
              <a:t>Read the questions on the slide and invite participants to share their predictions using the sentence starter on the slide.</a:t>
            </a:r>
          </a:p>
          <a:p>
            <a:pPr marL="0" indent="0">
              <a:buNone/>
            </a:pPr>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Note that in the lesson, students share their predictions in a Turn and Talk before recording their ideas in their notebooks.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3360378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228600" lvl="1" indent="-228600">
              <a:buAutoNum type="alphaLcPeriod"/>
            </a:pPr>
            <a:r>
              <a:rPr lang="en-US" sz="1200" kern="1200" dirty="0">
                <a:solidFill>
                  <a:schemeClr val="tx1"/>
                </a:solidFill>
                <a:latin typeface="+mn-lt"/>
                <a:ea typeface="+mn-ea"/>
                <a:cs typeface="+mn-cs"/>
              </a:rPr>
              <a:t>Review the lesson-7 focus question on the slide and invite a few participants to share their predictions using the sentence starter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Distribute handout 4.8 (Cartoon Summary of Mice in a Lava Environment) and tell participants that in lessons 7a and 7b, students complete a cartoon summary for each environment.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complete the summary for the mice in the lava environment as a model student summary.</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summaries and compare their ideas.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Alternatively, have participants share and compare their summaries with an elbow partner.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2229854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5 min</a:t>
            </a:r>
          </a:p>
          <a:p>
            <a:pPr marL="228600" indent="-228600">
              <a:buFont typeface="+mj-lt"/>
              <a:buNone/>
            </a:pPr>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there isn’t enough time for the writing activity, have a group discussion and highlight key ideas that answer the focus question. </a:t>
            </a:r>
          </a:p>
          <a:p>
            <a:pPr marL="228600" indent="-228600">
              <a:buFont typeface="+mj-lt"/>
              <a:buNone/>
            </a:pPr>
            <a:endParaRPr lang="en-US" dirty="0"/>
          </a:p>
          <a:p>
            <a:pPr marL="228600" lvl="1" indent="-228600" algn="l" defTabSz="914400" rtl="0" eaLnBrk="1" latinLnBrk="0" hangingPunct="1">
              <a:buAutoNum type="alphaLcPeriod"/>
            </a:pPr>
            <a:r>
              <a:rPr lang="en-US" sz="1200" kern="1200" dirty="0">
                <a:solidFill>
                  <a:schemeClr val="tx1"/>
                </a:solidFill>
                <a:latin typeface="+mn-lt"/>
                <a:ea typeface="+mn-ea"/>
                <a:cs typeface="+mn-cs"/>
              </a:rPr>
              <a:t>Revisit the first content deepening focus question and ask participants to write an answer in their science notebooks. Encourage them to use available resources (e.g., Natural-Selection Explanation Table, content background document) as they work on this task. </a:t>
            </a:r>
          </a:p>
          <a:p>
            <a:pPr marL="228600" lvl="1" indent="-228600">
              <a:buNone/>
            </a:pPr>
            <a:endParaRPr lang="en-US" sz="1200" b="1"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answers with the group.</a:t>
            </a:r>
          </a:p>
          <a:p>
            <a:pPr marL="0" lvl="1" indent="0">
              <a:buNone/>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174600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mn-lt"/>
                <a:ea typeface="+mn-ea"/>
                <a:cs typeface="+mn-cs"/>
              </a:rPr>
              <a:t>5 min</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lvl="1" indent="-228600" algn="l" defTabSz="914400" rtl="0" eaLnBrk="1" latinLnBrk="0" hangingPunct="1">
              <a:buAutoNum type="alphaLcPeriod"/>
            </a:pPr>
            <a:r>
              <a:rPr lang="en-US" sz="1200" kern="1200" dirty="0">
                <a:solidFill>
                  <a:schemeClr val="tx1"/>
                </a:solidFill>
                <a:latin typeface="+mn-lt"/>
                <a:ea typeface="+mn-ea"/>
                <a:cs typeface="+mn-cs"/>
              </a:rPr>
              <a:t>Revisit the unit central questions and ask participants to answer it in their science notebooks using evidence and reasoning to support their claims. </a:t>
            </a:r>
          </a:p>
          <a:p>
            <a:pPr marL="228600" indent="-228600">
              <a:buNone/>
            </a:pPr>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Before having participants answer these questions, you may want to review key science ideas from this week’s content deepening sessions.</a:t>
            </a:r>
          </a:p>
          <a:p>
            <a:pPr marL="0" indent="0">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1" indent="-228600">
              <a:buAutoNum type="alphaLcPeriod"/>
            </a:pPr>
            <a:r>
              <a:rPr lang="en-US" sz="1200" kern="1200" dirty="0">
                <a:solidFill>
                  <a:schemeClr val="tx1"/>
                </a:solidFill>
                <a:latin typeface="+mn-lt"/>
                <a:ea typeface="+mn-ea"/>
                <a:cs typeface="+mn-cs"/>
              </a:rPr>
              <a:t>Ask participants to think about the questions on the slide and record their ideas in their science notebooks.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ideas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to question 1:</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mice simulation was a use-and-apply task because participants were introduced to the major concepts of natural selection in previous activities and had to use and apply what they learned to make sense of their observations in the simulation.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3083121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Less than 1 min</a:t>
            </a:r>
          </a:p>
          <a:p>
            <a:pPr marL="228600" indent="-228600">
              <a:buFont typeface="+mj-lt"/>
              <a:buNone/>
            </a:pPr>
            <a:endParaRPr lang="en-US" dirty="0"/>
          </a:p>
          <a:p>
            <a:pPr marL="228600" lvl="1" indent="-228600">
              <a:buAutoNum type="alphaLcPeriod"/>
            </a:pPr>
            <a:r>
              <a:rPr lang="en-US" sz="1200" kern="1200" dirty="0">
                <a:solidFill>
                  <a:schemeClr val="tx1"/>
                </a:solidFill>
                <a:latin typeface="+mn-lt"/>
                <a:ea typeface="+mn-ea"/>
                <a:cs typeface="+mn-cs"/>
              </a:rPr>
              <a:t>Introduce the second content deepening focus question and ask participants to write it in their notebooks.</a:t>
            </a:r>
            <a:r>
              <a:rPr lang="en-US" sz="1050" kern="1200" dirty="0">
                <a:solidFill>
                  <a:schemeClr val="tx1"/>
                </a:solidFill>
                <a:latin typeface="+mn-lt"/>
                <a:ea typeface="+mn-ea"/>
                <a:cs typeface="+mn-cs"/>
              </a:rPr>
              <a:t> </a:t>
            </a:r>
          </a:p>
          <a:p>
            <a:pPr marL="0" lvl="1"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174600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0" indent="-228600">
              <a:buNone/>
            </a:pPr>
            <a:r>
              <a:rPr lang="en-US" altLang="en-US" baseline="0" dirty="0"/>
              <a:t>4 min </a:t>
            </a:r>
          </a:p>
          <a:p>
            <a:pPr marL="228600" lvl="0" indent="-228600">
              <a:buNone/>
            </a:pPr>
            <a:endParaRPr lang="en-US" altLang="en-US" baseline="0" dirty="0"/>
          </a:p>
          <a:p>
            <a:pPr marL="228600" lvl="1" indent="-228600">
              <a:buAutoNum type="alphaLcPeriod"/>
            </a:pPr>
            <a:r>
              <a:rPr lang="en-US" sz="1200" kern="1200" dirty="0">
                <a:solidFill>
                  <a:schemeClr val="tx1"/>
                </a:solidFill>
                <a:latin typeface="+mn-lt"/>
                <a:ea typeface="+mn-ea"/>
                <a:cs typeface="+mn-cs"/>
              </a:rPr>
              <a:t>“In an earlier session, we conducted a simulation from VIT lesson 3 showing which colored beetles would have a better chance of surviving in a desert environment. We used a piece of fabric to represent the environment, and we used different-colored pom-poms to represent the beetles. We counted the number of beetles of each color before the hunting began and then counted again at the end. The starting population of beetles was exactly the same for each color. This setup enables students to explain the scenario without using multiple comparisons or fractions.”</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Distribute handout 4.9 (Using Math to Make Predictions).</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“For today’s math content deepening investigation, we’ll use experimental data and results. So let’s say we start off with 12 red beetles, 12 green beetles, and 12 brown beetles. After a hunting event, 2 red beetles, 4 green beetles, and 7 brown beetles have survived.”</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Ask</a:t>
            </a:r>
            <a:r>
              <a:rPr lang="en-US" sz="1200" kern="1200" baseline="0" dirty="0">
                <a:solidFill>
                  <a:schemeClr val="tx1"/>
                </a:solidFill>
                <a:latin typeface="+mn-lt"/>
                <a:ea typeface="+mn-ea"/>
                <a:cs typeface="+mn-cs"/>
              </a:rPr>
              <a:t> participants, “What patterns do you notice in the data?” and record their observations on chart paper.</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Many students will simply say that the number of red beetles is smaller than the number of green beetles, which is smaller than the number of brown beetles (2 &lt; 4 &lt; 7). This is a justifiable use of additive reasoning, but it’s limited to scenarios in which all of the beetles have the same initial population.  </a:t>
            </a:r>
          </a:p>
        </p:txBody>
      </p:sp>
      <p:sp>
        <p:nvSpPr>
          <p:cNvPr id="1218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pPr eaLnBrk="1" hangingPunct="1"/>
              <a:t>46</a:t>
            </a:fld>
            <a:endParaRPr lang="en-US" altLang="en-US"/>
          </a:p>
        </p:txBody>
      </p:sp>
    </p:spTree>
    <p:extLst>
      <p:ext uri="{BB962C8B-B14F-4D97-AF65-F5344CB8AC3E}">
        <p14:creationId xmlns:p14="http://schemas.microsoft.com/office/powerpoint/2010/main" val="3241447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r>
              <a:rPr lang="en-US" sz="1200" kern="1200" baseline="0" dirty="0">
                <a:solidFill>
                  <a:schemeClr val="tx1"/>
                </a:solidFill>
                <a:effectLst/>
                <a:latin typeface="+mn-lt"/>
                <a:ea typeface="+mn-ea"/>
                <a:cs typeface="+mn-cs"/>
              </a:rPr>
              <a:t>7 min</a:t>
            </a:r>
          </a:p>
          <a:p>
            <a:pPr marL="171450" indent="-171450">
              <a:buFont typeface="Arial" panose="020B0604020202020204" pitchFamily="34" charset="0"/>
              <a:buNone/>
            </a:pPr>
            <a:endParaRPr lang="en-US" sz="1200" kern="1200" baseline="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“Let’s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say we have a new population of beetles comprised of 24 red beetles, 18 green beetles, and 36 brown beetles. Based on the patterns you identified in the experimental data, how do you predict this new population of beetles will fare?”</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record their predictions and explanations on their handouts</a:t>
            </a:r>
            <a:r>
              <a:rPr lang="en-US" sz="1200" kern="1200" baseline="0" dirty="0">
                <a:solidFill>
                  <a:schemeClr val="tx1"/>
                </a:solidFill>
                <a:latin typeface="+mn-lt"/>
                <a:ea typeface="+mn-ea"/>
                <a:cs typeface="+mn-cs"/>
              </a:rPr>
              <a:t> and answer the reflection question</a:t>
            </a:r>
            <a:r>
              <a:rPr lang="en-US" sz="1200" kern="1200" dirty="0">
                <a:solidFill>
                  <a:schemeClr val="tx1"/>
                </a:solidFill>
                <a:latin typeface="+mn-lt"/>
                <a:ea typeface="+mn-ea"/>
                <a:cs typeface="+mn-cs"/>
              </a:rPr>
              <a:t>.</a:t>
            </a:r>
          </a:p>
          <a:p>
            <a:pPr marL="0" lvl="1"/>
            <a:endParaRPr lang="en-US" sz="1200" b="1" kern="1200" dirty="0">
              <a:solidFill>
                <a:schemeClr val="tx1"/>
              </a:solidFill>
              <a:latin typeface="+mn-lt"/>
              <a:ea typeface="+mn-ea"/>
              <a:cs typeface="+mn-cs"/>
            </a:endParaRPr>
          </a:p>
          <a:p>
            <a:pPr marL="228600" lvl="1"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predictions and explanations, as</a:t>
            </a:r>
            <a:r>
              <a:rPr lang="en-US" sz="1200" kern="1200" baseline="0" dirty="0">
                <a:solidFill>
                  <a:schemeClr val="tx1"/>
                </a:solidFill>
                <a:latin typeface="+mn-lt"/>
                <a:ea typeface="+mn-ea"/>
                <a:cs typeface="+mn-cs"/>
              </a:rPr>
              <a:t> well as their answers to the reflection question</a:t>
            </a:r>
            <a:r>
              <a:rPr lang="en-US" sz="1200" kern="1200" dirty="0">
                <a:solidFill>
                  <a:schemeClr val="tx1"/>
                </a:solidFill>
                <a:latin typeface="+mn-lt"/>
                <a:ea typeface="+mn-ea"/>
                <a:cs typeface="+mn-cs"/>
              </a:rPr>
              <a:t>. Elicit at least two different ways of thinking about this question. Then highlight the explanations below.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explanations:</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The initial red-beetle population doubled, so the number of beetles remaining should be double (i.e., 2(2) = 4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red beetles). The initial green-beetle population of 18 beetles is 1.5 times as large as the 12 beetles in the experimental population, so we expect the number of remaining beetles to be 1.5 times as large (i.e., 4(1.5) = 6 green beetles). The initial brown-beetle population of 36 is triple the experimental population of 12, so we anticipate the number of remaining beetles to be three times as many (i.e., 7(3) = 21 brown beetles). </a:t>
            </a:r>
          </a:p>
          <a:p>
            <a:pPr marL="228600" indent="-228600">
              <a:buFont typeface="+mj-lt"/>
              <a:buAutoNum type="arabicPeriod"/>
            </a:pPr>
            <a:r>
              <a:rPr lang="en-US" sz="1200" kern="1200" dirty="0">
                <a:solidFill>
                  <a:schemeClr val="tx1"/>
                </a:solidFill>
                <a:latin typeface="+mn-lt"/>
                <a:ea typeface="+mn-ea"/>
                <a:cs typeface="+mn-cs"/>
              </a:rPr>
              <a:t>One could consider the ratio of surviving beetles to the initial population (S:IP) for each color of beetle. From the experimental data, the ratios are 2:12, 4:12, and 7:12 for red, green, and brown beetles, respectively. You can then scale up the ratios to equivalent ratios with the given initial populations of the new set, yielding 4:24, 6:18, and 21:36 for red, green, and brown beetles, respectively.</a:t>
            </a:r>
            <a:r>
              <a:rPr lang="en-US" dirty="0"/>
              <a:t> </a:t>
            </a:r>
            <a:r>
              <a:rPr lang="en-US" sz="1050" kern="1200" dirty="0">
                <a:solidFill>
                  <a:schemeClr val="tx1"/>
                </a:solidFill>
                <a:latin typeface="+mn-lt"/>
                <a:ea typeface="+mn-ea"/>
                <a:cs typeface="+mn-cs"/>
              </a:rPr>
              <a:t> </a:t>
            </a:r>
          </a:p>
          <a:p>
            <a:pPr marL="228600" indent="-228600">
              <a:buFont typeface="+mj-lt"/>
              <a:buAutoNum type="arabicPeriod"/>
            </a:pPr>
            <a:r>
              <a:rPr lang="en-US" sz="1200" kern="1200" dirty="0">
                <a:solidFill>
                  <a:schemeClr val="tx1"/>
                </a:solidFill>
                <a:latin typeface="+mn-lt"/>
                <a:ea typeface="+mn-ea"/>
                <a:cs typeface="+mn-cs"/>
              </a:rPr>
              <a:t>In the experimental data, 2/12 of the red beetles survived, so we expect (2/12) of the 24 red beetles to survive in the new population: (2/12) of 24 is 4. Likewise, 4/12 of the green beetles survived in the experimental data, so we expect (4/12) of 18 green beetles to survive in the new population: (4/12) of 18 is 6. Finally, 7/12 of the brown beetles survived in the experiment, so we expect (7/12) of 36 brown beetles to survive in the new population: (7/12) of 36 is 21. </a:t>
            </a: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pPr>
                <a:defRPr/>
              </a:pPr>
              <a:t>47</a:t>
            </a:fld>
            <a:endParaRPr lang="en-US"/>
          </a:p>
        </p:txBody>
      </p:sp>
    </p:spTree>
    <p:extLst>
      <p:ext uri="{BB962C8B-B14F-4D97-AF65-F5344CB8AC3E}">
        <p14:creationId xmlns:p14="http://schemas.microsoft.com/office/powerpoint/2010/main" val="582717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u="none" kern="1200" dirty="0">
                <a:solidFill>
                  <a:schemeClr val="tx1"/>
                </a:solidFill>
                <a:effectLst/>
                <a:latin typeface="+mn-lt"/>
                <a:ea typeface="+mn-ea"/>
                <a:cs typeface="+mn-cs"/>
              </a:rPr>
              <a:t>6</a:t>
            </a:r>
            <a:r>
              <a:rPr lang="en-US" sz="1200" u="none" kern="1200" baseline="0" dirty="0">
                <a:solidFill>
                  <a:schemeClr val="tx1"/>
                </a:solidFill>
                <a:effectLst/>
                <a:latin typeface="+mn-lt"/>
                <a:ea typeface="+mn-ea"/>
                <a:cs typeface="+mn-cs"/>
              </a:rPr>
              <a:t> min</a:t>
            </a:r>
            <a:endParaRPr lang="en-US" sz="1200" u="none" kern="1200" dirty="0">
              <a:solidFill>
                <a:schemeClr val="tx1"/>
              </a:solidFill>
              <a:effectLst/>
              <a:latin typeface="+mn-lt"/>
              <a:ea typeface="+mn-ea"/>
              <a:cs typeface="+mn-cs"/>
            </a:endParaRPr>
          </a:p>
          <a:p>
            <a:pPr marL="228600" lvl="0" indent="-228600">
              <a:buNone/>
            </a:pPr>
            <a:endParaRPr lang="en-US" sz="1200" u="sng" kern="1200" dirty="0">
              <a:solidFill>
                <a:schemeClr val="tx1"/>
              </a:solidFill>
              <a:effectLst/>
              <a:latin typeface="+mn-lt"/>
              <a:ea typeface="+mn-ea"/>
              <a:cs typeface="+mn-cs"/>
            </a:endParaRPr>
          </a:p>
          <a:p>
            <a:pPr marL="228600" lvl="1" indent="-228600">
              <a:buAutoNum type="alphaLcPeriod"/>
            </a:pPr>
            <a:r>
              <a:rPr lang="en-US" sz="1200" b="1" kern="1200" dirty="0">
                <a:solidFill>
                  <a:schemeClr val="tx1"/>
                </a:solidFill>
                <a:latin typeface="+mn-lt"/>
                <a:ea typeface="+mn-ea"/>
                <a:cs typeface="+mn-cs"/>
              </a:rPr>
              <a:t>Think-Pair-Share: </a:t>
            </a:r>
            <a:r>
              <a:rPr lang="en-US" sz="1200" kern="1200" dirty="0">
                <a:solidFill>
                  <a:schemeClr val="tx1"/>
                </a:solidFill>
                <a:latin typeface="+mn-lt"/>
                <a:ea typeface="+mn-ea"/>
                <a:cs typeface="+mn-cs"/>
              </a:rPr>
              <a:t>Give participants 1 or 2 minutes of think time to consider how they might use the diagrams on</a:t>
            </a:r>
            <a:r>
              <a:rPr lang="en-US" sz="1200" kern="1200" baseline="0" dirty="0">
                <a:solidFill>
                  <a:schemeClr val="tx1"/>
                </a:solidFill>
                <a:latin typeface="+mn-lt"/>
                <a:ea typeface="+mn-ea"/>
                <a:cs typeface="+mn-cs"/>
              </a:rPr>
              <a:t> the slide </a:t>
            </a:r>
            <a:r>
              <a:rPr lang="en-US" sz="1200" kern="1200" dirty="0">
                <a:solidFill>
                  <a:schemeClr val="tx1"/>
                </a:solidFill>
                <a:latin typeface="+mn-lt"/>
                <a:ea typeface="+mn-ea"/>
                <a:cs typeface="+mn-cs"/>
              </a:rPr>
              <a:t>to predict the number of surviving beetles in the new population. Then have them share their ideas with an elbow partner.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Try to elicit a broad range of ideas and then highlight the ideas below. Note that these ideas reflect the explanations on the previous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For the top graphic, envision doubling the size of the rectangles corresponding to red-beetle counts, scaling the rectangles for green-beetle counts to 1.5 times as large, and tripling the size of the rectangles for brown-beetle counts. </a:t>
            </a:r>
          </a:p>
          <a:p>
            <a:pPr marL="228600" indent="-228600">
              <a:buFont typeface="+mj-lt"/>
              <a:buAutoNum type="arabicPeriod"/>
            </a:pPr>
            <a:r>
              <a:rPr lang="en-US" sz="1200" kern="1200" dirty="0">
                <a:solidFill>
                  <a:schemeClr val="tx1"/>
                </a:solidFill>
                <a:latin typeface="+mn-lt"/>
                <a:ea typeface="+mn-ea"/>
                <a:cs typeface="+mn-cs"/>
              </a:rPr>
              <a:t>The ratio of surviving beetles to the initial population (S:IP) is less obvious in both graphics, since you have to take the additional step of imagining the combined red and blue rectangles for each color as representing the initial population. </a:t>
            </a:r>
          </a:p>
          <a:p>
            <a:pPr marL="228600" indent="-228600">
              <a:buFont typeface="+mj-lt"/>
              <a:buAutoNum type="arabicPeriod"/>
            </a:pPr>
            <a:r>
              <a:rPr lang="en-US" sz="1200" kern="1200" dirty="0">
                <a:solidFill>
                  <a:schemeClr val="tx1"/>
                </a:solidFill>
                <a:latin typeface="+mn-lt"/>
                <a:ea typeface="+mn-ea"/>
                <a:cs typeface="+mn-cs"/>
              </a:rPr>
              <a:t>The bottom graphic lends itself to reasoning about fractions if we view the blue rectangle as some fractional part of the entire stacked rectangle.</a:t>
            </a:r>
            <a:endParaRPr lang="en-US" sz="18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pPr>
                <a:defRPr/>
              </a:pPr>
              <a:t>48</a:t>
            </a:fld>
            <a:endParaRPr lang="en-US"/>
          </a:p>
        </p:txBody>
      </p:sp>
    </p:spTree>
    <p:extLst>
      <p:ext uri="{BB962C8B-B14F-4D97-AF65-F5344CB8AC3E}">
        <p14:creationId xmlns:p14="http://schemas.microsoft.com/office/powerpoint/2010/main" val="2325423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5</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pPr marL="228600" lvl="1" indent="-228600">
              <a:buAutoNum type="alphaLcPeriod"/>
            </a:pP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Ask participants to compare their predictions with the observed data and think about the questions on the slide. Then have them pair up and share their responses with an elbow partner.</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criteria did you use to determine whether your predictions matched the observed data?”</a:t>
            </a:r>
            <a:r>
              <a:rPr lang="en-US" sz="18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endParaRPr lang="en-US" altLang="en-US" baseline="0" dirty="0"/>
          </a:p>
        </p:txBody>
      </p:sp>
      <p:sp>
        <p:nvSpPr>
          <p:cNvPr id="1218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pPr eaLnBrk="1" hangingPunct="1"/>
              <a:t>49</a:t>
            </a:fld>
            <a:endParaRPr lang="en-US" altLang="en-US"/>
          </a:p>
        </p:txBody>
      </p:sp>
    </p:spTree>
    <p:extLst>
      <p:ext uri="{BB962C8B-B14F-4D97-AF65-F5344CB8AC3E}">
        <p14:creationId xmlns:p14="http://schemas.microsoft.com/office/powerpoint/2010/main" val="80820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a:t>
            </a:r>
          </a:p>
          <a:p>
            <a:pPr marL="228600" lvl="0" indent="-228600">
              <a:buFont typeface="+mj-lt"/>
              <a:buNone/>
            </a:pPr>
            <a:endParaRPr lang="en-US" sz="1200" kern="1200" baseline="0" dirty="0">
              <a:solidFill>
                <a:schemeClr val="tx1"/>
              </a:solidFill>
              <a:effectLst/>
              <a:latin typeface="+mn-lt"/>
              <a:ea typeface="+mn-ea"/>
              <a:cs typeface="+mn-cs"/>
            </a:endParaRPr>
          </a:p>
          <a:p>
            <a:pPr marL="228600" lvl="0" indent="-228600">
              <a:buFont typeface="+mj-lt"/>
              <a:buAutoNum type="alphaLcPeriod"/>
            </a:pPr>
            <a:r>
              <a:rPr lang="en-US" sz="1200" kern="1200" baseline="0" dirty="0">
                <a:solidFill>
                  <a:schemeClr val="tx1"/>
                </a:solidFill>
                <a:effectLst/>
                <a:latin typeface="+mn-lt"/>
                <a:ea typeface="+mn-ea"/>
                <a:cs typeface="+mn-cs"/>
              </a:rPr>
              <a:t>Draw participants’ attention to the n</a:t>
            </a:r>
            <a:r>
              <a:rPr lang="en-US" sz="1200" kern="1200" dirty="0">
                <a:solidFill>
                  <a:schemeClr val="tx1"/>
                </a:solidFill>
                <a:effectLst/>
                <a:latin typeface="+mn-lt"/>
                <a:ea typeface="+mn-ea"/>
                <a:cs typeface="+mn-cs"/>
              </a:rPr>
              <a:t>ew strategy highlighted on the slide. </a:t>
            </a:r>
          </a:p>
          <a:p>
            <a:pPr marL="228600" lvl="0" indent="-228600">
              <a:buFont typeface="+mj-lt"/>
              <a:buNone/>
            </a:pPr>
            <a:endParaRPr lang="en-US" sz="1200" kern="1200" dirty="0">
              <a:solidFill>
                <a:schemeClr val="tx1"/>
              </a:solidFill>
              <a:effectLst/>
              <a:latin typeface="+mn-lt"/>
              <a:ea typeface="+mn-ea"/>
              <a:cs typeface="+mn-cs"/>
            </a:endParaRPr>
          </a:p>
          <a:p>
            <a:pPr marL="228600" lvl="0" indent="-228600">
              <a:buFont typeface="+mj-lt"/>
              <a:buAutoNum type="alphaLcPeriod" startAt="2"/>
            </a:pP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Strategy 6 is the third STL strategy that is a type of activity designed to move student thinking forward.” </a:t>
            </a:r>
          </a:p>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247120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10 min</a:t>
            </a:r>
          </a:p>
          <a:p>
            <a:endParaRPr lang="en-US" altLang="en-US" baseline="0" dirty="0"/>
          </a:p>
          <a:p>
            <a:pPr marL="228600" lvl="1" indent="-228600">
              <a:buAutoNum type="alphaLcPeriod"/>
            </a:pPr>
            <a:r>
              <a:rPr lang="en-US" sz="1200" kern="1200" dirty="0">
                <a:solidFill>
                  <a:schemeClr val="tx1"/>
                </a:solidFill>
                <a:latin typeface="+mn-lt"/>
                <a:ea typeface="+mn-ea"/>
                <a:cs typeface="+mn-cs"/>
              </a:rPr>
              <a:t>Walk participants through the data on the slide and make sure they understand what it shows. </a:t>
            </a:r>
          </a:p>
          <a:p>
            <a:pPr marL="0" lvl="1"/>
            <a:endParaRPr lang="en-US" sz="1200" kern="1200" dirty="0">
              <a:solidFill>
                <a:schemeClr val="tx1"/>
              </a:solidFill>
              <a:latin typeface="+mn-lt"/>
              <a:ea typeface="+mn-ea"/>
              <a:cs typeface="+mn-cs"/>
            </a:endParaRPr>
          </a:p>
          <a:p>
            <a:pPr marL="228600" lvl="1" indent="-228600">
              <a:buAutoNum type="alphaLcPeriod" startAt="2"/>
            </a:pPr>
            <a:r>
              <a:rPr lang="en-US" sz="1200" kern="1200" dirty="0">
                <a:solidFill>
                  <a:schemeClr val="tx1"/>
                </a:solidFill>
                <a:latin typeface="+mn-lt"/>
                <a:ea typeface="+mn-ea"/>
                <a:cs typeface="+mn-cs"/>
              </a:rPr>
              <a:t>Ask, “What questions do you have about this table and what it shows?”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“Additive Comparison” column indicates the surviving beetles observed relative to predictions. The “Error” column indicates by what fraction of the observed initial population the prediction was off.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with an elbow partner to compare the accuracy of their predictions with the observed data and identify the specific criteria they’re using in this analysis. Circulate as pairs work on this task and challenge them to be specific and mathematical in their analyses (i.e., go beyond a general assessment such as “The predictions were pretty good but not exactly correct”).</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results of participants’ comparisons and the criteria they used in their analyses. </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Emphasize the following points during the group discussion:</a:t>
            </a:r>
          </a:p>
          <a:p>
            <a:pPr marL="411480" lvl="0" indent="-228600">
              <a:buFont typeface="+mj-lt"/>
              <a:buAutoNum type="arabicPeriod"/>
            </a:pPr>
            <a:r>
              <a:rPr lang="en-US" sz="1200" kern="1200" dirty="0">
                <a:solidFill>
                  <a:schemeClr val="tx1"/>
                </a:solidFill>
                <a:latin typeface="+mn-lt"/>
                <a:ea typeface="+mn-ea"/>
                <a:cs typeface="+mn-cs"/>
              </a:rPr>
              <a:t>An additive comparison of predicted results to observed counts for the red and green beetles suggests that the predictions were equally good: Each was off by 1 beetle (i.e., 4 red beetles predicted and 3 observed; 6 green beetles predicted and 7 observed). The difference for the red-beetle population was 1 out of 24, making it </a:t>
            </a:r>
            <a:r>
              <a:rPr lang="en-US" sz="1200" i="1" kern="1200" dirty="0">
                <a:solidFill>
                  <a:schemeClr val="tx1"/>
                </a:solidFill>
                <a:latin typeface="+mn-lt"/>
                <a:ea typeface="+mn-ea"/>
                <a:cs typeface="+mn-cs"/>
              </a:rPr>
              <a:t>less erroneous</a:t>
            </a:r>
            <a:r>
              <a:rPr lang="en-US" sz="1200" kern="1200" dirty="0">
                <a:solidFill>
                  <a:schemeClr val="tx1"/>
                </a:solidFill>
                <a:latin typeface="+mn-lt"/>
                <a:ea typeface="+mn-ea"/>
                <a:cs typeface="+mn-cs"/>
              </a:rPr>
              <a:t> than for the green population, which was a smaller population to start with. </a:t>
            </a:r>
          </a:p>
          <a:p>
            <a:pPr marL="411480" indent="-228600">
              <a:buFont typeface="+mj-lt"/>
              <a:buAutoNum type="arabicPeriod"/>
            </a:pPr>
            <a:r>
              <a:rPr lang="en-US" sz="1200" kern="1200" dirty="0">
                <a:solidFill>
                  <a:schemeClr val="tx1"/>
                </a:solidFill>
                <a:latin typeface="+mn-lt"/>
                <a:ea typeface="+mn-ea"/>
                <a:cs typeface="+mn-cs"/>
              </a:rPr>
              <a:t>Alternative comparisons not explicitly shown in the table: predicted 1/6 of the red-beetle population would survive, but only 1/8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did (red beetles did slightly worse than predicted). Likewise, predicted 1/3 of the green-beetle population would survive, and 7/18 did (green beetles did slightly better than predicted). Finally, predicted 7/12 of the brown-beetle population would survive, and a staggering 7/9 did. </a:t>
            </a:r>
          </a:p>
          <a:p>
            <a:pPr marL="411480" indent="-228600">
              <a:buFont typeface="+mj-lt"/>
              <a:buAutoNum type="arabicPeriod"/>
            </a:pPr>
            <a:r>
              <a:rPr lang="en-US" sz="1200" kern="1200" dirty="0">
                <a:solidFill>
                  <a:schemeClr val="tx1"/>
                </a:solidFill>
                <a:latin typeface="+mn-lt"/>
                <a:ea typeface="+mn-ea"/>
                <a:cs typeface="+mn-cs"/>
              </a:rPr>
              <a:t>If these results don’t seem that impressive, introduce larger initial populations and observe the difference between 7/12 of 8,400 beetles (4,900) and 7/9 of 8,400 beetles (6,533). </a:t>
            </a:r>
            <a:endParaRPr lang="en-US" sz="1200" kern="1200" dirty="0">
              <a:solidFill>
                <a:schemeClr val="tx1"/>
              </a:solidFill>
              <a:effectLst/>
              <a:latin typeface="+mn-lt"/>
              <a:ea typeface="+mn-ea"/>
              <a:cs typeface="+mn-cs"/>
            </a:endParaRPr>
          </a:p>
          <a:p>
            <a:pPr marL="342900" lvl="0" indent="-342900">
              <a:buAutoNum type="alphaLcParenR"/>
            </a:pPr>
            <a:endParaRPr lang="en-US" sz="1200" kern="1200" dirty="0">
              <a:solidFill>
                <a:schemeClr val="tx1"/>
              </a:solidFill>
              <a:effectLst/>
              <a:latin typeface="+mn-lt"/>
              <a:ea typeface="+mn-ea"/>
              <a:cs typeface="+mn-cs"/>
            </a:endParaRPr>
          </a:p>
          <a:p>
            <a:pPr marL="342900" lvl="0" indent="-342900">
              <a:buAutoNum type="alphaLcParenR"/>
            </a:pPr>
            <a:endParaRPr lang="en-US" sz="1600" kern="1200" dirty="0">
              <a:solidFill>
                <a:schemeClr val="tx1"/>
              </a:solidFill>
              <a:effectLst/>
              <a:latin typeface="+mn-lt"/>
              <a:ea typeface="+mn-ea"/>
              <a:cs typeface="+mn-cs"/>
            </a:endParaRPr>
          </a:p>
        </p:txBody>
      </p:sp>
      <p:sp>
        <p:nvSpPr>
          <p:cNvPr id="1218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pPr eaLnBrk="1" hangingPunct="1"/>
              <a:t>50</a:t>
            </a:fld>
            <a:endParaRPr lang="en-US" altLang="en-US"/>
          </a:p>
        </p:txBody>
      </p:sp>
    </p:spTree>
    <p:extLst>
      <p:ext uri="{BB962C8B-B14F-4D97-AF65-F5344CB8AC3E}">
        <p14:creationId xmlns:p14="http://schemas.microsoft.com/office/powerpoint/2010/main" val="3807994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10</a:t>
            </a:r>
            <a:r>
              <a:rPr lang="en-US" sz="1200" kern="1200" baseline="0" dirty="0">
                <a:solidFill>
                  <a:schemeClr val="tx1"/>
                </a:solidFill>
                <a:effectLst/>
                <a:latin typeface="+mn-lt"/>
                <a:ea typeface="+mn-ea"/>
                <a:cs typeface="+mn-cs"/>
              </a:rPr>
              <a:t> min</a:t>
            </a:r>
          </a:p>
          <a:p>
            <a:pPr marL="228600" lvl="0" indent="-228600">
              <a:buNone/>
            </a:pPr>
            <a:endParaRPr lang="en-US" sz="1200" kern="1200" baseline="0" dirty="0">
              <a:solidFill>
                <a:schemeClr val="tx1"/>
              </a:solidFill>
              <a:effectLst/>
              <a:latin typeface="+mn-lt"/>
              <a:ea typeface="+mn-ea"/>
              <a:cs typeface="+mn-cs"/>
            </a:endParaRPr>
          </a:p>
          <a:p>
            <a:pPr marL="228600" lvl="1" indent="-228600">
              <a:buAutoNum type="alphaLcPeriod"/>
            </a:pPr>
            <a:r>
              <a:rPr lang="en-US" sz="1200" kern="1200" dirty="0">
                <a:solidFill>
                  <a:schemeClr val="tx1"/>
                </a:solidFill>
                <a:latin typeface="+mn-lt"/>
                <a:ea typeface="+mn-ea"/>
                <a:cs typeface="+mn-cs"/>
              </a:rPr>
              <a:t>Distribute handout 4.10 (Comparing Mathematical Visual Representations of the Problem).</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Point out that the first row shows two graphical representations of the </a:t>
            </a:r>
            <a:r>
              <a:rPr lang="en-US" sz="1200" i="1" kern="1200" dirty="0">
                <a:solidFill>
                  <a:schemeClr val="tx1"/>
                </a:solidFill>
                <a:latin typeface="+mn-lt"/>
                <a:ea typeface="+mn-ea"/>
                <a:cs typeface="+mn-cs"/>
              </a:rPr>
              <a:t>experimental</a:t>
            </a:r>
            <a:r>
              <a:rPr lang="en-US" sz="1200" kern="1200" dirty="0">
                <a:solidFill>
                  <a:schemeClr val="tx1"/>
                </a:solidFill>
                <a:latin typeface="+mn-lt"/>
                <a:ea typeface="+mn-ea"/>
                <a:cs typeface="+mn-cs"/>
              </a:rPr>
              <a:t> data and the second row shows two graphical representations of the </a:t>
            </a:r>
            <a:r>
              <a:rPr lang="en-US" sz="1200" i="1" kern="1200" dirty="0">
                <a:solidFill>
                  <a:schemeClr val="tx1"/>
                </a:solidFill>
                <a:latin typeface="+mn-lt"/>
                <a:ea typeface="+mn-ea"/>
                <a:cs typeface="+mn-cs"/>
              </a:rPr>
              <a:t>observed</a:t>
            </a:r>
            <a:r>
              <a:rPr lang="en-US" sz="1200" kern="1200" dirty="0">
                <a:solidFill>
                  <a:schemeClr val="tx1"/>
                </a:solidFill>
                <a:latin typeface="+mn-lt"/>
                <a:ea typeface="+mn-ea"/>
                <a:cs typeface="+mn-cs"/>
              </a:rPr>
              <a:t> data.</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Ask participants to brainstorm different ways to think about multiplicative comparisons. Then work together to fill in the first three blanks on the handout.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Answers: </a:t>
            </a:r>
            <a:r>
              <a:rPr lang="en-US" sz="1200" kern="1200" dirty="0">
                <a:solidFill>
                  <a:schemeClr val="tx1"/>
                </a:solidFill>
                <a:latin typeface="+mn-lt"/>
                <a:ea typeface="+mn-ea"/>
                <a:cs typeface="+mn-cs"/>
              </a:rPr>
              <a:t>(1) part-part comparison; (2a) part-whole comparison; (2b) part-part. </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discuss how they can use the graphics on the handout to highlight three ways of thinking about multiplicative comparisons, or fractions: (1) part-whole; (2) division–relative size; (3) multiplication-scaling. </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ideas for answering the last question on the handout.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to question 3 on the handout:</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graphics in the second column can be used readily to highlight the </a:t>
            </a:r>
            <a:r>
              <a:rPr lang="en-US" sz="1200" b="1" kern="1200" dirty="0">
                <a:solidFill>
                  <a:schemeClr val="tx1"/>
                </a:solidFill>
                <a:latin typeface="+mn-lt"/>
                <a:ea typeface="+mn-ea"/>
                <a:cs typeface="+mn-cs"/>
              </a:rPr>
              <a:t>part-whole </a:t>
            </a:r>
            <a:r>
              <a:rPr lang="en-US" sz="1200" kern="1200" dirty="0">
                <a:solidFill>
                  <a:schemeClr val="tx1"/>
                </a:solidFill>
                <a:latin typeface="+mn-lt"/>
                <a:ea typeface="+mn-ea"/>
                <a:cs typeface="+mn-cs"/>
              </a:rPr>
              <a:t>view of fractions, since we can “see” the whole (i.e., the total number of beetles of each color) and the part with the whole (i.e., beetles not eaten or eaten depending on which part of the scenario is in focus). </a:t>
            </a:r>
          </a:p>
          <a:p>
            <a:pPr marL="137160" indent="-137160">
              <a:buFont typeface="Arial" pitchFamily="34" charset="0"/>
              <a:buChar char="•"/>
            </a:pPr>
            <a:r>
              <a:rPr lang="en-US" sz="1200" kern="1200" dirty="0">
                <a:solidFill>
                  <a:schemeClr val="tx1"/>
                </a:solidFill>
                <a:latin typeface="+mn-lt"/>
                <a:ea typeface="+mn-ea"/>
                <a:cs typeface="+mn-cs"/>
              </a:rPr>
              <a:t>The graphics in the first column can be readily used to highlight a </a:t>
            </a:r>
            <a:r>
              <a:rPr lang="en-US" sz="1200" b="1" kern="1200" dirty="0">
                <a:solidFill>
                  <a:schemeClr val="tx1"/>
                </a:solidFill>
                <a:latin typeface="+mn-lt"/>
                <a:ea typeface="+mn-ea"/>
                <a:cs typeface="+mn-cs"/>
              </a:rPr>
              <a:t>division–relative-size</a:t>
            </a:r>
            <a:r>
              <a:rPr lang="en-US" sz="1200" kern="1200" dirty="0">
                <a:solidFill>
                  <a:schemeClr val="tx1"/>
                </a:solidFill>
                <a:latin typeface="+mn-lt"/>
                <a:ea typeface="+mn-ea"/>
                <a:cs typeface="+mn-cs"/>
              </a:rPr>
              <a:t> meaning for fractions. By comparing how large the blue bars are in relation to the red bars, we can describe fractions to capture the relative sizes of the number of beetles not eaten compared to the number of beetles eaten. For instance, in the </a:t>
            </a:r>
            <a:r>
              <a:rPr lang="en-US" sz="1200" i="1" kern="1200" dirty="0">
                <a:solidFill>
                  <a:schemeClr val="tx1"/>
                </a:solidFill>
                <a:latin typeface="+mn-lt"/>
                <a:ea typeface="+mn-ea"/>
                <a:cs typeface="+mn-cs"/>
              </a:rPr>
              <a:t>upper left-hand graph</a:t>
            </a:r>
            <a:r>
              <a:rPr lang="en-US" sz="1200" kern="1200" dirty="0">
                <a:solidFill>
                  <a:schemeClr val="tx1"/>
                </a:solidFill>
                <a:latin typeface="+mn-lt"/>
                <a:ea typeface="+mn-ea"/>
                <a:cs typeface="+mn-cs"/>
              </a:rPr>
              <a:t>, we see the number of not-eaten red beetles is roughly 1/4 or 1/5 as large as the number of eaten red beetles. The number of not-eaten green beetles is half as large as the number of eaten green beetles. And the number of not-eaten brown beetles is roughly 4/3 as large as the number of eaten brown beetles. </a:t>
            </a:r>
          </a:p>
          <a:p>
            <a:pPr marL="137160" indent="-137160">
              <a:buFont typeface="Arial" pitchFamily="34" charset="0"/>
              <a:buChar char="•"/>
            </a:pPr>
            <a:r>
              <a:rPr lang="en-US" sz="1200" kern="1200" dirty="0">
                <a:solidFill>
                  <a:schemeClr val="tx1"/>
                </a:solidFill>
                <a:latin typeface="+mn-lt"/>
                <a:ea typeface="+mn-ea"/>
                <a:cs typeface="+mn-cs"/>
              </a:rPr>
              <a:t>To think about </a:t>
            </a:r>
            <a:r>
              <a:rPr lang="en-US" sz="1200" b="1" kern="1200" dirty="0">
                <a:solidFill>
                  <a:schemeClr val="tx1"/>
                </a:solidFill>
                <a:latin typeface="+mn-lt"/>
                <a:ea typeface="+mn-ea"/>
                <a:cs typeface="+mn-cs"/>
              </a:rPr>
              <a:t>multiplication-scaling</a:t>
            </a:r>
            <a:r>
              <a:rPr lang="en-US" sz="1200" kern="1200" dirty="0">
                <a:solidFill>
                  <a:schemeClr val="tx1"/>
                </a:solidFill>
                <a:latin typeface="+mn-lt"/>
                <a:ea typeface="+mn-ea"/>
                <a:cs typeface="+mn-cs"/>
              </a:rPr>
              <a:t>, we can look </a:t>
            </a:r>
            <a:r>
              <a:rPr lang="en-US" sz="1200" i="1" kern="1200" dirty="0">
                <a:solidFill>
                  <a:schemeClr val="tx1"/>
                </a:solidFill>
                <a:latin typeface="+mn-lt"/>
                <a:ea typeface="+mn-ea"/>
                <a:cs typeface="+mn-cs"/>
              </a:rPr>
              <a:t>across</a:t>
            </a:r>
            <a:r>
              <a:rPr lang="en-US" sz="1200" kern="1200" dirty="0">
                <a:solidFill>
                  <a:schemeClr val="tx1"/>
                </a:solidFill>
                <a:latin typeface="+mn-lt"/>
                <a:ea typeface="+mn-ea"/>
                <a:cs typeface="+mn-cs"/>
              </a:rPr>
              <a:t> the graphs. The scale on the vertical axis of the top row of graphs is different from the scale of the vertical axis on the bottom row of graphs, but we can still make comparisons. For instance, the number of eaten red beetles roughly doubles from the experimental data to the observed data. Likewise, the number of not-eaten red beetles roughly doubles from the experimental data to the observed data. So the fraction of red beetles that are eaten in experimental data is roughly the same as it is in the observed data. In contrast, the number of not-eaten brown beetles appears to more than triple from the experimental data to the observed data, while the number of eaten brown beetles doesn’t scale by that large of a factor (i.e., the number of brown beetles eaten almost doubled from the experimental data to the observed data). </a:t>
            </a:r>
            <a:endParaRPr lang="en-US" sz="18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pPr>
                <a:defRPr/>
              </a:pPr>
              <a:t>51</a:t>
            </a:fld>
            <a:endParaRPr lang="en-US"/>
          </a:p>
        </p:txBody>
      </p:sp>
    </p:spTree>
    <p:extLst>
      <p:ext uri="{BB962C8B-B14F-4D97-AF65-F5344CB8AC3E}">
        <p14:creationId xmlns:p14="http://schemas.microsoft.com/office/powerpoint/2010/main" val="371667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5 min</a:t>
            </a:r>
          </a:p>
          <a:p>
            <a:pPr marL="228600" indent="-228600">
              <a:buFont typeface="+mj-lt"/>
              <a:buNone/>
            </a:pPr>
            <a:endParaRPr lang="en-US" dirty="0"/>
          </a:p>
          <a:p>
            <a:pPr marL="228600" indent="-228600">
              <a:buAutoNum type="alphaLcPeriod"/>
            </a:pPr>
            <a:r>
              <a:rPr lang="en-US" sz="1200" kern="1200" dirty="0">
                <a:solidFill>
                  <a:schemeClr val="tx1"/>
                </a:solidFill>
                <a:latin typeface="+mn-lt"/>
                <a:ea typeface="+mn-ea"/>
                <a:cs typeface="+mn-cs"/>
              </a:rPr>
              <a:t>Review the second content deepening focus question.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question in their science notebooks using up to four complete sentences.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with the group. Make sure the following key ideas surface during the discussion:</a:t>
            </a:r>
          </a:p>
          <a:p>
            <a:pPr marL="320040" indent="-137160">
              <a:buFont typeface="Arial" pitchFamily="34" charset="0"/>
              <a:buChar char="•"/>
            </a:pPr>
            <a:r>
              <a:rPr lang="en-US" sz="1200" kern="1200" dirty="0">
                <a:solidFill>
                  <a:schemeClr val="tx1"/>
                </a:solidFill>
                <a:latin typeface="+mn-lt"/>
                <a:ea typeface="+mn-ea"/>
                <a:cs typeface="+mn-cs"/>
              </a:rPr>
              <a:t>Multiplicative reasoning is useful for making predictions based on given relationships between quantities (e.g., the number of beetles remaining relative to initial population of beetles). </a:t>
            </a:r>
          </a:p>
          <a:p>
            <a:pPr marL="320040" indent="-137160">
              <a:buFont typeface="Arial" pitchFamily="34" charset="0"/>
              <a:buChar char="•"/>
            </a:pPr>
            <a:r>
              <a:rPr lang="en-US" sz="1200" kern="1200" dirty="0">
                <a:solidFill>
                  <a:schemeClr val="tx1"/>
                </a:solidFill>
                <a:latin typeface="+mn-lt"/>
                <a:ea typeface="+mn-ea"/>
                <a:cs typeface="+mn-cs"/>
              </a:rPr>
              <a:t>There are several ways of thinking about multiplicative comparisons (e.g., part-whole, part-part, relative size, scaling).</a:t>
            </a:r>
          </a:p>
          <a:p>
            <a:pPr marL="320040" indent="-137160">
              <a:buFont typeface="Arial" pitchFamily="34" charset="0"/>
              <a:buChar char="•"/>
            </a:pPr>
            <a:r>
              <a:rPr lang="en-US" sz="1200" kern="1200" dirty="0">
                <a:solidFill>
                  <a:schemeClr val="tx1"/>
                </a:solidFill>
                <a:latin typeface="+mn-lt"/>
                <a:ea typeface="+mn-ea"/>
                <a:cs typeface="+mn-cs"/>
              </a:rPr>
              <a:t>Some graphics are more effective at highlighting different ways of thinking about multiplicative comparisons.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174600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D56C7EF-D84D-43AB-A44A-19168EA9E620}" type="slidenum">
              <a:rPr lang="en-US" smtClean="0"/>
              <a:pPr eaLnBrk="1" hangingPunct="1"/>
              <a:t>53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a:t>2 min</a:t>
            </a:r>
          </a:p>
          <a:p>
            <a:pPr eaLnBrk="1" hangingPunct="1"/>
            <a:endParaRPr lang="en-US" dirty="0"/>
          </a:p>
          <a:p>
            <a:pPr marL="228600" indent="-228600">
              <a:buAutoNum type="alphaLcPeriod"/>
            </a:pPr>
            <a:r>
              <a:rPr lang="en-US" sz="1200" kern="1200" dirty="0">
                <a:solidFill>
                  <a:schemeClr val="tx1"/>
                </a:solidFill>
                <a:latin typeface="+mn-lt"/>
                <a:ea typeface="+mn-ea"/>
                <a:cs typeface="+mn-cs"/>
              </a:rPr>
              <a:t>Review today’s focus questions. </a:t>
            </a:r>
          </a:p>
          <a:p>
            <a:endParaRPr lang="en-US" sz="1200" b="1"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b="1" kern="1200" dirty="0">
                <a:solidFill>
                  <a:schemeClr val="tx1"/>
                </a:solidFill>
                <a:latin typeface="+mn-lt"/>
                <a:ea typeface="+mn-ea"/>
                <a:cs typeface="+mn-cs"/>
              </a:rPr>
              <a:t>Individual think time (1 min):</a:t>
            </a:r>
            <a:r>
              <a:rPr lang="en-US" sz="1200" kern="1200" dirty="0">
                <a:solidFill>
                  <a:schemeClr val="tx1"/>
                </a:solidFill>
                <a:latin typeface="+mn-lt"/>
                <a:ea typeface="+mn-ea"/>
                <a:cs typeface="+mn-cs"/>
              </a:rPr>
              <a:t> Ask participants to reflect on these questions and think about how they might revise their answers.</a:t>
            </a:r>
          </a:p>
        </p:txBody>
      </p:sp>
    </p:spTree>
    <p:extLst>
      <p:ext uri="{BB962C8B-B14F-4D97-AF65-F5344CB8AC3E}">
        <p14:creationId xmlns:p14="http://schemas.microsoft.com/office/powerpoint/2010/main" val="1068850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pPr marL="228600" lvl="0" indent="-228600" fontAlgn="base">
              <a:buAutoNum type="alphaLcPeriod"/>
            </a:pP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Give participants a minute to think about the questions on the slide and consider questions they still have.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them to formulate a statement summarizing what they learned in each area.</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Whole-class share-out:</a:t>
            </a:r>
            <a:r>
              <a:rPr lang="en-US" sz="1200" kern="1200" dirty="0">
                <a:solidFill>
                  <a:schemeClr val="tx1"/>
                </a:solidFill>
                <a:latin typeface="+mn-lt"/>
                <a:ea typeface="+mn-ea"/>
                <a:cs typeface="+mn-cs"/>
              </a:rPr>
              <a:t> Have participants share at least two different statements about each of the areas on the slide. Elicit more if time allows.</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489675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a:t>3 min </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“Next week we’ll focus on the Science Content Storyline Lens strategies and explore a new content area:</a:t>
            </a:r>
            <a:r>
              <a:rPr lang="en-US" sz="1200" kern="1200" baseline="0" dirty="0">
                <a:solidFill>
                  <a:schemeClr val="tx1"/>
                </a:solidFill>
                <a:latin typeface="+mn-lt"/>
                <a:ea typeface="+mn-ea"/>
                <a:cs typeface="+mn-cs"/>
              </a:rPr>
              <a:t> forces</a:t>
            </a:r>
            <a:r>
              <a:rPr lang="en-US" sz="1200" kern="1200" dirty="0">
                <a:solidFill>
                  <a:schemeClr val="tx1"/>
                </a:solidFill>
                <a:latin typeface="+mn-lt"/>
                <a:ea typeface="+mn-ea"/>
                <a:cs typeface="+mn-cs"/>
              </a:rPr>
              <a:t>. To prepare, complete the homework </a:t>
            </a:r>
            <a:r>
              <a:rPr lang="en-US" sz="1200" kern="1200">
                <a:solidFill>
                  <a:schemeClr val="tx1"/>
                </a:solidFill>
                <a:latin typeface="+mn-lt"/>
                <a:ea typeface="+mn-ea"/>
                <a:cs typeface="+mn-cs"/>
              </a:rPr>
              <a:t>tasks on </a:t>
            </a:r>
            <a:r>
              <a:rPr lang="en-US" sz="1200" kern="1200" dirty="0">
                <a:solidFill>
                  <a:schemeClr val="tx1"/>
                </a:solidFill>
                <a:latin typeface="+mn-lt"/>
                <a:ea typeface="+mn-ea"/>
                <a:cs typeface="+mn-cs"/>
              </a:rPr>
              <a:t>the slide.”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Make sure participants copy the assignment</a:t>
            </a:r>
            <a:r>
              <a:rPr lang="en-US" sz="1200" kern="1200" baseline="0" dirty="0">
                <a:solidFill>
                  <a:schemeClr val="tx1"/>
                </a:solidFill>
                <a:latin typeface="+mn-lt"/>
                <a:ea typeface="+mn-ea"/>
                <a:cs typeface="+mn-cs"/>
              </a:rPr>
              <a:t> into their science notebooks.</a:t>
            </a:r>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baseline="0" dirty="0"/>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42531CC-D5CF-4FAF-A336-3F7CC1E050A0}" type="slidenum">
              <a:rPr lang="en-US" smtClean="0"/>
              <a:pPr eaLnBrk="1" hangingPunct="1"/>
              <a:t>55</a:t>
            </a:fld>
            <a:endParaRPr lang="en-US"/>
          </a:p>
        </p:txBody>
      </p:sp>
    </p:spTree>
    <p:extLst>
      <p:ext uri="{BB962C8B-B14F-4D97-AF65-F5344CB8AC3E}">
        <p14:creationId xmlns:p14="http://schemas.microsoft.com/office/powerpoint/2010/main" val="2749658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56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baseline="0" dirty="0"/>
              <a:t>5 min</a:t>
            </a:r>
            <a:endParaRPr lang="en-US" dirty="0"/>
          </a:p>
          <a:p>
            <a:pPr eaLnBrk="1" hangingPunct="1"/>
            <a:endParaRPr lang="en-US" dirty="0"/>
          </a:p>
          <a:p>
            <a:pPr marL="228600" indent="-228600" eaLnBrk="1" hangingPunct="1">
              <a:buAutoNum type="alphaLcPeriod"/>
            </a:pPr>
            <a:r>
              <a:rPr lang="en-US" sz="1200" kern="1200" dirty="0">
                <a:solidFill>
                  <a:schemeClr val="tx1"/>
                </a:solidFill>
                <a:latin typeface="+mn-lt"/>
                <a:ea typeface="+mn-ea"/>
                <a:cs typeface="+mn-cs"/>
              </a:rPr>
              <a:t>Give participants </a:t>
            </a:r>
            <a:r>
              <a:rPr lang="en-US" sz="1200" b="0" kern="1200" dirty="0">
                <a:solidFill>
                  <a:schemeClr val="tx1"/>
                </a:solidFill>
                <a:latin typeface="+mn-lt"/>
                <a:ea typeface="+mn-ea"/>
                <a:cs typeface="+mn-cs"/>
              </a:rPr>
              <a:t>time </a:t>
            </a:r>
            <a:r>
              <a:rPr lang="en-US" sz="1200" kern="1200" dirty="0">
                <a:solidFill>
                  <a:schemeClr val="tx1"/>
                </a:solidFill>
                <a:latin typeface="+mn-lt"/>
                <a:ea typeface="+mn-ea"/>
                <a:cs typeface="+mn-cs"/>
              </a:rPr>
              <a:t>to reflect on today’s session and write their responses to the questions on the Daily Reflections sheet (handout 4.11 in PD program binder).</a:t>
            </a:r>
          </a:p>
          <a:p>
            <a:pPr marL="0" indent="0" eaLnBrk="1" hangingPunct="1">
              <a:buNone/>
            </a:pP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724143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57</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58</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 A</a:t>
            </a:r>
            <a:r>
              <a:rPr lang="en-US" altLang="en-US" baseline="0" dirty="0">
                <a:solidFill>
                  <a:srgbClr val="000000"/>
                </a:solidFill>
              </a:rPr>
              <a:t>vailable for use at any time as needed.</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you need some time to catch up on day-3 activities, you can skip this slide. However, this activity is beneficial for reviewing strategy 5 (constructing explanations) and helping participants understand why explanation building is such important work in science and beyond.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For this segment, allot 5 minutes for reading, 10 minutes to prepare for a group share-out, and 10 minutes for the share-out. </a:t>
            </a:r>
          </a:p>
          <a:p>
            <a:pPr lvl="0"/>
            <a:endParaRPr lang="en-US" sz="1200" kern="1200" dirty="0">
              <a:solidFill>
                <a:schemeClr val="tx1"/>
              </a:solidFill>
              <a:latin typeface="+mn-lt"/>
              <a:ea typeface="+mn-ea"/>
              <a:cs typeface="+mn-cs"/>
            </a:endParaRPr>
          </a:p>
          <a:p>
            <a:pPr marL="228600" lvl="0" indent="-228600">
              <a:buAutoNum type="alphaLcPeriod"/>
            </a:pPr>
            <a:r>
              <a:rPr lang="en-US" sz="1200" kern="1200" dirty="0">
                <a:solidFill>
                  <a:schemeClr val="tx1"/>
                </a:solidFill>
                <a:latin typeface="+mn-lt"/>
                <a:ea typeface="+mn-ea"/>
                <a:cs typeface="+mn-cs"/>
              </a:rPr>
              <a:t>Divide participants into three groups or pairs. Assign each group a number (1, 2, 3).</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Direct participants to three handouts:</a:t>
            </a:r>
          </a:p>
          <a:p>
            <a:pPr marL="457200" indent="-228600">
              <a:buFont typeface="+mj-lt"/>
              <a:buAutoNum type="arabicPeriod"/>
            </a:pPr>
            <a:r>
              <a:rPr lang="en-US" sz="1200" kern="1200" dirty="0">
                <a:solidFill>
                  <a:schemeClr val="tx1"/>
                </a:solidFill>
                <a:latin typeface="+mn-lt"/>
                <a:ea typeface="+mn-ea"/>
                <a:cs typeface="+mn-cs"/>
              </a:rPr>
              <a:t>Importance of Engaging Students in Constructing Scientific Explanations (handout 4.1 in PD program binder)</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handout describes what groups are to do with the following two handouts.)</a:t>
            </a:r>
          </a:p>
          <a:p>
            <a:pPr marL="457200" indent="-228600">
              <a:buFont typeface="+mj-lt"/>
              <a:buAutoNum type="arabicPeriod"/>
            </a:pPr>
            <a:r>
              <a:rPr lang="en-US" sz="1200" kern="1200" dirty="0">
                <a:solidFill>
                  <a:schemeClr val="tx1"/>
                </a:solidFill>
                <a:latin typeface="+mn-lt"/>
                <a:ea typeface="+mn-ea"/>
                <a:cs typeface="+mn-cs"/>
              </a:rPr>
              <a:t>Student Work from </a:t>
            </a:r>
            <a:r>
              <a:rPr lang="en-US" sz="1200" kern="1200" dirty="0" err="1">
                <a:solidFill>
                  <a:schemeClr val="tx1"/>
                </a:solidFill>
                <a:latin typeface="+mn-lt"/>
                <a:ea typeface="+mn-ea"/>
                <a:cs typeface="+mn-cs"/>
              </a:rPr>
              <a:t>Zembal</a:t>
            </a:r>
            <a:r>
              <a:rPr lang="en-US" sz="1200" kern="1200" dirty="0">
                <a:solidFill>
                  <a:schemeClr val="tx1"/>
                </a:solidFill>
                <a:latin typeface="+mn-lt"/>
                <a:ea typeface="+mn-ea"/>
                <a:cs typeface="+mn-cs"/>
              </a:rPr>
              <a:t>-Saul Book </a:t>
            </a:r>
            <a:r>
              <a:rPr lang="en-US" sz="1200" i="1" kern="1200" dirty="0">
                <a:solidFill>
                  <a:schemeClr val="tx1"/>
                </a:solidFill>
                <a:latin typeface="+mn-lt"/>
                <a:ea typeface="+mn-ea"/>
                <a:cs typeface="+mn-cs"/>
              </a:rPr>
              <a:t>What’s Your Evidence</a:t>
            </a:r>
            <a:r>
              <a:rPr lang="en-US" sz="1200" kern="1200" dirty="0">
                <a:solidFill>
                  <a:schemeClr val="tx1"/>
                </a:solidFill>
                <a:latin typeface="+mn-lt"/>
                <a:ea typeface="+mn-ea"/>
                <a:cs typeface="+mn-cs"/>
              </a:rPr>
              <a:t>? (handout 4.2 in PD binder) (Group 1’s task is linked to this handout.)</a:t>
            </a:r>
          </a:p>
          <a:p>
            <a:pPr marL="457200" indent="-228600">
              <a:buFont typeface="+mj-lt"/>
              <a:buAutoNum type="arabicPeriod"/>
            </a:pPr>
            <a:r>
              <a:rPr lang="en-US" sz="1200" kern="1200" dirty="0">
                <a:solidFill>
                  <a:schemeClr val="tx1"/>
                </a:solidFill>
                <a:latin typeface="+mn-lt"/>
                <a:ea typeface="+mn-ea"/>
                <a:cs typeface="+mn-cs"/>
              </a:rPr>
              <a:t>Benefits of Engaging Students in Constructing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Scientific Explanations (handout 4.3 in PD binder) (Tasks for Groups 2 and 3 are linked to this handout.)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After participants have read the designated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handouts for their groups and completed their assigned tasks, invite them to share out.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297929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endParaRPr lang="en-US" baseline="0" dirty="0"/>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optional but powerful. </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“Let’s watch how one 3rd-grade teacher taught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her students to construct scientific explanations. This is the teacher whose student writing </a:t>
            </a:r>
            <a:r>
              <a:rPr lang="en-US" sz="1200" kern="1200" dirty="0">
                <a:solidFill>
                  <a:schemeClr val="tx1"/>
                </a:solidFill>
                <a:latin typeface="+mn-lt"/>
                <a:ea typeface="+mn-ea"/>
                <a:cs typeface="+mn-cs"/>
              </a:rPr>
              <a:t>Group 1 just read about</a:t>
            </a:r>
            <a:r>
              <a:rPr lang="en-US" sz="1200" u="none" strike="noStrike" kern="1200" dirty="0">
                <a:solidFill>
                  <a:schemeClr val="tx1"/>
                </a:solidFill>
                <a:effectLst/>
                <a:latin typeface="+mn-lt"/>
                <a:ea typeface="+mn-ea"/>
                <a:cs typeface="+mn-cs"/>
              </a:rPr>
              <a:t>. The class in this video clip has been studying simple machines (such as pulleys and levers).”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“We’re </a:t>
            </a:r>
            <a:r>
              <a:rPr lang="en-US" sz="1200" kern="1200" dirty="0">
                <a:solidFill>
                  <a:schemeClr val="tx1"/>
                </a:solidFill>
                <a:effectLst/>
                <a:latin typeface="+mn-lt"/>
                <a:ea typeface="+mn-ea"/>
                <a:cs typeface="+mn-cs"/>
              </a:rPr>
              <a:t>not going to analyze this video clip in terms of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Instead, think about ideas this clip gives you as to how you might introduce your students to the CERA framework for constructing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scientific explanations, which involves making a claim, supporting it with evidence and reasoning, and considering alternative explanations and strategies.” </a:t>
            </a:r>
            <a:r>
              <a:rPr lang="en-US" dirty="0">
                <a:effectLst/>
              </a:rPr>
              <a:t> </a:t>
            </a:r>
            <a:r>
              <a:rPr lang="en-US" sz="1200"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After</a:t>
            </a:r>
            <a:r>
              <a:rPr lang="en-US" sz="1200" kern="1200" baseline="0" dirty="0">
                <a:solidFill>
                  <a:schemeClr val="tx1"/>
                </a:solidFill>
                <a:latin typeface="+mn-lt"/>
                <a:ea typeface="+mn-ea"/>
                <a:cs typeface="+mn-cs"/>
              </a:rPr>
              <a:t> watching the clip, d</a:t>
            </a:r>
            <a:r>
              <a:rPr lang="en-US" sz="1200" kern="1200" dirty="0">
                <a:solidFill>
                  <a:schemeClr val="tx1"/>
                </a:solidFill>
                <a:latin typeface="+mn-lt"/>
                <a:ea typeface="+mn-ea"/>
                <a:cs typeface="+mn-cs"/>
              </a:rPr>
              <a:t>iscuss participants’ reactions and any ideas it gave them about how they might help their students learn to construct strong scientific explanations. </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participants are aware that in addition to using the CERA framework as a tool for teaching students how to develop scientific explanations and arguments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5) in the classroom, they will be using the same framework for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-based lesson analysis of their science teaching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 throughout the school year.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415436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defTabSz="931774" eaLnBrk="0" fontAlgn="base" hangingPunct="0">
              <a:spcBef>
                <a:spcPct val="30000"/>
              </a:spcBef>
              <a:spcAft>
                <a:spcPct val="0"/>
              </a:spcAft>
              <a:defRPr/>
            </a:pPr>
            <a:r>
              <a:rPr lang="en-US" dirty="0">
                <a:latin typeface="Arial" charset="0"/>
              </a:rPr>
              <a:t>20 min</a:t>
            </a:r>
          </a:p>
          <a:p>
            <a:pPr defTabSz="931774" eaLnBrk="0" fontAlgn="base" hangingPunct="0">
              <a:spcBef>
                <a:spcPct val="30000"/>
              </a:spcBef>
              <a:spcAft>
                <a:spcPct val="0"/>
              </a:spcAft>
              <a:defRPr/>
            </a:pPr>
            <a:endParaRPr lang="en-US" dirty="0">
              <a:latin typeface="Arial" charset="0"/>
            </a:endParaRPr>
          </a:p>
          <a:p>
            <a:pPr marL="228600" lvl="0" indent="-228600" fontAlgn="base">
              <a:buAutoNum type="alphaLcPeriod"/>
            </a:pPr>
            <a:r>
              <a:rPr lang="en-US" sz="1200" b="1" u="none" strike="noStrike" kern="1200" dirty="0">
                <a:solidFill>
                  <a:schemeClr val="tx1"/>
                </a:solidFill>
                <a:effectLst/>
                <a:latin typeface="+mn-lt"/>
                <a:ea typeface="+mn-ea"/>
                <a:cs typeface="+mn-cs"/>
              </a:rPr>
              <a:t>Small groups (10 min): </a:t>
            </a:r>
            <a:r>
              <a:rPr lang="en-US" sz="1200" u="none" strike="noStrike" kern="1200" dirty="0">
                <a:solidFill>
                  <a:schemeClr val="tx1"/>
                </a:solidFill>
                <a:effectLst/>
                <a:latin typeface="+mn-lt"/>
                <a:ea typeface="+mn-ea"/>
                <a:cs typeface="+mn-cs"/>
              </a:rPr>
              <a:t>Divide participants into two groups to make charts highlighting the purpose and key features of strategy 6: Engage students in using and applying new science ideas in a variety of ways and contexts. </a:t>
            </a:r>
            <a:r>
              <a:rPr lang="en-US" sz="1200" kern="1200" dirty="0">
                <a:solidFill>
                  <a:schemeClr val="tx1"/>
                </a:solidFill>
                <a:latin typeface="+mn-lt"/>
                <a:ea typeface="+mn-ea"/>
                <a:cs typeface="+mn-cs"/>
              </a:rPr>
              <a:t>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STL Z-fold summary chart for this activity.</a:t>
            </a:r>
          </a:p>
          <a:p>
            <a:pPr marL="228600" lvl="0" indent="-228600" fontAlgn="base">
              <a:buNone/>
            </a:pPr>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 </a:t>
            </a:r>
            <a:r>
              <a:rPr lang="en-US" sz="1200" b="1" u="none" strike="noStrike" kern="1200" dirty="0">
                <a:solidFill>
                  <a:schemeClr val="tx1"/>
                </a:solidFill>
                <a:effectLst/>
                <a:latin typeface="+mn-lt"/>
                <a:ea typeface="+mn-ea"/>
                <a:cs typeface="+mn-cs"/>
              </a:rPr>
              <a:t>(10 min)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Have groups present their charts in a whole-group share-out and compare them.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“What differences and similarities do you notice when you compare your charts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those of other groups?”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Strategy 6 is a time for “strategic telling” and making sure students are using science ideas accurately. </a:t>
            </a:r>
          </a:p>
          <a:p>
            <a:pPr marL="228600" indent="-137160">
              <a:buFont typeface="Arial" pitchFamily="34" charset="0"/>
              <a:buChar char="•"/>
            </a:pPr>
            <a:r>
              <a:rPr lang="en-US" sz="1200" kern="1200" dirty="0">
                <a:solidFill>
                  <a:schemeClr val="tx1"/>
                </a:solidFill>
                <a:latin typeface="+mn-lt"/>
                <a:ea typeface="+mn-ea"/>
                <a:cs typeface="+mn-cs"/>
              </a:rPr>
              <a:t>A use-and-apply question or activity occurs </a:t>
            </a:r>
            <a:r>
              <a:rPr lang="en-US" sz="1200" b="0" i="1" kern="1200" dirty="0">
                <a:solidFill>
                  <a:schemeClr val="tx1"/>
                </a:solidFill>
                <a:latin typeface="+mn-lt"/>
                <a:ea typeface="+mn-ea"/>
                <a:cs typeface="+mn-cs"/>
              </a:rPr>
              <a:t>after</a:t>
            </a:r>
            <a:r>
              <a:rPr lang="en-US" sz="1200" kern="1200" dirty="0">
                <a:solidFill>
                  <a:schemeClr val="tx1"/>
                </a:solidFill>
                <a:latin typeface="+mn-lt"/>
                <a:ea typeface="+mn-ea"/>
                <a:cs typeface="+mn-cs"/>
              </a:rPr>
              <a:t> students have experienced/encountered a new science idea. It provides an opportunity for students to use and apply the idea in a new context or novel way and/or link two or more ideas together.</a:t>
            </a:r>
          </a:p>
          <a:p>
            <a:pPr marL="228600" indent="-137160">
              <a:buFont typeface="Arial" pitchFamily="34" charset="0"/>
              <a:buChar char="•"/>
            </a:pPr>
            <a:r>
              <a:rPr lang="en-US" sz="1200" kern="1200" dirty="0">
                <a:solidFill>
                  <a:schemeClr val="tx1"/>
                </a:solidFill>
                <a:latin typeface="+mn-lt"/>
                <a:ea typeface="+mn-ea"/>
                <a:cs typeface="+mn-cs"/>
              </a:rPr>
              <a:t>A common misconception is that use-and-apply questions or activities </a:t>
            </a:r>
            <a:r>
              <a:rPr lang="en-US" sz="1200" b="0" i="1" kern="1200" dirty="0">
                <a:solidFill>
                  <a:schemeClr val="tx1"/>
                </a:solidFill>
                <a:latin typeface="+mn-lt"/>
                <a:ea typeface="+mn-ea"/>
                <a:cs typeface="+mn-cs"/>
              </a:rPr>
              <a:t>assess</a:t>
            </a:r>
            <a:r>
              <a:rPr lang="en-US" sz="1200" kern="1200" dirty="0">
                <a:solidFill>
                  <a:schemeClr val="tx1"/>
                </a:solidFill>
                <a:latin typeface="+mn-lt"/>
                <a:ea typeface="+mn-ea"/>
                <a:cs typeface="+mn-cs"/>
              </a:rPr>
              <a:t> student learning. Teachers often talk about asking these kinds of questions on tests. However, according to research findings published in </a:t>
            </a:r>
            <a:r>
              <a:rPr lang="en-US" sz="1200" i="1" kern="1200" dirty="0">
                <a:solidFill>
                  <a:schemeClr val="tx1"/>
                </a:solidFill>
                <a:latin typeface="+mn-lt"/>
                <a:ea typeface="+mn-ea"/>
                <a:cs typeface="+mn-cs"/>
              </a:rPr>
              <a:t>How People Learn </a:t>
            </a:r>
            <a:r>
              <a:rPr lang="en-US" sz="1200" kern="1200" dirty="0">
                <a:solidFill>
                  <a:schemeClr val="tx1"/>
                </a:solidFill>
                <a:latin typeface="+mn-lt"/>
                <a:ea typeface="+mn-ea"/>
                <a:cs typeface="+mn-cs"/>
              </a:rPr>
              <a:t>(National Academy of Sciences, 2000), </a:t>
            </a:r>
            <a:r>
              <a:rPr lang="en-US" sz="1200" b="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is part of the learning process, or developing a conceptual framework. If application is treated like assessment, students may encounter a use-and-apply question on a test without ever having had the opportunity to practice this way of thinking as part of their learning.</a:t>
            </a:r>
            <a:r>
              <a:rPr lang="en-US" dirty="0"/>
              <a:t> </a:t>
            </a:r>
            <a:endParaRPr lang="en-US" baseline="0" dirty="0"/>
          </a:p>
          <a:p>
            <a:endParaRPr lang="en-US" baseline="0" dirty="0"/>
          </a:p>
          <a:p>
            <a:endParaRPr lang="en-US" dirty="0"/>
          </a:p>
        </p:txBody>
      </p:sp>
      <p:sp>
        <p:nvSpPr>
          <p:cNvPr id="491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E7462BA6-C9B0-40FB-A97E-B2BEEF674833}" type="slidenum">
              <a:rPr lang="en-US" smtClean="0"/>
              <a:pPr eaLnBrk="1" hangingPunct="1"/>
              <a:t>8</a:t>
            </a:fld>
            <a:endParaRPr lang="en-US"/>
          </a:p>
        </p:txBody>
      </p:sp>
    </p:spTree>
    <p:extLst>
      <p:ext uri="{BB962C8B-B14F-4D97-AF65-F5344CB8AC3E}">
        <p14:creationId xmlns:p14="http://schemas.microsoft.com/office/powerpoint/2010/main" val="93779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lvl="1" indent="-228600">
              <a:buAutoNum type="alphaLcPeriod"/>
            </a:pPr>
            <a:r>
              <a:rPr lang="en-US" sz="1200" kern="1200" dirty="0">
                <a:solidFill>
                  <a:schemeClr val="tx1"/>
                </a:solidFill>
                <a:latin typeface="+mn-lt"/>
                <a:ea typeface="+mn-ea"/>
                <a:cs typeface="+mn-cs"/>
              </a:rPr>
              <a:t>Highlight the focus question that will guide the lesson analysis work during this phase.</a:t>
            </a:r>
          </a:p>
          <a:p>
            <a:pPr marL="0" lvl="1"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62778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87236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78020268"/>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5\5.1%20Stella2_GE_Doggett8_L5_C1.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embed/cwReprrdzx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embed/LoJpKzmo0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hhmi.org/biointeractive/making-fittest-natural-selection-and-adaptation"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embed/_OtoZ922q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432180"/>
            <a:ext cx="1371600" cy="646331"/>
          </a:xfrm>
          <a:prstGeom prst="rect">
            <a:avLst/>
          </a:prstGeom>
          <a:noFill/>
        </p:spPr>
        <p:txBody>
          <a:bodyPr wrap="square" rtlCol="0">
            <a:spAutoFit/>
          </a:bodyPr>
          <a:lstStyle/>
          <a:p>
            <a:r>
              <a:rPr lang="en-US" sz="3600" dirty="0">
                <a:solidFill>
                  <a:srgbClr val="1F497D"/>
                </a:solidFill>
                <a:latin typeface="Calibri" pitchFamily="34" charset="0"/>
              </a:rPr>
              <a:t>Day 4</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z="3800" dirty="0"/>
              <a:t>Lesson Analysis: </a:t>
            </a:r>
            <a:r>
              <a:rPr lang="en-US" sz="3800" b="1" dirty="0"/>
              <a:t>Review</a:t>
            </a:r>
            <a:r>
              <a:rPr lang="en-US" sz="3800"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4.4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8077200" cy="990600"/>
          </a:xfrm>
        </p:spPr>
        <p:txBody>
          <a:bodyPr>
            <a:noAutofit/>
          </a:bodyPr>
          <a:lstStyle/>
          <a:p>
            <a:pPr eaLnBrk="1" hangingPunct="1"/>
            <a:r>
              <a:rPr lang="en-US" sz="3800" dirty="0"/>
              <a:t>Lesson Analysis: </a:t>
            </a:r>
            <a:r>
              <a:rPr lang="en-US" sz="3800" b="1" dirty="0"/>
              <a:t>Identify</a:t>
            </a:r>
            <a:r>
              <a:rPr lang="en-US" sz="3800" dirty="0"/>
              <a:t> Strategy 6</a:t>
            </a:r>
          </a:p>
        </p:txBody>
      </p:sp>
      <p:sp>
        <p:nvSpPr>
          <p:cNvPr id="22531" name="Rectangle 3"/>
          <p:cNvSpPr>
            <a:spLocks noGrp="1" noChangeArrowheads="1"/>
          </p:cNvSpPr>
          <p:nvPr>
            <p:ph type="body" idx="1"/>
          </p:nvPr>
        </p:nvSpPr>
        <p:spPr>
          <a:xfrm>
            <a:off x="609600" y="1676400"/>
            <a:ext cx="8305800" cy="4876800"/>
          </a:xfrm>
        </p:spPr>
        <p:txBody>
          <a:bodyPr/>
          <a:lstStyle/>
          <a:p>
            <a:pPr marL="365760" lvl="1" indent="-365760" eaLnBrk="1" hangingPunct="1">
              <a:buAutoNum type="arabicPeriod"/>
            </a:pPr>
            <a:r>
              <a:rPr lang="en-US" sz="3200" dirty="0"/>
              <a:t>What makes this a </a:t>
            </a:r>
            <a:r>
              <a:rPr lang="en-US" sz="3200" b="1" dirty="0"/>
              <a:t>use-and-apply </a:t>
            </a:r>
            <a:r>
              <a:rPr lang="en-US" sz="3200" dirty="0"/>
              <a:t>task? </a:t>
            </a:r>
            <a:br>
              <a:rPr lang="en-US" sz="3200" dirty="0"/>
            </a:br>
            <a:r>
              <a:rPr lang="en-US" sz="3200" dirty="0"/>
              <a:t>(Focus on task.)</a:t>
            </a:r>
          </a:p>
          <a:p>
            <a:pPr marL="365760" lvl="1" indent="-365760" eaLnBrk="1" hangingPunct="1">
              <a:spcBef>
                <a:spcPts val="1800"/>
              </a:spcBef>
              <a:buAutoNum type="arabicPeriod"/>
            </a:pPr>
            <a:r>
              <a:rPr lang="en-US" sz="3200" dirty="0"/>
              <a:t>What do you notice about the types of questions the teacher asks during the clip?</a:t>
            </a:r>
            <a:endParaRPr lang="en-US" sz="3200" b="1" dirty="0"/>
          </a:p>
          <a:p>
            <a:pPr eaLnBrk="1" hangingPunct="1"/>
            <a:endParaRPr lang="en-US" sz="2000" dirty="0"/>
          </a:p>
        </p:txBody>
      </p:sp>
      <p:sp>
        <p:nvSpPr>
          <p:cNvPr id="2" name="TextBox 1">
            <a:hlinkClick r:id="rId3" action="ppaction://hlinkfile"/>
          </p:cNvPr>
          <p:cNvSpPr txBox="1"/>
          <p:nvPr/>
        </p:nvSpPr>
        <p:spPr>
          <a:xfrm>
            <a:off x="1905000" y="6019800"/>
            <a:ext cx="6934200" cy="381000"/>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4"/>
              </a:rPr>
              <a:t>4.1_mspcp_gr.3.variations.traits_wilde_L7_c1-2</a:t>
            </a:r>
            <a:endParaRPr lang="en-US" dirty="0">
              <a:solidFill>
                <a:srgbClr val="0070C0"/>
              </a:solidFill>
            </a:endParaRPr>
          </a:p>
        </p:txBody>
      </p:sp>
    </p:spTree>
    <p:extLst>
      <p:ext uri="{BB962C8B-B14F-4D97-AF65-F5344CB8AC3E}">
        <p14:creationId xmlns:p14="http://schemas.microsoft.com/office/powerpoint/2010/main" val="33930152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8077200" cy="990600"/>
          </a:xfrm>
        </p:spPr>
        <p:txBody>
          <a:bodyPr>
            <a:noAutofit/>
          </a:bodyPr>
          <a:lstStyle/>
          <a:p>
            <a:pPr eaLnBrk="1" hangingPunct="1"/>
            <a:r>
              <a:rPr lang="en-US" sz="3800" dirty="0"/>
              <a:t>Lesson Analysis: </a:t>
            </a:r>
            <a:r>
              <a:rPr lang="en-US" sz="3800" b="1" dirty="0"/>
              <a:t>Analyze</a:t>
            </a:r>
            <a:r>
              <a:rPr lang="en-US" sz="3800" dirty="0"/>
              <a:t> Strategy 6 and </a:t>
            </a:r>
            <a:r>
              <a:rPr lang="en-US" sz="3800" b="1" dirty="0"/>
              <a:t>Reflect</a:t>
            </a:r>
          </a:p>
        </p:txBody>
      </p:sp>
      <p:sp>
        <p:nvSpPr>
          <p:cNvPr id="22531" name="Rectangle 3"/>
          <p:cNvSpPr>
            <a:spLocks noGrp="1" noChangeArrowheads="1"/>
          </p:cNvSpPr>
          <p:nvPr>
            <p:ph type="body" idx="1"/>
          </p:nvPr>
        </p:nvSpPr>
        <p:spPr>
          <a:xfrm>
            <a:off x="609600" y="1828800"/>
            <a:ext cx="8305800" cy="4800600"/>
          </a:xfrm>
        </p:spPr>
        <p:txBody>
          <a:bodyPr/>
          <a:lstStyle/>
          <a:p>
            <a:pPr eaLnBrk="1" hangingPunct="1">
              <a:buNone/>
            </a:pPr>
            <a:r>
              <a:rPr lang="en-US" sz="3200" b="1" dirty="0"/>
              <a:t>Analyze:</a:t>
            </a:r>
            <a:endParaRPr lang="en-US" sz="3200" dirty="0"/>
          </a:p>
          <a:p>
            <a:pPr marL="548640" lvl="1" indent="-365760" eaLnBrk="1" hangingPunct="1">
              <a:buFont typeface="Arial" pitchFamily="34" charset="0"/>
              <a:buChar char="•"/>
            </a:pPr>
            <a:r>
              <a:rPr lang="en-US" sz="3200" dirty="0"/>
              <a:t>What student thinking is revealed by engaging students in using and applying new science ideas? By providing a claim, evidence, and reasoning?</a:t>
            </a:r>
          </a:p>
          <a:p>
            <a:pPr>
              <a:buNone/>
            </a:pPr>
            <a:r>
              <a:rPr lang="en-US" sz="3200" b="1" dirty="0"/>
              <a:t>Reflect:</a:t>
            </a:r>
          </a:p>
          <a:p>
            <a:pPr marL="548640" lvl="1" indent="-365760">
              <a:buFont typeface="Arial" pitchFamily="34" charset="0"/>
              <a:buChar char="•"/>
            </a:pPr>
            <a:r>
              <a:rPr lang="en-US" sz="3200" dirty="0"/>
              <a:t>What did you learn about strategy 6 from watching and analyzing this video clip? </a:t>
            </a:r>
          </a:p>
        </p:txBody>
      </p:sp>
    </p:spTree>
    <p:extLst>
      <p:ext uri="{BB962C8B-B14F-4D97-AF65-F5344CB8AC3E}">
        <p14:creationId xmlns:p14="http://schemas.microsoft.com/office/powerpoint/2010/main" val="28784624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7997371" cy="990600"/>
          </a:xfrm>
        </p:spPr>
        <p:txBody>
          <a:bodyPr>
            <a:normAutofit/>
          </a:bodyPr>
          <a:lstStyle/>
          <a:p>
            <a:r>
              <a:rPr lang="en-US" dirty="0"/>
              <a:t>Check Your Understanding of Strategy 6</a:t>
            </a:r>
          </a:p>
        </p:txBody>
      </p:sp>
      <p:sp>
        <p:nvSpPr>
          <p:cNvPr id="6" name="Content Placeholder 5"/>
          <p:cNvSpPr>
            <a:spLocks noGrp="1"/>
          </p:cNvSpPr>
          <p:nvPr>
            <p:ph idx="1"/>
          </p:nvPr>
        </p:nvSpPr>
        <p:spPr>
          <a:xfrm>
            <a:off x="609600" y="1447800"/>
            <a:ext cx="8382000" cy="5105400"/>
          </a:xfrm>
        </p:spPr>
        <p:txBody>
          <a:bodyPr/>
          <a:lstStyle/>
          <a:p>
            <a:pPr marL="0" lvl="1" indent="0">
              <a:spcBef>
                <a:spcPts val="600"/>
              </a:spcBef>
              <a:buSzPct val="85000"/>
              <a:buNone/>
            </a:pPr>
            <a:r>
              <a:rPr lang="en-US" sz="2600" dirty="0"/>
              <a:t>Jot down your responses to this multiple-choice quiz:</a:t>
            </a:r>
          </a:p>
          <a:p>
            <a:pPr marL="320040" lvl="1" indent="-320040">
              <a:spcBef>
                <a:spcPts val="600"/>
              </a:spcBef>
              <a:buSzPct val="85000"/>
              <a:buAutoNum type="arabicPeriod"/>
            </a:pPr>
            <a:r>
              <a:rPr lang="en-US" sz="2600" dirty="0"/>
              <a:t>Use-and-apply tasks are used </a:t>
            </a:r>
            <a:r>
              <a:rPr lang="en-US" sz="2600" dirty="0">
                <a:solidFill>
                  <a:srgbClr val="C00000"/>
                </a:solidFill>
              </a:rPr>
              <a:t>[before/during/after] </a:t>
            </a:r>
            <a:r>
              <a:rPr lang="en-US" sz="2600" dirty="0"/>
              <a:t>new science ideas are introduced.</a:t>
            </a:r>
          </a:p>
          <a:p>
            <a:pPr marL="320040" lvl="1" indent="-320040">
              <a:spcBef>
                <a:spcPts val="600"/>
              </a:spcBef>
              <a:buSzPct val="85000"/>
              <a:buAutoNum type="arabicPeriod"/>
            </a:pPr>
            <a:r>
              <a:rPr lang="en-US" sz="2600" dirty="0"/>
              <a:t>For difficult content ideas, students might need to practice applying new ideas in </a:t>
            </a:r>
            <a:r>
              <a:rPr lang="en-US" sz="2600" dirty="0">
                <a:solidFill>
                  <a:srgbClr val="C00000"/>
                </a:solidFill>
              </a:rPr>
              <a:t>[one/two/many] </a:t>
            </a:r>
            <a:r>
              <a:rPr lang="en-US" sz="2600" dirty="0"/>
              <a:t>different contexts.</a:t>
            </a:r>
          </a:p>
          <a:p>
            <a:pPr marL="320040" lvl="1" indent="-320040">
              <a:spcBef>
                <a:spcPts val="600"/>
              </a:spcBef>
              <a:buSzPct val="85000"/>
              <a:buAutoNum type="arabicPeriod"/>
            </a:pPr>
            <a:r>
              <a:rPr lang="en-US" sz="2600" dirty="0">
                <a:solidFill>
                  <a:srgbClr val="C00000"/>
                </a:solidFill>
              </a:rPr>
              <a:t>[True/false]: </a:t>
            </a:r>
            <a:r>
              <a:rPr lang="en-US" sz="2600" dirty="0"/>
              <a:t>Use-and-apply questions or activities are used primarily for student assessment at the end of a unit.</a:t>
            </a:r>
          </a:p>
          <a:p>
            <a:pPr marL="320040" lvl="1" indent="-320040">
              <a:spcBef>
                <a:spcPts val="600"/>
              </a:spcBef>
              <a:buSzPct val="85000"/>
              <a:buAutoNum type="arabicPeriod"/>
            </a:pPr>
            <a:r>
              <a:rPr lang="en-US" sz="2600" dirty="0"/>
              <a:t>It’s appropriate for teachers to ask </a:t>
            </a:r>
            <a:r>
              <a:rPr lang="en-US" sz="2600" dirty="0">
                <a:solidFill>
                  <a:srgbClr val="C00000"/>
                </a:solidFill>
              </a:rPr>
              <a:t>[elicit/probe/challenge] </a:t>
            </a:r>
            <a:r>
              <a:rPr lang="en-US" sz="2600" dirty="0"/>
              <a:t>questions during a use-and-apply activity.</a:t>
            </a:r>
          </a:p>
          <a:p>
            <a:pPr marL="320040" lvl="1" indent="-320040">
              <a:spcBef>
                <a:spcPts val="600"/>
              </a:spcBef>
              <a:buSzPct val="85000"/>
              <a:buAutoNum type="arabicPeriod"/>
            </a:pPr>
            <a:r>
              <a:rPr lang="en-US" sz="2600" dirty="0"/>
              <a:t>Teachers should </a:t>
            </a:r>
            <a:r>
              <a:rPr lang="en-US" sz="2600" dirty="0">
                <a:solidFill>
                  <a:srgbClr val="C00000"/>
                </a:solidFill>
              </a:rPr>
              <a:t>[never/judiciously/always] </a:t>
            </a:r>
            <a:r>
              <a:rPr lang="en-US" sz="2600" dirty="0"/>
              <a:t>tell students about science ideas they are missing or stating inaccurately.  </a:t>
            </a:r>
          </a:p>
          <a:p>
            <a:pPr marL="0" lvl="1" indent="0">
              <a:buSzPct val="85000"/>
              <a:buNone/>
            </a:pPr>
            <a:r>
              <a:rPr lang="en-US" sz="3200" dirty="0"/>
              <a:t> </a:t>
            </a:r>
          </a:p>
          <a:p>
            <a:pPr marL="182563" lvl="1">
              <a:buSzPct val="85000"/>
              <a:buFont typeface="Arial" charset="0"/>
              <a:buChar char="•"/>
            </a:pPr>
            <a:endParaRPr lang="en-US" sz="3200" dirty="0"/>
          </a:p>
          <a:p>
            <a:pPr marL="182563" lvl="1">
              <a:buSzPct val="85000"/>
              <a:buFont typeface="Arial" charset="0"/>
              <a:buChar char="•"/>
            </a:pPr>
            <a:endParaRPr lang="en-US" sz="2800" dirty="0"/>
          </a:p>
          <a:p>
            <a:pPr marL="182563" lvl="1">
              <a:buSzPct val="85000"/>
              <a:buFont typeface="Arial" charset="0"/>
              <a:buChar char="•"/>
            </a:pPr>
            <a:endParaRPr lang="en-US" dirty="0"/>
          </a:p>
        </p:txBody>
      </p:sp>
    </p:spTree>
    <p:extLst>
      <p:ext uri="{BB962C8B-B14F-4D97-AF65-F5344CB8AC3E}">
        <p14:creationId xmlns:p14="http://schemas.microsoft.com/office/powerpoint/2010/main" val="26224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rmAutofit/>
          </a:bodyPr>
          <a:lstStyle/>
          <a:p>
            <a:r>
              <a:rPr lang="en-US" sz="3800" spc="0" dirty="0"/>
              <a:t>Reflect: Lesson Analysis Focus Question 1</a:t>
            </a:r>
          </a:p>
        </p:txBody>
      </p:sp>
      <p:sp>
        <p:nvSpPr>
          <p:cNvPr id="3" name="Content Placeholder 2"/>
          <p:cNvSpPr>
            <a:spLocks noGrp="1"/>
          </p:cNvSpPr>
          <p:nvPr>
            <p:ph idx="1"/>
          </p:nvPr>
        </p:nvSpPr>
        <p:spPr>
          <a:xfrm>
            <a:off x="533400" y="1676400"/>
            <a:ext cx="8229600" cy="4876800"/>
          </a:xfrm>
        </p:spPr>
        <p:txBody>
          <a:bodyPr/>
          <a:lstStyle/>
          <a:p>
            <a:pPr marL="0" indent="0">
              <a:buNone/>
            </a:pPr>
            <a:r>
              <a:rPr lang="en-US" sz="3200" dirty="0"/>
              <a:t>Why is it necessary to engage students in using and applying new science ideas in a variety of ways and contexts?</a:t>
            </a:r>
          </a:p>
          <a:p>
            <a:endParaRPr lang="en-US" dirty="0"/>
          </a:p>
        </p:txBody>
      </p:sp>
    </p:spTree>
    <p:extLst>
      <p:ext uri="{BB962C8B-B14F-4D97-AF65-F5344CB8AC3E}">
        <p14:creationId xmlns:p14="http://schemas.microsoft.com/office/powerpoint/2010/main" val="37746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610600" cy="990600"/>
          </a:xfrm>
        </p:spPr>
        <p:txBody>
          <a:bodyPr>
            <a:normAutofit/>
          </a:bodyPr>
          <a:lstStyle/>
          <a:p>
            <a:r>
              <a:rPr lang="en-US" dirty="0"/>
              <a:t>Lesson Analysis: Focus Question 2</a:t>
            </a:r>
          </a:p>
        </p:txBody>
      </p:sp>
      <p:sp>
        <p:nvSpPr>
          <p:cNvPr id="3" name="Content Placeholder 2"/>
          <p:cNvSpPr>
            <a:spLocks noGrp="1"/>
          </p:cNvSpPr>
          <p:nvPr>
            <p:ph idx="1"/>
          </p:nvPr>
        </p:nvSpPr>
        <p:spPr>
          <a:xfrm>
            <a:off x="533400" y="1600200"/>
            <a:ext cx="8153400" cy="4876800"/>
          </a:xfrm>
        </p:spPr>
        <p:txBody>
          <a:bodyPr/>
          <a:lstStyle/>
          <a:p>
            <a:pPr marL="0" indent="0">
              <a:spcAft>
                <a:spcPts val="1200"/>
              </a:spcAft>
              <a:buNone/>
            </a:pPr>
            <a:r>
              <a:rPr lang="en-US" sz="3200" dirty="0"/>
              <a:t>How will the Student Thinking Lens strategies help you teach the Variation in Traits lessons?</a:t>
            </a:r>
          </a:p>
        </p:txBody>
      </p:sp>
    </p:spTree>
    <p:extLst>
      <p:ext uri="{BB962C8B-B14F-4D97-AF65-F5344CB8AC3E}">
        <p14:creationId xmlns:p14="http://schemas.microsoft.com/office/powerpoint/2010/main" val="244953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9A7F2D69-618C-4FC8-BBED-966D5EFE2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76400" y="533400"/>
            <a:ext cx="5780346"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2743200"/>
            <a:ext cx="2743200" cy="2819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4791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33400"/>
            <a:ext cx="8458200" cy="990600"/>
          </a:xfrm>
        </p:spPr>
        <p:txBody>
          <a:bodyPr>
            <a:normAutofit/>
          </a:bodyPr>
          <a:lstStyle/>
          <a:p>
            <a:pPr eaLnBrk="1" hangingPunct="1"/>
            <a:r>
              <a:rPr lang="en-US" dirty="0"/>
              <a:t>Review: Student Thinking Lens Strategies</a:t>
            </a:r>
          </a:p>
        </p:txBody>
      </p:sp>
      <p:sp>
        <p:nvSpPr>
          <p:cNvPr id="26627" name="Rectangle 3"/>
          <p:cNvSpPr>
            <a:spLocks noGrp="1" noChangeArrowheads="1"/>
          </p:cNvSpPr>
          <p:nvPr>
            <p:ph type="body" idx="1"/>
          </p:nvPr>
        </p:nvSpPr>
        <p:spPr>
          <a:xfrm>
            <a:off x="457200" y="1447800"/>
            <a:ext cx="8229600" cy="4953000"/>
          </a:xfrm>
        </p:spPr>
        <p:txBody>
          <a:bodyPr/>
          <a:lstStyle/>
          <a:p>
            <a:pPr marL="0" indent="0" eaLnBrk="1" hangingPunct="1">
              <a:spcAft>
                <a:spcPts val="1200"/>
              </a:spcAft>
              <a:buFontTx/>
              <a:buNone/>
              <a:defRPr/>
            </a:pPr>
            <a:r>
              <a:rPr lang="en-US" sz="3200" dirty="0"/>
              <a:t>Review the STL summary chart in the </a:t>
            </a:r>
            <a:r>
              <a:rPr lang="en-US" sz="3200" dirty="0" err="1"/>
              <a:t>STeLLA</a:t>
            </a:r>
            <a:r>
              <a:rPr lang="en-US" sz="3200" dirty="0"/>
              <a:t> strategies booklet and discuss these questions:</a:t>
            </a:r>
          </a:p>
          <a:p>
            <a:pPr marL="777240" indent="-457200" eaLnBrk="1" hangingPunct="1">
              <a:spcAft>
                <a:spcPts val="1200"/>
              </a:spcAft>
              <a:buFont typeface="+mj-lt"/>
              <a:buAutoNum type="arabicPeriod"/>
              <a:defRPr/>
            </a:pPr>
            <a:r>
              <a:rPr lang="en-US" sz="3200" dirty="0"/>
              <a:t>What pattern(s) do you see in this arrangement (organization) of the STL strategies? </a:t>
            </a:r>
          </a:p>
          <a:p>
            <a:pPr marL="777240" indent="-457200" eaLnBrk="1" hangingPunct="1">
              <a:spcBef>
                <a:spcPts val="0"/>
              </a:spcBef>
              <a:spcAft>
                <a:spcPts val="1200"/>
              </a:spcAft>
              <a:buFont typeface="+mj-lt"/>
              <a:buAutoNum type="arabicPeriod"/>
              <a:defRPr/>
            </a:pPr>
            <a:r>
              <a:rPr lang="en-US" sz="3200" dirty="0"/>
              <a:t>How does this arrangement (organization) highlight the differences and similarities among the Student Thinking Lens strategies?</a:t>
            </a:r>
          </a:p>
          <a:p>
            <a:pPr marL="609600" indent="-609600" eaLnBrk="1" hangingPunct="1">
              <a:buFontTx/>
              <a:buNone/>
              <a:defRPr/>
            </a:pPr>
            <a:endParaRPr lang="en-US" dirty="0"/>
          </a:p>
        </p:txBody>
      </p:sp>
    </p:spTree>
    <p:extLst>
      <p:ext uri="{BB962C8B-B14F-4D97-AF65-F5344CB8AC3E}">
        <p14:creationId xmlns:p14="http://schemas.microsoft.com/office/powerpoint/2010/main" val="210867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pc="0" dirty="0"/>
              <a:t>Lesson Analysis: </a:t>
            </a:r>
            <a:r>
              <a:rPr lang="en-US" b="1" spc="0" dirty="0"/>
              <a:t>Review</a:t>
            </a:r>
            <a:r>
              <a:rPr lang="en-US" spc="0" dirty="0"/>
              <a:t> Lesson Context</a:t>
            </a:r>
          </a:p>
        </p:txBody>
      </p:sp>
      <p:sp>
        <p:nvSpPr>
          <p:cNvPr id="3" name="Content Placeholder 2"/>
          <p:cNvSpPr>
            <a:spLocks noGrp="1"/>
          </p:cNvSpPr>
          <p:nvPr>
            <p:ph idx="1"/>
          </p:nvPr>
        </p:nvSpPr>
        <p:spPr>
          <a:xfrm>
            <a:off x="533400" y="1676400"/>
            <a:ext cx="8229600" cy="4190999"/>
          </a:xfrm>
        </p:spPr>
        <p:txBody>
          <a:bodyPr/>
          <a:lstStyle/>
          <a:p>
            <a:pPr marL="0" indent="0">
              <a:buNone/>
            </a:pPr>
            <a:r>
              <a:rPr lang="en-US" sz="3200" dirty="0"/>
              <a:t>Read the lesson context for this video clip at the top of the transcript (handout 4.5 in your PD program binder). </a:t>
            </a:r>
          </a:p>
          <a:p>
            <a:pPr marL="0" indent="0">
              <a:buNone/>
            </a:pPr>
            <a:endParaRPr lang="en-US" dirty="0"/>
          </a:p>
        </p:txBody>
      </p:sp>
    </p:spTree>
    <p:extLst>
      <p:ext uri="{BB962C8B-B14F-4D97-AF65-F5344CB8AC3E}">
        <p14:creationId xmlns:p14="http://schemas.microsoft.com/office/powerpoint/2010/main" val="12924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533400"/>
            <a:ext cx="8077200" cy="990600"/>
          </a:xfrm>
        </p:spPr>
        <p:txBody>
          <a:bodyPr>
            <a:noAutofit/>
          </a:bodyPr>
          <a:lstStyle/>
          <a:p>
            <a:pPr eaLnBrk="1" hangingPunct="1"/>
            <a:r>
              <a:rPr lang="en-US" sz="3800" dirty="0"/>
              <a:t>Lesson Analysis: </a:t>
            </a:r>
            <a:r>
              <a:rPr lang="en-US" sz="3800" b="1" dirty="0"/>
              <a:t>Identify</a:t>
            </a:r>
            <a:r>
              <a:rPr lang="en-US" sz="3800" dirty="0"/>
              <a:t> Student Thinking Lens Strategies</a:t>
            </a:r>
          </a:p>
        </p:txBody>
      </p:sp>
      <p:sp>
        <p:nvSpPr>
          <p:cNvPr id="22531" name="Rectangle 3"/>
          <p:cNvSpPr>
            <a:spLocks noGrp="1" noChangeArrowheads="1"/>
          </p:cNvSpPr>
          <p:nvPr>
            <p:ph type="body" idx="1"/>
          </p:nvPr>
        </p:nvSpPr>
        <p:spPr>
          <a:xfrm>
            <a:off x="685800" y="1676400"/>
            <a:ext cx="8001000" cy="4525962"/>
          </a:xfrm>
        </p:spPr>
        <p:txBody>
          <a:bodyPr/>
          <a:lstStyle/>
          <a:p>
            <a:pPr marL="365760" lvl="1" indent="-365760" eaLnBrk="1" hangingPunct="1">
              <a:spcBef>
                <a:spcPts val="1200"/>
              </a:spcBef>
              <a:spcAft>
                <a:spcPts val="300"/>
              </a:spcAft>
              <a:buFont typeface="Arial" pitchFamily="34" charset="0"/>
              <a:buChar char="•"/>
            </a:pPr>
            <a:r>
              <a:rPr lang="en-US" sz="3200" dirty="0"/>
              <a:t>What Student Thinking Lens strategies can you identify in this video clip?</a:t>
            </a:r>
          </a:p>
          <a:p>
            <a:pPr marL="365760" lvl="1" indent="-365760" eaLnBrk="1" hangingPunct="1">
              <a:spcBef>
                <a:spcPts val="1200"/>
              </a:spcBef>
              <a:buFont typeface="Arial" pitchFamily="34" charset="0"/>
              <a:buChar char="•"/>
            </a:pPr>
            <a:r>
              <a:rPr lang="en-US" sz="3200" dirty="0"/>
              <a:t>After watching the video, study the transcript (handout 4.5) and fill in handout 4.6 (Identifying Student thinking Lens Strategies). </a:t>
            </a:r>
          </a:p>
          <a:p>
            <a:pPr marL="365760" lvl="1" indent="-365760" eaLnBrk="1" hangingPunct="1">
              <a:spcBef>
                <a:spcPts val="1200"/>
              </a:spcBef>
              <a:buFont typeface="Arial" pitchFamily="34" charset="0"/>
              <a:buChar char="•"/>
            </a:pPr>
            <a:r>
              <a:rPr lang="en-US" sz="3200" dirty="0"/>
              <a:t>Be ready to share your findings with the group, including any missed opportunities.</a:t>
            </a:r>
            <a:endParaRPr lang="en-US" sz="3200" i="1" dirty="0"/>
          </a:p>
          <a:p>
            <a:pPr marL="274637" lvl="1" indent="0" eaLnBrk="1" hangingPunct="1">
              <a:buNone/>
            </a:pPr>
            <a:endParaRPr lang="en-US" dirty="0"/>
          </a:p>
          <a:p>
            <a:pPr marL="274637" lvl="1" indent="0" eaLnBrk="1" hangingPunct="1">
              <a:buNone/>
            </a:pPr>
            <a:endParaRPr lang="en-US" dirty="0"/>
          </a:p>
          <a:p>
            <a:pPr marL="274637" lvl="1" indent="0" eaLnBrk="1" hangingPunct="1">
              <a:buNone/>
            </a:pPr>
            <a:endParaRPr lang="en-US" b="1" dirty="0"/>
          </a:p>
          <a:p>
            <a:pPr marL="274637" lvl="1" indent="0" eaLnBrk="1" hangingPunct="1">
              <a:buNone/>
            </a:pPr>
            <a:endParaRPr lang="en-US" b="1" dirty="0"/>
          </a:p>
          <a:p>
            <a:pPr eaLnBrk="1" hangingPunct="1"/>
            <a:endParaRPr lang="en-US" sz="2000" dirty="0"/>
          </a:p>
          <a:p>
            <a:pPr marL="0" indent="0" eaLnBrk="1" hangingPunct="1">
              <a:buNone/>
            </a:pPr>
            <a:endParaRPr lang="en-US" sz="2000" dirty="0"/>
          </a:p>
        </p:txBody>
      </p:sp>
      <p:sp>
        <p:nvSpPr>
          <p:cNvPr id="3" name="TextBox 2"/>
          <p:cNvSpPr txBox="1"/>
          <p:nvPr/>
        </p:nvSpPr>
        <p:spPr>
          <a:xfrm flipH="1">
            <a:off x="2209800" y="6248400"/>
            <a:ext cx="6629400" cy="381000"/>
          </a:xfrm>
          <a:prstGeom prst="rect">
            <a:avLst/>
          </a:prstGeom>
          <a:noFill/>
        </p:spPr>
        <p:txBody>
          <a:bodyPr wrap="square" rtlCol="0">
            <a:spAutoFit/>
          </a:bodyPr>
          <a:lstStyle/>
          <a:p>
            <a:r>
              <a:rPr lang="en-US" dirty="0">
                <a:solidFill>
                  <a:srgbClr val="0070C0"/>
                </a:solidFill>
              </a:rPr>
              <a:t>Link to video clip: </a:t>
            </a:r>
            <a:r>
              <a:rPr lang="en-US" dirty="0">
                <a:solidFill>
                  <a:srgbClr val="0070C0"/>
                </a:solidFill>
                <a:hlinkClick r:id="rId3"/>
              </a:rPr>
              <a:t>4.2_mspcp_gr.3.variations.traits_wilde_L6_c2</a:t>
            </a:r>
            <a:endParaRPr lang="en-US" dirty="0">
              <a:solidFill>
                <a:srgbClr val="0070C0"/>
              </a:solidFill>
            </a:endParaRPr>
          </a:p>
        </p:txBody>
      </p:sp>
    </p:spTree>
    <p:extLst>
      <p:ext uri="{BB962C8B-B14F-4D97-AF65-F5344CB8AC3E}">
        <p14:creationId xmlns:p14="http://schemas.microsoft.com/office/powerpoint/2010/main" val="2356194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Agenda for Day 4</a:t>
            </a:r>
          </a:p>
        </p:txBody>
      </p:sp>
      <p:sp>
        <p:nvSpPr>
          <p:cNvPr id="3" name="Content Placeholder 2"/>
          <p:cNvSpPr>
            <a:spLocks noGrp="1"/>
          </p:cNvSpPr>
          <p:nvPr>
            <p:ph idx="1"/>
          </p:nvPr>
        </p:nvSpPr>
        <p:spPr>
          <a:xfrm>
            <a:off x="685800" y="1371600"/>
            <a:ext cx="8001000" cy="4876800"/>
          </a:xfrm>
        </p:spPr>
        <p:txBody>
          <a:bodyPr/>
          <a:lstStyle/>
          <a:p>
            <a:pPr marL="365760" indent="-365760">
              <a:spcBef>
                <a:spcPts val="300"/>
              </a:spcBef>
            </a:pPr>
            <a:r>
              <a:rPr lang="en-US" sz="3000" dirty="0"/>
              <a:t>Day-3 reflections</a:t>
            </a:r>
          </a:p>
          <a:p>
            <a:pPr marL="365760" indent="-365760">
              <a:spcBef>
                <a:spcPts val="300"/>
              </a:spcBef>
            </a:pPr>
            <a:r>
              <a:rPr lang="en-US" sz="3000" dirty="0"/>
              <a:t>Importance of STL strategy 5: constructing explanations</a:t>
            </a:r>
          </a:p>
          <a:p>
            <a:pPr marL="365760" indent="-365760">
              <a:spcBef>
                <a:spcPts val="300"/>
              </a:spcBef>
            </a:pPr>
            <a:r>
              <a:rPr lang="en-US" sz="3000" dirty="0"/>
              <a:t>Introducing Student Thinking Lens strategy 6</a:t>
            </a:r>
          </a:p>
          <a:p>
            <a:pPr marL="365760" indent="-365760">
              <a:spcBef>
                <a:spcPts val="300"/>
              </a:spcBef>
            </a:pPr>
            <a:r>
              <a:rPr lang="en-US" sz="3000" dirty="0"/>
              <a:t>Lesson analysis: STL strategy 6</a:t>
            </a:r>
          </a:p>
          <a:p>
            <a:pPr marL="365760" indent="-365760">
              <a:spcBef>
                <a:spcPts val="300"/>
              </a:spcBef>
            </a:pPr>
            <a:r>
              <a:rPr lang="en-US" sz="3000" dirty="0"/>
              <a:t>Review: STL strategies 1–6</a:t>
            </a:r>
          </a:p>
          <a:p>
            <a:pPr marL="365760" indent="-365760">
              <a:spcBef>
                <a:spcPts val="300"/>
              </a:spcBef>
            </a:pPr>
            <a:r>
              <a:rPr lang="en-US" sz="3000" dirty="0"/>
              <a:t>Variation in Traits lesson plans review</a:t>
            </a:r>
          </a:p>
          <a:p>
            <a:pPr marL="365760" indent="-365760">
              <a:spcBef>
                <a:spcPts val="300"/>
              </a:spcBef>
            </a:pPr>
            <a:r>
              <a:rPr lang="en-US" sz="3000" dirty="0"/>
              <a:t>Lunch</a:t>
            </a:r>
          </a:p>
          <a:p>
            <a:pPr marL="365760" indent="-365760">
              <a:spcBef>
                <a:spcPts val="300"/>
              </a:spcBef>
            </a:pPr>
            <a:r>
              <a:rPr lang="en-US" sz="3000" dirty="0"/>
              <a:t>Content deepening: variation in traits</a:t>
            </a:r>
          </a:p>
          <a:p>
            <a:pPr marL="365760" indent="-365760">
              <a:spcBef>
                <a:spcPts val="300"/>
              </a:spcBef>
            </a:pPr>
            <a:r>
              <a:rPr lang="en-US" sz="3000" dirty="0"/>
              <a:t>Summary, homework, and reflections</a:t>
            </a:r>
          </a:p>
        </p:txBody>
      </p:sp>
    </p:spTree>
    <p:extLst>
      <p:ext uri="{BB962C8B-B14F-4D97-AF65-F5344CB8AC3E}">
        <p14:creationId xmlns:p14="http://schemas.microsoft.com/office/powerpoint/2010/main" val="250804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marL="0" indent="0" algn="ctr">
              <a:spcBef>
                <a:spcPts val="0"/>
              </a:spcBef>
              <a:buNone/>
            </a:pPr>
            <a:r>
              <a:rPr lang="en-US" sz="4000" dirty="0" err="1">
                <a:solidFill>
                  <a:schemeClr val="tx2"/>
                </a:solidFill>
              </a:rPr>
              <a:t>RESPeCT</a:t>
            </a:r>
            <a:r>
              <a:rPr lang="en-US" sz="4000" dirty="0">
                <a:solidFill>
                  <a:schemeClr val="tx2"/>
                </a:solidFill>
              </a:rPr>
              <a:t> PD Program School-Year Plan</a:t>
            </a:r>
          </a:p>
        </p:txBody>
      </p:sp>
      <p:graphicFrame>
        <p:nvGraphicFramePr>
          <p:cNvPr id="6" name="Table 5"/>
          <p:cNvGraphicFramePr>
            <a:graphicFrameLocks noGrp="1"/>
          </p:cNvGraphicFramePr>
          <p:nvPr>
            <p:extLst>
              <p:ext uri="{D42A27DB-BD31-4B8C-83A1-F6EECF244321}">
                <p14:modId xmlns:p14="http://schemas.microsoft.com/office/powerpoint/2010/main" val="4173473626"/>
              </p:ext>
            </p:extLst>
          </p:nvPr>
        </p:nvGraphicFramePr>
        <p:xfrm>
          <a:off x="381000" y="1142999"/>
          <a:ext cx="8382000" cy="5320207"/>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37160">
                <a:tc gridSpan="4">
                  <a:txBody>
                    <a:bodyPr/>
                    <a:lstStyle/>
                    <a:p>
                      <a:pPr algn="ctr"/>
                      <a:r>
                        <a:rPr lang="en-US" dirty="0"/>
                        <a:t>Summer Institute</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07025">
                <a:tc gridSpan="2">
                  <a:txBody>
                    <a:bodyPr/>
                    <a:lstStyle/>
                    <a:p>
                      <a:r>
                        <a:rPr lang="en-US" b="1" u="none" dirty="0"/>
                        <a:t>Content deepening</a:t>
                      </a:r>
                      <a:r>
                        <a:rPr lang="en-US" b="1" dirty="0"/>
                        <a:t>:</a:t>
                      </a:r>
                      <a:r>
                        <a:rPr lang="en-US" b="1" baseline="0" dirty="0"/>
                        <a:t> </a:t>
                      </a:r>
                      <a:r>
                        <a:rPr lang="en-US" baseline="0" dirty="0"/>
                        <a:t>Variation in Traits (week 1) and Forces (week 2)</a:t>
                      </a:r>
                      <a:endParaRPr lang="en-US" dirty="0">
                        <a:solidFill>
                          <a:srgbClr val="0070C0"/>
                        </a:solidFill>
                      </a:endParaRPr>
                    </a:p>
                  </a:txBody>
                  <a:tcPr/>
                </a:tc>
                <a:tc hMerge="1">
                  <a:txBody>
                    <a:bodyPr/>
                    <a:lstStyle/>
                    <a:p>
                      <a:endParaRPr lang="en-US" dirty="0"/>
                    </a:p>
                  </a:txBody>
                  <a:tcPr/>
                </a:tc>
                <a:tc gridSpan="2">
                  <a:txBody>
                    <a:bodyPr/>
                    <a:lstStyle/>
                    <a:p>
                      <a:r>
                        <a:rPr lang="en-US" b="1" u="none" dirty="0"/>
                        <a:t>Lesson analysis:</a:t>
                      </a:r>
                      <a:r>
                        <a:rPr lang="en-US" b="1" u="none" baseline="0" dirty="0"/>
                        <a:t> </a:t>
                      </a:r>
                      <a:r>
                        <a:rPr lang="en-US" baseline="0" dirty="0"/>
                        <a:t>Introduction to the </a:t>
                      </a:r>
                      <a:r>
                        <a:rPr lang="en-US" baseline="0" dirty="0" err="1"/>
                        <a:t>STeLLA</a:t>
                      </a:r>
                      <a:r>
                        <a:rPr lang="en-US" baseline="0" dirty="0"/>
                        <a:t>  framework and strategies</a:t>
                      </a:r>
                    </a:p>
                  </a:txBody>
                  <a:tcPr/>
                </a:tc>
                <a:tc hMerge="1">
                  <a:txBody>
                    <a:bodyPr/>
                    <a:lstStyle/>
                    <a:p>
                      <a:endParaRPr lang="en-US" dirty="0"/>
                    </a:p>
                  </a:txBody>
                  <a:tcPr/>
                </a:tc>
                <a:extLst>
                  <a:ext uri="{0D108BD9-81ED-4DB2-BD59-A6C34878D82A}">
                    <a16:rowId xmlns:a16="http://schemas.microsoft.com/office/drawing/2014/main" val="10001"/>
                  </a:ext>
                </a:extLst>
              </a:tr>
              <a:tr h="409626">
                <a:tc gridSpan="4">
                  <a:txBody>
                    <a:bodyPr/>
                    <a:lstStyle/>
                    <a:p>
                      <a:pPr algn="ctr"/>
                      <a:r>
                        <a:rPr lang="en-US" sz="1800" b="1" kern="1200" dirty="0">
                          <a:solidFill>
                            <a:schemeClr val="lt1"/>
                          </a:solidFill>
                          <a:latin typeface="+mn-lt"/>
                          <a:ea typeface="+mn-ea"/>
                          <a:cs typeface="+mn-cs"/>
                        </a:rPr>
                        <a:t>Fall Study-Group Sessions</a:t>
                      </a:r>
                    </a:p>
                  </a:txBody>
                  <a:tcPr>
                    <a:solidFill>
                      <a:schemeClr val="bg1">
                        <a:lumMod val="6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1638503">
                <a:tc>
                  <a:txBody>
                    <a:bodyPr/>
                    <a:lstStyle/>
                    <a:p>
                      <a:pPr algn="ctr"/>
                      <a:r>
                        <a:rPr lang="en-US" dirty="0"/>
                        <a:t>Fall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t>Use the </a:t>
                      </a:r>
                      <a:r>
                        <a:rPr lang="en-US" sz="1500" dirty="0" err="1"/>
                        <a:t>STeLLA</a:t>
                      </a:r>
                      <a:r>
                        <a:rPr lang="en-US" sz="1500" baseline="0" dirty="0"/>
                        <a:t> strategies while teaching lessons on forces.</a:t>
                      </a:r>
                      <a:endParaRPr lang="en-US" sz="1500" baseline="0" dirty="0">
                        <a:solidFill>
                          <a:srgbClr val="0070C0"/>
                        </a:solidFill>
                      </a:endParaRPr>
                    </a:p>
                    <a:p>
                      <a:pPr marL="285750" indent="-285750">
                        <a:buFont typeface="Arial" panose="020B0604020202020204" pitchFamily="34" charset="0"/>
                        <a:buChar char="•"/>
                      </a:pPr>
                      <a:r>
                        <a:rPr lang="en-US" sz="1500" baseline="0" dirty="0"/>
                        <a:t>Analyze student thinking and science content storylines using video from our own classrooms.</a:t>
                      </a:r>
                    </a:p>
                    <a:p>
                      <a:pPr marL="285750" indent="-285750">
                        <a:buFont typeface="Arial" panose="020B0604020202020204" pitchFamily="34" charset="0"/>
                        <a:buChar char="•"/>
                      </a:pPr>
                      <a:r>
                        <a:rPr lang="en-US" sz="1500" baseline="0" dirty="0"/>
                        <a:t>Deepen content knowledge of forces through lesson video analysis.</a:t>
                      </a:r>
                      <a:endParaRPr lang="en-US" sz="1500" dirty="0"/>
                    </a:p>
                  </a:txBody>
                  <a:tcPr/>
                </a:tc>
                <a:tc hMerge="1">
                  <a:txBody>
                    <a:bodyPr/>
                    <a:lstStyle/>
                    <a:p>
                      <a:endParaRPr lang="en-US"/>
                    </a:p>
                  </a:txBody>
                  <a:tcPr/>
                </a:tc>
                <a:tc>
                  <a:txBody>
                    <a:bodyPr/>
                    <a:lstStyle/>
                    <a:p>
                      <a:pPr algn="ctr"/>
                      <a:r>
                        <a:rPr lang="en-US" dirty="0">
                          <a:solidFill>
                            <a:schemeClr val="tx1"/>
                          </a:solidFill>
                        </a:rPr>
                        <a:t>Forces</a:t>
                      </a:r>
                    </a:p>
                  </a:txBody>
                  <a:tcPr anchor="ctr"/>
                </a:tc>
                <a:extLst>
                  <a:ext uri="{0D108BD9-81ED-4DB2-BD59-A6C34878D82A}">
                    <a16:rowId xmlns:a16="http://schemas.microsoft.com/office/drawing/2014/main" val="10003"/>
                  </a:ext>
                </a:extLst>
              </a:tr>
              <a:tr h="454516">
                <a:tc gridSpan="4">
                  <a:txBody>
                    <a:bodyPr/>
                    <a:lstStyle/>
                    <a:p>
                      <a:pPr algn="ctr"/>
                      <a:r>
                        <a:rPr lang="en-US" sz="1800" b="1" kern="1200" dirty="0">
                          <a:solidFill>
                            <a:schemeClr val="bg1"/>
                          </a:solidFill>
                          <a:latin typeface="+mn-lt"/>
                          <a:ea typeface="+mn-ea"/>
                          <a:cs typeface="+mn-cs"/>
                        </a:rPr>
                        <a:t>Spring Study-Group Sessions</a:t>
                      </a:r>
                    </a:p>
                  </a:txBody>
                  <a:tcPr anchor="ctr">
                    <a:solidFill>
                      <a:schemeClr val="bg1">
                        <a:lumMod val="65000"/>
                      </a:schemeClr>
                    </a:solidFill>
                  </a:tcPr>
                </a:tc>
                <a:tc hMerge="1">
                  <a:txBody>
                    <a:bodyPr/>
                    <a:lstStyle/>
                    <a:p>
                      <a:pPr marL="285750" indent="-285750">
                        <a:buFont typeface="Arial" panose="020B0604020202020204" pitchFamily="34" charset="0"/>
                        <a:buChar char="•"/>
                      </a:pPr>
                      <a:endParaRPr lang="en-US" sz="1400" dirty="0"/>
                    </a:p>
                  </a:txBody>
                  <a:tcPr/>
                </a:tc>
                <a:tc hMerge="1">
                  <a:txBody>
                    <a:bodyPr/>
                    <a:lstStyle/>
                    <a:p>
                      <a:endParaRPr lang="en-US"/>
                    </a:p>
                  </a:txBody>
                  <a:tcPr/>
                </a:tc>
                <a:tc hMerge="1">
                  <a:txBody>
                    <a:bodyPr/>
                    <a:lstStyle/>
                    <a:p>
                      <a:pPr algn="ctr"/>
                      <a:endParaRPr lang="en-US" dirty="0"/>
                    </a:p>
                  </a:txBody>
                  <a:tcPr anchor="ctr"/>
                </a:tc>
                <a:extLst>
                  <a:ext uri="{0D108BD9-81ED-4DB2-BD59-A6C34878D82A}">
                    <a16:rowId xmlns:a16="http://schemas.microsoft.com/office/drawing/2014/main" val="10004"/>
                  </a:ext>
                </a:extLst>
              </a:tr>
              <a:tr h="1638503">
                <a:tc>
                  <a:txBody>
                    <a:bodyPr/>
                    <a:lstStyle/>
                    <a:p>
                      <a:pPr algn="ctr"/>
                      <a:r>
                        <a:rPr lang="en-US" dirty="0"/>
                        <a:t>Spring Teaching</a:t>
                      </a:r>
                    </a:p>
                    <a:p>
                      <a:pPr algn="ctr"/>
                      <a:r>
                        <a:rPr lang="en-US" dirty="0"/>
                        <a:t>Rounds 1 and 2</a:t>
                      </a:r>
                    </a:p>
                  </a:txBody>
                  <a:tcPr anchor="ctr"/>
                </a:tc>
                <a:tc gridSpan="2">
                  <a:txBody>
                    <a:bodyPr/>
                    <a:lstStyle/>
                    <a:p>
                      <a:pPr marL="285750" indent="-285750">
                        <a:buFont typeface="Arial" panose="020B0604020202020204" pitchFamily="34" charset="0"/>
                        <a:buChar char="•"/>
                      </a:pPr>
                      <a:r>
                        <a:rPr lang="en-US" sz="1500" dirty="0">
                          <a:solidFill>
                            <a:schemeClr val="tx1"/>
                          </a:solidFill>
                        </a:rPr>
                        <a:t>Use the </a:t>
                      </a:r>
                      <a:r>
                        <a:rPr lang="en-US" sz="1500" dirty="0" err="1">
                          <a:solidFill>
                            <a:schemeClr val="tx1"/>
                          </a:solidFill>
                        </a:rPr>
                        <a:t>STeLLA</a:t>
                      </a:r>
                      <a:r>
                        <a:rPr lang="en-US" sz="1500" baseline="0" dirty="0">
                          <a:solidFill>
                            <a:schemeClr val="tx1"/>
                          </a:solidFill>
                        </a:rPr>
                        <a:t> strategies while teaching lessons on variation in traits.</a:t>
                      </a: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Analyze</a:t>
                      </a:r>
                      <a:r>
                        <a:rPr lang="en-US" sz="1500" baseline="0" dirty="0">
                          <a:solidFill>
                            <a:schemeClr val="tx1"/>
                          </a:solidFill>
                        </a:rPr>
                        <a:t> student thinking and science content storylines using video from our own classrooms.</a:t>
                      </a:r>
                    </a:p>
                    <a:p>
                      <a:pPr marL="285750" indent="-285750">
                        <a:buFont typeface="Arial" panose="020B0604020202020204" pitchFamily="34" charset="0"/>
                        <a:buChar char="•"/>
                      </a:pPr>
                      <a:r>
                        <a:rPr lang="en-US" sz="1500" baseline="0" dirty="0">
                          <a:solidFill>
                            <a:schemeClr val="tx1"/>
                          </a:solidFill>
                        </a:rPr>
                        <a:t>Deepen content knowledge of variation in traits through lesson video analysis. </a:t>
                      </a:r>
                      <a:endParaRPr lang="en-US" sz="1500" dirty="0">
                        <a:solidFill>
                          <a:schemeClr val="tx1"/>
                        </a:solidFill>
                      </a:endParaRPr>
                    </a:p>
                  </a:txBody>
                  <a:tcPr/>
                </a:tc>
                <a:tc hMerge="1">
                  <a:txBody>
                    <a:bodyPr/>
                    <a:lstStyle/>
                    <a:p>
                      <a:endParaRPr lang="en-US"/>
                    </a:p>
                  </a:txBody>
                  <a:tcPr/>
                </a:tc>
                <a:tc>
                  <a:txBody>
                    <a:bodyPr/>
                    <a:lstStyle/>
                    <a:p>
                      <a:pPr marL="0" algn="ctr" defTabSz="914400" rtl="0" eaLnBrk="1" latinLnBrk="0" hangingPunct="1"/>
                      <a:r>
                        <a:rPr lang="en-US" sz="1800" kern="1200" baseline="0" dirty="0">
                          <a:solidFill>
                            <a:schemeClr val="tx1"/>
                          </a:solidFill>
                          <a:latin typeface="+mn-lt"/>
                          <a:ea typeface="+mn-ea"/>
                          <a:cs typeface="+mn-cs"/>
                        </a:rPr>
                        <a:t>Variation in Traits</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40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800" dirty="0"/>
              <a:t>The </a:t>
            </a:r>
            <a:r>
              <a:rPr lang="en-US" sz="3800" dirty="0" err="1"/>
              <a:t>RESPeCT</a:t>
            </a:r>
            <a:r>
              <a:rPr lang="en-US" sz="3800" dirty="0"/>
              <a:t> Lesson Plans as a Study Tool: Part 1</a:t>
            </a:r>
          </a:p>
        </p:txBody>
      </p:sp>
      <p:sp>
        <p:nvSpPr>
          <p:cNvPr id="3" name="Content Placeholder 2"/>
          <p:cNvSpPr>
            <a:spLocks noGrp="1"/>
          </p:cNvSpPr>
          <p:nvPr>
            <p:ph idx="1"/>
          </p:nvPr>
        </p:nvSpPr>
        <p:spPr>
          <a:xfrm>
            <a:off x="533400" y="1828800"/>
            <a:ext cx="8229600" cy="4876800"/>
          </a:xfrm>
        </p:spPr>
        <p:txBody>
          <a:bodyPr/>
          <a:lstStyle/>
          <a:p>
            <a:pPr marL="0" indent="0">
              <a:spcBef>
                <a:spcPts val="0"/>
              </a:spcBef>
              <a:spcAft>
                <a:spcPts val="1200"/>
              </a:spcAft>
              <a:buNone/>
            </a:pPr>
            <a:r>
              <a:rPr lang="en-US" sz="3200" dirty="0"/>
              <a:t>The </a:t>
            </a:r>
            <a:r>
              <a:rPr lang="en-US" sz="3200" dirty="0" err="1"/>
              <a:t>RESPeCT</a:t>
            </a:r>
            <a:r>
              <a:rPr lang="en-US" sz="3200" dirty="0"/>
              <a:t> lesson plans are </a:t>
            </a:r>
            <a:r>
              <a:rPr lang="en-US" sz="3200" b="1" dirty="0"/>
              <a:t>study tools </a:t>
            </a:r>
            <a:r>
              <a:rPr lang="en-US" sz="3200" dirty="0"/>
              <a:t>designed to support your learning and for our study group to analyze. </a:t>
            </a:r>
          </a:p>
          <a:p>
            <a:pPr marL="0" indent="0">
              <a:spcBef>
                <a:spcPts val="0"/>
              </a:spcBef>
              <a:spcAft>
                <a:spcPts val="1200"/>
              </a:spcAft>
              <a:buNone/>
            </a:pPr>
            <a:r>
              <a:rPr lang="en-US" sz="3200" dirty="0"/>
              <a:t>This has two implications. </a:t>
            </a:r>
          </a:p>
          <a:p>
            <a:pPr marL="685800" indent="-457200">
              <a:spcBef>
                <a:spcPts val="0"/>
              </a:spcBef>
              <a:spcAft>
                <a:spcPts val="1200"/>
              </a:spcAft>
              <a:buFont typeface="+mj-lt"/>
              <a:buAutoNum type="arabicPeriod"/>
            </a:pPr>
            <a:r>
              <a:rPr lang="en-US" sz="3200" dirty="0"/>
              <a:t>These lessons don’t represent a complete unit. You may need to add lessons to help your students achieve all the learning goals, and …</a:t>
            </a:r>
          </a:p>
        </p:txBody>
      </p:sp>
    </p:spTree>
    <p:extLst>
      <p:ext uri="{BB962C8B-B14F-4D97-AF65-F5344CB8AC3E}">
        <p14:creationId xmlns:p14="http://schemas.microsoft.com/office/powerpoint/2010/main" val="8408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The </a:t>
            </a:r>
            <a:r>
              <a:rPr lang="en-US" sz="3800" dirty="0" err="1"/>
              <a:t>RESPeCT</a:t>
            </a:r>
            <a:r>
              <a:rPr lang="en-US" sz="3800" dirty="0"/>
              <a:t> Lesson Plans as a Study Tool: Part 2</a:t>
            </a:r>
          </a:p>
        </p:txBody>
      </p:sp>
      <p:sp>
        <p:nvSpPr>
          <p:cNvPr id="3" name="Content Placeholder 2"/>
          <p:cNvSpPr>
            <a:spLocks noGrp="1"/>
          </p:cNvSpPr>
          <p:nvPr>
            <p:ph idx="1"/>
          </p:nvPr>
        </p:nvSpPr>
        <p:spPr>
          <a:xfrm>
            <a:off x="457200" y="1752600"/>
            <a:ext cx="8229600" cy="4876800"/>
          </a:xfrm>
        </p:spPr>
        <p:txBody>
          <a:bodyPr/>
          <a:lstStyle/>
          <a:p>
            <a:pPr marL="365760" indent="-365760">
              <a:spcBef>
                <a:spcPts val="0"/>
              </a:spcBef>
              <a:spcAft>
                <a:spcPts val="600"/>
              </a:spcAft>
              <a:buFont typeface="+mj-lt"/>
              <a:buAutoNum type="arabicPeriod" startAt="2"/>
            </a:pPr>
            <a:r>
              <a:rPr lang="en-US" sz="3000" dirty="0"/>
              <a:t>As a study tool, the lesson plans are highly scripted to model how they might be implemented. </a:t>
            </a:r>
          </a:p>
          <a:p>
            <a:pPr marL="777240" indent="-457200">
              <a:spcBef>
                <a:spcPts val="0"/>
              </a:spcBef>
              <a:spcAft>
                <a:spcPts val="600"/>
              </a:spcAft>
              <a:buAutoNum type="alphaLcPeriod"/>
            </a:pPr>
            <a:r>
              <a:rPr lang="en-US" sz="3000" dirty="0"/>
              <a:t>Study this script in your lesson planning.</a:t>
            </a:r>
          </a:p>
          <a:p>
            <a:pPr marL="777240" indent="-457200">
              <a:spcBef>
                <a:spcPts val="0"/>
              </a:spcBef>
              <a:spcAft>
                <a:spcPts val="600"/>
              </a:spcAft>
              <a:buAutoNum type="alphaLcPeriod"/>
            </a:pPr>
            <a:r>
              <a:rPr lang="en-US" sz="3000" dirty="0"/>
              <a:t>Adapt the plans and PowerPoint slides to make them work for you and your students (but don’t add or drop main activities).</a:t>
            </a:r>
          </a:p>
          <a:p>
            <a:pPr marL="777240" indent="-457200">
              <a:spcBef>
                <a:spcPts val="0"/>
              </a:spcBef>
              <a:spcAft>
                <a:spcPts val="600"/>
              </a:spcAft>
              <a:buAutoNum type="alphaLcPeriod"/>
            </a:pPr>
            <a:r>
              <a:rPr lang="en-US" sz="3000" dirty="0"/>
              <a:t>You don’t have to be tied to the script as you teach! Using the slides as a guide can help free you from the script. </a:t>
            </a:r>
          </a:p>
        </p:txBody>
      </p:sp>
    </p:spTree>
    <p:extLst>
      <p:ext uri="{BB962C8B-B14F-4D97-AF65-F5344CB8AC3E}">
        <p14:creationId xmlns:p14="http://schemas.microsoft.com/office/powerpoint/2010/main" val="3870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Lesson Plan Conversation</a:t>
            </a:r>
          </a:p>
        </p:txBody>
      </p:sp>
      <p:sp>
        <p:nvSpPr>
          <p:cNvPr id="3" name="Content Placeholder 2"/>
          <p:cNvSpPr>
            <a:spLocks noGrp="1"/>
          </p:cNvSpPr>
          <p:nvPr>
            <p:ph idx="1"/>
          </p:nvPr>
        </p:nvSpPr>
        <p:spPr>
          <a:xfrm>
            <a:off x="533400" y="1143000"/>
            <a:ext cx="8610600" cy="5486400"/>
          </a:xfrm>
        </p:spPr>
        <p:txBody>
          <a:bodyPr/>
          <a:lstStyle/>
          <a:p>
            <a:pPr marL="365760" indent="-365760">
              <a:spcBef>
                <a:spcPts val="0"/>
              </a:spcBef>
              <a:spcAft>
                <a:spcPts val="300"/>
              </a:spcAft>
              <a:buFont typeface="+mj-lt"/>
              <a:buAutoNum type="arabicPeriod"/>
              <a:defRPr/>
            </a:pPr>
            <a:r>
              <a:rPr lang="en-US" sz="240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400" b="1" dirty="0">
                <a:ea typeface="Times New Roman"/>
              </a:rPr>
              <a:t>The science content storyline within lessons </a:t>
            </a:r>
            <a:r>
              <a:rPr lang="en-US" sz="2400" dirty="0">
                <a:ea typeface="Times New Roman"/>
              </a:rPr>
              <a:t>(5</a:t>
            </a:r>
            <a:r>
              <a:rPr lang="en-US" sz="2400" dirty="0"/>
              <a:t>–</a:t>
            </a:r>
            <a:r>
              <a:rPr lang="en-US" sz="2400" dirty="0">
                <a:ea typeface="Times New Roman"/>
              </a:rPr>
              <a:t>8 min for each two-part lesson)</a:t>
            </a:r>
          </a:p>
          <a:p>
            <a:pPr marL="777240" lvl="1" indent="-274320">
              <a:spcBef>
                <a:spcPts val="300"/>
              </a:spcBef>
              <a:spcAft>
                <a:spcPts val="0"/>
              </a:spcAft>
              <a:buFont typeface="Arial" pitchFamily="34" charset="0"/>
              <a:buChar char="•"/>
            </a:pPr>
            <a:r>
              <a:rPr lang="en-US" dirty="0"/>
              <a:t>How does this lesson fit into the arc of all the lessons? </a:t>
            </a:r>
          </a:p>
          <a:p>
            <a:pPr marL="777240" lvl="1" indent="-274320">
              <a:spcBef>
                <a:spcPts val="300"/>
              </a:spcBef>
              <a:spcAft>
                <a:spcPts val="0"/>
              </a:spcAft>
              <a:buFont typeface="Arial" pitchFamily="34" charset="0"/>
              <a:buChar char="•"/>
            </a:pPr>
            <a:r>
              <a:rPr lang="en-US" dirty="0"/>
              <a:t>What are the main learning goal and focus question?</a:t>
            </a:r>
          </a:p>
          <a:p>
            <a:pPr marL="777240" lvl="1" indent="-274320">
              <a:spcBef>
                <a:spcPts val="300"/>
              </a:spcBef>
              <a:spcAft>
                <a:spcPts val="0"/>
              </a:spcAft>
              <a:buFont typeface="Arial" pitchFamily="34" charset="0"/>
              <a:buChar char="•"/>
            </a:pPr>
            <a:r>
              <a:rPr lang="en-US" dirty="0"/>
              <a:t>What is the main activity (or activities)? </a:t>
            </a:r>
          </a:p>
          <a:p>
            <a:pPr marL="777240" lvl="1" indent="-274320">
              <a:spcBef>
                <a:spcPts val="300"/>
              </a:spcBef>
              <a:spcAft>
                <a:spcPts val="0"/>
              </a:spcAft>
              <a:buFont typeface="Arial" pitchFamily="34" charset="0"/>
              <a:buChar char="•"/>
            </a:pPr>
            <a:r>
              <a:rPr lang="en-US" dirty="0"/>
              <a:t>How will the activity help students better understand the learning goal for the day?</a:t>
            </a:r>
          </a:p>
          <a:p>
            <a:pPr marL="777240" lvl="1" indent="-274320">
              <a:spcBef>
                <a:spcPts val="300"/>
              </a:spcBef>
              <a:spcAft>
                <a:spcPts val="0"/>
              </a:spcAft>
              <a:buFont typeface="Arial" pitchFamily="34" charset="0"/>
              <a:buChar char="•"/>
            </a:pPr>
            <a:r>
              <a:rPr lang="en-US" dirty="0"/>
              <a:t>What </a:t>
            </a:r>
            <a:r>
              <a:rPr lang="en-US" dirty="0" err="1"/>
              <a:t>STeLLA</a:t>
            </a:r>
            <a:r>
              <a:rPr lang="en-US" dirty="0"/>
              <a:t> strategies are highlighted in the activity?</a:t>
            </a:r>
          </a:p>
          <a:p>
            <a:pPr marL="777240" lvl="1" indent="-274320">
              <a:spcBef>
                <a:spcPts val="300"/>
              </a:spcBef>
              <a:spcAft>
                <a:spcPts val="0"/>
              </a:spcAft>
              <a:buFont typeface="Arial" pitchFamily="34" charset="0"/>
              <a:buChar char="•"/>
            </a:pPr>
            <a:r>
              <a:rPr lang="en-US" dirty="0"/>
              <a:t>What concerns or suggestions do you have regarding the activity? </a:t>
            </a:r>
            <a:endParaRPr lang="en-US" dirty="0">
              <a:ea typeface="Times New Roman"/>
            </a:endParaRPr>
          </a:p>
          <a:p>
            <a:pPr marL="365760" indent="-365760">
              <a:spcBef>
                <a:spcPts val="600"/>
              </a:spcBef>
              <a:spcAft>
                <a:spcPts val="0"/>
              </a:spcAft>
              <a:buAutoNum type="arabicPeriod"/>
              <a:defRPr/>
            </a:pPr>
            <a:r>
              <a:rPr lang="en-US" sz="240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800" dirty="0"/>
              <a:t>STL Strategies Highlighted in the VIT Lessons</a:t>
            </a:r>
          </a:p>
        </p:txBody>
      </p:sp>
      <p:graphicFrame>
        <p:nvGraphicFramePr>
          <p:cNvPr id="7" name="Table 6"/>
          <p:cNvGraphicFramePr>
            <a:graphicFrameLocks noGrp="1"/>
          </p:cNvGraphicFramePr>
          <p:nvPr>
            <p:extLst>
              <p:ext uri="{D42A27DB-BD31-4B8C-83A1-F6EECF244321}">
                <p14:modId xmlns:p14="http://schemas.microsoft.com/office/powerpoint/2010/main" val="2908610399"/>
              </p:ext>
            </p:extLst>
          </p:nvPr>
        </p:nvGraphicFramePr>
        <p:xfrm>
          <a:off x="457201" y="1295400"/>
          <a:ext cx="8381998" cy="5131368"/>
        </p:xfrm>
        <a:graphic>
          <a:graphicData uri="http://schemas.openxmlformats.org/drawingml/2006/table">
            <a:tbl>
              <a:tblPr firstRow="1" bandRow="1">
                <a:tableStyleId>{5C22544A-7EE6-4342-B048-85BDC9FD1C3A}</a:tableStyleId>
              </a:tblPr>
              <a:tblGrid>
                <a:gridCol w="1585785">
                  <a:extLst>
                    <a:ext uri="{9D8B030D-6E8A-4147-A177-3AD203B41FA5}">
                      <a16:colId xmlns:a16="http://schemas.microsoft.com/office/drawing/2014/main" val="20000"/>
                    </a:ext>
                  </a:extLst>
                </a:gridCol>
                <a:gridCol w="453081">
                  <a:extLst>
                    <a:ext uri="{9D8B030D-6E8A-4147-A177-3AD203B41FA5}">
                      <a16:colId xmlns:a16="http://schemas.microsoft.com/office/drawing/2014/main" val="20001"/>
                    </a:ext>
                  </a:extLst>
                </a:gridCol>
                <a:gridCol w="453081">
                  <a:extLst>
                    <a:ext uri="{9D8B030D-6E8A-4147-A177-3AD203B41FA5}">
                      <a16:colId xmlns:a16="http://schemas.microsoft.com/office/drawing/2014/main" val="20002"/>
                    </a:ext>
                  </a:extLst>
                </a:gridCol>
                <a:gridCol w="453081">
                  <a:extLst>
                    <a:ext uri="{9D8B030D-6E8A-4147-A177-3AD203B41FA5}">
                      <a16:colId xmlns:a16="http://schemas.microsoft.com/office/drawing/2014/main" val="20003"/>
                    </a:ext>
                  </a:extLst>
                </a:gridCol>
                <a:gridCol w="528595">
                  <a:extLst>
                    <a:ext uri="{9D8B030D-6E8A-4147-A177-3AD203B41FA5}">
                      <a16:colId xmlns:a16="http://schemas.microsoft.com/office/drawing/2014/main" val="20004"/>
                    </a:ext>
                  </a:extLst>
                </a:gridCol>
                <a:gridCol w="453081">
                  <a:extLst>
                    <a:ext uri="{9D8B030D-6E8A-4147-A177-3AD203B41FA5}">
                      <a16:colId xmlns:a16="http://schemas.microsoft.com/office/drawing/2014/main" val="20005"/>
                    </a:ext>
                  </a:extLst>
                </a:gridCol>
                <a:gridCol w="528595">
                  <a:extLst>
                    <a:ext uri="{9D8B030D-6E8A-4147-A177-3AD203B41FA5}">
                      <a16:colId xmlns:a16="http://schemas.microsoft.com/office/drawing/2014/main" val="20006"/>
                    </a:ext>
                  </a:extLst>
                </a:gridCol>
                <a:gridCol w="528595">
                  <a:extLst>
                    <a:ext uri="{9D8B030D-6E8A-4147-A177-3AD203B41FA5}">
                      <a16:colId xmlns:a16="http://schemas.microsoft.com/office/drawing/2014/main" val="20007"/>
                    </a:ext>
                  </a:extLst>
                </a:gridCol>
                <a:gridCol w="453081">
                  <a:extLst>
                    <a:ext uri="{9D8B030D-6E8A-4147-A177-3AD203B41FA5}">
                      <a16:colId xmlns:a16="http://schemas.microsoft.com/office/drawing/2014/main" val="20008"/>
                    </a:ext>
                  </a:extLst>
                </a:gridCol>
                <a:gridCol w="528595">
                  <a:extLst>
                    <a:ext uri="{9D8B030D-6E8A-4147-A177-3AD203B41FA5}">
                      <a16:colId xmlns:a16="http://schemas.microsoft.com/office/drawing/2014/main" val="20009"/>
                    </a:ext>
                  </a:extLst>
                </a:gridCol>
                <a:gridCol w="528595">
                  <a:extLst>
                    <a:ext uri="{9D8B030D-6E8A-4147-A177-3AD203B41FA5}">
                      <a16:colId xmlns:a16="http://schemas.microsoft.com/office/drawing/2014/main" val="20010"/>
                    </a:ext>
                  </a:extLst>
                </a:gridCol>
                <a:gridCol w="453081">
                  <a:extLst>
                    <a:ext uri="{9D8B030D-6E8A-4147-A177-3AD203B41FA5}">
                      <a16:colId xmlns:a16="http://schemas.microsoft.com/office/drawing/2014/main" val="20011"/>
                    </a:ext>
                  </a:extLst>
                </a:gridCol>
                <a:gridCol w="528595">
                  <a:extLst>
                    <a:ext uri="{9D8B030D-6E8A-4147-A177-3AD203B41FA5}">
                      <a16:colId xmlns:a16="http://schemas.microsoft.com/office/drawing/2014/main" val="20012"/>
                    </a:ext>
                  </a:extLst>
                </a:gridCol>
                <a:gridCol w="453081">
                  <a:extLst>
                    <a:ext uri="{9D8B030D-6E8A-4147-A177-3AD203B41FA5}">
                      <a16:colId xmlns:a16="http://schemas.microsoft.com/office/drawing/2014/main" val="20013"/>
                    </a:ext>
                  </a:extLst>
                </a:gridCol>
                <a:gridCol w="453076">
                  <a:extLst>
                    <a:ext uri="{9D8B030D-6E8A-4147-A177-3AD203B41FA5}">
                      <a16:colId xmlns:a16="http://schemas.microsoft.com/office/drawing/2014/main" val="20014"/>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6a</a:t>
                      </a:r>
                    </a:p>
                  </a:txBody>
                  <a:tcPr anchor="ctr"/>
                </a:tc>
                <a:tc>
                  <a:txBody>
                    <a:bodyPr/>
                    <a:lstStyle/>
                    <a:p>
                      <a:pPr algn="ctr">
                        <a:spcBef>
                          <a:spcPts val="1200"/>
                        </a:spcBef>
                      </a:pPr>
                      <a:r>
                        <a:rPr lang="en-US" dirty="0"/>
                        <a:t>6b</a:t>
                      </a:r>
                    </a:p>
                  </a:txBody>
                  <a:tcPr anchor="ctr"/>
                </a:tc>
                <a:tc>
                  <a:txBody>
                    <a:bodyPr/>
                    <a:lstStyle/>
                    <a:p>
                      <a:pPr algn="ctr">
                        <a:spcBef>
                          <a:spcPts val="1200"/>
                        </a:spcBef>
                      </a:pPr>
                      <a:r>
                        <a:rPr lang="en-US" dirty="0"/>
                        <a:t>7a</a:t>
                      </a:r>
                    </a:p>
                  </a:txBody>
                  <a:tcPr anchor="ctr"/>
                </a:tc>
                <a:tc>
                  <a:txBody>
                    <a:bodyPr/>
                    <a:lstStyle/>
                    <a:p>
                      <a:pPr algn="ctr">
                        <a:spcBef>
                          <a:spcPts val="1200"/>
                        </a:spcBef>
                      </a:pPr>
                      <a:r>
                        <a:rPr lang="en-US" dirty="0"/>
                        <a:t>7b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 in Traits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AND MATH CONTENT DEEPENING	Grade 3</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3" name="Content Placeholder 2"/>
          <p:cNvSpPr>
            <a:spLocks noGrp="1"/>
          </p:cNvSpPr>
          <p:nvPr>
            <p:ph idx="1"/>
          </p:nvPr>
        </p:nvSpPr>
        <p:spPr>
          <a:xfrm>
            <a:off x="609600" y="1600200"/>
            <a:ext cx="8077200" cy="4876800"/>
          </a:xfrm>
        </p:spPr>
        <p:txBody>
          <a:bodyPr>
            <a:normAutofit/>
          </a:bodyPr>
          <a:lstStyle/>
          <a:p>
            <a:pPr marL="0" indent="0">
              <a:buNone/>
            </a:pPr>
            <a:r>
              <a:rPr lang="en-US" sz="3200" dirty="0"/>
              <a:t>Do all of the mice living in the same environment, such as a field or forest, have an equal chance of surviving? Why or why not?</a:t>
            </a:r>
          </a:p>
        </p:txBody>
      </p:sp>
    </p:spTree>
    <p:extLst>
      <p:ext uri="{BB962C8B-B14F-4D97-AF65-F5344CB8AC3E}">
        <p14:creationId xmlns:p14="http://schemas.microsoft.com/office/powerpoint/2010/main" val="323209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1</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How would biologists explain how a trait changes within a population over time?</a:t>
            </a:r>
          </a:p>
        </p:txBody>
      </p:sp>
    </p:spTree>
    <p:extLst>
      <p:ext uri="{BB962C8B-B14F-4D97-AF65-F5344CB8AC3E}">
        <p14:creationId xmlns:p14="http://schemas.microsoft.com/office/powerpoint/2010/main" val="193567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90600"/>
          </a:xfrm>
        </p:spPr>
        <p:txBody>
          <a:bodyPr>
            <a:noAutofit/>
          </a:bodyPr>
          <a:lstStyle/>
          <a:p>
            <a:r>
              <a:rPr lang="en-US" dirty="0"/>
              <a:t>Explaining Changes over Time</a:t>
            </a:r>
          </a:p>
        </p:txBody>
      </p:sp>
      <p:sp>
        <p:nvSpPr>
          <p:cNvPr id="3" name="Content Placeholder 2"/>
          <p:cNvSpPr>
            <a:spLocks noGrp="1"/>
          </p:cNvSpPr>
          <p:nvPr>
            <p:ph idx="1"/>
          </p:nvPr>
        </p:nvSpPr>
        <p:spPr>
          <a:xfrm>
            <a:off x="609600" y="1752600"/>
            <a:ext cx="7924800" cy="4876800"/>
          </a:xfrm>
        </p:spPr>
        <p:txBody>
          <a:bodyPr/>
          <a:lstStyle/>
          <a:p>
            <a:pPr marL="0" indent="0">
              <a:buNone/>
            </a:pPr>
            <a:r>
              <a:rPr lang="en-US" sz="3200" b="1" dirty="0"/>
              <a:t>Goal: </a:t>
            </a:r>
            <a:r>
              <a:rPr lang="en-US" sz="3200" dirty="0"/>
              <a:t>To develop a full explanation for change in populations over time using evidence and major principles of natural selection </a:t>
            </a:r>
          </a:p>
        </p:txBody>
      </p:sp>
    </p:spTree>
    <p:extLst>
      <p:ext uri="{BB962C8B-B14F-4D97-AF65-F5344CB8AC3E}">
        <p14:creationId xmlns:p14="http://schemas.microsoft.com/office/powerpoint/2010/main" val="26616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Investigation 1: Explaining Changes over Time</a:t>
            </a:r>
          </a:p>
        </p:txBody>
      </p:sp>
      <p:sp>
        <p:nvSpPr>
          <p:cNvPr id="3" name="Content Placeholder 2"/>
          <p:cNvSpPr>
            <a:spLocks noGrp="1"/>
          </p:cNvSpPr>
          <p:nvPr>
            <p:ph idx="1"/>
          </p:nvPr>
        </p:nvSpPr>
        <p:spPr>
          <a:xfrm>
            <a:off x="609600" y="6096000"/>
            <a:ext cx="8229600" cy="479442"/>
          </a:xfrm>
        </p:spPr>
        <p:txBody>
          <a:bodyPr/>
          <a:lstStyle/>
          <a:p>
            <a:pPr marL="136525" indent="0">
              <a:buNone/>
            </a:pPr>
            <a:r>
              <a:rPr lang="en-US" sz="1800" u="sng" dirty="0">
                <a:hlinkClick r:id="rId3"/>
              </a:rPr>
              <a:t>http://www.hhmi.org/biointeractive/making-fittest-natural-selection-and-adaptation</a:t>
            </a:r>
            <a:endParaRPr lang="en-US" sz="1800" u="sng" dirty="0"/>
          </a:p>
          <a:p>
            <a:pPr marL="136525" indent="0">
              <a:buNone/>
            </a:pPr>
            <a:endParaRPr lang="en-US" sz="2000" dirty="0"/>
          </a:p>
        </p:txBody>
      </p:sp>
      <p:pic>
        <p:nvPicPr>
          <p:cNvPr id="5" name="Picture 4"/>
          <p:cNvPicPr>
            <a:picLocks noChangeAspect="1"/>
          </p:cNvPicPr>
          <p:nvPr/>
        </p:nvPicPr>
        <p:blipFill>
          <a:blip r:embed="rId4" cstate="print"/>
          <a:stretch>
            <a:fillRect/>
          </a:stretch>
        </p:blipFill>
        <p:spPr>
          <a:xfrm>
            <a:off x="1893094" y="1546359"/>
            <a:ext cx="5193506" cy="4192922"/>
          </a:xfrm>
          <a:prstGeom prst="rect">
            <a:avLst/>
          </a:prstGeom>
        </p:spPr>
      </p:pic>
      <p:sp>
        <p:nvSpPr>
          <p:cNvPr id="6" name="Rectangle 5">
            <a:extLst>
              <a:ext uri="{FF2B5EF4-FFF2-40B4-BE49-F238E27FC236}">
                <a16:creationId xmlns:a16="http://schemas.microsoft.com/office/drawing/2014/main" id="{5B2DA669-B256-49F1-A698-3C6E4B0C81FA}"/>
              </a:ext>
            </a:extLst>
          </p:cNvPr>
          <p:cNvSpPr/>
          <p:nvPr/>
        </p:nvSpPr>
        <p:spPr>
          <a:xfrm>
            <a:off x="4477390" y="5700268"/>
            <a:ext cx="2773516" cy="215444"/>
          </a:xfrm>
          <a:prstGeom prst="rect">
            <a:avLst/>
          </a:prstGeom>
        </p:spPr>
        <p:txBody>
          <a:bodyPr wrap="none">
            <a:spAutoFit/>
          </a:bodyPr>
          <a:lstStyle/>
          <a:p>
            <a:r>
              <a:rPr lang="en-US" sz="800" dirty="0">
                <a:latin typeface="Calibri" panose="020F0502020204030204" pitchFamily="34" charset="0"/>
              </a:rPr>
              <a:t>Used with permission from Howard Hughes Medical Institute</a:t>
            </a:r>
          </a:p>
        </p:txBody>
      </p:sp>
    </p:spTree>
    <p:extLst>
      <p:ext uri="{BB962C8B-B14F-4D97-AF65-F5344CB8AC3E}">
        <p14:creationId xmlns:p14="http://schemas.microsoft.com/office/powerpoint/2010/main" val="120937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511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effectLst/>
              </a:rPr>
              <a:t>Investigation 1: Explaining Changes over Time</a:t>
            </a:r>
          </a:p>
        </p:txBody>
      </p:sp>
      <p:graphicFrame>
        <p:nvGraphicFramePr>
          <p:cNvPr id="6" name="Table 5"/>
          <p:cNvGraphicFramePr>
            <a:graphicFrameLocks noGrp="1"/>
          </p:cNvGraphicFramePr>
          <p:nvPr>
            <p:extLst>
              <p:ext uri="{D42A27DB-BD31-4B8C-83A1-F6EECF244321}">
                <p14:modId xmlns:p14="http://schemas.microsoft.com/office/powerpoint/2010/main" val="3496082927"/>
              </p:ext>
            </p:extLst>
          </p:nvPr>
        </p:nvGraphicFramePr>
        <p:xfrm>
          <a:off x="533400" y="1676401"/>
          <a:ext cx="8077199" cy="4724400"/>
        </p:xfrm>
        <a:graphic>
          <a:graphicData uri="http://schemas.openxmlformats.org/drawingml/2006/table">
            <a:tbl>
              <a:tblPr firstRow="1" firstCol="1" bandRow="1"/>
              <a:tblGrid>
                <a:gridCol w="1553308">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485291">
                  <a:extLst>
                    <a:ext uri="{9D8B030D-6E8A-4147-A177-3AD203B41FA5}">
                      <a16:colId xmlns:a16="http://schemas.microsoft.com/office/drawing/2014/main" val="20002"/>
                    </a:ext>
                  </a:extLst>
                </a:gridCol>
              </a:tblGrid>
              <a:tr h="494954">
                <a:tc gridSpan="3">
                  <a:txBody>
                    <a:bodyPr/>
                    <a:lstStyle/>
                    <a:p>
                      <a:pPr marL="0" marR="0" algn="ctr">
                        <a:spcBef>
                          <a:spcPts val="300"/>
                        </a:spcBef>
                        <a:spcAft>
                          <a:spcPts val="0"/>
                        </a:spcAft>
                      </a:pPr>
                      <a:endParaRPr lang="en-US" sz="200" b="1" kern="1200" dirty="0">
                        <a:solidFill>
                          <a:schemeClr val="tx1"/>
                        </a:solidFill>
                        <a:latin typeface="+mn-lt"/>
                        <a:ea typeface="+mn-ea"/>
                        <a:cs typeface="+mn-cs"/>
                      </a:endParaRPr>
                    </a:p>
                    <a:p>
                      <a:pPr marL="0" marR="0" algn="ctr">
                        <a:spcBef>
                          <a:spcPts val="300"/>
                        </a:spcBef>
                        <a:spcAft>
                          <a:spcPts val="0"/>
                        </a:spcAft>
                      </a:pPr>
                      <a:r>
                        <a:rPr lang="en-US" sz="2000" b="1" kern="1200" dirty="0">
                          <a:solidFill>
                            <a:schemeClr val="tx1"/>
                          </a:solidFill>
                          <a:latin typeface="+mn-lt"/>
                          <a:ea typeface="+mn-ea"/>
                          <a:cs typeface="+mn-cs"/>
                        </a:rPr>
                        <a:t>Constructing a Natural-Selection Explanation</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l">
                        <a:spcBef>
                          <a:spcPts val="0"/>
                        </a:spcBef>
                        <a:spcAft>
                          <a:spcPts val="0"/>
                        </a:spcAft>
                      </a:pPr>
                      <a:endParaRPr lang="en-US" sz="2000" b="1"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spcBef>
                          <a:spcPts val="0"/>
                        </a:spcBef>
                        <a:spcAft>
                          <a:spcPts val="0"/>
                        </a:spcAft>
                      </a:pP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94954">
                <a:tc>
                  <a:txBody>
                    <a:bodyPr/>
                    <a:lstStyle/>
                    <a:p>
                      <a:pPr marL="0" marR="0">
                        <a:spcBef>
                          <a:spcPts val="0"/>
                        </a:spcBef>
                        <a:spcAft>
                          <a:spcPts val="0"/>
                        </a:spcAft>
                      </a:pPr>
                      <a:r>
                        <a:rPr lang="en-US" sz="2000" b="1" dirty="0">
                          <a:solidFill>
                            <a:schemeClr val="tx1"/>
                          </a:solidFill>
                          <a:effectLst/>
                          <a:latin typeface="+mn-lt"/>
                          <a:ea typeface="Calibri"/>
                        </a:rPr>
                        <a:t>Principle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2000" b="1" dirty="0">
                          <a:solidFill>
                            <a:schemeClr val="tx1"/>
                          </a:solidFill>
                          <a:effectLst/>
                          <a:latin typeface="+mn-lt"/>
                          <a:ea typeface="Times New Roman"/>
                        </a:rPr>
                        <a:t>Definition</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chemeClr val="tx1"/>
                          </a:solidFill>
                          <a:effectLst/>
                          <a:latin typeface="+mn-lt"/>
                          <a:ea typeface="Calibri"/>
                        </a:rPr>
                        <a:t>Evidence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60546">
                <a:tc>
                  <a:txBody>
                    <a:bodyPr/>
                    <a:lstStyle/>
                    <a:p>
                      <a:pPr marL="0" marR="0">
                        <a:spcBef>
                          <a:spcPts val="200"/>
                        </a:spcBef>
                        <a:spcAft>
                          <a:spcPts val="0"/>
                        </a:spcAft>
                      </a:pPr>
                      <a:endParaRPr lang="en-US" sz="200" b="0" dirty="0">
                        <a:solidFill>
                          <a:schemeClr val="tx1"/>
                        </a:solidFill>
                        <a:effectLst/>
                        <a:latin typeface="+mn-lt"/>
                        <a:ea typeface="Calibri"/>
                      </a:endParaRPr>
                    </a:p>
                    <a:p>
                      <a:pPr marL="0" marR="0">
                        <a:spcBef>
                          <a:spcPts val="200"/>
                        </a:spcBef>
                        <a:spcAft>
                          <a:spcPts val="0"/>
                        </a:spcAft>
                      </a:pPr>
                      <a:r>
                        <a:rPr lang="en-US" sz="2000" b="0" dirty="0">
                          <a:solidFill>
                            <a:schemeClr val="tx1"/>
                          </a:solidFill>
                          <a:effectLst/>
                          <a:latin typeface="+mn-lt"/>
                          <a:ea typeface="Calibri"/>
                        </a:rPr>
                        <a:t>Variation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mn-lt"/>
                          <a:ea typeface="Times New Roman"/>
                        </a:rPr>
                        <a:t> (See handout for definitions.)</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447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Inheritance</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990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Selection </a:t>
                      </a:r>
                      <a:endParaRPr lang="en-US" sz="2000" b="0" dirty="0">
                        <a:solidFill>
                          <a:schemeClr val="tx1"/>
                        </a:solidFill>
                        <a:effectLst/>
                        <a:latin typeface="+mn-lt"/>
                        <a:ea typeface="Times New Roman"/>
                      </a:endParaRPr>
                    </a:p>
                    <a:p>
                      <a:pPr marL="0" marR="0">
                        <a:spcBef>
                          <a:spcPts val="0"/>
                        </a:spcBef>
                        <a:spcAft>
                          <a:spcPts val="0"/>
                        </a:spcAft>
                      </a:pPr>
                      <a:r>
                        <a:rPr lang="en-US" sz="2000" b="0" dirty="0">
                          <a:solidFill>
                            <a:schemeClr val="tx1"/>
                          </a:solidFill>
                          <a:effectLst/>
                          <a:latin typeface="+mn-lt"/>
                          <a:ea typeface="Calibri"/>
                        </a:rPr>
                        <a:t>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29558">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Adaptation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normAutofit fontScale="90000"/>
          </a:bodyPr>
          <a:lstStyle/>
          <a:p>
            <a:r>
              <a:rPr lang="en-US" dirty="0">
                <a:effectLst/>
              </a:rPr>
              <a:t>Investigation 1: Explaining Changes over Time</a:t>
            </a:r>
          </a:p>
        </p:txBody>
      </p:sp>
      <p:graphicFrame>
        <p:nvGraphicFramePr>
          <p:cNvPr id="6" name="Table 5"/>
          <p:cNvGraphicFramePr>
            <a:graphicFrameLocks noGrp="1"/>
          </p:cNvGraphicFramePr>
          <p:nvPr>
            <p:extLst>
              <p:ext uri="{D42A27DB-BD31-4B8C-83A1-F6EECF244321}">
                <p14:modId xmlns:p14="http://schemas.microsoft.com/office/powerpoint/2010/main" val="3496082927"/>
              </p:ext>
            </p:extLst>
          </p:nvPr>
        </p:nvGraphicFramePr>
        <p:xfrm>
          <a:off x="533400" y="1447800"/>
          <a:ext cx="8229599" cy="4901838"/>
        </p:xfrm>
        <a:graphic>
          <a:graphicData uri="http://schemas.openxmlformats.org/drawingml/2006/table">
            <a:tbl>
              <a:tblPr firstRow="1" firstCol="1" bandRow="1"/>
              <a:tblGrid>
                <a:gridCol w="1164566">
                  <a:extLst>
                    <a:ext uri="{9D8B030D-6E8A-4147-A177-3AD203B41FA5}">
                      <a16:colId xmlns:a16="http://schemas.microsoft.com/office/drawing/2014/main" val="20000"/>
                    </a:ext>
                  </a:extLst>
                </a:gridCol>
                <a:gridCol w="1086928">
                  <a:extLst>
                    <a:ext uri="{9D8B030D-6E8A-4147-A177-3AD203B41FA5}">
                      <a16:colId xmlns:a16="http://schemas.microsoft.com/office/drawing/2014/main" val="20001"/>
                    </a:ext>
                  </a:extLst>
                </a:gridCol>
                <a:gridCol w="5978105">
                  <a:extLst>
                    <a:ext uri="{9D8B030D-6E8A-4147-A177-3AD203B41FA5}">
                      <a16:colId xmlns:a16="http://schemas.microsoft.com/office/drawing/2014/main" val="20002"/>
                    </a:ext>
                  </a:extLst>
                </a:gridCol>
              </a:tblGrid>
              <a:tr h="457200">
                <a:tc gridSpan="3">
                  <a:txBody>
                    <a:bodyPr/>
                    <a:lstStyle/>
                    <a:p>
                      <a:pPr marL="0" marR="0" algn="ctr">
                        <a:spcBef>
                          <a:spcPts val="300"/>
                        </a:spcBef>
                        <a:spcAft>
                          <a:spcPts val="0"/>
                        </a:spcAft>
                      </a:pPr>
                      <a:endParaRPr lang="en-US" sz="300" b="1" kern="1200" dirty="0">
                        <a:solidFill>
                          <a:schemeClr val="tx1"/>
                        </a:solidFill>
                        <a:latin typeface="Calibri" pitchFamily="34" charset="0"/>
                        <a:ea typeface="+mn-ea"/>
                        <a:cs typeface="+mn-cs"/>
                      </a:endParaRPr>
                    </a:p>
                    <a:p>
                      <a:pPr marL="0" marR="0" algn="ctr">
                        <a:spcBef>
                          <a:spcPts val="300"/>
                        </a:spcBef>
                        <a:spcAft>
                          <a:spcPts val="0"/>
                        </a:spcAft>
                      </a:pPr>
                      <a:r>
                        <a:rPr lang="en-US" sz="1700" b="1" kern="1200" dirty="0">
                          <a:solidFill>
                            <a:schemeClr val="tx1"/>
                          </a:solidFill>
                          <a:latin typeface="Calibri" pitchFamily="34" charset="0"/>
                          <a:ea typeface="+mn-ea"/>
                          <a:cs typeface="+mn-cs"/>
                        </a:rPr>
                        <a:t>Constructing a Natural-Selection Explanation</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l">
                        <a:spcBef>
                          <a:spcPts val="0"/>
                        </a:spcBef>
                        <a:spcAft>
                          <a:spcPts val="0"/>
                        </a:spcAft>
                      </a:pPr>
                      <a:endParaRPr lang="en-US" sz="2000" b="1"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spcBef>
                          <a:spcPts val="0"/>
                        </a:spcBef>
                        <a:spcAft>
                          <a:spcPts val="0"/>
                        </a:spcAft>
                      </a:pP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60709">
                <a:tc>
                  <a:txBody>
                    <a:bodyPr/>
                    <a:lstStyle/>
                    <a:p>
                      <a:pPr marL="0" marR="0">
                        <a:spcBef>
                          <a:spcPts val="0"/>
                        </a:spcBef>
                        <a:spcAft>
                          <a:spcPts val="0"/>
                        </a:spcAft>
                      </a:pPr>
                      <a:r>
                        <a:rPr lang="en-US" sz="1700" b="1" dirty="0">
                          <a:solidFill>
                            <a:schemeClr val="tx1"/>
                          </a:solidFill>
                          <a:effectLst/>
                          <a:latin typeface="Calibri" pitchFamily="34" charset="0"/>
                          <a:ea typeface="Calibri"/>
                        </a:rPr>
                        <a:t>Principle</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700" b="1" dirty="0">
                          <a:solidFill>
                            <a:schemeClr val="tx1"/>
                          </a:solidFill>
                          <a:effectLst/>
                          <a:latin typeface="Calibri" pitchFamily="34" charset="0"/>
                          <a:ea typeface="Times New Roman"/>
                        </a:rPr>
                        <a:t>Definition</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700" b="1" dirty="0">
                          <a:solidFill>
                            <a:schemeClr val="tx1"/>
                          </a:solidFill>
                          <a:effectLst/>
                          <a:latin typeface="Calibri" pitchFamily="34" charset="0"/>
                          <a:ea typeface="Calibri"/>
                        </a:rPr>
                        <a:t>Evidence</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16786">
                <a:tc>
                  <a:txBody>
                    <a:bodyPr/>
                    <a:lstStyle/>
                    <a:p>
                      <a:pPr marL="0" marR="0">
                        <a:spcBef>
                          <a:spcPts val="200"/>
                        </a:spcBef>
                        <a:spcAft>
                          <a:spcPts val="0"/>
                        </a:spcAft>
                      </a:pPr>
                      <a:endParaRPr lang="en-US" sz="1700" b="0" dirty="0">
                        <a:solidFill>
                          <a:schemeClr val="tx1"/>
                        </a:solidFill>
                        <a:effectLst/>
                        <a:latin typeface="Calibri" pitchFamily="34" charset="0"/>
                        <a:ea typeface="Calibri"/>
                      </a:endParaRPr>
                    </a:p>
                    <a:p>
                      <a:pPr marL="0" marR="0">
                        <a:spcBef>
                          <a:spcPts val="200"/>
                        </a:spcBef>
                        <a:spcAft>
                          <a:spcPts val="0"/>
                        </a:spcAft>
                      </a:pPr>
                      <a:r>
                        <a:rPr lang="en-US" sz="1700" b="0" dirty="0">
                          <a:solidFill>
                            <a:schemeClr val="tx1"/>
                          </a:solidFill>
                          <a:effectLst/>
                          <a:latin typeface="Calibri" pitchFamily="34" charset="0"/>
                          <a:ea typeface="Calibri"/>
                        </a:rPr>
                        <a:t>Variation </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700" dirty="0">
                          <a:solidFill>
                            <a:schemeClr val="tx1"/>
                          </a:solidFill>
                          <a:effectLst/>
                          <a:latin typeface="Calibri" pitchFamily="34" charset="0"/>
                          <a:ea typeface="Times New Roman"/>
                        </a:rPr>
                        <a:t> </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effectLst/>
                          <a:latin typeface="Calibri" pitchFamily="34" charset="0"/>
                          <a:ea typeface="Calibri"/>
                        </a:rPr>
                        <a:t>The </a:t>
                      </a:r>
                      <a:r>
                        <a:rPr lang="en-US" sz="1700" dirty="0">
                          <a:solidFill>
                            <a:schemeClr val="tx1"/>
                          </a:solidFill>
                          <a:effectLst/>
                          <a:latin typeface="Calibri" pitchFamily="34" charset="0"/>
                          <a:ea typeface="Calibri"/>
                        </a:rPr>
                        <a:t>black rock pocket mice and the tan rock pocket mice in the video are the same species. In this population, one black mouse is born for every 100,000 tan mice.</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6786">
                <a:tc>
                  <a:txBody>
                    <a:bodyPr/>
                    <a:lstStyle/>
                    <a:p>
                      <a:pPr marL="0" marR="0">
                        <a:spcBef>
                          <a:spcPts val="0"/>
                        </a:spcBef>
                        <a:spcAft>
                          <a:spcPts val="0"/>
                        </a:spcAft>
                      </a:pPr>
                      <a:endParaRPr lang="en-US" sz="1700" b="0" dirty="0">
                        <a:solidFill>
                          <a:schemeClr val="tx1"/>
                        </a:solidFill>
                        <a:effectLst/>
                        <a:latin typeface="Calibri" pitchFamily="34" charset="0"/>
                        <a:ea typeface="Calibri"/>
                      </a:endParaRPr>
                    </a:p>
                    <a:p>
                      <a:pPr marL="0" marR="0">
                        <a:spcBef>
                          <a:spcPts val="0"/>
                        </a:spcBef>
                        <a:spcAft>
                          <a:spcPts val="0"/>
                        </a:spcAft>
                      </a:pPr>
                      <a:r>
                        <a:rPr lang="en-US" sz="1700" b="0" dirty="0">
                          <a:solidFill>
                            <a:schemeClr val="tx1"/>
                          </a:solidFill>
                          <a:effectLst/>
                          <a:latin typeface="Calibri" pitchFamily="34" charset="0"/>
                          <a:ea typeface="Calibri"/>
                        </a:rPr>
                        <a:t>Inheritance</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Calibri" pitchFamily="34" charset="0"/>
                          <a:ea typeface="Times New Roman"/>
                        </a:rPr>
                        <a:t>New mutations cause black fur color (segment</a:t>
                      </a:r>
                      <a:r>
                        <a:rPr lang="en-US" sz="1700" baseline="0" dirty="0">
                          <a:solidFill>
                            <a:schemeClr val="tx1"/>
                          </a:solidFill>
                          <a:effectLst/>
                          <a:latin typeface="Calibri" pitchFamily="34" charset="0"/>
                          <a:ea typeface="Times New Roman"/>
                        </a:rPr>
                        <a:t> </a:t>
                      </a:r>
                      <a:r>
                        <a:rPr lang="en-US" sz="1700" dirty="0">
                          <a:solidFill>
                            <a:schemeClr val="tx1"/>
                          </a:solidFill>
                          <a:effectLst/>
                          <a:latin typeface="Calibri" pitchFamily="34" charset="0"/>
                          <a:ea typeface="Times New Roman"/>
                        </a:rPr>
                        <a:t>3:24). Many genes control fur color (4:29). Most genes are identical, but dark and light rock pocket mice differ in one gene: MC1R (segment 4:55).</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9048">
                <a:tc>
                  <a:txBody>
                    <a:bodyPr/>
                    <a:lstStyle/>
                    <a:p>
                      <a:pPr marL="0" marR="0">
                        <a:spcBef>
                          <a:spcPts val="0"/>
                        </a:spcBef>
                        <a:spcAft>
                          <a:spcPts val="0"/>
                        </a:spcAft>
                      </a:pPr>
                      <a:endParaRPr lang="en-US" sz="1700" b="0" dirty="0">
                        <a:solidFill>
                          <a:schemeClr val="tx1"/>
                        </a:solidFill>
                        <a:effectLst/>
                        <a:latin typeface="Calibri" pitchFamily="34" charset="0"/>
                        <a:ea typeface="Calibri"/>
                      </a:endParaRPr>
                    </a:p>
                    <a:p>
                      <a:pPr marL="0" marR="0">
                        <a:spcBef>
                          <a:spcPts val="0"/>
                        </a:spcBef>
                        <a:spcAft>
                          <a:spcPts val="0"/>
                        </a:spcAft>
                      </a:pPr>
                      <a:r>
                        <a:rPr lang="en-US" sz="1700" b="0" dirty="0">
                          <a:solidFill>
                            <a:schemeClr val="tx1"/>
                          </a:solidFill>
                          <a:effectLst/>
                          <a:latin typeface="Calibri" pitchFamily="34" charset="0"/>
                          <a:ea typeface="Calibri"/>
                        </a:rPr>
                        <a:t>Selection </a:t>
                      </a:r>
                      <a:endParaRPr lang="en-US" sz="1700" b="0" dirty="0">
                        <a:solidFill>
                          <a:schemeClr val="tx1"/>
                        </a:solidFill>
                        <a:effectLst/>
                        <a:latin typeface="Calibri" pitchFamily="34" charset="0"/>
                        <a:ea typeface="Times New Roman"/>
                      </a:endParaRPr>
                    </a:p>
                    <a:p>
                      <a:pPr marL="0" marR="0">
                        <a:spcBef>
                          <a:spcPts val="0"/>
                        </a:spcBef>
                        <a:spcAft>
                          <a:spcPts val="0"/>
                        </a:spcAft>
                      </a:pPr>
                      <a:r>
                        <a:rPr lang="en-US" sz="1700" b="0" dirty="0">
                          <a:solidFill>
                            <a:schemeClr val="tx1"/>
                          </a:solidFill>
                          <a:effectLst/>
                          <a:latin typeface="Calibri" pitchFamily="34" charset="0"/>
                          <a:ea typeface="Calibri"/>
                        </a:rPr>
                        <a:t> </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effectLst/>
                          <a:latin typeface="Calibri" pitchFamily="34" charset="0"/>
                          <a:ea typeface="Calibri"/>
                        </a:rPr>
                        <a:t> </a:t>
                      </a:r>
                      <a:r>
                        <a:rPr lang="en-US" sz="1700" dirty="0">
                          <a:solidFill>
                            <a:schemeClr val="tx1"/>
                          </a:solidFill>
                          <a:effectLst/>
                          <a:latin typeface="Calibri" pitchFamily="34" charset="0"/>
                          <a:ea typeface="Times New Roman"/>
                        </a:rPr>
                        <a:t>A survival advantage of 1% for dark rock pocket mice on a dark background would result in 95% of the mice being dark in 1,000 years. A survival advantage of 10% would cause the same change in the mouse population in only 100 years.</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61309">
                <a:tc>
                  <a:txBody>
                    <a:bodyPr/>
                    <a:lstStyle/>
                    <a:p>
                      <a:pPr marL="0" marR="0">
                        <a:spcBef>
                          <a:spcPts val="0"/>
                        </a:spcBef>
                        <a:spcAft>
                          <a:spcPts val="0"/>
                        </a:spcAft>
                      </a:pPr>
                      <a:endParaRPr lang="en-US" sz="1700" b="0" dirty="0">
                        <a:solidFill>
                          <a:schemeClr val="tx1"/>
                        </a:solidFill>
                        <a:effectLst/>
                        <a:latin typeface="Calibri" pitchFamily="34" charset="0"/>
                        <a:ea typeface="Calibri"/>
                      </a:endParaRPr>
                    </a:p>
                    <a:p>
                      <a:pPr marL="0" marR="0">
                        <a:spcBef>
                          <a:spcPts val="0"/>
                        </a:spcBef>
                        <a:spcAft>
                          <a:spcPts val="0"/>
                        </a:spcAft>
                      </a:pPr>
                      <a:r>
                        <a:rPr lang="en-US" sz="1700" b="0" dirty="0">
                          <a:solidFill>
                            <a:schemeClr val="tx1"/>
                          </a:solidFill>
                          <a:effectLst/>
                          <a:latin typeface="Calibri" pitchFamily="34" charset="0"/>
                          <a:ea typeface="Calibri"/>
                        </a:rPr>
                        <a:t>Adaptation </a:t>
                      </a:r>
                      <a:endParaRPr lang="en-US" sz="1700" b="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effectLst/>
                          <a:latin typeface="Calibri" pitchFamily="34" charset="0"/>
                          <a:ea typeface="Calibri"/>
                        </a:rPr>
                        <a:t> </a:t>
                      </a:r>
                      <a:r>
                        <a:rPr lang="en-US" sz="1700" dirty="0">
                          <a:solidFill>
                            <a:schemeClr val="tx1"/>
                          </a:solidFill>
                          <a:effectLst/>
                          <a:latin typeface="Calibri" pitchFamily="34" charset="0"/>
                          <a:ea typeface="Calibri"/>
                        </a:rPr>
                        <a:t>The video suggests that there are more dark-colored rock pocket mice on the dark lava flows than light-colored rock pocket mice. The same phenotype evolved in different groups of mice on different lava flows, and the genetic bases </a:t>
                      </a:r>
                      <a:r>
                        <a:rPr kumimoji="0" lang="en-US" sz="1700" kern="1200" dirty="0">
                          <a:solidFill>
                            <a:schemeClr val="tx1"/>
                          </a:solidFill>
                          <a:effectLst/>
                          <a:latin typeface="Calibri" pitchFamily="34" charset="0"/>
                          <a:ea typeface="+mn-ea"/>
                          <a:cs typeface="+mn-cs"/>
                        </a:rPr>
                        <a:t>for these changes in phenotype are different</a:t>
                      </a:r>
                      <a:r>
                        <a:rPr lang="en-US" sz="1700" dirty="0">
                          <a:solidFill>
                            <a:schemeClr val="tx1"/>
                          </a:solidFill>
                          <a:effectLst/>
                          <a:latin typeface="Calibri" pitchFamily="34" charset="0"/>
                          <a:ea typeface="Calibri"/>
                        </a:rPr>
                        <a:t>.</a:t>
                      </a:r>
                      <a:endParaRPr lang="en-US" sz="1700" dirty="0">
                        <a:solidFill>
                          <a:schemeClr val="tx1"/>
                        </a:solidFill>
                        <a:effectLst/>
                        <a:latin typeface="Calibri" pitchFamily="34" charset="0"/>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Investigation 2: Predator-Prey Simulation</a:t>
            </a:r>
          </a:p>
        </p:txBody>
      </p:sp>
      <p:pic>
        <p:nvPicPr>
          <p:cNvPr id="4" name="Picture 3"/>
          <p:cNvPicPr>
            <a:picLocks noChangeAspect="1"/>
          </p:cNvPicPr>
          <p:nvPr/>
        </p:nvPicPr>
        <p:blipFill>
          <a:blip r:embed="rId3" cstate="print"/>
          <a:stretch>
            <a:fillRect/>
          </a:stretch>
        </p:blipFill>
        <p:spPr>
          <a:xfrm>
            <a:off x="1752600" y="2895600"/>
            <a:ext cx="5715000" cy="3429000"/>
          </a:xfrm>
          <a:prstGeom prst="rect">
            <a:avLst/>
          </a:prstGeom>
        </p:spPr>
      </p:pic>
      <p:sp>
        <p:nvSpPr>
          <p:cNvPr id="5" name="TextBox 4"/>
          <p:cNvSpPr txBox="1"/>
          <p:nvPr/>
        </p:nvSpPr>
        <p:spPr>
          <a:xfrm>
            <a:off x="6553200" y="6324600"/>
            <a:ext cx="990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
        <p:nvSpPr>
          <p:cNvPr id="6" name="TextBox 5"/>
          <p:cNvSpPr txBox="1"/>
          <p:nvPr/>
        </p:nvSpPr>
        <p:spPr>
          <a:xfrm>
            <a:off x="533400" y="1295400"/>
            <a:ext cx="8077200" cy="1461939"/>
          </a:xfrm>
          <a:prstGeom prst="rect">
            <a:avLst/>
          </a:prstGeom>
          <a:noFill/>
        </p:spPr>
        <p:txBody>
          <a:bodyPr wrap="square" rtlCol="0">
            <a:spAutoFit/>
          </a:bodyPr>
          <a:lstStyle/>
          <a:p>
            <a:r>
              <a:rPr lang="en-US" sz="2800" dirty="0">
                <a:latin typeface="Calibri" pitchFamily="34" charset="0"/>
              </a:rPr>
              <a:t>Write the following heading in your science notebook:</a:t>
            </a:r>
          </a:p>
          <a:p>
            <a:pPr marL="731520">
              <a:spcBef>
                <a:spcPts val="600"/>
              </a:spcBef>
            </a:pPr>
            <a:r>
              <a:rPr lang="en-US" sz="2800" b="1" dirty="0">
                <a:latin typeface="Calibri" pitchFamily="34" charset="0"/>
              </a:rPr>
              <a:t>Simulation 1:</a:t>
            </a:r>
            <a:r>
              <a:rPr lang="en-US" sz="2800" dirty="0">
                <a:latin typeface="Calibri" pitchFamily="34" charset="0"/>
              </a:rPr>
              <a:t> Dark background; mouse fur color inherited; color variation present</a:t>
            </a:r>
          </a:p>
        </p:txBody>
      </p:sp>
    </p:spTree>
    <p:extLst>
      <p:ext uri="{BB962C8B-B14F-4D97-AF65-F5344CB8AC3E}">
        <p14:creationId xmlns:p14="http://schemas.microsoft.com/office/powerpoint/2010/main" val="3132697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Investigation 2: Predator-Prey Simulation</a:t>
            </a:r>
          </a:p>
        </p:txBody>
      </p:sp>
      <p:sp>
        <p:nvSpPr>
          <p:cNvPr id="3" name="Content Placeholder 2"/>
          <p:cNvSpPr>
            <a:spLocks noGrp="1"/>
          </p:cNvSpPr>
          <p:nvPr>
            <p:ph idx="1"/>
          </p:nvPr>
        </p:nvSpPr>
        <p:spPr>
          <a:xfrm>
            <a:off x="533400" y="1371600"/>
            <a:ext cx="8229600" cy="1676400"/>
          </a:xfrm>
        </p:spPr>
        <p:txBody>
          <a:bodyPr>
            <a:noAutofit/>
          </a:bodyPr>
          <a:lstStyle/>
          <a:p>
            <a:pPr marL="0" indent="0">
              <a:buNone/>
            </a:pPr>
            <a:r>
              <a:rPr lang="en-US" sz="3200" dirty="0"/>
              <a:t>What would happen if the fur-color variation wasn’t inherited or there was no variation in this trait at all?</a:t>
            </a:r>
          </a:p>
        </p:txBody>
      </p:sp>
      <p:sp>
        <p:nvSpPr>
          <p:cNvPr id="5" name="TextBox 4"/>
          <p:cNvSpPr txBox="1"/>
          <p:nvPr/>
        </p:nvSpPr>
        <p:spPr>
          <a:xfrm>
            <a:off x="5353050" y="6642556"/>
            <a:ext cx="12192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Courtesy of BSCS</a:t>
            </a:r>
          </a:p>
        </p:txBody>
      </p:sp>
      <p:pic>
        <p:nvPicPr>
          <p:cNvPr id="6" name="Picture 5"/>
          <p:cNvPicPr>
            <a:picLocks noChangeAspect="1"/>
          </p:cNvPicPr>
          <p:nvPr/>
        </p:nvPicPr>
        <p:blipFill>
          <a:blip r:embed="rId3" cstate="print"/>
          <a:stretch>
            <a:fillRect/>
          </a:stretch>
        </p:blipFill>
        <p:spPr>
          <a:xfrm>
            <a:off x="1752600" y="3048000"/>
            <a:ext cx="5715000" cy="3276600"/>
          </a:xfrm>
          <a:prstGeom prst="rect">
            <a:avLst/>
          </a:prstGeom>
        </p:spPr>
      </p:pic>
      <p:sp>
        <p:nvSpPr>
          <p:cNvPr id="7" name="TextBox 6"/>
          <p:cNvSpPr txBox="1"/>
          <p:nvPr/>
        </p:nvSpPr>
        <p:spPr>
          <a:xfrm>
            <a:off x="6553200" y="6324600"/>
            <a:ext cx="990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3557538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Lines of Evidence for Evolution</a:t>
            </a:r>
          </a:p>
        </p:txBody>
      </p:sp>
      <p:sp>
        <p:nvSpPr>
          <p:cNvPr id="3" name="Content Placeholder 2"/>
          <p:cNvSpPr>
            <a:spLocks noGrp="1"/>
          </p:cNvSpPr>
          <p:nvPr>
            <p:ph idx="1"/>
          </p:nvPr>
        </p:nvSpPr>
        <p:spPr>
          <a:xfrm>
            <a:off x="533400" y="1447800"/>
            <a:ext cx="8229600" cy="5105400"/>
          </a:xfrm>
        </p:spPr>
        <p:txBody>
          <a:bodyPr/>
          <a:lstStyle/>
          <a:p>
            <a:pPr marL="0" indent="0">
              <a:buNone/>
            </a:pPr>
            <a:r>
              <a:rPr lang="en-US" dirty="0"/>
              <a:t> </a:t>
            </a:r>
            <a:r>
              <a:rPr lang="en-US" sz="3000" dirty="0"/>
              <a:t>How do we know that evolution has occurred? </a:t>
            </a:r>
          </a:p>
          <a:p>
            <a:pPr marL="731520" indent="-365760">
              <a:spcBef>
                <a:spcPts val="600"/>
              </a:spcBef>
              <a:buFont typeface="+mj-lt"/>
              <a:buAutoNum type="arabicPeriod"/>
            </a:pPr>
            <a:r>
              <a:rPr lang="en-US" sz="3000" dirty="0"/>
              <a:t>Fossil record</a:t>
            </a:r>
          </a:p>
          <a:p>
            <a:pPr marL="731520" indent="-365760">
              <a:spcBef>
                <a:spcPts val="600"/>
              </a:spcBef>
              <a:buFont typeface="+mj-lt"/>
              <a:buAutoNum type="arabicPeriod"/>
            </a:pPr>
            <a:r>
              <a:rPr lang="en-US" sz="3000" dirty="0"/>
              <a:t>Structural similarities among organisms</a:t>
            </a:r>
          </a:p>
          <a:p>
            <a:pPr marL="731520" indent="-365760">
              <a:spcBef>
                <a:spcPts val="600"/>
              </a:spcBef>
              <a:buFont typeface="+mj-lt"/>
              <a:buAutoNum type="arabicPeriod"/>
            </a:pPr>
            <a:r>
              <a:rPr lang="en-US" sz="3000" dirty="0"/>
              <a:t>Biogeography</a:t>
            </a:r>
          </a:p>
          <a:p>
            <a:pPr marL="731520" indent="-365760">
              <a:spcBef>
                <a:spcPts val="600"/>
              </a:spcBef>
              <a:buFont typeface="+mj-lt"/>
              <a:buAutoNum type="arabicPeriod"/>
            </a:pPr>
            <a:r>
              <a:rPr lang="en-US" sz="3000" dirty="0"/>
              <a:t>Similarities among embryos different types of embryos</a:t>
            </a:r>
          </a:p>
          <a:p>
            <a:pPr marL="731520" indent="-365760">
              <a:spcBef>
                <a:spcPts val="600"/>
              </a:spcBef>
              <a:buFont typeface="+mj-lt"/>
              <a:buAutoNum type="arabicPeriod"/>
            </a:pPr>
            <a:r>
              <a:rPr lang="en-US" sz="3000" dirty="0"/>
              <a:t>Similarities among DNA sequences of different organisms</a:t>
            </a:r>
          </a:p>
          <a:p>
            <a:pPr marL="731520" indent="-365760">
              <a:spcBef>
                <a:spcPts val="600"/>
              </a:spcBef>
              <a:buFont typeface="+mj-lt"/>
              <a:buAutoNum type="arabicPeriod"/>
            </a:pPr>
            <a:r>
              <a:rPr lang="en-US" sz="3000" dirty="0"/>
              <a:t>Observations of evolutionary changes in the laboratory and in the wild</a:t>
            </a:r>
          </a:p>
          <a:p>
            <a:pPr marL="457200" indent="-457200">
              <a:buAutoNum type="alphaLcParenR"/>
            </a:pPr>
            <a:endParaRPr lang="en-US" dirty="0"/>
          </a:p>
        </p:txBody>
      </p:sp>
    </p:spTree>
    <p:extLst>
      <p:ext uri="{BB962C8B-B14F-4D97-AF65-F5344CB8AC3E}">
        <p14:creationId xmlns:p14="http://schemas.microsoft.com/office/powerpoint/2010/main" val="27025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Use and Apply Key Science Ideas</a:t>
            </a:r>
          </a:p>
        </p:txBody>
      </p:sp>
      <p:sp>
        <p:nvSpPr>
          <p:cNvPr id="3" name="Content Placeholder 2"/>
          <p:cNvSpPr>
            <a:spLocks noGrp="1"/>
          </p:cNvSpPr>
          <p:nvPr>
            <p:ph idx="1"/>
          </p:nvPr>
        </p:nvSpPr>
        <p:spPr>
          <a:xfrm>
            <a:off x="609600" y="1600200"/>
            <a:ext cx="8077200" cy="4876800"/>
          </a:xfrm>
        </p:spPr>
        <p:txBody>
          <a:bodyPr/>
          <a:lstStyle/>
          <a:p>
            <a:pPr marL="0" indent="0">
              <a:spcBef>
                <a:spcPts val="2400"/>
              </a:spcBef>
              <a:buNone/>
            </a:pPr>
            <a:r>
              <a:rPr lang="en-US" sz="3200" i="1" dirty="0"/>
              <a:t>Evolution by natural selection depends on context.</a:t>
            </a:r>
          </a:p>
          <a:p>
            <a:pPr marL="0" indent="0">
              <a:spcBef>
                <a:spcPts val="2400"/>
              </a:spcBef>
              <a:buNone/>
            </a:pPr>
            <a:r>
              <a:rPr lang="en-US" sz="3200" dirty="0"/>
              <a:t>Use the science ideas you’ve learned about to explain what this statement means.</a:t>
            </a:r>
          </a:p>
          <a:p>
            <a:pPr marL="0" indent="0">
              <a:spcBef>
                <a:spcPts val="2400"/>
              </a:spcBef>
              <a:buNone/>
            </a:pPr>
            <a:endParaRPr lang="en-US" dirty="0"/>
          </a:p>
        </p:txBody>
      </p:sp>
    </p:spTree>
    <p:extLst>
      <p:ext uri="{BB962C8B-B14F-4D97-AF65-F5344CB8AC3E}">
        <p14:creationId xmlns:p14="http://schemas.microsoft.com/office/powerpoint/2010/main" val="2993558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Lesson 7: Focus Question</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When mice survive long enough to have babies, what will the next generation look like? </a:t>
            </a:r>
            <a:endParaRPr lang="en-US" sz="2800" dirty="0"/>
          </a:p>
        </p:txBody>
      </p:sp>
    </p:spTree>
    <p:extLst>
      <p:ext uri="{BB962C8B-B14F-4D97-AF65-F5344CB8AC3E}">
        <p14:creationId xmlns:p14="http://schemas.microsoft.com/office/powerpoint/2010/main" val="201935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990600"/>
          </a:xfrm>
        </p:spPr>
        <p:txBody>
          <a:bodyPr/>
          <a:lstStyle/>
          <a:p>
            <a:r>
              <a:rPr lang="en-US" dirty="0"/>
              <a:t>Investigation 3: Mice in a Field</a:t>
            </a:r>
          </a:p>
        </p:txBody>
      </p:sp>
      <p:sp>
        <p:nvSpPr>
          <p:cNvPr id="3" name="Content Placeholder 2"/>
          <p:cNvSpPr>
            <a:spLocks noGrp="1"/>
          </p:cNvSpPr>
          <p:nvPr>
            <p:ph idx="1"/>
          </p:nvPr>
        </p:nvSpPr>
        <p:spPr/>
        <p:txBody>
          <a:bodyPr/>
          <a:lstStyle/>
          <a:p>
            <a:pPr marL="0" indent="0" algn="ctr">
              <a:buNone/>
            </a:pPr>
            <a:endParaRPr lang="en-US" sz="3600" dirty="0"/>
          </a:p>
          <a:p>
            <a:pPr marL="0" indent="0" algn="ctr">
              <a:buNone/>
            </a:pPr>
            <a:endParaRPr lang="en-US" sz="3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71199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533400" y="54864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3000" b="0" i="0" u="none" strike="noStrike" kern="1200" cap="none" spc="0" normalizeH="0" baseline="0" noProof="0" dirty="0">
                <a:ln>
                  <a:noFill/>
                </a:ln>
                <a:solidFill>
                  <a:srgbClr val="000000"/>
                </a:solidFill>
                <a:effectLst/>
                <a:uLnTx/>
                <a:uFillTx/>
                <a:latin typeface="Calibri" charset="0"/>
                <a:ea typeface="+mn-ea"/>
                <a:cs typeface="+mn-cs"/>
              </a:rPr>
              <a:t>Which color variation (tan, white, or black) will help the mice survive best in this environment? </a:t>
            </a:r>
          </a:p>
        </p:txBody>
      </p:sp>
    </p:spTree>
    <p:extLst>
      <p:ext uri="{BB962C8B-B14F-4D97-AF65-F5344CB8AC3E}">
        <p14:creationId xmlns:p14="http://schemas.microsoft.com/office/powerpoint/2010/main" val="268424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Investigation 3: Mice in a Field</a:t>
            </a:r>
          </a:p>
        </p:txBody>
      </p:sp>
      <p:sp>
        <p:nvSpPr>
          <p:cNvPr id="3" name="Content Placeholder 2"/>
          <p:cNvSpPr>
            <a:spLocks noGrp="1"/>
          </p:cNvSpPr>
          <p:nvPr>
            <p:ph idx="1"/>
          </p:nvPr>
        </p:nvSpPr>
        <p:spPr/>
        <p:txBody>
          <a:bodyPr/>
          <a:lstStyle/>
          <a:p>
            <a:pPr marL="0" indent="0" algn="ctr">
              <a:buNone/>
            </a:pPr>
            <a:r>
              <a:rPr lang="en-US" sz="3600" dirty="0"/>
              <a:t> </a:t>
            </a:r>
          </a:p>
          <a:p>
            <a:pPr marL="0" indent="0" algn="ctr">
              <a:buNone/>
            </a:pPr>
            <a:endParaRPr lang="en-US" sz="3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76962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395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90600"/>
          </a:xfrm>
        </p:spPr>
        <p:txBody>
          <a:bodyPr/>
          <a:lstStyle/>
          <a:p>
            <a:r>
              <a:rPr lang="en-US" dirty="0"/>
              <a:t>Investigation 3: Mice in a Field</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80067"/>
            <a:ext cx="735071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65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0772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609600" y="1295400"/>
            <a:ext cx="8229600" cy="5181600"/>
          </a:xfrm>
          <a:extLst/>
        </p:spPr>
        <p:txBody>
          <a:bodyPr/>
          <a:lstStyle/>
          <a:p>
            <a:pPr marL="365760" indent="-365760" eaLnBrk="1" hangingPunct="1">
              <a:defRPr/>
            </a:pPr>
            <a:r>
              <a:rPr lang="en-US" sz="3200" dirty="0"/>
              <a:t>Why is it necessary to engage students in using and applying new science ideas in a variety of ways and contexts? </a:t>
            </a:r>
          </a:p>
          <a:p>
            <a:pPr marL="365760" indent="-365760" eaLnBrk="1" hangingPunct="1">
              <a:spcBef>
                <a:spcPts val="600"/>
              </a:spcBef>
              <a:defRPr/>
            </a:pPr>
            <a:r>
              <a:rPr lang="en-US" sz="3200" dirty="0"/>
              <a:t>How will the Student Thinking Lens strategies help you teach the Variation in Traits lessons?</a:t>
            </a:r>
          </a:p>
          <a:p>
            <a:pPr marL="365760" indent="-365760">
              <a:spcBef>
                <a:spcPts val="600"/>
              </a:spcBef>
            </a:pPr>
            <a:r>
              <a:rPr lang="en-US" sz="3200" dirty="0"/>
              <a:t>How would biologists explain how a trait changes within a population over time?</a:t>
            </a:r>
          </a:p>
          <a:p>
            <a:pPr marL="365760" indent="-365760">
              <a:spcBef>
                <a:spcPts val="600"/>
              </a:spcBef>
            </a:pPr>
            <a:r>
              <a:rPr lang="en-US" sz="3200" dirty="0"/>
              <a:t>How can multiplicative reasoning allow us to use mathematics to make predictions based on experimental data?</a:t>
            </a:r>
          </a:p>
          <a:p>
            <a:pPr marL="365760" indent="-365760">
              <a:spcBef>
                <a:spcPts val="0"/>
              </a:spcBef>
              <a:buNone/>
            </a:pPr>
            <a:endParaRPr lang="en-US" sz="3000" dirty="0"/>
          </a:p>
          <a:p>
            <a:pPr eaLnBrk="1" hangingPunct="1">
              <a:defRPr/>
            </a:pPr>
            <a:endParaRPr lang="en-US"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414329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3: Mice in a Field</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000" i="1" dirty="0"/>
              <a:t>Which mice do you think are more likely to survive in the changed environment? Why do you think so?</a:t>
            </a:r>
          </a:p>
          <a:p>
            <a:pPr marL="0" indent="0">
              <a:spcBef>
                <a:spcPts val="2400"/>
              </a:spcBef>
              <a:buNone/>
            </a:pPr>
            <a:r>
              <a:rPr lang="en-US" sz="3000" dirty="0"/>
              <a:t>Share your predictions and reasoning using this sentence starter:</a:t>
            </a:r>
          </a:p>
          <a:p>
            <a:pPr marL="731520" indent="0">
              <a:spcBef>
                <a:spcPts val="1200"/>
              </a:spcBef>
              <a:buNone/>
            </a:pPr>
            <a:r>
              <a:rPr lang="en-US" sz="3000" i="1" dirty="0"/>
              <a:t>I predict the [tan/white/black] mice are more </a:t>
            </a:r>
            <a:br>
              <a:rPr lang="en-US" sz="3000" i="1" dirty="0"/>
            </a:br>
            <a:r>
              <a:rPr lang="en-US" sz="3000" i="1" dirty="0"/>
              <a:t>likely to survive in the changed environment because ____________.</a:t>
            </a:r>
          </a:p>
        </p:txBody>
      </p:sp>
    </p:spTree>
    <p:extLst>
      <p:ext uri="{BB962C8B-B14F-4D97-AF65-F5344CB8AC3E}">
        <p14:creationId xmlns:p14="http://schemas.microsoft.com/office/powerpoint/2010/main" val="1192180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Investigation 3: Mice in a Field</a:t>
            </a:r>
          </a:p>
        </p:txBody>
      </p:sp>
      <p:sp>
        <p:nvSpPr>
          <p:cNvPr id="3" name="Content Placeholder 2"/>
          <p:cNvSpPr>
            <a:spLocks noGrp="1"/>
          </p:cNvSpPr>
          <p:nvPr>
            <p:ph idx="1"/>
          </p:nvPr>
        </p:nvSpPr>
        <p:spPr>
          <a:xfrm>
            <a:off x="685800" y="1371600"/>
            <a:ext cx="8001000" cy="4876800"/>
          </a:xfrm>
        </p:spPr>
        <p:txBody>
          <a:bodyPr/>
          <a:lstStyle/>
          <a:p>
            <a:pPr marL="0" indent="0">
              <a:buNone/>
            </a:pPr>
            <a:r>
              <a:rPr lang="en-US" sz="3200" b="1" dirty="0"/>
              <a:t>Lesson-7 focus question: </a:t>
            </a:r>
            <a:r>
              <a:rPr lang="en-US" sz="3200" i="1" dirty="0"/>
              <a:t>When mice survive long enough to have babies, what will the next generation look like? </a:t>
            </a:r>
          </a:p>
          <a:p>
            <a:pPr marL="0" indent="0">
              <a:spcBef>
                <a:spcPts val="2400"/>
              </a:spcBef>
              <a:buNone/>
            </a:pPr>
            <a:r>
              <a:rPr lang="en-US" sz="3200" dirty="0"/>
              <a:t>Share your predictions using this sentence starter:</a:t>
            </a:r>
          </a:p>
          <a:p>
            <a:pPr marL="731520" indent="0">
              <a:spcBef>
                <a:spcPts val="600"/>
              </a:spcBef>
              <a:buNone/>
            </a:pPr>
            <a:r>
              <a:rPr lang="en-US" sz="3200" i="1" dirty="0"/>
              <a:t>I think the next generation of mice </a:t>
            </a:r>
            <a:br>
              <a:rPr lang="en-US" sz="3200" i="1" dirty="0"/>
            </a:br>
            <a:r>
              <a:rPr lang="en-US" sz="3200" i="1" dirty="0"/>
              <a:t>will have [tan/white/black] fur </a:t>
            </a:r>
            <a:br>
              <a:rPr lang="en-US" sz="3200" i="1" dirty="0"/>
            </a:br>
            <a:r>
              <a:rPr lang="en-US" sz="3200" i="1" dirty="0"/>
              <a:t>because ___________.</a:t>
            </a:r>
            <a:endParaRPr lang="en-US" sz="3200" dirty="0"/>
          </a:p>
        </p:txBody>
      </p:sp>
    </p:spTree>
    <p:extLst>
      <p:ext uri="{BB962C8B-B14F-4D97-AF65-F5344CB8AC3E}">
        <p14:creationId xmlns:p14="http://schemas.microsoft.com/office/powerpoint/2010/main" val="1348293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a:t>
            </a:r>
            <a:br>
              <a:rPr lang="en-US" dirty="0"/>
            </a:br>
            <a:r>
              <a:rPr lang="en-US" dirty="0"/>
              <a:t>Question 1</a:t>
            </a:r>
          </a:p>
        </p:txBody>
      </p:sp>
      <p:sp>
        <p:nvSpPr>
          <p:cNvPr id="3" name="Content Placeholder 2"/>
          <p:cNvSpPr>
            <a:spLocks noGrp="1"/>
          </p:cNvSpPr>
          <p:nvPr>
            <p:ph idx="1"/>
          </p:nvPr>
        </p:nvSpPr>
        <p:spPr>
          <a:xfrm>
            <a:off x="609600" y="1905000"/>
            <a:ext cx="8077200" cy="4572000"/>
          </a:xfrm>
        </p:spPr>
        <p:txBody>
          <a:bodyPr/>
          <a:lstStyle/>
          <a:p>
            <a:pPr marL="0" indent="0">
              <a:buNone/>
            </a:pPr>
            <a:r>
              <a:rPr lang="en-US" sz="3200" dirty="0"/>
              <a:t>How would biologists explain how a trait changes within a population over time?</a:t>
            </a:r>
          </a:p>
        </p:txBody>
      </p:sp>
    </p:spTree>
    <p:extLst>
      <p:ext uri="{BB962C8B-B14F-4D97-AF65-F5344CB8AC3E}">
        <p14:creationId xmlns:p14="http://schemas.microsoft.com/office/powerpoint/2010/main" val="193567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3" name="Content Placeholder 2"/>
          <p:cNvSpPr>
            <a:spLocks noGrp="1"/>
          </p:cNvSpPr>
          <p:nvPr>
            <p:ph idx="1"/>
          </p:nvPr>
        </p:nvSpPr>
        <p:spPr>
          <a:xfrm>
            <a:off x="609600" y="1600200"/>
            <a:ext cx="8077200" cy="4876800"/>
          </a:xfrm>
        </p:spPr>
        <p:txBody>
          <a:bodyPr>
            <a:normAutofit/>
          </a:bodyPr>
          <a:lstStyle/>
          <a:p>
            <a:pPr marL="0" indent="0">
              <a:buNone/>
            </a:pPr>
            <a:r>
              <a:rPr lang="en-US" sz="3200" dirty="0"/>
              <a:t>Do all of the mice living in the same environment, such as a field or forest, have an equal chance of surviving? Why or why not?</a:t>
            </a:r>
          </a:p>
        </p:txBody>
      </p:sp>
    </p:spTree>
    <p:extLst>
      <p:ext uri="{BB962C8B-B14F-4D97-AF65-F5344CB8AC3E}">
        <p14:creationId xmlns:p14="http://schemas.microsoft.com/office/powerpoint/2010/main" val="3232093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8077200" cy="990600"/>
          </a:xfrm>
        </p:spPr>
        <p:txBody>
          <a:bodyPr>
            <a:normAutofit/>
          </a:bodyPr>
          <a:lstStyle/>
          <a:p>
            <a:r>
              <a:rPr lang="en-US" dirty="0"/>
              <a:t>Analyze Strategy 6</a:t>
            </a:r>
          </a:p>
        </p:txBody>
      </p:sp>
      <p:sp>
        <p:nvSpPr>
          <p:cNvPr id="5" name="Content Placeholder 4"/>
          <p:cNvSpPr>
            <a:spLocks noGrp="1"/>
          </p:cNvSpPr>
          <p:nvPr>
            <p:ph idx="1"/>
          </p:nvPr>
        </p:nvSpPr>
        <p:spPr>
          <a:xfrm>
            <a:off x="533400" y="1600200"/>
            <a:ext cx="8153400" cy="4876800"/>
          </a:xfrm>
        </p:spPr>
        <p:txBody>
          <a:bodyPr/>
          <a:lstStyle/>
          <a:p>
            <a:pPr marL="365760" indent="-365760">
              <a:spcBef>
                <a:spcPts val="1200"/>
              </a:spcBef>
              <a:buFont typeface="+mj-lt"/>
              <a:buAutoNum type="arabicPeriod"/>
            </a:pPr>
            <a:r>
              <a:rPr lang="en-US" sz="3200" dirty="0"/>
              <a:t>Think about the mice simulation we conducted earlier. What made this a use-and-apply task?</a:t>
            </a:r>
          </a:p>
          <a:p>
            <a:pPr marL="365760" indent="-365760">
              <a:spcBef>
                <a:spcPts val="1200"/>
              </a:spcBef>
              <a:buFont typeface="+mj-lt"/>
              <a:buAutoNum type="arabicPeriod"/>
            </a:pPr>
            <a:r>
              <a:rPr lang="en-US" sz="3200" dirty="0"/>
              <a:t>How did this use-and-apply activity change your thinking about inheritance as a way of explaining changes in trait variation that occur over time in populations of living things?</a:t>
            </a:r>
          </a:p>
        </p:txBody>
      </p:sp>
    </p:spTree>
    <p:extLst>
      <p:ext uri="{BB962C8B-B14F-4D97-AF65-F5344CB8AC3E}">
        <p14:creationId xmlns:p14="http://schemas.microsoft.com/office/powerpoint/2010/main" val="4265609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spcBef>
                <a:spcPts val="0"/>
              </a:spcBef>
              <a:buNone/>
            </a:pPr>
            <a:r>
              <a:rPr lang="en-US" sz="3200" dirty="0"/>
              <a:t>How can multiplicative reasoning allow us to use mathematics to make predictions based on experimental data?</a:t>
            </a:r>
          </a:p>
          <a:p>
            <a:endParaRPr lang="en-US" dirty="0"/>
          </a:p>
        </p:txBody>
      </p:sp>
    </p:spTree>
    <p:extLst>
      <p:ext uri="{BB962C8B-B14F-4D97-AF65-F5344CB8AC3E}">
        <p14:creationId xmlns:p14="http://schemas.microsoft.com/office/powerpoint/2010/main" val="193567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533400"/>
            <a:ext cx="8153400" cy="990600"/>
          </a:xfrm>
        </p:spPr>
        <p:txBody>
          <a:bodyPr>
            <a:normAutofit/>
          </a:bodyPr>
          <a:lstStyle/>
          <a:p>
            <a:r>
              <a:rPr lang="en-US" altLang="en-US" dirty="0"/>
              <a:t>Investigation 4: Beetles in the Desert </a:t>
            </a:r>
          </a:p>
        </p:txBody>
      </p:sp>
      <p:sp>
        <p:nvSpPr>
          <p:cNvPr id="3" name="TextBox 2"/>
          <p:cNvSpPr txBox="1"/>
          <p:nvPr/>
        </p:nvSpPr>
        <p:spPr>
          <a:xfrm>
            <a:off x="609600" y="1600200"/>
            <a:ext cx="8001000" cy="47397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Experimental Data</a:t>
            </a:r>
          </a:p>
          <a:p>
            <a:pPr marL="365760" indent="-365760">
              <a:spcBef>
                <a:spcPts val="1200"/>
              </a:spcBef>
              <a:buFont typeface="Arial" pitchFamily="34" charset="0"/>
              <a:buChar char="•"/>
            </a:pPr>
            <a:r>
              <a:rPr lang="en-US" sz="2800" b="1" dirty="0"/>
              <a:t>Beginning population: </a:t>
            </a:r>
          </a:p>
          <a:p>
            <a:pPr marL="731520" indent="-365760">
              <a:spcBef>
                <a:spcPts val="600"/>
              </a:spcBef>
              <a:buFont typeface="Arial" pitchFamily="34" charset="0"/>
              <a:buChar char="•"/>
            </a:pPr>
            <a:r>
              <a:rPr lang="en-US" sz="2800" dirty="0"/>
              <a:t>12 red beetles</a:t>
            </a:r>
          </a:p>
          <a:p>
            <a:pPr marL="731520" indent="-365760">
              <a:spcBef>
                <a:spcPts val="600"/>
              </a:spcBef>
              <a:buFont typeface="Arial" pitchFamily="34" charset="0"/>
              <a:buChar char="•"/>
            </a:pPr>
            <a:r>
              <a:rPr lang="en-US" sz="2800" dirty="0"/>
              <a:t>12 green beetles</a:t>
            </a:r>
          </a:p>
          <a:p>
            <a:pPr marL="731520" indent="-365760">
              <a:spcBef>
                <a:spcPts val="600"/>
              </a:spcBef>
              <a:buFont typeface="Arial" pitchFamily="34" charset="0"/>
              <a:buChar char="•"/>
            </a:pPr>
            <a:r>
              <a:rPr lang="en-US" sz="2800" dirty="0"/>
              <a:t>12 brown beetles </a:t>
            </a:r>
          </a:p>
          <a:p>
            <a:pPr marL="365760" indent="-365760">
              <a:spcBef>
                <a:spcPts val="1200"/>
              </a:spcBef>
              <a:buFont typeface="Arial" pitchFamily="34" charset="0"/>
              <a:buChar char="•"/>
            </a:pPr>
            <a:r>
              <a:rPr lang="en-US" sz="2800" b="1" dirty="0"/>
              <a:t>After a hunting event: </a:t>
            </a:r>
          </a:p>
          <a:p>
            <a:pPr marL="731520" indent="-365760">
              <a:spcBef>
                <a:spcPts val="600"/>
              </a:spcBef>
              <a:buFont typeface="Arial" pitchFamily="34" charset="0"/>
              <a:buChar char="•"/>
            </a:pPr>
            <a:r>
              <a:rPr lang="en-US" sz="2800" dirty="0"/>
              <a:t>2 red beetles</a:t>
            </a:r>
          </a:p>
          <a:p>
            <a:pPr marL="731520" indent="-365760">
              <a:spcBef>
                <a:spcPts val="600"/>
              </a:spcBef>
              <a:buFont typeface="Arial" pitchFamily="34" charset="0"/>
              <a:buChar char="•"/>
            </a:pPr>
            <a:r>
              <a:rPr lang="en-US" sz="2800" dirty="0"/>
              <a:t>4 green beetles</a:t>
            </a:r>
          </a:p>
          <a:p>
            <a:pPr marL="731520" indent="-365760">
              <a:spcBef>
                <a:spcPts val="600"/>
              </a:spcBef>
              <a:buFont typeface="Arial" pitchFamily="34" charset="0"/>
              <a:buChar char="•"/>
            </a:pPr>
            <a:r>
              <a:rPr lang="en-US" sz="2800" dirty="0"/>
              <a:t>7 brown beetles </a:t>
            </a:r>
          </a:p>
        </p:txBody>
      </p:sp>
    </p:spTree>
    <p:extLst>
      <p:ext uri="{BB962C8B-B14F-4D97-AF65-F5344CB8AC3E}">
        <p14:creationId xmlns:p14="http://schemas.microsoft.com/office/powerpoint/2010/main" val="3154234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143000"/>
          </a:xfrm>
        </p:spPr>
        <p:txBody>
          <a:bodyPr/>
          <a:lstStyle/>
          <a:p>
            <a:r>
              <a:rPr lang="en-US" dirty="0"/>
              <a:t>Investigation 4: Beetles in the Desert</a:t>
            </a:r>
          </a:p>
        </p:txBody>
      </p:sp>
      <p:sp>
        <p:nvSpPr>
          <p:cNvPr id="3" name="Content Placeholder 2"/>
          <p:cNvSpPr>
            <a:spLocks noGrp="1"/>
          </p:cNvSpPr>
          <p:nvPr>
            <p:ph idx="1"/>
          </p:nvPr>
        </p:nvSpPr>
        <p:spPr>
          <a:xfrm>
            <a:off x="685800" y="1600200"/>
            <a:ext cx="7467600" cy="4267200"/>
          </a:xfrm>
        </p:spPr>
        <p:txBody>
          <a:bodyPr>
            <a:noAutofit/>
          </a:bodyPr>
          <a:lstStyle/>
          <a:p>
            <a:pPr marL="0" indent="0">
              <a:buNone/>
            </a:pPr>
            <a:r>
              <a:rPr lang="en-US" sz="3200" b="1" dirty="0"/>
              <a:t>New population of beetles:</a:t>
            </a:r>
          </a:p>
          <a:p>
            <a:pPr marL="731520" indent="-365760">
              <a:spcBef>
                <a:spcPts val="600"/>
              </a:spcBef>
            </a:pPr>
            <a:r>
              <a:rPr lang="en-US" sz="3200" dirty="0"/>
              <a:t>24 red beetles</a:t>
            </a:r>
          </a:p>
          <a:p>
            <a:pPr marL="731520" indent="-365760">
              <a:spcBef>
                <a:spcPts val="600"/>
              </a:spcBef>
            </a:pPr>
            <a:r>
              <a:rPr lang="en-US" sz="3200" dirty="0"/>
              <a:t>18 green beetles</a:t>
            </a:r>
          </a:p>
          <a:p>
            <a:pPr marL="731520" indent="-365760">
              <a:spcBef>
                <a:spcPts val="600"/>
              </a:spcBef>
            </a:pPr>
            <a:r>
              <a:rPr lang="en-US" sz="3200" dirty="0"/>
              <a:t>36 brown beetles</a:t>
            </a:r>
          </a:p>
          <a:p>
            <a:pPr marL="0" indent="0">
              <a:spcBef>
                <a:spcPts val="2400"/>
              </a:spcBef>
              <a:buNone/>
            </a:pPr>
            <a:r>
              <a:rPr lang="en-US" sz="3200" dirty="0"/>
              <a:t>Based on the patterns you identified in the experimental data, how do you predict this new population of beetles will fare?</a:t>
            </a:r>
          </a:p>
        </p:txBody>
      </p:sp>
      <p:sp>
        <p:nvSpPr>
          <p:cNvPr id="5" name="TextBox 4"/>
          <p:cNvSpPr txBox="1"/>
          <p:nvPr/>
        </p:nvSpPr>
        <p:spPr>
          <a:xfrm>
            <a:off x="2582333" y="5037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36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rmAutofit/>
          </a:bodyPr>
          <a:lstStyle/>
          <a:p>
            <a:r>
              <a:rPr lang="en-US" dirty="0"/>
              <a:t>Investigation 4: Beetles in the Desert</a:t>
            </a:r>
          </a:p>
        </p:txBody>
      </p:sp>
      <p:sp>
        <p:nvSpPr>
          <p:cNvPr id="3" name="Content Placeholder 2"/>
          <p:cNvSpPr>
            <a:spLocks noGrp="1"/>
          </p:cNvSpPr>
          <p:nvPr>
            <p:ph idx="1"/>
          </p:nvPr>
        </p:nvSpPr>
        <p:spPr>
          <a:xfrm>
            <a:off x="533400" y="1371600"/>
            <a:ext cx="8001000" cy="4129975"/>
          </a:xfrm>
        </p:spPr>
        <p:txBody>
          <a:bodyPr>
            <a:normAutofit/>
          </a:bodyPr>
          <a:lstStyle/>
          <a:p>
            <a:pPr marL="0" indent="0">
              <a:buNone/>
            </a:pPr>
            <a:r>
              <a:rPr lang="en-US" sz="3000" dirty="0"/>
              <a:t>Consider the diagrams below. Which way(s) of mathematical thinking does each diagram support most effectively?  </a:t>
            </a:r>
          </a:p>
        </p:txBody>
      </p:sp>
      <p:sp>
        <p:nvSpPr>
          <p:cNvPr id="7" name="TextBox 6"/>
          <p:cNvSpPr txBox="1"/>
          <p:nvPr/>
        </p:nvSpPr>
        <p:spPr>
          <a:xfrm>
            <a:off x="685800" y="3657600"/>
            <a:ext cx="2895600" cy="2046714"/>
          </a:xfrm>
          <a:prstGeom prst="rect">
            <a:avLst/>
          </a:prstGeom>
          <a:noFill/>
        </p:spPr>
        <p:txBody>
          <a:bodyPr wrap="square" rtlCol="0">
            <a:spAutoFit/>
          </a:bodyPr>
          <a:lstStyle/>
          <a:p>
            <a:r>
              <a:rPr lang="en-US" sz="2800" b="1" dirty="0">
                <a:latin typeface="Calibri" pitchFamily="34" charset="0"/>
              </a:rPr>
              <a:t>New population:</a:t>
            </a:r>
          </a:p>
          <a:p>
            <a:pPr marL="182880" indent="-182880">
              <a:spcBef>
                <a:spcPts val="600"/>
              </a:spcBef>
              <a:buClr>
                <a:schemeClr val="bg1">
                  <a:lumMod val="75000"/>
                </a:schemeClr>
              </a:buClr>
              <a:buFont typeface="Arial" pitchFamily="34" charset="0"/>
              <a:buChar char="•"/>
            </a:pPr>
            <a:r>
              <a:rPr lang="en-US" sz="2800" dirty="0">
                <a:latin typeface="Calibri" pitchFamily="34" charset="0"/>
              </a:rPr>
              <a:t>24 red beetles</a:t>
            </a:r>
          </a:p>
          <a:p>
            <a:pPr marL="182880" indent="-182880">
              <a:spcBef>
                <a:spcPts val="600"/>
              </a:spcBef>
              <a:buClr>
                <a:schemeClr val="bg1">
                  <a:lumMod val="75000"/>
                </a:schemeClr>
              </a:buClr>
              <a:buFont typeface="Arial" pitchFamily="34" charset="0"/>
              <a:buChar char="•"/>
            </a:pPr>
            <a:r>
              <a:rPr lang="en-US" sz="2800" dirty="0">
                <a:latin typeface="Calibri" pitchFamily="34" charset="0"/>
              </a:rPr>
              <a:t>18 green beetles</a:t>
            </a:r>
          </a:p>
          <a:p>
            <a:pPr marL="182880" indent="-182880">
              <a:spcBef>
                <a:spcPts val="600"/>
              </a:spcBef>
              <a:buClr>
                <a:schemeClr val="bg1">
                  <a:lumMod val="75000"/>
                </a:schemeClr>
              </a:buClr>
              <a:buFont typeface="Arial" pitchFamily="34" charset="0"/>
              <a:buChar char="•"/>
            </a:pPr>
            <a:r>
              <a:rPr lang="en-US" sz="2800" dirty="0">
                <a:latin typeface="Calibri" pitchFamily="34" charset="0"/>
              </a:rPr>
              <a:t>36 brown beetles</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421" y="4554691"/>
            <a:ext cx="4742827" cy="2120138"/>
          </a:xfrm>
          <a:prstGeom prst="rect">
            <a:avLst/>
          </a:prstGeom>
          <a:effectLst>
            <a:innerShdw blurRad="114300">
              <a:prstClr val="black"/>
            </a:innerShdw>
          </a:effec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t="6043" b="4186"/>
          <a:stretch/>
        </p:blipFill>
        <p:spPr bwMode="auto">
          <a:xfrm>
            <a:off x="3960410" y="2590800"/>
            <a:ext cx="4746838" cy="1804759"/>
          </a:xfrm>
          <a:prstGeom prst="rect">
            <a:avLst/>
          </a:prstGeom>
          <a:ln>
            <a:noFill/>
          </a:ln>
          <a:effectLst>
            <a:innerShdw blurRad="114300">
              <a:prstClr val="black"/>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66528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81000"/>
            <a:ext cx="8001000" cy="990600"/>
          </a:xfrm>
        </p:spPr>
        <p:txBody>
          <a:bodyPr>
            <a:normAutofit/>
          </a:bodyPr>
          <a:lstStyle/>
          <a:p>
            <a:r>
              <a:rPr lang="en-US" altLang="en-US" dirty="0"/>
              <a:t>Investigation 4: Beetles in the Desert</a:t>
            </a:r>
          </a:p>
        </p:txBody>
      </p:sp>
      <p:sp>
        <p:nvSpPr>
          <p:cNvPr id="216067" name="Rectangle 3"/>
          <p:cNvSpPr>
            <a:spLocks noGrp="1" noChangeArrowheads="1"/>
          </p:cNvSpPr>
          <p:nvPr>
            <p:ph type="body" idx="1"/>
          </p:nvPr>
        </p:nvSpPr>
        <p:spPr>
          <a:xfrm>
            <a:off x="685800" y="1295400"/>
            <a:ext cx="8001000" cy="1371600"/>
          </a:xfrm>
        </p:spPr>
        <p:txBody>
          <a:bodyPr>
            <a:normAutofit fontScale="92500" lnSpcReduction="10000"/>
          </a:bodyPr>
          <a:lstStyle/>
          <a:p>
            <a:pPr marL="0" indent="0">
              <a:spcBef>
                <a:spcPts val="0"/>
              </a:spcBef>
              <a:buNone/>
            </a:pPr>
            <a:r>
              <a:rPr lang="en-US" altLang="en-US" sz="3200" dirty="0"/>
              <a:t>Compare your predictions with the observed data below. Do your predictions match these results? How can you tell?</a:t>
            </a:r>
          </a:p>
        </p:txBody>
      </p:sp>
      <p:sp>
        <p:nvSpPr>
          <p:cNvPr id="3" name="TextBox 2"/>
          <p:cNvSpPr txBox="1"/>
          <p:nvPr/>
        </p:nvSpPr>
        <p:spPr>
          <a:xfrm>
            <a:off x="685800" y="2743200"/>
            <a:ext cx="7924800" cy="38472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b="1" dirty="0">
                <a:latin typeface="Calibri" pitchFamily="34" charset="0"/>
              </a:rPr>
              <a:t>Observed Data</a:t>
            </a:r>
          </a:p>
          <a:p>
            <a:pPr>
              <a:spcBef>
                <a:spcPts val="600"/>
              </a:spcBef>
            </a:pPr>
            <a:r>
              <a:rPr lang="en-US" sz="2600" b="1" dirty="0">
                <a:latin typeface="Calibri" pitchFamily="34" charset="0"/>
              </a:rPr>
              <a:t>Beginning population:</a:t>
            </a:r>
          </a:p>
          <a:p>
            <a:pPr marL="731520" indent="-365760">
              <a:buFont typeface="Arial" pitchFamily="34" charset="0"/>
              <a:buChar char="•"/>
            </a:pPr>
            <a:r>
              <a:rPr lang="en-US" sz="2600" dirty="0">
                <a:latin typeface="Calibri" pitchFamily="34" charset="0"/>
              </a:rPr>
              <a:t>24 red beetles</a:t>
            </a:r>
          </a:p>
          <a:p>
            <a:pPr marL="731520" indent="-365760">
              <a:buFont typeface="Arial" pitchFamily="34" charset="0"/>
              <a:buChar char="•"/>
            </a:pPr>
            <a:r>
              <a:rPr lang="en-US" sz="2600" dirty="0">
                <a:latin typeface="Calibri" pitchFamily="34" charset="0"/>
              </a:rPr>
              <a:t>18 green beetles </a:t>
            </a:r>
          </a:p>
          <a:p>
            <a:pPr marL="731520" indent="-365760">
              <a:buFont typeface="Arial" pitchFamily="34" charset="0"/>
              <a:buChar char="•"/>
            </a:pPr>
            <a:r>
              <a:rPr lang="en-US" sz="2600" dirty="0">
                <a:latin typeface="Calibri" pitchFamily="34" charset="0"/>
              </a:rPr>
              <a:t>36 brown beetles</a:t>
            </a:r>
          </a:p>
          <a:p>
            <a:pPr>
              <a:spcBef>
                <a:spcPts val="600"/>
              </a:spcBef>
            </a:pPr>
            <a:r>
              <a:rPr lang="en-US" sz="2600" b="1" dirty="0">
                <a:latin typeface="Calibri" pitchFamily="34" charset="0"/>
              </a:rPr>
              <a:t>After a hunting event:</a:t>
            </a:r>
          </a:p>
          <a:p>
            <a:pPr marL="731520" indent="-365760">
              <a:buFont typeface="Arial" pitchFamily="34" charset="0"/>
              <a:buChar char="•"/>
            </a:pPr>
            <a:r>
              <a:rPr lang="en-US" sz="2600" dirty="0">
                <a:latin typeface="Calibri" pitchFamily="34" charset="0"/>
              </a:rPr>
              <a:t>3 red beetles</a:t>
            </a:r>
          </a:p>
          <a:p>
            <a:pPr marL="731520" indent="-365760">
              <a:buFont typeface="Arial" pitchFamily="34" charset="0"/>
              <a:buChar char="•"/>
            </a:pPr>
            <a:r>
              <a:rPr lang="en-US" sz="2600" dirty="0">
                <a:latin typeface="Calibri" pitchFamily="34" charset="0"/>
              </a:rPr>
              <a:t>7 green beetles</a:t>
            </a:r>
          </a:p>
          <a:p>
            <a:pPr marL="731520" indent="-365760">
              <a:buFont typeface="Arial" pitchFamily="34" charset="0"/>
              <a:buChar char="•"/>
            </a:pPr>
            <a:r>
              <a:rPr lang="en-US" sz="2600" dirty="0">
                <a:latin typeface="Calibri" pitchFamily="34" charset="0"/>
              </a:rPr>
              <a:t>28 brown beetles </a:t>
            </a:r>
          </a:p>
        </p:txBody>
      </p:sp>
    </p:spTree>
    <p:extLst>
      <p:ext uri="{BB962C8B-B14F-4D97-AF65-F5344CB8AC3E}">
        <p14:creationId xmlns:p14="http://schemas.microsoft.com/office/powerpoint/2010/main" val="31299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D7ABE1C-93DC-4CDF-B3D7-DB032BF9BE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533400"/>
            <a:ext cx="5780346" cy="6324600"/>
          </a:xfrm>
        </p:spPr>
      </p:pic>
      <p:sp>
        <p:nvSpPr>
          <p:cNvPr id="5" name="Rectangle 6"/>
          <p:cNvSpPr>
            <a:spLocks noChangeArrowheads="1"/>
          </p:cNvSpPr>
          <p:nvPr/>
        </p:nvSpPr>
        <p:spPr bwMode="auto">
          <a:xfrm>
            <a:off x="1904999" y="4953000"/>
            <a:ext cx="2661573" cy="6096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81000"/>
            <a:ext cx="8229600" cy="990600"/>
          </a:xfrm>
        </p:spPr>
        <p:txBody>
          <a:bodyPr>
            <a:normAutofit/>
          </a:bodyPr>
          <a:lstStyle/>
          <a:p>
            <a:r>
              <a:rPr lang="en-US" altLang="en-US" dirty="0"/>
              <a:t>Investigation 4: Beetles in the Desert</a:t>
            </a:r>
          </a:p>
        </p:txBody>
      </p:sp>
      <p:graphicFrame>
        <p:nvGraphicFramePr>
          <p:cNvPr id="4" name="Table 3"/>
          <p:cNvGraphicFramePr>
            <a:graphicFrameLocks noGrp="1"/>
          </p:cNvGraphicFramePr>
          <p:nvPr>
            <p:extLst/>
          </p:nvPr>
        </p:nvGraphicFramePr>
        <p:xfrm>
          <a:off x="457200" y="1524001"/>
          <a:ext cx="8305803" cy="4953000"/>
        </p:xfrm>
        <a:graphic>
          <a:graphicData uri="http://schemas.openxmlformats.org/drawingml/2006/table">
            <a:tbl>
              <a:tblPr firstRow="1" bandRow="1">
                <a:tableStyleId>{5C22544A-7EE6-4342-B048-85BDC9FD1C3A}</a:tableStyleId>
              </a:tblPr>
              <a:tblGrid>
                <a:gridCol w="1238585">
                  <a:extLst>
                    <a:ext uri="{9D8B030D-6E8A-4147-A177-3AD203B41FA5}">
                      <a16:colId xmlns:a16="http://schemas.microsoft.com/office/drawing/2014/main" val="20000"/>
                    </a:ext>
                  </a:extLst>
                </a:gridCol>
                <a:gridCol w="607149">
                  <a:extLst>
                    <a:ext uri="{9D8B030D-6E8A-4147-A177-3AD203B41FA5}">
                      <a16:colId xmlns:a16="http://schemas.microsoft.com/office/drawing/2014/main" val="20001"/>
                    </a:ext>
                  </a:extLst>
                </a:gridCol>
                <a:gridCol w="922867">
                  <a:extLst>
                    <a:ext uri="{9D8B030D-6E8A-4147-A177-3AD203B41FA5}">
                      <a16:colId xmlns:a16="http://schemas.microsoft.com/office/drawing/2014/main" val="20002"/>
                    </a:ext>
                  </a:extLst>
                </a:gridCol>
                <a:gridCol w="922867">
                  <a:extLst>
                    <a:ext uri="{9D8B030D-6E8A-4147-A177-3AD203B41FA5}">
                      <a16:colId xmlns:a16="http://schemas.microsoft.com/office/drawing/2014/main" val="20003"/>
                    </a:ext>
                  </a:extLst>
                </a:gridCol>
                <a:gridCol w="922867">
                  <a:extLst>
                    <a:ext uri="{9D8B030D-6E8A-4147-A177-3AD203B41FA5}">
                      <a16:colId xmlns:a16="http://schemas.microsoft.com/office/drawing/2014/main" val="20004"/>
                    </a:ext>
                  </a:extLst>
                </a:gridCol>
                <a:gridCol w="922867">
                  <a:extLst>
                    <a:ext uri="{9D8B030D-6E8A-4147-A177-3AD203B41FA5}">
                      <a16:colId xmlns:a16="http://schemas.microsoft.com/office/drawing/2014/main" val="20005"/>
                    </a:ext>
                  </a:extLst>
                </a:gridCol>
                <a:gridCol w="863598">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gridCol w="838203">
                  <a:extLst>
                    <a:ext uri="{9D8B030D-6E8A-4147-A177-3AD203B41FA5}">
                      <a16:colId xmlns:a16="http://schemas.microsoft.com/office/drawing/2014/main" val="20008"/>
                    </a:ext>
                  </a:extLst>
                </a:gridCol>
              </a:tblGrid>
              <a:tr h="1908042">
                <a:tc>
                  <a:txBody>
                    <a:bodyPr/>
                    <a:lstStyle/>
                    <a:p>
                      <a:pPr lvl="0" algn="l"/>
                      <a:r>
                        <a:rPr lang="en-US" sz="2400" dirty="0"/>
                        <a:t>Color</a:t>
                      </a:r>
                    </a:p>
                  </a:txBody>
                  <a:tcPr vert="vert270" anchor="ctr"/>
                </a:tc>
                <a:tc>
                  <a:txBody>
                    <a:bodyPr/>
                    <a:lstStyle/>
                    <a:p>
                      <a:pPr lvl="0" algn="l"/>
                      <a:r>
                        <a:rPr lang="en-US" sz="2400" dirty="0"/>
                        <a:t>Exp.</a:t>
                      </a:r>
                      <a:r>
                        <a:rPr lang="en-US" sz="2400" baseline="0" dirty="0"/>
                        <a:t> Count</a:t>
                      </a:r>
                      <a:endParaRPr lang="en-US" sz="2400" dirty="0"/>
                    </a:p>
                  </a:txBody>
                  <a:tcPr vert="vert270" anchor="ctr"/>
                </a:tc>
                <a:tc>
                  <a:txBody>
                    <a:bodyPr/>
                    <a:lstStyle/>
                    <a:p>
                      <a:pPr lvl="0" algn="l"/>
                      <a:r>
                        <a:rPr lang="en-US" sz="2400" dirty="0"/>
                        <a:t>Exp. Initial Population</a:t>
                      </a:r>
                    </a:p>
                  </a:txBody>
                  <a:tcPr vert="vert270" anchor="ctr"/>
                </a:tc>
                <a:tc>
                  <a:txBody>
                    <a:bodyPr/>
                    <a:lstStyle/>
                    <a:p>
                      <a:pPr lvl="0" algn="l"/>
                      <a:r>
                        <a:rPr lang="en-US" sz="2400" dirty="0"/>
                        <a:t>Fraction Remaining</a:t>
                      </a:r>
                    </a:p>
                  </a:txBody>
                  <a:tcPr vert="vert270" anchor="ctr"/>
                </a:tc>
                <a:tc>
                  <a:txBody>
                    <a:bodyPr/>
                    <a:lstStyle/>
                    <a:p>
                      <a:pPr lvl="0" algn="l"/>
                      <a:r>
                        <a:rPr lang="en-US" sz="2400" dirty="0"/>
                        <a:t>Obs. Initial</a:t>
                      </a:r>
                      <a:r>
                        <a:rPr lang="en-US" sz="2400" baseline="0" dirty="0"/>
                        <a:t> Population</a:t>
                      </a:r>
                      <a:endParaRPr lang="en-US" sz="2400" dirty="0"/>
                    </a:p>
                  </a:txBody>
                  <a:tcPr vert="vert270" anchor="ctr"/>
                </a:tc>
                <a:tc>
                  <a:txBody>
                    <a:bodyPr/>
                    <a:lstStyle/>
                    <a:p>
                      <a:pPr lvl="0" algn="l"/>
                      <a:r>
                        <a:rPr lang="en-US" sz="2400" dirty="0"/>
                        <a:t>Predicted Remaining</a:t>
                      </a:r>
                    </a:p>
                  </a:txBody>
                  <a:tcPr vert="vert270" anchor="ctr"/>
                </a:tc>
                <a:tc>
                  <a:txBody>
                    <a:bodyPr/>
                    <a:lstStyle/>
                    <a:p>
                      <a:pPr lvl="0" algn="l"/>
                      <a:r>
                        <a:rPr lang="en-US" sz="2400" dirty="0"/>
                        <a:t>Observed Remaining</a:t>
                      </a:r>
                    </a:p>
                  </a:txBody>
                  <a:tcPr vert="vert270" anchor="ctr"/>
                </a:tc>
                <a:tc>
                  <a:txBody>
                    <a:bodyPr/>
                    <a:lstStyle/>
                    <a:p>
                      <a:pPr lvl="0" algn="l"/>
                      <a:r>
                        <a:rPr lang="en-US" sz="2400" dirty="0"/>
                        <a:t>Additive Comparison</a:t>
                      </a:r>
                    </a:p>
                  </a:txBody>
                  <a:tcPr vert="vert270" anchor="ctr"/>
                </a:tc>
                <a:tc>
                  <a:txBody>
                    <a:bodyPr/>
                    <a:lstStyle/>
                    <a:p>
                      <a:pPr lvl="0" algn="l"/>
                      <a:r>
                        <a:rPr lang="en-US" sz="2400" dirty="0"/>
                        <a:t>Error</a:t>
                      </a:r>
                      <a:r>
                        <a:rPr lang="en-US" sz="2400" baseline="0" dirty="0"/>
                        <a:t> </a:t>
                      </a:r>
                      <a:endParaRPr lang="en-US" sz="2400" dirty="0"/>
                    </a:p>
                  </a:txBody>
                  <a:tcPr vert="vert270" anchor="ctr"/>
                </a:tc>
                <a:extLst>
                  <a:ext uri="{0D108BD9-81ED-4DB2-BD59-A6C34878D82A}">
                    <a16:rowId xmlns:a16="http://schemas.microsoft.com/office/drawing/2014/main" val="10000"/>
                  </a:ext>
                </a:extLst>
              </a:tr>
              <a:tr h="1144826">
                <a:tc>
                  <a:txBody>
                    <a:bodyPr/>
                    <a:lstStyle/>
                    <a:p>
                      <a:pPr algn="ctr"/>
                      <a:r>
                        <a:rPr lang="en-US" sz="2400" dirty="0"/>
                        <a:t>Red</a:t>
                      </a:r>
                    </a:p>
                  </a:txBody>
                  <a:tcPr anchor="ctr"/>
                </a:tc>
                <a:tc>
                  <a:txBody>
                    <a:bodyPr/>
                    <a:lstStyle/>
                    <a:p>
                      <a:pPr algn="ctr"/>
                      <a:r>
                        <a:rPr lang="en-US" sz="2400" dirty="0"/>
                        <a:t>2</a:t>
                      </a:r>
                    </a:p>
                  </a:txBody>
                  <a:tcPr anchor="ctr"/>
                </a:tc>
                <a:tc>
                  <a:txBody>
                    <a:bodyPr/>
                    <a:lstStyle/>
                    <a:p>
                      <a:pPr algn="ctr"/>
                      <a:r>
                        <a:rPr lang="en-US" sz="2400" dirty="0"/>
                        <a:t>12</a:t>
                      </a:r>
                    </a:p>
                  </a:txBody>
                  <a:tcPr anchor="ctr"/>
                </a:tc>
                <a:tc>
                  <a:txBody>
                    <a:bodyPr/>
                    <a:lstStyle/>
                    <a:p>
                      <a:pPr algn="ctr"/>
                      <a:r>
                        <a:rPr lang="en-US" sz="2400" dirty="0"/>
                        <a:t>1/6</a:t>
                      </a:r>
                    </a:p>
                  </a:txBody>
                  <a:tcPr anchor="ctr"/>
                </a:tc>
                <a:tc>
                  <a:txBody>
                    <a:bodyPr/>
                    <a:lstStyle/>
                    <a:p>
                      <a:pPr algn="ctr"/>
                      <a:r>
                        <a:rPr lang="en-US" sz="2400" dirty="0"/>
                        <a:t>24</a:t>
                      </a:r>
                    </a:p>
                  </a:txBody>
                  <a:tcPr anchor="ctr"/>
                </a:tc>
                <a:tc>
                  <a:txBody>
                    <a:bodyPr/>
                    <a:lstStyle/>
                    <a:p>
                      <a:pPr algn="ctr"/>
                      <a:r>
                        <a:rPr lang="en-US" sz="2400" dirty="0"/>
                        <a:t>4</a:t>
                      </a:r>
                    </a:p>
                  </a:txBody>
                  <a:tcPr anchor="ctr"/>
                </a:tc>
                <a:tc>
                  <a:txBody>
                    <a:bodyPr/>
                    <a:lstStyle/>
                    <a:p>
                      <a:pPr algn="ctr"/>
                      <a:r>
                        <a:rPr lang="en-US" sz="2400" dirty="0"/>
                        <a:t>3</a:t>
                      </a:r>
                    </a:p>
                  </a:txBody>
                  <a:tcPr anchor="ctr"/>
                </a:tc>
                <a:tc>
                  <a:txBody>
                    <a:bodyPr/>
                    <a:lstStyle/>
                    <a:p>
                      <a:pPr algn="ctr"/>
                      <a:r>
                        <a:rPr lang="en-US" sz="2400" dirty="0"/>
                        <a:t>1</a:t>
                      </a:r>
                      <a:r>
                        <a:rPr lang="en-US" sz="2400" baseline="0" dirty="0"/>
                        <a:t> fewer</a:t>
                      </a:r>
                      <a:endParaRPr lang="en-US" sz="2400" dirty="0"/>
                    </a:p>
                  </a:txBody>
                  <a:tcPr anchor="ctr"/>
                </a:tc>
                <a:tc>
                  <a:txBody>
                    <a:bodyPr/>
                    <a:lstStyle/>
                    <a:p>
                      <a:pPr algn="ctr"/>
                      <a:r>
                        <a:rPr lang="en-US" sz="2400" dirty="0"/>
                        <a:t>1/24</a:t>
                      </a:r>
                    </a:p>
                  </a:txBody>
                  <a:tcPr anchor="ctr"/>
                </a:tc>
                <a:extLst>
                  <a:ext uri="{0D108BD9-81ED-4DB2-BD59-A6C34878D82A}">
                    <a16:rowId xmlns:a16="http://schemas.microsoft.com/office/drawing/2014/main" val="10001"/>
                  </a:ext>
                </a:extLst>
              </a:tr>
              <a:tr h="950066">
                <a:tc>
                  <a:txBody>
                    <a:bodyPr/>
                    <a:lstStyle/>
                    <a:p>
                      <a:pPr algn="ctr"/>
                      <a:r>
                        <a:rPr lang="en-US" sz="2400" dirty="0"/>
                        <a:t>Green</a:t>
                      </a:r>
                    </a:p>
                  </a:txBody>
                  <a:tcPr anchor="ctr"/>
                </a:tc>
                <a:tc>
                  <a:txBody>
                    <a:bodyPr/>
                    <a:lstStyle/>
                    <a:p>
                      <a:pPr algn="ctr"/>
                      <a:r>
                        <a:rPr lang="en-US" sz="2400" dirty="0"/>
                        <a:t>4</a:t>
                      </a:r>
                    </a:p>
                  </a:txBody>
                  <a:tcPr anchor="ctr"/>
                </a:tc>
                <a:tc>
                  <a:txBody>
                    <a:bodyPr/>
                    <a:lstStyle/>
                    <a:p>
                      <a:pPr algn="ctr"/>
                      <a:r>
                        <a:rPr lang="en-US" sz="2400" dirty="0"/>
                        <a:t>12</a:t>
                      </a:r>
                    </a:p>
                  </a:txBody>
                  <a:tcPr anchor="ctr"/>
                </a:tc>
                <a:tc>
                  <a:txBody>
                    <a:bodyPr/>
                    <a:lstStyle/>
                    <a:p>
                      <a:pPr algn="ctr"/>
                      <a:r>
                        <a:rPr lang="en-US" sz="2400" dirty="0"/>
                        <a:t>1/3</a:t>
                      </a:r>
                    </a:p>
                  </a:txBody>
                  <a:tcPr anchor="ctr"/>
                </a:tc>
                <a:tc>
                  <a:txBody>
                    <a:bodyPr/>
                    <a:lstStyle/>
                    <a:p>
                      <a:pPr algn="ctr"/>
                      <a:r>
                        <a:rPr lang="en-US" sz="2400" dirty="0"/>
                        <a:t>18</a:t>
                      </a:r>
                    </a:p>
                  </a:txBody>
                  <a:tcPr anchor="ctr"/>
                </a:tc>
                <a:tc>
                  <a:txBody>
                    <a:bodyPr/>
                    <a:lstStyle/>
                    <a:p>
                      <a:pPr algn="ctr"/>
                      <a:r>
                        <a:rPr lang="en-US" sz="2400" dirty="0"/>
                        <a:t>6</a:t>
                      </a:r>
                    </a:p>
                  </a:txBody>
                  <a:tcPr anchor="ctr"/>
                </a:tc>
                <a:tc>
                  <a:txBody>
                    <a:bodyPr/>
                    <a:lstStyle/>
                    <a:p>
                      <a:pPr algn="ctr"/>
                      <a:r>
                        <a:rPr lang="en-US" sz="2400" dirty="0"/>
                        <a:t>7</a:t>
                      </a:r>
                    </a:p>
                  </a:txBody>
                  <a:tcPr anchor="ctr"/>
                </a:tc>
                <a:tc>
                  <a:txBody>
                    <a:bodyPr/>
                    <a:lstStyle/>
                    <a:p>
                      <a:pPr algn="ctr"/>
                      <a:r>
                        <a:rPr lang="en-US" sz="2400" dirty="0"/>
                        <a:t>1 more</a:t>
                      </a:r>
                    </a:p>
                  </a:txBody>
                  <a:tcPr anchor="ctr"/>
                </a:tc>
                <a:tc>
                  <a:txBody>
                    <a:bodyPr/>
                    <a:lstStyle/>
                    <a:p>
                      <a:pPr algn="ctr"/>
                      <a:r>
                        <a:rPr lang="en-US" sz="2400" dirty="0"/>
                        <a:t>1/18</a:t>
                      </a:r>
                    </a:p>
                  </a:txBody>
                  <a:tcPr anchor="ctr"/>
                </a:tc>
                <a:extLst>
                  <a:ext uri="{0D108BD9-81ED-4DB2-BD59-A6C34878D82A}">
                    <a16:rowId xmlns:a16="http://schemas.microsoft.com/office/drawing/2014/main" val="10002"/>
                  </a:ext>
                </a:extLst>
              </a:tr>
              <a:tr h="950066">
                <a:tc>
                  <a:txBody>
                    <a:bodyPr/>
                    <a:lstStyle/>
                    <a:p>
                      <a:pPr algn="ctr"/>
                      <a:r>
                        <a:rPr lang="en-US" sz="2400" dirty="0"/>
                        <a:t>Brown</a:t>
                      </a:r>
                    </a:p>
                  </a:txBody>
                  <a:tcPr anchor="ctr"/>
                </a:tc>
                <a:tc>
                  <a:txBody>
                    <a:bodyPr/>
                    <a:lstStyle/>
                    <a:p>
                      <a:pPr algn="ctr"/>
                      <a:r>
                        <a:rPr lang="en-US" sz="2400" dirty="0"/>
                        <a:t>7</a:t>
                      </a:r>
                    </a:p>
                  </a:txBody>
                  <a:tcPr anchor="ctr"/>
                </a:tc>
                <a:tc>
                  <a:txBody>
                    <a:bodyPr/>
                    <a:lstStyle/>
                    <a:p>
                      <a:pPr algn="ctr"/>
                      <a:r>
                        <a:rPr lang="en-US" sz="2400" dirty="0"/>
                        <a:t>12</a:t>
                      </a:r>
                    </a:p>
                  </a:txBody>
                  <a:tcPr anchor="ctr"/>
                </a:tc>
                <a:tc>
                  <a:txBody>
                    <a:bodyPr/>
                    <a:lstStyle/>
                    <a:p>
                      <a:pPr algn="ctr"/>
                      <a:r>
                        <a:rPr lang="en-US" sz="2400" dirty="0"/>
                        <a:t>7/12</a:t>
                      </a:r>
                    </a:p>
                  </a:txBody>
                  <a:tcPr anchor="ctr"/>
                </a:tc>
                <a:tc>
                  <a:txBody>
                    <a:bodyPr/>
                    <a:lstStyle/>
                    <a:p>
                      <a:pPr algn="ctr"/>
                      <a:r>
                        <a:rPr lang="en-US" sz="2400" dirty="0"/>
                        <a:t>36</a:t>
                      </a:r>
                    </a:p>
                  </a:txBody>
                  <a:tcPr anchor="ctr"/>
                </a:tc>
                <a:tc>
                  <a:txBody>
                    <a:bodyPr/>
                    <a:lstStyle/>
                    <a:p>
                      <a:pPr algn="ctr"/>
                      <a:r>
                        <a:rPr lang="en-US" sz="2400" dirty="0"/>
                        <a:t>21</a:t>
                      </a:r>
                    </a:p>
                  </a:txBody>
                  <a:tcPr anchor="ctr"/>
                </a:tc>
                <a:tc>
                  <a:txBody>
                    <a:bodyPr/>
                    <a:lstStyle/>
                    <a:p>
                      <a:pPr algn="ctr"/>
                      <a:r>
                        <a:rPr lang="en-US" sz="2400" dirty="0"/>
                        <a:t>28</a:t>
                      </a:r>
                    </a:p>
                  </a:txBody>
                  <a:tcPr anchor="ctr"/>
                </a:tc>
                <a:tc>
                  <a:txBody>
                    <a:bodyPr/>
                    <a:lstStyle/>
                    <a:p>
                      <a:pPr algn="ctr"/>
                      <a:r>
                        <a:rPr lang="en-US" sz="2400" dirty="0"/>
                        <a:t>7</a:t>
                      </a:r>
                      <a:r>
                        <a:rPr lang="en-US" sz="2400" baseline="0" dirty="0"/>
                        <a:t> more</a:t>
                      </a:r>
                      <a:endParaRPr lang="en-US" sz="2400" dirty="0"/>
                    </a:p>
                  </a:txBody>
                  <a:tcPr anchor="ctr"/>
                </a:tc>
                <a:tc>
                  <a:txBody>
                    <a:bodyPr/>
                    <a:lstStyle/>
                    <a:p>
                      <a:pPr algn="ctr"/>
                      <a:r>
                        <a:rPr lang="en-US" sz="2400" dirty="0"/>
                        <a:t>7/36</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1098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610600" cy="990600"/>
          </a:xfrm>
        </p:spPr>
        <p:txBody>
          <a:bodyPr>
            <a:normAutofit/>
          </a:bodyPr>
          <a:lstStyle/>
          <a:p>
            <a:r>
              <a:rPr lang="en-US" dirty="0"/>
              <a:t>Investigation 4: Beetles in the Desert</a:t>
            </a:r>
          </a:p>
        </p:txBody>
      </p:sp>
      <p:pic>
        <p:nvPicPr>
          <p:cNvPr id="5" name="Picture 4">
            <a:extLst>
              <a:ext uri="{FF2B5EF4-FFF2-40B4-BE49-F238E27FC236}">
                <a16:creationId xmlns:a16="http://schemas.microsoft.com/office/drawing/2014/main" id="{4E3968CC-FCF0-4F7D-A08C-3ECCE8CE470D}"/>
              </a:ext>
            </a:extLst>
          </p:cNvPr>
          <p:cNvPicPr>
            <a:picLocks noChangeAspect="1"/>
          </p:cNvPicPr>
          <p:nvPr/>
        </p:nvPicPr>
        <p:blipFill>
          <a:blip r:embed="rId3" cstate="print"/>
          <a:stretch>
            <a:fillRect/>
          </a:stretch>
        </p:blipFill>
        <p:spPr>
          <a:xfrm>
            <a:off x="96747" y="1523307"/>
            <a:ext cx="8950506" cy="4786313"/>
          </a:xfrm>
          <a:prstGeom prst="rect">
            <a:avLst/>
          </a:prstGeom>
        </p:spPr>
      </p:pic>
    </p:spTree>
    <p:extLst>
      <p:ext uri="{BB962C8B-B14F-4D97-AF65-F5344CB8AC3E}">
        <p14:creationId xmlns:p14="http://schemas.microsoft.com/office/powerpoint/2010/main" val="3811209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a:t>
            </a:r>
            <a:br>
              <a:rPr lang="en-US" dirty="0"/>
            </a:br>
            <a:r>
              <a:rPr lang="en-US" dirty="0"/>
              <a:t>Question 2</a:t>
            </a:r>
          </a:p>
        </p:txBody>
      </p:sp>
      <p:sp>
        <p:nvSpPr>
          <p:cNvPr id="3" name="Content Placeholder 2"/>
          <p:cNvSpPr>
            <a:spLocks noGrp="1"/>
          </p:cNvSpPr>
          <p:nvPr>
            <p:ph idx="1"/>
          </p:nvPr>
        </p:nvSpPr>
        <p:spPr>
          <a:xfrm>
            <a:off x="609600" y="1905000"/>
            <a:ext cx="8077200" cy="4572000"/>
          </a:xfrm>
        </p:spPr>
        <p:txBody>
          <a:bodyPr/>
          <a:lstStyle/>
          <a:p>
            <a:pPr marL="0" indent="0">
              <a:spcBef>
                <a:spcPts val="0"/>
              </a:spcBef>
              <a:buNone/>
            </a:pPr>
            <a:r>
              <a:rPr lang="en-US" sz="3200" dirty="0"/>
              <a:t>How can multiplicative reasoning allow us to use mathematics to make predictions based on experimental data?</a:t>
            </a:r>
          </a:p>
          <a:p>
            <a:pPr>
              <a:buNone/>
            </a:pPr>
            <a:endParaRPr lang="en-US" dirty="0"/>
          </a:p>
        </p:txBody>
      </p:sp>
    </p:spTree>
    <p:extLst>
      <p:ext uri="{BB962C8B-B14F-4D97-AF65-F5344CB8AC3E}">
        <p14:creationId xmlns:p14="http://schemas.microsoft.com/office/powerpoint/2010/main" val="193567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81000"/>
            <a:ext cx="8077200" cy="990600"/>
          </a:xfrm>
        </p:spPr>
        <p:txBody>
          <a:bodyPr/>
          <a:lstStyle/>
          <a:p>
            <a:pPr eaLnBrk="1" hangingPunct="1"/>
            <a:r>
              <a:rPr lang="en-US" dirty="0"/>
              <a:t>Today’s Focus Questions </a:t>
            </a:r>
          </a:p>
        </p:txBody>
      </p:sp>
      <p:sp>
        <p:nvSpPr>
          <p:cNvPr id="9219" name="Rectangle 3"/>
          <p:cNvSpPr>
            <a:spLocks noGrp="1" noChangeArrowheads="1"/>
          </p:cNvSpPr>
          <p:nvPr>
            <p:ph type="body" idx="1"/>
          </p:nvPr>
        </p:nvSpPr>
        <p:spPr>
          <a:xfrm>
            <a:off x="609600" y="1295400"/>
            <a:ext cx="8229600" cy="5181600"/>
          </a:xfrm>
          <a:extLst/>
        </p:spPr>
        <p:txBody>
          <a:bodyPr/>
          <a:lstStyle/>
          <a:p>
            <a:pPr marL="365760" indent="-365760" eaLnBrk="1" hangingPunct="1">
              <a:defRPr/>
            </a:pPr>
            <a:r>
              <a:rPr lang="en-US" sz="3200" dirty="0"/>
              <a:t>Why is it necessary to engage students in using and applying new science ideas in a variety of ways and contexts? </a:t>
            </a:r>
          </a:p>
          <a:p>
            <a:pPr marL="365760" indent="-365760" eaLnBrk="1" hangingPunct="1">
              <a:spcBef>
                <a:spcPts val="600"/>
              </a:spcBef>
              <a:defRPr/>
            </a:pPr>
            <a:r>
              <a:rPr lang="en-US" sz="3200" dirty="0"/>
              <a:t>How will the Student Thinking Lens strategies help you teach the Variation in Traits lessons?</a:t>
            </a:r>
          </a:p>
          <a:p>
            <a:pPr marL="365760" indent="-365760">
              <a:spcBef>
                <a:spcPts val="600"/>
              </a:spcBef>
            </a:pPr>
            <a:r>
              <a:rPr lang="en-US" sz="3200" dirty="0"/>
              <a:t>How would biologists explain how a trait changes within a population over time?</a:t>
            </a:r>
          </a:p>
          <a:p>
            <a:pPr marL="365760" indent="-365760">
              <a:spcBef>
                <a:spcPts val="600"/>
              </a:spcBef>
            </a:pPr>
            <a:r>
              <a:rPr lang="en-US" sz="3200" dirty="0"/>
              <a:t>How can multiplicative reasoning allow us to use mathematics to make predictions based on experimental data?</a:t>
            </a:r>
          </a:p>
          <a:p>
            <a:pPr marL="365760" indent="-365760">
              <a:spcBef>
                <a:spcPts val="0"/>
              </a:spcBef>
              <a:buNone/>
            </a:pPr>
            <a:endParaRPr lang="en-US" sz="3000" dirty="0"/>
          </a:p>
          <a:p>
            <a:pPr eaLnBrk="1" hangingPunct="1">
              <a:defRPr/>
            </a:pPr>
            <a:endParaRPr lang="en-US" dirty="0"/>
          </a:p>
          <a:p>
            <a:pPr marL="0" indent="0" eaLnBrk="1" hangingPunct="1">
              <a:buNone/>
              <a:defRPr/>
            </a:pPr>
            <a:endParaRPr lang="en-US" sz="2800" dirty="0"/>
          </a:p>
          <a:p>
            <a:pPr marL="0" indent="0" eaLnBrk="1" hangingPunct="1">
              <a:buNone/>
              <a:defRPr/>
            </a:pPr>
            <a:endParaRPr lang="en-US" sz="2800" dirty="0"/>
          </a:p>
          <a:p>
            <a:pPr marL="0" indent="0" eaLnBrk="1" hangingPunct="1">
              <a:buNone/>
              <a:defRPr/>
            </a:pPr>
            <a:endParaRPr lang="en-US" sz="2800" dirty="0"/>
          </a:p>
          <a:p>
            <a:pPr marL="0" indent="0">
              <a:spcBef>
                <a:spcPts val="0"/>
              </a:spcBef>
              <a:spcAft>
                <a:spcPts val="0"/>
              </a:spcAft>
              <a:buFontTx/>
              <a:buNone/>
              <a:tabLst>
                <a:tab pos="457200" algn="l"/>
              </a:tabLst>
              <a:defRPr/>
            </a:pPr>
            <a:endParaRPr lang="en-US" sz="2800" dirty="0">
              <a:highlight>
                <a:srgbClr val="FFFF00"/>
              </a:highlight>
              <a:ea typeface="Times New Roman"/>
              <a:cs typeface="Arial" pitchFamily="34" charset="0"/>
            </a:endParaRPr>
          </a:p>
          <a:p>
            <a:pPr marL="514350" indent="-514350" eaLnBrk="1" hangingPunct="1">
              <a:buFontTx/>
              <a:buAutoNum type="arabicPeriod"/>
              <a:defRPr/>
            </a:pPr>
            <a:endParaRPr lang="en-US" sz="2800" dirty="0"/>
          </a:p>
          <a:p>
            <a:pPr marL="0" indent="0" eaLnBrk="1" hangingPunct="1">
              <a:buFontTx/>
              <a:buNone/>
              <a:defRPr/>
            </a:pPr>
            <a:endParaRPr lang="en-US" sz="2800" dirty="0"/>
          </a:p>
        </p:txBody>
      </p:sp>
    </p:spTree>
    <p:extLst>
      <p:ext uri="{BB962C8B-B14F-4D97-AF65-F5344CB8AC3E}">
        <p14:creationId xmlns:p14="http://schemas.microsoft.com/office/powerpoint/2010/main" val="2414329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90600"/>
          </a:xfrm>
        </p:spPr>
        <p:txBody>
          <a:bodyPr/>
          <a:lstStyle/>
          <a:p>
            <a:r>
              <a:rPr lang="en-US" dirty="0"/>
              <a:t>Let’s Summarize!</a:t>
            </a:r>
          </a:p>
        </p:txBody>
      </p:sp>
      <p:sp>
        <p:nvSpPr>
          <p:cNvPr id="3" name="Content Placeholder 2"/>
          <p:cNvSpPr>
            <a:spLocks noGrp="1"/>
          </p:cNvSpPr>
          <p:nvPr>
            <p:ph idx="1"/>
          </p:nvPr>
        </p:nvSpPr>
        <p:spPr>
          <a:xfrm>
            <a:off x="609600" y="1295399"/>
            <a:ext cx="7620000" cy="5257801"/>
          </a:xfrm>
        </p:spPr>
        <p:txBody>
          <a:bodyPr>
            <a:normAutofit fontScale="92500"/>
          </a:bodyPr>
          <a:lstStyle/>
          <a:p>
            <a:pPr marL="0" indent="0">
              <a:buNone/>
            </a:pPr>
            <a:r>
              <a:rPr lang="en-US" sz="3200" b="1" dirty="0"/>
              <a:t>Lesson Analysis Strategy 6</a:t>
            </a:r>
          </a:p>
          <a:p>
            <a:pPr marL="548640" indent="-365760">
              <a:spcBef>
                <a:spcPts val="600"/>
              </a:spcBef>
              <a:buFont typeface="Arial" pitchFamily="34" charset="0"/>
              <a:buChar char="•"/>
            </a:pPr>
            <a:r>
              <a:rPr lang="en-US" sz="3200" dirty="0"/>
              <a:t>What new understandings did you develop?</a:t>
            </a:r>
          </a:p>
          <a:p>
            <a:pPr marL="548640" indent="-365760">
              <a:spcBef>
                <a:spcPts val="600"/>
              </a:spcBef>
              <a:buFont typeface="Arial" pitchFamily="34" charset="0"/>
              <a:buChar char="•"/>
            </a:pPr>
            <a:r>
              <a:rPr lang="en-US" sz="3200" dirty="0"/>
              <a:t>What do you still have questions about?</a:t>
            </a:r>
          </a:p>
          <a:p>
            <a:pPr marL="0" indent="0">
              <a:spcBef>
                <a:spcPts val="1200"/>
              </a:spcBef>
              <a:buNone/>
            </a:pPr>
            <a:r>
              <a:rPr lang="en-US" sz="3200" b="1" dirty="0"/>
              <a:t>Lesson Plans Review</a:t>
            </a:r>
            <a:endParaRPr lang="en-US" sz="3200" dirty="0"/>
          </a:p>
          <a:p>
            <a:pPr marL="548640" indent="-365760">
              <a:spcBef>
                <a:spcPts val="600"/>
              </a:spcBef>
            </a:pPr>
            <a:r>
              <a:rPr lang="en-US" sz="3200" dirty="0"/>
              <a:t>What new insight(s) did you gain?</a:t>
            </a:r>
          </a:p>
          <a:p>
            <a:pPr marL="548640" indent="-365760"/>
            <a:r>
              <a:rPr lang="en-US" sz="3200" dirty="0"/>
              <a:t>What do you still have questions about?</a:t>
            </a:r>
          </a:p>
          <a:p>
            <a:pPr marL="0" indent="0">
              <a:spcBef>
                <a:spcPts val="1200"/>
              </a:spcBef>
              <a:buNone/>
            </a:pPr>
            <a:r>
              <a:rPr lang="en-US" sz="3200" b="1" dirty="0"/>
              <a:t>Content Deepening</a:t>
            </a:r>
            <a:endParaRPr lang="en-US" sz="3200" dirty="0"/>
          </a:p>
          <a:p>
            <a:pPr marL="548640" indent="-365760">
              <a:spcBef>
                <a:spcPts val="600"/>
              </a:spcBef>
              <a:buFont typeface="Arial" pitchFamily="34" charset="0"/>
              <a:buChar char="•"/>
            </a:pPr>
            <a:r>
              <a:rPr lang="en-US" sz="3200" dirty="0"/>
              <a:t>What did you learn?</a:t>
            </a:r>
          </a:p>
          <a:p>
            <a:pPr marL="548640" indent="-365760">
              <a:spcBef>
                <a:spcPts val="600"/>
              </a:spcBef>
              <a:buFont typeface="Arial" pitchFamily="34" charset="0"/>
              <a:buChar char="•"/>
            </a:pPr>
            <a:r>
              <a:rPr lang="en-US" sz="3200" dirty="0"/>
              <a:t>What do you still have questions about?</a:t>
            </a:r>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2511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457200"/>
            <a:ext cx="8153400" cy="990600"/>
          </a:xfrm>
        </p:spPr>
        <p:txBody>
          <a:bodyPr/>
          <a:lstStyle/>
          <a:p>
            <a:r>
              <a:rPr lang="en-US" dirty="0"/>
              <a:t>Homework</a:t>
            </a:r>
          </a:p>
        </p:txBody>
      </p:sp>
      <p:sp>
        <p:nvSpPr>
          <p:cNvPr id="3" name="Content Placeholder 2"/>
          <p:cNvSpPr>
            <a:spLocks noGrp="1"/>
          </p:cNvSpPr>
          <p:nvPr>
            <p:ph idx="1"/>
          </p:nvPr>
        </p:nvSpPr>
        <p:spPr>
          <a:xfrm>
            <a:off x="533400" y="1447800"/>
            <a:ext cx="8153400" cy="4800600"/>
          </a:xfrm>
        </p:spPr>
        <p:txBody>
          <a:bodyPr/>
          <a:lstStyle/>
          <a:p>
            <a:pPr marL="365760" indent="-365760">
              <a:spcBef>
                <a:spcPts val="0"/>
              </a:spcBef>
              <a:spcAft>
                <a:spcPts val="600"/>
              </a:spcAft>
              <a:buFont typeface="+mj-lt"/>
              <a:buAutoNum type="arabicPeriod"/>
              <a:defRPr/>
            </a:pPr>
            <a:r>
              <a:rPr lang="en-US" sz="3000" dirty="0"/>
              <a:t>Read in the </a:t>
            </a:r>
            <a:r>
              <a:rPr lang="en-US" sz="3000" dirty="0" err="1"/>
              <a:t>STeLLA</a:t>
            </a:r>
            <a:r>
              <a:rPr lang="en-US" sz="3000" dirty="0"/>
              <a:t> strategies booklet: </a:t>
            </a:r>
          </a:p>
          <a:p>
            <a:pPr marL="685800" lvl="1" indent="-274320">
              <a:spcBef>
                <a:spcPts val="0"/>
              </a:spcBef>
              <a:spcAft>
                <a:spcPts val="600"/>
              </a:spcAft>
              <a:buFont typeface="Arial" pitchFamily="34" charset="0"/>
              <a:buChar char="•"/>
              <a:defRPr/>
            </a:pPr>
            <a:r>
              <a:rPr lang="en-US" sz="3000" dirty="0"/>
              <a:t>Student Ideas and Science Ideas Defined</a:t>
            </a:r>
          </a:p>
          <a:p>
            <a:pPr marL="685800" lvl="1" indent="-274320">
              <a:spcBef>
                <a:spcPts val="0"/>
              </a:spcBef>
              <a:spcAft>
                <a:spcPts val="600"/>
              </a:spcAft>
              <a:buFont typeface="Arial" pitchFamily="34" charset="0"/>
              <a:buChar char="•"/>
              <a:defRPr/>
            </a:pPr>
            <a:r>
              <a:rPr lang="en-US" sz="3000" dirty="0"/>
              <a:t>Introduction to the Science Content Storyline Lens</a:t>
            </a:r>
          </a:p>
          <a:p>
            <a:pPr marL="685800" lvl="1" indent="-274320">
              <a:spcBef>
                <a:spcPts val="0"/>
              </a:spcBef>
              <a:spcAft>
                <a:spcPts val="300"/>
              </a:spcAft>
              <a:buFont typeface="Arial" pitchFamily="34" charset="0"/>
              <a:buChar char="•"/>
              <a:defRPr/>
            </a:pPr>
            <a:r>
              <a:rPr lang="en-US" sz="3000" dirty="0"/>
              <a:t>Science Content Storyline Lens, </a:t>
            </a:r>
            <a:r>
              <a:rPr lang="en-US" sz="3000" dirty="0" err="1"/>
              <a:t>STeLLA</a:t>
            </a:r>
            <a:r>
              <a:rPr lang="en-US" sz="3000" dirty="0"/>
              <a:t> Strategy A: Identify One Main Learning Goal</a:t>
            </a:r>
          </a:p>
          <a:p>
            <a:pPr marL="365760" indent="-365760">
              <a:spcBef>
                <a:spcPts val="1200"/>
              </a:spcBef>
              <a:spcAft>
                <a:spcPts val="0"/>
              </a:spcAft>
              <a:buFont typeface="+mj-lt"/>
              <a:buAutoNum type="arabicPeriod"/>
              <a:defRPr/>
            </a:pPr>
            <a:r>
              <a:rPr lang="en-US" sz="3000" dirty="0"/>
              <a:t>Complete strategy-A column on the Coherent Science Content Storyline Strategies Z-fold summary chart (front binder pocket).</a:t>
            </a:r>
          </a:p>
          <a:p>
            <a:pPr marL="0" indent="0">
              <a:spcAft>
                <a:spcPts val="1200"/>
              </a:spcAft>
              <a:buFontTx/>
              <a:buNone/>
              <a:defRPr/>
            </a:pPr>
            <a:endParaRPr lang="en-US" sz="1800" dirty="0"/>
          </a:p>
          <a:p>
            <a:pPr marL="0" indent="0">
              <a:spcAft>
                <a:spcPts val="1200"/>
              </a:spcAft>
              <a:buFontTx/>
              <a:buNone/>
              <a:defRPr/>
            </a:pPr>
            <a:endParaRPr lang="en-US" sz="2800" dirty="0"/>
          </a:p>
        </p:txBody>
      </p:sp>
    </p:spTree>
    <p:extLst>
      <p:ext uri="{BB962C8B-B14F-4D97-AF65-F5344CB8AC3E}">
        <p14:creationId xmlns:p14="http://schemas.microsoft.com/office/powerpoint/2010/main" val="3520611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371600"/>
            <a:ext cx="8382000" cy="5181600"/>
          </a:xfrm>
        </p:spPr>
        <p:txBody>
          <a:bodyPr>
            <a:normAutofit fontScale="85000" lnSpcReduction="20000"/>
          </a:bodyPr>
          <a:lstStyle/>
          <a:p>
            <a:pPr marL="0" indent="0">
              <a:buNone/>
            </a:pPr>
            <a:r>
              <a:rPr lang="en-US" sz="3500" dirty="0"/>
              <a:t>Complete the Daily Reflections sheet (handout 4.11 in PD program binder).</a:t>
            </a:r>
          </a:p>
          <a:p>
            <a:pPr marL="365760" indent="-365760">
              <a:spcBef>
                <a:spcPts val="1200"/>
              </a:spcBef>
              <a:buFont typeface="+mj-lt"/>
              <a:buAutoNum type="arabicPeriod"/>
            </a:pPr>
            <a:r>
              <a:rPr lang="en-US" sz="3500" dirty="0"/>
              <a:t>This weekend you bump into a friend who knew you were attending </a:t>
            </a:r>
            <a:r>
              <a:rPr lang="en-US" sz="3500" dirty="0" err="1"/>
              <a:t>RESPeCT</a:t>
            </a:r>
            <a:r>
              <a:rPr lang="en-US" sz="3500" dirty="0"/>
              <a:t> this week. What would you say you’ve learned about the </a:t>
            </a:r>
            <a:r>
              <a:rPr lang="en-US" sz="3500" dirty="0" err="1"/>
              <a:t>STeLLA</a:t>
            </a:r>
            <a:r>
              <a:rPr lang="en-US" sz="3500" dirty="0"/>
              <a:t> Student Thinking Lens strategies and their potential impact on your teaching practice and/or student learning?</a:t>
            </a:r>
          </a:p>
          <a:p>
            <a:pPr marL="365760" indent="-365760">
              <a:spcBef>
                <a:spcPts val="1200"/>
              </a:spcBef>
              <a:buFont typeface="+mj-lt"/>
              <a:buAutoNum type="arabicPeriod"/>
            </a:pPr>
            <a:r>
              <a:rPr lang="en-US" sz="3500" dirty="0"/>
              <a:t>What do you understand better about traits, variation, survival of individuals, and changes in populations of organisms after this week’s session? What helped clarify your understanding?</a:t>
            </a:r>
          </a:p>
          <a:p>
            <a:endParaRPr lang="en-US" dirty="0"/>
          </a:p>
          <a:p>
            <a:pPr marL="0" indent="0">
              <a:buNone/>
            </a:pPr>
            <a:endParaRPr lang="en-US" sz="2200" dirty="0"/>
          </a:p>
          <a:p>
            <a:endParaRPr lang="en-US" sz="2400" dirty="0"/>
          </a:p>
          <a:p>
            <a:pPr marL="457200" indent="-457200" eaLnBrk="1" hangingPunct="1"/>
            <a:endParaRPr lang="en-US" sz="2400" dirty="0"/>
          </a:p>
        </p:txBody>
      </p:sp>
    </p:spTree>
    <p:extLst>
      <p:ext uri="{BB962C8B-B14F-4D97-AF65-F5344CB8AC3E}">
        <p14:creationId xmlns:p14="http://schemas.microsoft.com/office/powerpoint/2010/main" val="4250998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The Importance of Engaging Students in Constructing Scientific Explanations</a:t>
            </a:r>
          </a:p>
        </p:txBody>
      </p:sp>
      <p:sp>
        <p:nvSpPr>
          <p:cNvPr id="3" name="Content Placeholder 2"/>
          <p:cNvSpPr>
            <a:spLocks noGrp="1"/>
          </p:cNvSpPr>
          <p:nvPr>
            <p:ph idx="1"/>
          </p:nvPr>
        </p:nvSpPr>
        <p:spPr>
          <a:xfrm>
            <a:off x="533400" y="1981200"/>
            <a:ext cx="8153400" cy="4648200"/>
          </a:xfrm>
        </p:spPr>
        <p:txBody>
          <a:bodyPr/>
          <a:lstStyle/>
          <a:p>
            <a:pPr marL="0" indent="0">
              <a:buNone/>
            </a:pPr>
            <a:r>
              <a:rPr lang="en-US" sz="3000" dirty="0"/>
              <a:t>Read handout 4.1 and your group-specific handout. Then complete the assigned task:</a:t>
            </a:r>
          </a:p>
          <a:p>
            <a:pPr marL="0" indent="0">
              <a:spcBef>
                <a:spcPts val="1200"/>
              </a:spcBef>
              <a:buNone/>
            </a:pPr>
            <a:r>
              <a:rPr lang="en-US" sz="3000" b="1" dirty="0"/>
              <a:t>Group 1:</a:t>
            </a:r>
            <a:r>
              <a:rPr lang="en-US" sz="3000" dirty="0"/>
              <a:t> Analyze a student explanation (handout 4.2).</a:t>
            </a:r>
          </a:p>
          <a:p>
            <a:pPr marL="0" indent="0">
              <a:spcBef>
                <a:spcPts val="800"/>
              </a:spcBef>
              <a:buNone/>
            </a:pPr>
            <a:r>
              <a:rPr lang="en-US" sz="3000" b="1" dirty="0"/>
              <a:t>Group 2: </a:t>
            </a:r>
            <a:r>
              <a:rPr lang="en-US" sz="3000" dirty="0"/>
              <a:t>Summarize benefits for students of constructing scientific explanations (handout 4.3).</a:t>
            </a:r>
          </a:p>
          <a:p>
            <a:pPr marL="0" indent="0">
              <a:spcBef>
                <a:spcPts val="800"/>
              </a:spcBef>
              <a:buNone/>
            </a:pPr>
            <a:r>
              <a:rPr lang="en-US" sz="3000" b="1" dirty="0"/>
              <a:t>Group 3: </a:t>
            </a:r>
            <a:r>
              <a:rPr lang="en-US" sz="3000" dirty="0"/>
              <a:t>Summarize the benefits for teachers of engaging students in constructing scientific explanations (handout 4.3).</a:t>
            </a:r>
            <a:r>
              <a:rPr lang="en-US" sz="3200" dirty="0"/>
              <a:t> </a:t>
            </a:r>
          </a:p>
        </p:txBody>
      </p:sp>
    </p:spTree>
    <p:extLst>
      <p:ext uri="{BB962C8B-B14F-4D97-AF65-F5344CB8AC3E}">
        <p14:creationId xmlns:p14="http://schemas.microsoft.com/office/powerpoint/2010/main" val="21117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447800"/>
          </a:xfrm>
        </p:spPr>
        <p:txBody>
          <a:bodyPr>
            <a:noAutofit/>
          </a:bodyPr>
          <a:lstStyle/>
          <a:p>
            <a:r>
              <a:rPr lang="en-US" dirty="0"/>
              <a:t>The CERA Framework for Constructing Scientific Explanations</a:t>
            </a:r>
          </a:p>
        </p:txBody>
      </p:sp>
      <p:sp>
        <p:nvSpPr>
          <p:cNvPr id="3" name="Content Placeholder 2"/>
          <p:cNvSpPr>
            <a:spLocks noGrp="1"/>
          </p:cNvSpPr>
          <p:nvPr>
            <p:ph idx="1"/>
          </p:nvPr>
        </p:nvSpPr>
        <p:spPr>
          <a:xfrm>
            <a:off x="533400" y="1981200"/>
            <a:ext cx="8382000" cy="4191000"/>
          </a:xfrm>
        </p:spPr>
        <p:txBody>
          <a:bodyPr/>
          <a:lstStyle/>
          <a:p>
            <a:pPr marL="365760" indent="-365760">
              <a:buFont typeface="Arial" pitchFamily="34" charset="0"/>
              <a:buChar char="•"/>
            </a:pPr>
            <a:r>
              <a:rPr lang="en-US" sz="3200" dirty="0"/>
              <a:t>Next, we’ll watch video clip of a 3rd-grade teacher instructing students how to construct scientific explanations.</a:t>
            </a:r>
          </a:p>
          <a:p>
            <a:pPr marL="365760" indent="-365760">
              <a:spcBef>
                <a:spcPts val="1200"/>
              </a:spcBef>
              <a:buFont typeface="Arial" pitchFamily="34" charset="0"/>
              <a:buChar char="•"/>
            </a:pPr>
            <a:r>
              <a:rPr lang="en-US" sz="3200" dirty="0"/>
              <a:t>Think about ideas this clip gives you for helping your students learn to construct scientific explanations by making a claim, supporting it with evidence and reasoning, and considering alternative explanations and strategies (CERA). </a:t>
            </a:r>
          </a:p>
        </p:txBody>
      </p:sp>
      <p:sp>
        <p:nvSpPr>
          <p:cNvPr id="4" name="TextBox 3"/>
          <p:cNvSpPr txBox="1"/>
          <p:nvPr/>
        </p:nvSpPr>
        <p:spPr>
          <a:xfrm>
            <a:off x="4495800" y="6248400"/>
            <a:ext cx="4267200" cy="369332"/>
          </a:xfrm>
          <a:prstGeom prst="rect">
            <a:avLst/>
          </a:prstGeom>
          <a:noFill/>
        </p:spPr>
        <p:txBody>
          <a:bodyPr wrap="square" rtlCol="0">
            <a:spAutoFit/>
          </a:bodyPr>
          <a:lstStyle/>
          <a:p>
            <a:r>
              <a:rPr lang="en-US" dirty="0">
                <a:solidFill>
                  <a:srgbClr val="0070C0"/>
                </a:solidFill>
              </a:rPr>
              <a:t>Link to </a:t>
            </a:r>
            <a:r>
              <a:rPr lang="en-US" i="1" dirty="0">
                <a:solidFill>
                  <a:srgbClr val="0070C0"/>
                </a:solidFill>
                <a:hlinkClick r:id="rId3"/>
              </a:rPr>
              <a:t>Introducing the CER </a:t>
            </a:r>
            <a:r>
              <a:rPr lang="en-US" dirty="0">
                <a:solidFill>
                  <a:srgbClr val="0070C0"/>
                </a:solidFill>
                <a:hlinkClick r:id="rId3"/>
              </a:rPr>
              <a:t>video clip.</a:t>
            </a:r>
            <a:endParaRPr lang="en-US" i="1" dirty="0">
              <a:solidFill>
                <a:srgbClr val="0070C0"/>
              </a:solidFill>
            </a:endParaRPr>
          </a:p>
        </p:txBody>
      </p:sp>
    </p:spTree>
    <p:extLst>
      <p:ext uri="{BB962C8B-B14F-4D97-AF65-F5344CB8AC3E}">
        <p14:creationId xmlns:p14="http://schemas.microsoft.com/office/powerpoint/2010/main" val="250211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838200"/>
          </a:xfrm>
        </p:spPr>
        <p:txBody>
          <a:bodyPr>
            <a:normAutofit fontScale="90000"/>
          </a:bodyPr>
          <a:lstStyle/>
          <a:p>
            <a:pPr eaLnBrk="1" hangingPunct="1"/>
            <a:br>
              <a:rPr lang="en-US" sz="3200" dirty="0"/>
            </a:br>
            <a:r>
              <a:rPr lang="en-US" sz="4400" dirty="0"/>
              <a:t>Introducing STL Strategy 6</a:t>
            </a:r>
            <a:br>
              <a:rPr lang="en-US" sz="3100" dirty="0"/>
            </a:br>
            <a:endParaRPr lang="en-US" sz="3100" dirty="0"/>
          </a:p>
        </p:txBody>
      </p:sp>
      <p:sp>
        <p:nvSpPr>
          <p:cNvPr id="17411" name="Rectangle 3"/>
          <p:cNvSpPr>
            <a:spLocks noGrp="1" noChangeArrowheads="1"/>
          </p:cNvSpPr>
          <p:nvPr>
            <p:ph type="body" idx="1"/>
          </p:nvPr>
        </p:nvSpPr>
        <p:spPr>
          <a:xfrm>
            <a:off x="457200" y="1524000"/>
            <a:ext cx="8229600" cy="4525963"/>
          </a:xfrm>
        </p:spPr>
        <p:txBody>
          <a:bodyPr/>
          <a:lstStyle/>
          <a:p>
            <a:pPr marL="0" indent="0" eaLnBrk="1" hangingPunct="1">
              <a:spcAft>
                <a:spcPts val="1200"/>
              </a:spcAft>
              <a:buNone/>
            </a:pPr>
            <a:r>
              <a:rPr lang="en-US" sz="3200" dirty="0"/>
              <a:t>Engage students in using and applying new science ideas in a variety of ways and contexts.</a:t>
            </a:r>
          </a:p>
          <a:p>
            <a:pPr marL="777240" indent="-411480" eaLnBrk="1" hangingPunct="1">
              <a:spcBef>
                <a:spcPts val="1800"/>
              </a:spcBef>
              <a:spcAft>
                <a:spcPts val="1200"/>
              </a:spcAft>
              <a:buFont typeface="+mj-lt"/>
              <a:buAutoNum type="arabicPeriod"/>
            </a:pPr>
            <a:r>
              <a:rPr lang="en-US" sz="3200" dirty="0"/>
              <a:t>What are the purpose and key features of this strategy?</a:t>
            </a:r>
          </a:p>
          <a:p>
            <a:pPr marL="777240" indent="-411480" eaLnBrk="1" hangingPunct="1">
              <a:spcBef>
                <a:spcPts val="0"/>
              </a:spcBef>
              <a:spcAft>
                <a:spcPts val="0"/>
              </a:spcAft>
              <a:buFont typeface="+mj-lt"/>
              <a:buAutoNum type="arabicPeriod"/>
            </a:pPr>
            <a:r>
              <a:rPr lang="en-US" sz="3200" dirty="0"/>
              <a:t>Why do you think use-and-apply questions or activities are often shortchanged in science teaching?</a:t>
            </a:r>
          </a:p>
          <a:p>
            <a:pPr eaLnBrk="1" hangingPunct="1"/>
            <a:endParaRPr lang="en-US" dirty="0"/>
          </a:p>
        </p:txBody>
      </p:sp>
    </p:spTree>
    <p:extLst>
      <p:ext uri="{BB962C8B-B14F-4D97-AF65-F5344CB8AC3E}">
        <p14:creationId xmlns:p14="http://schemas.microsoft.com/office/powerpoint/2010/main" val="70376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Why is it necessary to engage students in using and applying new science ideas in a variety of ways and contexts?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16177</TotalTime>
  <Words>7476</Words>
  <Application>Microsoft Office PowerPoint</Application>
  <PresentationFormat>On-screen Show (4:3)</PresentationFormat>
  <Paragraphs>877</Paragraphs>
  <Slides>58</Slides>
  <Notes>58</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Lucida Sans Unicode</vt:lpstr>
      <vt:lpstr>Symbol</vt:lpstr>
      <vt:lpstr>Clarity</vt:lpstr>
      <vt:lpstr>RESPeCT Template</vt:lpstr>
      <vt:lpstr>RESPeCT PD pROGRAM</vt:lpstr>
      <vt:lpstr>Agenda for Day 4</vt:lpstr>
      <vt:lpstr>Trends in Reflections</vt:lpstr>
      <vt:lpstr>Today’s Focus Questions </vt:lpstr>
      <vt:lpstr>PowerPoint Presentation</vt:lpstr>
      <vt:lpstr>The Importance of Engaging Students in Constructing Scientific Explanations</vt:lpstr>
      <vt:lpstr>The CERA Framework for Constructing Scientific Explanations</vt:lpstr>
      <vt:lpstr> Introducing STL Strategy 6 </vt:lpstr>
      <vt:lpstr>Lesson Analysis: Focus Question 1</vt:lpstr>
      <vt:lpstr>Lesson Analysis: Review Lesson Context</vt:lpstr>
      <vt:lpstr>Lesson Analysis: Identify Strategy 6</vt:lpstr>
      <vt:lpstr>Lesson Analysis: Analyze Strategy 6 and Reflect</vt:lpstr>
      <vt:lpstr>Check Your Understanding of Strategy 6</vt:lpstr>
      <vt:lpstr>Reflect: Lesson Analysis Focus Question 1</vt:lpstr>
      <vt:lpstr>Lesson Analysis: Focus Question 2</vt:lpstr>
      <vt:lpstr>PowerPoint Presentation</vt:lpstr>
      <vt:lpstr>Review: Student Thinking Lens Strategies</vt:lpstr>
      <vt:lpstr>Lesson Analysis: Review Lesson Context</vt:lpstr>
      <vt:lpstr>Lesson Analysis: Identify Student Thinking Lens Strategies</vt:lpstr>
      <vt:lpstr>PowerPoint Presentation</vt:lpstr>
      <vt:lpstr>The RESPeCT Lesson Plans as a Study Tool: Part 1</vt:lpstr>
      <vt:lpstr>The RESPeCT Lesson Plans as a Study Tool: Part 2</vt:lpstr>
      <vt:lpstr>Lesson Plan Conversation</vt:lpstr>
      <vt:lpstr>STL Strategies Highlighted in the VIT Lessons</vt:lpstr>
      <vt:lpstr>Variation in Traits</vt:lpstr>
      <vt:lpstr>Unit Central Question</vt:lpstr>
      <vt:lpstr>Content Deepening: Focus Question 1</vt:lpstr>
      <vt:lpstr>Explaining Changes over Time</vt:lpstr>
      <vt:lpstr>Investigation 1: Explaining Changes over Time</vt:lpstr>
      <vt:lpstr>Investigation 1: Explaining Changes over Time</vt:lpstr>
      <vt:lpstr>Investigation 1: Explaining Changes over Time</vt:lpstr>
      <vt:lpstr>Investigation 2: Predator-Prey Simulation</vt:lpstr>
      <vt:lpstr>Investigation 2: Predator-Prey Simulation</vt:lpstr>
      <vt:lpstr>Lines of Evidence for Evolution</vt:lpstr>
      <vt:lpstr>Use and Apply Key Science Ideas</vt:lpstr>
      <vt:lpstr>Lesson 7: Focus Question</vt:lpstr>
      <vt:lpstr>Investigation 3: Mice in a Field</vt:lpstr>
      <vt:lpstr>Investigation 3: Mice in a Field</vt:lpstr>
      <vt:lpstr>Investigation 3: Mice in a Field</vt:lpstr>
      <vt:lpstr>Investigation 3: Mice in a Field</vt:lpstr>
      <vt:lpstr>Investigation 3: Mice in a Field</vt:lpstr>
      <vt:lpstr>Reflect: Content Deepening Focus  Question 1</vt:lpstr>
      <vt:lpstr>Unit Central Question</vt:lpstr>
      <vt:lpstr>Analyze Strategy 6</vt:lpstr>
      <vt:lpstr>Content Deepening: Focus Question 2</vt:lpstr>
      <vt:lpstr>Investigation 4: Beetles in the Desert </vt:lpstr>
      <vt:lpstr>Investigation 4: Beetles in the Desert</vt:lpstr>
      <vt:lpstr>Investigation 4: Beetles in the Desert</vt:lpstr>
      <vt:lpstr>Investigation 4: Beetles in the Desert</vt:lpstr>
      <vt:lpstr>Investigation 4: Beetles in the Desert</vt:lpstr>
      <vt:lpstr>Investigation 4: Beetles in the Desert</vt:lpstr>
      <vt:lpstr>Reflect: Content Deepening Focus  Question 2</vt:lpstr>
      <vt:lpstr>Today’s Focus Questions </vt:lpstr>
      <vt:lpstr>Let’s Summarize!</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833</cp:revision>
  <cp:lastPrinted>2016-06-21T16:04:36Z</cp:lastPrinted>
  <dcterms:created xsi:type="dcterms:W3CDTF">2014-06-10T18:20:14Z</dcterms:created>
  <dcterms:modified xsi:type="dcterms:W3CDTF">2020-01-07T21:44:22Z</dcterms:modified>
</cp:coreProperties>
</file>