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73"/>
  </p:notesMasterIdLst>
  <p:handoutMasterIdLst>
    <p:handoutMasterId r:id="rId74"/>
  </p:handoutMasterIdLst>
  <p:sldIdLst>
    <p:sldId id="299" r:id="rId4"/>
    <p:sldId id="335" r:id="rId5"/>
    <p:sldId id="379" r:id="rId6"/>
    <p:sldId id="414" r:id="rId7"/>
    <p:sldId id="313" r:id="rId8"/>
    <p:sldId id="381" r:id="rId9"/>
    <p:sldId id="382" r:id="rId10"/>
    <p:sldId id="383" r:id="rId11"/>
    <p:sldId id="384" r:id="rId12"/>
    <p:sldId id="385" r:id="rId13"/>
    <p:sldId id="386" r:id="rId14"/>
    <p:sldId id="411" r:id="rId15"/>
    <p:sldId id="387" r:id="rId16"/>
    <p:sldId id="388" r:id="rId17"/>
    <p:sldId id="389" r:id="rId18"/>
    <p:sldId id="390" r:id="rId19"/>
    <p:sldId id="391" r:id="rId20"/>
    <p:sldId id="392" r:id="rId21"/>
    <p:sldId id="393" r:id="rId22"/>
    <p:sldId id="412" r:id="rId23"/>
    <p:sldId id="395" r:id="rId24"/>
    <p:sldId id="396" r:id="rId25"/>
    <p:sldId id="397" r:id="rId26"/>
    <p:sldId id="398" r:id="rId27"/>
    <p:sldId id="416" r:id="rId28"/>
    <p:sldId id="417" r:id="rId29"/>
    <p:sldId id="418" r:id="rId30"/>
    <p:sldId id="419" r:id="rId31"/>
    <p:sldId id="399" r:id="rId32"/>
    <p:sldId id="420" r:id="rId33"/>
    <p:sldId id="422" r:id="rId34"/>
    <p:sldId id="423" r:id="rId35"/>
    <p:sldId id="424" r:id="rId36"/>
    <p:sldId id="426" r:id="rId37"/>
    <p:sldId id="425"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54" r:id="rId51"/>
    <p:sldId id="455" r:id="rId52"/>
    <p:sldId id="441" r:id="rId53"/>
    <p:sldId id="442" r:id="rId54"/>
    <p:sldId id="456" r:id="rId55"/>
    <p:sldId id="444" r:id="rId56"/>
    <p:sldId id="445" r:id="rId57"/>
    <p:sldId id="446" r:id="rId58"/>
    <p:sldId id="447" r:id="rId59"/>
    <p:sldId id="457" r:id="rId60"/>
    <p:sldId id="448" r:id="rId61"/>
    <p:sldId id="449" r:id="rId62"/>
    <p:sldId id="450" r:id="rId63"/>
    <p:sldId id="451" r:id="rId64"/>
    <p:sldId id="452" r:id="rId65"/>
    <p:sldId id="453" r:id="rId66"/>
    <p:sldId id="405" r:id="rId67"/>
    <p:sldId id="415" r:id="rId68"/>
    <p:sldId id="407" r:id="rId69"/>
    <p:sldId id="408" r:id="rId70"/>
    <p:sldId id="409" r:id="rId71"/>
    <p:sldId id="410" r:id="rId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onas" initials="J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34" autoAdjust="0"/>
  </p:normalViewPr>
  <p:slideViewPr>
    <p:cSldViewPr>
      <p:cViewPr varScale="1">
        <p:scale>
          <a:sx n="78" d="100"/>
          <a:sy n="78" d="100"/>
        </p:scale>
        <p:origin x="1584"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1" d="100"/>
          <a:sy n="41" d="100"/>
        </p:scale>
        <p:origin x="-778"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Sample Histogram of Novelty-Seeking Score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Novelty-Seeking Score</c:v>
                </c:pt>
              </c:strCache>
            </c:strRef>
          </c:tx>
          <c:spPr>
            <a:solidFill>
              <a:srgbClr val="3399FF"/>
            </a:solidFill>
            <a:ln>
              <a:noFill/>
            </a:ln>
            <a:effectLst/>
          </c:spPr>
          <c:invertIfNegative val="0"/>
          <c:cat>
            <c:strRef>
              <c:f>Sheet1!$A$2:$A$9</c:f>
              <c:strCache>
                <c:ptCount val="8"/>
                <c:pt idx="0">
                  <c:v>27-29</c:v>
                </c:pt>
                <c:pt idx="1">
                  <c:v>30-32</c:v>
                </c:pt>
                <c:pt idx="2">
                  <c:v>33-35</c:v>
                </c:pt>
                <c:pt idx="3">
                  <c:v>36-38</c:v>
                </c:pt>
                <c:pt idx="4">
                  <c:v>39-41</c:v>
                </c:pt>
                <c:pt idx="5">
                  <c:v>42-44</c:v>
                </c:pt>
                <c:pt idx="6">
                  <c:v>45-47</c:v>
                </c:pt>
                <c:pt idx="7">
                  <c:v>48-50</c:v>
                </c:pt>
              </c:strCache>
            </c:strRef>
          </c:cat>
          <c:val>
            <c:numRef>
              <c:f>Sheet1!$B$2:$B$9</c:f>
              <c:numCache>
                <c:formatCode>General</c:formatCode>
                <c:ptCount val="8"/>
                <c:pt idx="0">
                  <c:v>2</c:v>
                </c:pt>
                <c:pt idx="1">
                  <c:v>4</c:v>
                </c:pt>
                <c:pt idx="2">
                  <c:v>6</c:v>
                </c:pt>
                <c:pt idx="3">
                  <c:v>7</c:v>
                </c:pt>
                <c:pt idx="4">
                  <c:v>8</c:v>
                </c:pt>
                <c:pt idx="5">
                  <c:v>5</c:v>
                </c:pt>
                <c:pt idx="6">
                  <c:v>2</c:v>
                </c:pt>
                <c:pt idx="7">
                  <c:v>3</c:v>
                </c:pt>
              </c:numCache>
            </c:numRef>
          </c:val>
          <c:extLst>
            <c:ext xmlns:c16="http://schemas.microsoft.com/office/drawing/2014/chart" uri="{C3380CC4-5D6E-409C-BE32-E72D297353CC}">
              <c16:uniqueId val="{00000000-913D-4484-9292-4640CB962858}"/>
            </c:ext>
          </c:extLst>
        </c:ser>
        <c:dLbls>
          <c:showLegendKey val="0"/>
          <c:showVal val="0"/>
          <c:showCatName val="0"/>
          <c:showSerName val="0"/>
          <c:showPercent val="0"/>
          <c:showBubbleSize val="0"/>
        </c:dLbls>
        <c:gapWidth val="219"/>
        <c:overlap val="-27"/>
        <c:axId val="142444032"/>
        <c:axId val="142445952"/>
      </c:barChart>
      <c:catAx>
        <c:axId val="142444032"/>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445952"/>
        <c:crosses val="autoZero"/>
        <c:auto val="1"/>
        <c:lblAlgn val="ctr"/>
        <c:lblOffset val="100"/>
        <c:noMultiLvlLbl val="0"/>
      </c:catAx>
      <c:valAx>
        <c:axId val="142445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Students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44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D74FF-94D6-430A-9274-2CC588C625B0}"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547E8888-C73B-4334-9AE9-58659977A6CF}">
      <dgm:prSet phldrT="[Text]"/>
      <dgm:spPr/>
      <dgm:t>
        <a:bodyPr/>
        <a:lstStyle/>
        <a:p>
          <a:r>
            <a:rPr lang="en-US" dirty="0"/>
            <a:t>Change in populations over time</a:t>
          </a:r>
        </a:p>
      </dgm:t>
    </dgm:pt>
    <dgm:pt modelId="{7142CB96-F514-44DB-83EA-046808AB1D09}" type="parTrans" cxnId="{FB97C9F2-B689-441D-B8C6-68C658EB8BFC}">
      <dgm:prSet/>
      <dgm:spPr/>
      <dgm:t>
        <a:bodyPr/>
        <a:lstStyle/>
        <a:p>
          <a:endParaRPr lang="en-US"/>
        </a:p>
      </dgm:t>
    </dgm:pt>
    <dgm:pt modelId="{FD6C6DFE-C83E-44F1-A72C-072ECD72AA4C}" type="sibTrans" cxnId="{FB97C9F2-B689-441D-B8C6-68C658EB8BFC}">
      <dgm:prSet/>
      <dgm:spPr/>
      <dgm:t>
        <a:bodyPr/>
        <a:lstStyle/>
        <a:p>
          <a:endParaRPr lang="en-US"/>
        </a:p>
      </dgm:t>
    </dgm:pt>
    <dgm:pt modelId="{C4C63609-E53D-4C9B-AAFC-BCB22A64E84E}">
      <dgm:prSet phldrT="[Text]"/>
      <dgm:spPr/>
      <dgm:t>
        <a:bodyPr/>
        <a:lstStyle/>
        <a:p>
          <a:r>
            <a:rPr lang="en-US" dirty="0"/>
            <a:t>Variations affect which living things survive.</a:t>
          </a:r>
        </a:p>
      </dgm:t>
    </dgm:pt>
    <dgm:pt modelId="{278A529B-86D3-4168-8E72-6146F5DDACBF}" type="parTrans" cxnId="{F9C8B033-ED4A-48DA-A94F-62D2D63AE7D8}">
      <dgm:prSet/>
      <dgm:spPr/>
      <dgm:t>
        <a:bodyPr/>
        <a:lstStyle/>
        <a:p>
          <a:endParaRPr lang="en-US"/>
        </a:p>
      </dgm:t>
    </dgm:pt>
    <dgm:pt modelId="{9EA5C153-5FA6-41A7-9BE9-7B5F70B33DFD}" type="sibTrans" cxnId="{F9C8B033-ED4A-48DA-A94F-62D2D63AE7D8}">
      <dgm:prSet/>
      <dgm:spPr/>
      <dgm:t>
        <a:bodyPr/>
        <a:lstStyle/>
        <a:p>
          <a:endParaRPr lang="en-US"/>
        </a:p>
      </dgm:t>
    </dgm:pt>
    <dgm:pt modelId="{FEA73FF5-1E6C-4CF8-B98E-64554E36294D}">
      <dgm:prSet phldrT="[Text]"/>
      <dgm:spPr/>
      <dgm:t>
        <a:bodyPr/>
        <a:lstStyle/>
        <a:p>
          <a:r>
            <a:rPr lang="en-US" dirty="0"/>
            <a:t>Environments can change.</a:t>
          </a:r>
        </a:p>
      </dgm:t>
    </dgm:pt>
    <dgm:pt modelId="{2DE4A3CB-1062-4F57-8AC3-B17E88CD8D3A}" type="parTrans" cxnId="{59CC0669-5B74-48C0-BD59-AE61C7164670}">
      <dgm:prSet/>
      <dgm:spPr/>
      <dgm:t>
        <a:bodyPr/>
        <a:lstStyle/>
        <a:p>
          <a:endParaRPr lang="en-US"/>
        </a:p>
      </dgm:t>
    </dgm:pt>
    <dgm:pt modelId="{2052AEC7-66A2-4ACF-99B8-B0542A031150}" type="sibTrans" cxnId="{59CC0669-5B74-48C0-BD59-AE61C7164670}">
      <dgm:prSet/>
      <dgm:spPr/>
      <dgm:t>
        <a:bodyPr/>
        <a:lstStyle/>
        <a:p>
          <a:endParaRPr lang="en-US"/>
        </a:p>
      </dgm:t>
    </dgm:pt>
    <dgm:pt modelId="{C0220E75-87B3-4483-A938-0FEB28B2E849}">
      <dgm:prSet phldrT="[Text]"/>
      <dgm:spPr/>
      <dgm:t>
        <a:bodyPr/>
        <a:lstStyle/>
        <a:p>
          <a:r>
            <a:rPr lang="en-US" dirty="0"/>
            <a:t>All living things show variation for some traits.</a:t>
          </a:r>
        </a:p>
      </dgm:t>
    </dgm:pt>
    <dgm:pt modelId="{1B34B34B-C4EE-489D-8E42-42ECF5535C22}" type="parTrans" cxnId="{AAE59C2F-ED7D-4DA0-8501-9453AAC4C36C}">
      <dgm:prSet/>
      <dgm:spPr/>
      <dgm:t>
        <a:bodyPr/>
        <a:lstStyle/>
        <a:p>
          <a:endParaRPr lang="en-US"/>
        </a:p>
      </dgm:t>
    </dgm:pt>
    <dgm:pt modelId="{4FDC95E8-A793-498E-BEB4-35EACEA4E3BE}" type="sibTrans" cxnId="{AAE59C2F-ED7D-4DA0-8501-9453AAC4C36C}">
      <dgm:prSet/>
      <dgm:spPr/>
      <dgm:t>
        <a:bodyPr/>
        <a:lstStyle/>
        <a:p>
          <a:endParaRPr lang="en-US"/>
        </a:p>
      </dgm:t>
    </dgm:pt>
    <dgm:pt modelId="{D8C79F2A-D7B2-4A16-93B5-48E1DE55D8F7}">
      <dgm:prSet phldrT="[Text]"/>
      <dgm:spPr/>
      <dgm:t>
        <a:bodyPr/>
        <a:lstStyle/>
        <a:p>
          <a:r>
            <a:rPr lang="en-US" dirty="0"/>
            <a:t>Babies inherit traits from their parents.</a:t>
          </a:r>
        </a:p>
      </dgm:t>
    </dgm:pt>
    <dgm:pt modelId="{E0CD1605-5E94-4592-A151-63D8C907A564}" type="parTrans" cxnId="{4C491657-000E-4855-8F18-E727BF2C6BFA}">
      <dgm:prSet/>
      <dgm:spPr/>
      <dgm:t>
        <a:bodyPr/>
        <a:lstStyle/>
        <a:p>
          <a:endParaRPr lang="en-US"/>
        </a:p>
      </dgm:t>
    </dgm:pt>
    <dgm:pt modelId="{6BF0BDAD-C6EB-4034-A7E3-DDAC8768F494}" type="sibTrans" cxnId="{4C491657-000E-4855-8F18-E727BF2C6BFA}">
      <dgm:prSet/>
      <dgm:spPr/>
      <dgm:t>
        <a:bodyPr/>
        <a:lstStyle/>
        <a:p>
          <a:endParaRPr lang="en-US"/>
        </a:p>
      </dgm:t>
    </dgm:pt>
    <dgm:pt modelId="{FF5F4C72-EFE6-43FB-BB59-338962B563D8}" type="pres">
      <dgm:prSet presAssocID="{EC5D74FF-94D6-430A-9274-2CC588C625B0}" presName="cycle" presStyleCnt="0">
        <dgm:presLayoutVars>
          <dgm:chMax val="1"/>
          <dgm:dir/>
          <dgm:animLvl val="ctr"/>
          <dgm:resizeHandles val="exact"/>
        </dgm:presLayoutVars>
      </dgm:prSet>
      <dgm:spPr/>
    </dgm:pt>
    <dgm:pt modelId="{6E9453E9-21F6-4FB0-BD16-D9E9BAFFB7AF}" type="pres">
      <dgm:prSet presAssocID="{547E8888-C73B-4334-9AE9-58659977A6CF}" presName="centerShape" presStyleLbl="node0" presStyleIdx="0" presStyleCnt="1"/>
      <dgm:spPr/>
    </dgm:pt>
    <dgm:pt modelId="{19422050-BEBD-49A2-94EB-3B707F3B0603}" type="pres">
      <dgm:prSet presAssocID="{1B34B34B-C4EE-489D-8E42-42ECF5535C22}" presName="parTrans" presStyleLbl="bgSibTrans2D1" presStyleIdx="0" presStyleCnt="4"/>
      <dgm:spPr/>
    </dgm:pt>
    <dgm:pt modelId="{BF642A18-F35A-48A2-AD7B-BE0F4247CAFA}" type="pres">
      <dgm:prSet presAssocID="{C0220E75-87B3-4483-A938-0FEB28B2E849}" presName="node" presStyleLbl="node1" presStyleIdx="0" presStyleCnt="4">
        <dgm:presLayoutVars>
          <dgm:bulletEnabled val="1"/>
        </dgm:presLayoutVars>
      </dgm:prSet>
      <dgm:spPr/>
    </dgm:pt>
    <dgm:pt modelId="{023D66C1-7234-4254-AABE-70F1854F479C}" type="pres">
      <dgm:prSet presAssocID="{E0CD1605-5E94-4592-A151-63D8C907A564}" presName="parTrans" presStyleLbl="bgSibTrans2D1" presStyleIdx="1" presStyleCnt="4"/>
      <dgm:spPr/>
    </dgm:pt>
    <dgm:pt modelId="{D87DD115-C13D-4C88-9B2A-41D980672B9E}" type="pres">
      <dgm:prSet presAssocID="{D8C79F2A-D7B2-4A16-93B5-48E1DE55D8F7}" presName="node" presStyleLbl="node1" presStyleIdx="1" presStyleCnt="4">
        <dgm:presLayoutVars>
          <dgm:bulletEnabled val="1"/>
        </dgm:presLayoutVars>
      </dgm:prSet>
      <dgm:spPr/>
    </dgm:pt>
    <dgm:pt modelId="{8F5E5EE0-C1A7-42A3-BA33-E60E1B422B43}" type="pres">
      <dgm:prSet presAssocID="{278A529B-86D3-4168-8E72-6146F5DDACBF}" presName="parTrans" presStyleLbl="bgSibTrans2D1" presStyleIdx="2" presStyleCnt="4"/>
      <dgm:spPr/>
    </dgm:pt>
    <dgm:pt modelId="{45F39085-00F8-47DE-BD0B-0D833B89D4A9}" type="pres">
      <dgm:prSet presAssocID="{C4C63609-E53D-4C9B-AAFC-BCB22A64E84E}" presName="node" presStyleLbl="node1" presStyleIdx="2" presStyleCnt="4">
        <dgm:presLayoutVars>
          <dgm:bulletEnabled val="1"/>
        </dgm:presLayoutVars>
      </dgm:prSet>
      <dgm:spPr/>
    </dgm:pt>
    <dgm:pt modelId="{330F50E5-FA13-4300-8EAB-A5DFE93973FB}" type="pres">
      <dgm:prSet presAssocID="{2DE4A3CB-1062-4F57-8AC3-B17E88CD8D3A}" presName="parTrans" presStyleLbl="bgSibTrans2D1" presStyleIdx="3" presStyleCnt="4"/>
      <dgm:spPr/>
    </dgm:pt>
    <dgm:pt modelId="{AD894169-D7AA-47A3-AA1D-4124E98AF903}" type="pres">
      <dgm:prSet presAssocID="{FEA73FF5-1E6C-4CF8-B98E-64554E36294D}" presName="node" presStyleLbl="node1" presStyleIdx="3" presStyleCnt="4">
        <dgm:presLayoutVars>
          <dgm:bulletEnabled val="1"/>
        </dgm:presLayoutVars>
      </dgm:prSet>
      <dgm:spPr/>
    </dgm:pt>
  </dgm:ptLst>
  <dgm:cxnLst>
    <dgm:cxn modelId="{172A930C-3082-4D3D-A33B-484A6FEBE8B9}" type="presOf" srcId="{E0CD1605-5E94-4592-A151-63D8C907A564}" destId="{023D66C1-7234-4254-AABE-70F1854F479C}" srcOrd="0" destOrd="0" presId="urn:microsoft.com/office/officeart/2005/8/layout/radial4"/>
    <dgm:cxn modelId="{28444B0E-A983-40EF-8E7E-995FF837E753}" type="presOf" srcId="{278A529B-86D3-4168-8E72-6146F5DDACBF}" destId="{8F5E5EE0-C1A7-42A3-BA33-E60E1B422B43}" srcOrd="0" destOrd="0" presId="urn:microsoft.com/office/officeart/2005/8/layout/radial4"/>
    <dgm:cxn modelId="{3F258B12-79B9-48D0-9613-2E3F0EFF8BA0}" type="presOf" srcId="{D8C79F2A-D7B2-4A16-93B5-48E1DE55D8F7}" destId="{D87DD115-C13D-4C88-9B2A-41D980672B9E}" srcOrd="0" destOrd="0" presId="urn:microsoft.com/office/officeart/2005/8/layout/radial4"/>
    <dgm:cxn modelId="{EB095827-03EE-43B3-A57B-7FA38EC8697C}" type="presOf" srcId="{FEA73FF5-1E6C-4CF8-B98E-64554E36294D}" destId="{AD894169-D7AA-47A3-AA1D-4124E98AF903}" srcOrd="0" destOrd="0" presId="urn:microsoft.com/office/officeart/2005/8/layout/radial4"/>
    <dgm:cxn modelId="{AAE59C2F-ED7D-4DA0-8501-9453AAC4C36C}" srcId="{547E8888-C73B-4334-9AE9-58659977A6CF}" destId="{C0220E75-87B3-4483-A938-0FEB28B2E849}" srcOrd="0" destOrd="0" parTransId="{1B34B34B-C4EE-489D-8E42-42ECF5535C22}" sibTransId="{4FDC95E8-A793-498E-BEB4-35EACEA4E3BE}"/>
    <dgm:cxn modelId="{F9C8B033-ED4A-48DA-A94F-62D2D63AE7D8}" srcId="{547E8888-C73B-4334-9AE9-58659977A6CF}" destId="{C4C63609-E53D-4C9B-AAFC-BCB22A64E84E}" srcOrd="2" destOrd="0" parTransId="{278A529B-86D3-4168-8E72-6146F5DDACBF}" sibTransId="{9EA5C153-5FA6-41A7-9BE9-7B5F70B33DFD}"/>
    <dgm:cxn modelId="{A7285E3F-F93C-47A2-B5B5-FECC0F4702B6}" type="presOf" srcId="{2DE4A3CB-1062-4F57-8AC3-B17E88CD8D3A}" destId="{330F50E5-FA13-4300-8EAB-A5DFE93973FB}" srcOrd="0" destOrd="0" presId="urn:microsoft.com/office/officeart/2005/8/layout/radial4"/>
    <dgm:cxn modelId="{AA5E3D5C-98BC-4D79-B61F-C63A363BD9AA}" type="presOf" srcId="{C0220E75-87B3-4483-A938-0FEB28B2E849}" destId="{BF642A18-F35A-48A2-AD7B-BE0F4247CAFA}" srcOrd="0" destOrd="0" presId="urn:microsoft.com/office/officeart/2005/8/layout/radial4"/>
    <dgm:cxn modelId="{59CC0669-5B74-48C0-BD59-AE61C7164670}" srcId="{547E8888-C73B-4334-9AE9-58659977A6CF}" destId="{FEA73FF5-1E6C-4CF8-B98E-64554E36294D}" srcOrd="3" destOrd="0" parTransId="{2DE4A3CB-1062-4F57-8AC3-B17E88CD8D3A}" sibTransId="{2052AEC7-66A2-4ACF-99B8-B0542A031150}"/>
    <dgm:cxn modelId="{D0627369-89E3-4D38-B1DB-F2EBFE9BEFDC}" type="presOf" srcId="{547E8888-C73B-4334-9AE9-58659977A6CF}" destId="{6E9453E9-21F6-4FB0-BD16-D9E9BAFFB7AF}" srcOrd="0" destOrd="0" presId="urn:microsoft.com/office/officeart/2005/8/layout/radial4"/>
    <dgm:cxn modelId="{2538BB50-8A77-40C8-8794-68F55DB3BCB6}" type="presOf" srcId="{C4C63609-E53D-4C9B-AAFC-BCB22A64E84E}" destId="{45F39085-00F8-47DE-BD0B-0D833B89D4A9}" srcOrd="0" destOrd="0" presId="urn:microsoft.com/office/officeart/2005/8/layout/radial4"/>
    <dgm:cxn modelId="{4C491657-000E-4855-8F18-E727BF2C6BFA}" srcId="{547E8888-C73B-4334-9AE9-58659977A6CF}" destId="{D8C79F2A-D7B2-4A16-93B5-48E1DE55D8F7}" srcOrd="1" destOrd="0" parTransId="{E0CD1605-5E94-4592-A151-63D8C907A564}" sibTransId="{6BF0BDAD-C6EB-4034-A7E3-DDAC8768F494}"/>
    <dgm:cxn modelId="{BFFE7759-7B04-44F6-AF0E-949BCE64FA75}" type="presOf" srcId="{1B34B34B-C4EE-489D-8E42-42ECF5535C22}" destId="{19422050-BEBD-49A2-94EB-3B707F3B0603}" srcOrd="0" destOrd="0" presId="urn:microsoft.com/office/officeart/2005/8/layout/radial4"/>
    <dgm:cxn modelId="{3354DAD1-07DE-4412-8002-600ADB50FA4F}" type="presOf" srcId="{EC5D74FF-94D6-430A-9274-2CC588C625B0}" destId="{FF5F4C72-EFE6-43FB-BB59-338962B563D8}" srcOrd="0" destOrd="0" presId="urn:microsoft.com/office/officeart/2005/8/layout/radial4"/>
    <dgm:cxn modelId="{FB97C9F2-B689-441D-B8C6-68C658EB8BFC}" srcId="{EC5D74FF-94D6-430A-9274-2CC588C625B0}" destId="{547E8888-C73B-4334-9AE9-58659977A6CF}" srcOrd="0" destOrd="0" parTransId="{7142CB96-F514-44DB-83EA-046808AB1D09}" sibTransId="{FD6C6DFE-C83E-44F1-A72C-072ECD72AA4C}"/>
    <dgm:cxn modelId="{4E3866E2-45F8-4F4F-9532-CA8B95B94DAD}" type="presParOf" srcId="{FF5F4C72-EFE6-43FB-BB59-338962B563D8}" destId="{6E9453E9-21F6-4FB0-BD16-D9E9BAFFB7AF}" srcOrd="0" destOrd="0" presId="urn:microsoft.com/office/officeart/2005/8/layout/radial4"/>
    <dgm:cxn modelId="{388F0779-3E82-4957-84A6-9549AEEC49B5}" type="presParOf" srcId="{FF5F4C72-EFE6-43FB-BB59-338962B563D8}" destId="{19422050-BEBD-49A2-94EB-3B707F3B0603}" srcOrd="1" destOrd="0" presId="urn:microsoft.com/office/officeart/2005/8/layout/radial4"/>
    <dgm:cxn modelId="{D9E6436E-BE09-457F-9158-DEE91ED082BB}" type="presParOf" srcId="{FF5F4C72-EFE6-43FB-BB59-338962B563D8}" destId="{BF642A18-F35A-48A2-AD7B-BE0F4247CAFA}" srcOrd="2" destOrd="0" presId="urn:microsoft.com/office/officeart/2005/8/layout/radial4"/>
    <dgm:cxn modelId="{C37DC5FB-1B2F-40B3-8360-850F4E87E3DC}" type="presParOf" srcId="{FF5F4C72-EFE6-43FB-BB59-338962B563D8}" destId="{023D66C1-7234-4254-AABE-70F1854F479C}" srcOrd="3" destOrd="0" presId="urn:microsoft.com/office/officeart/2005/8/layout/radial4"/>
    <dgm:cxn modelId="{E36D55DD-47CC-4982-B9B8-6E91BBDFCCAE}" type="presParOf" srcId="{FF5F4C72-EFE6-43FB-BB59-338962B563D8}" destId="{D87DD115-C13D-4C88-9B2A-41D980672B9E}" srcOrd="4" destOrd="0" presId="urn:microsoft.com/office/officeart/2005/8/layout/radial4"/>
    <dgm:cxn modelId="{75254444-C3E0-4686-A754-A8575A306CB0}" type="presParOf" srcId="{FF5F4C72-EFE6-43FB-BB59-338962B563D8}" destId="{8F5E5EE0-C1A7-42A3-BA33-E60E1B422B43}" srcOrd="5" destOrd="0" presId="urn:microsoft.com/office/officeart/2005/8/layout/radial4"/>
    <dgm:cxn modelId="{1C4F152A-9E12-405C-AD1E-EC9E458E59EF}" type="presParOf" srcId="{FF5F4C72-EFE6-43FB-BB59-338962B563D8}" destId="{45F39085-00F8-47DE-BD0B-0D833B89D4A9}" srcOrd="6" destOrd="0" presId="urn:microsoft.com/office/officeart/2005/8/layout/radial4"/>
    <dgm:cxn modelId="{2E431B4D-34BC-42D3-ACB2-1F293688BAEA}" type="presParOf" srcId="{FF5F4C72-EFE6-43FB-BB59-338962B563D8}" destId="{330F50E5-FA13-4300-8EAB-A5DFE93973FB}" srcOrd="7" destOrd="0" presId="urn:microsoft.com/office/officeart/2005/8/layout/radial4"/>
    <dgm:cxn modelId="{92624485-E5B0-476E-9F02-CA4CF21728F9}" type="presParOf" srcId="{FF5F4C72-EFE6-43FB-BB59-338962B563D8}" destId="{AD894169-D7AA-47A3-AA1D-4124E98AF903}"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D74FF-94D6-430A-9274-2CC588C625B0}"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547E8888-C73B-4334-9AE9-58659977A6CF}">
      <dgm:prSet phldrT="[Text]"/>
      <dgm:spPr/>
      <dgm:t>
        <a:bodyPr/>
        <a:lstStyle/>
        <a:p>
          <a:r>
            <a:rPr lang="en-US" dirty="0"/>
            <a:t>Change in populations </a:t>
          </a:r>
          <a:r>
            <a:rPr lang="en-US"/>
            <a:t>over time.</a:t>
          </a:r>
          <a:endParaRPr lang="en-US" dirty="0"/>
        </a:p>
      </dgm:t>
    </dgm:pt>
    <dgm:pt modelId="{7142CB96-F514-44DB-83EA-046808AB1D09}" type="parTrans" cxnId="{FB97C9F2-B689-441D-B8C6-68C658EB8BFC}">
      <dgm:prSet/>
      <dgm:spPr/>
      <dgm:t>
        <a:bodyPr/>
        <a:lstStyle/>
        <a:p>
          <a:endParaRPr lang="en-US"/>
        </a:p>
      </dgm:t>
    </dgm:pt>
    <dgm:pt modelId="{FD6C6DFE-C83E-44F1-A72C-072ECD72AA4C}" type="sibTrans" cxnId="{FB97C9F2-B689-441D-B8C6-68C658EB8BFC}">
      <dgm:prSet/>
      <dgm:spPr/>
      <dgm:t>
        <a:bodyPr/>
        <a:lstStyle/>
        <a:p>
          <a:endParaRPr lang="en-US"/>
        </a:p>
      </dgm:t>
    </dgm:pt>
    <dgm:pt modelId="{C4C63609-E53D-4C9B-AAFC-BCB22A64E84E}">
      <dgm:prSet phldrT="[Text]"/>
      <dgm:spPr/>
      <dgm:t>
        <a:bodyPr/>
        <a:lstStyle/>
        <a:p>
          <a:r>
            <a:rPr lang="en-US" dirty="0"/>
            <a:t>Variations affect which living things survive.</a:t>
          </a:r>
        </a:p>
      </dgm:t>
    </dgm:pt>
    <dgm:pt modelId="{278A529B-86D3-4168-8E72-6146F5DDACBF}" type="parTrans" cxnId="{F9C8B033-ED4A-48DA-A94F-62D2D63AE7D8}">
      <dgm:prSet/>
      <dgm:spPr/>
      <dgm:t>
        <a:bodyPr/>
        <a:lstStyle/>
        <a:p>
          <a:endParaRPr lang="en-US"/>
        </a:p>
      </dgm:t>
    </dgm:pt>
    <dgm:pt modelId="{9EA5C153-5FA6-41A7-9BE9-7B5F70B33DFD}" type="sibTrans" cxnId="{F9C8B033-ED4A-48DA-A94F-62D2D63AE7D8}">
      <dgm:prSet/>
      <dgm:spPr/>
      <dgm:t>
        <a:bodyPr/>
        <a:lstStyle/>
        <a:p>
          <a:endParaRPr lang="en-US"/>
        </a:p>
      </dgm:t>
    </dgm:pt>
    <dgm:pt modelId="{FEA73FF5-1E6C-4CF8-B98E-64554E36294D}">
      <dgm:prSet phldrT="[Text]"/>
      <dgm:spPr/>
      <dgm:t>
        <a:bodyPr/>
        <a:lstStyle/>
        <a:p>
          <a:r>
            <a:rPr lang="en-US" dirty="0"/>
            <a:t>Environments can change.</a:t>
          </a:r>
        </a:p>
      </dgm:t>
    </dgm:pt>
    <dgm:pt modelId="{2DE4A3CB-1062-4F57-8AC3-B17E88CD8D3A}" type="parTrans" cxnId="{59CC0669-5B74-48C0-BD59-AE61C7164670}">
      <dgm:prSet/>
      <dgm:spPr/>
      <dgm:t>
        <a:bodyPr/>
        <a:lstStyle/>
        <a:p>
          <a:endParaRPr lang="en-US"/>
        </a:p>
      </dgm:t>
    </dgm:pt>
    <dgm:pt modelId="{2052AEC7-66A2-4ACF-99B8-B0542A031150}" type="sibTrans" cxnId="{59CC0669-5B74-48C0-BD59-AE61C7164670}">
      <dgm:prSet/>
      <dgm:spPr/>
      <dgm:t>
        <a:bodyPr/>
        <a:lstStyle/>
        <a:p>
          <a:endParaRPr lang="en-US"/>
        </a:p>
      </dgm:t>
    </dgm:pt>
    <dgm:pt modelId="{C0220E75-87B3-4483-A938-0FEB28B2E849}">
      <dgm:prSet phldrT="[Text]"/>
      <dgm:spPr/>
      <dgm:t>
        <a:bodyPr/>
        <a:lstStyle/>
        <a:p>
          <a:r>
            <a:rPr lang="en-US" dirty="0"/>
            <a:t>All living things show variation for some traits.</a:t>
          </a:r>
        </a:p>
      </dgm:t>
    </dgm:pt>
    <dgm:pt modelId="{1B34B34B-C4EE-489D-8E42-42ECF5535C22}" type="parTrans" cxnId="{AAE59C2F-ED7D-4DA0-8501-9453AAC4C36C}">
      <dgm:prSet/>
      <dgm:spPr/>
      <dgm:t>
        <a:bodyPr/>
        <a:lstStyle/>
        <a:p>
          <a:endParaRPr lang="en-US"/>
        </a:p>
      </dgm:t>
    </dgm:pt>
    <dgm:pt modelId="{4FDC95E8-A793-498E-BEB4-35EACEA4E3BE}" type="sibTrans" cxnId="{AAE59C2F-ED7D-4DA0-8501-9453AAC4C36C}">
      <dgm:prSet/>
      <dgm:spPr/>
      <dgm:t>
        <a:bodyPr/>
        <a:lstStyle/>
        <a:p>
          <a:endParaRPr lang="en-US"/>
        </a:p>
      </dgm:t>
    </dgm:pt>
    <dgm:pt modelId="{D8C79F2A-D7B2-4A16-93B5-48E1DE55D8F7}">
      <dgm:prSet phldrT="[Text]"/>
      <dgm:spPr/>
      <dgm:t>
        <a:bodyPr/>
        <a:lstStyle/>
        <a:p>
          <a:r>
            <a:rPr lang="en-US" dirty="0"/>
            <a:t>Babies inherit traits from their parents.</a:t>
          </a:r>
        </a:p>
      </dgm:t>
    </dgm:pt>
    <dgm:pt modelId="{E0CD1605-5E94-4592-A151-63D8C907A564}" type="parTrans" cxnId="{4C491657-000E-4855-8F18-E727BF2C6BFA}">
      <dgm:prSet/>
      <dgm:spPr/>
      <dgm:t>
        <a:bodyPr/>
        <a:lstStyle/>
        <a:p>
          <a:endParaRPr lang="en-US"/>
        </a:p>
      </dgm:t>
    </dgm:pt>
    <dgm:pt modelId="{6BF0BDAD-C6EB-4034-A7E3-DDAC8768F494}" type="sibTrans" cxnId="{4C491657-000E-4855-8F18-E727BF2C6BFA}">
      <dgm:prSet/>
      <dgm:spPr/>
      <dgm:t>
        <a:bodyPr/>
        <a:lstStyle/>
        <a:p>
          <a:endParaRPr lang="en-US"/>
        </a:p>
      </dgm:t>
    </dgm:pt>
    <dgm:pt modelId="{E88EC3B5-DFF1-45B6-8163-D7285F675E76}">
      <dgm:prSet phldrT="[Text]"/>
      <dgm:spPr>
        <a:solidFill>
          <a:schemeClr val="tx2">
            <a:lumMod val="75000"/>
          </a:schemeClr>
        </a:solidFill>
      </dgm:spPr>
      <dgm:t>
        <a:bodyPr/>
        <a:lstStyle/>
        <a:p>
          <a:r>
            <a:rPr lang="en-US" dirty="0"/>
            <a:t>More offspring are born than survive.</a:t>
          </a:r>
        </a:p>
      </dgm:t>
    </dgm:pt>
    <dgm:pt modelId="{BB4C0916-A22E-457E-B6C9-BF1E0CDBD696}" type="parTrans" cxnId="{ED894DE5-B91C-4B11-B3C7-4522324C2CDD}">
      <dgm:prSet/>
      <dgm:spPr>
        <a:solidFill>
          <a:schemeClr val="tx2">
            <a:lumMod val="75000"/>
          </a:schemeClr>
        </a:solidFill>
      </dgm:spPr>
      <dgm:t>
        <a:bodyPr/>
        <a:lstStyle/>
        <a:p>
          <a:endParaRPr lang="en-US"/>
        </a:p>
      </dgm:t>
    </dgm:pt>
    <dgm:pt modelId="{0AFDFDE2-4147-459F-A28C-12CA8DA677A7}" type="sibTrans" cxnId="{ED894DE5-B91C-4B11-B3C7-4522324C2CDD}">
      <dgm:prSet/>
      <dgm:spPr/>
      <dgm:t>
        <a:bodyPr/>
        <a:lstStyle/>
        <a:p>
          <a:endParaRPr lang="en-US"/>
        </a:p>
      </dgm:t>
    </dgm:pt>
    <dgm:pt modelId="{FF5F4C72-EFE6-43FB-BB59-338962B563D8}" type="pres">
      <dgm:prSet presAssocID="{EC5D74FF-94D6-430A-9274-2CC588C625B0}" presName="cycle" presStyleCnt="0">
        <dgm:presLayoutVars>
          <dgm:chMax val="1"/>
          <dgm:dir/>
          <dgm:animLvl val="ctr"/>
          <dgm:resizeHandles val="exact"/>
        </dgm:presLayoutVars>
      </dgm:prSet>
      <dgm:spPr/>
    </dgm:pt>
    <dgm:pt modelId="{6E9453E9-21F6-4FB0-BD16-D9E9BAFFB7AF}" type="pres">
      <dgm:prSet presAssocID="{547E8888-C73B-4334-9AE9-58659977A6CF}" presName="centerShape" presStyleLbl="node0" presStyleIdx="0" presStyleCnt="1"/>
      <dgm:spPr/>
    </dgm:pt>
    <dgm:pt modelId="{19422050-BEBD-49A2-94EB-3B707F3B0603}" type="pres">
      <dgm:prSet presAssocID="{1B34B34B-C4EE-489D-8E42-42ECF5535C22}" presName="parTrans" presStyleLbl="bgSibTrans2D1" presStyleIdx="0" presStyleCnt="5"/>
      <dgm:spPr/>
    </dgm:pt>
    <dgm:pt modelId="{BF642A18-F35A-48A2-AD7B-BE0F4247CAFA}" type="pres">
      <dgm:prSet presAssocID="{C0220E75-87B3-4483-A938-0FEB28B2E849}" presName="node" presStyleLbl="node1" presStyleIdx="0" presStyleCnt="5">
        <dgm:presLayoutVars>
          <dgm:bulletEnabled val="1"/>
        </dgm:presLayoutVars>
      </dgm:prSet>
      <dgm:spPr/>
    </dgm:pt>
    <dgm:pt modelId="{023D66C1-7234-4254-AABE-70F1854F479C}" type="pres">
      <dgm:prSet presAssocID="{E0CD1605-5E94-4592-A151-63D8C907A564}" presName="parTrans" presStyleLbl="bgSibTrans2D1" presStyleIdx="1" presStyleCnt="5"/>
      <dgm:spPr/>
    </dgm:pt>
    <dgm:pt modelId="{D87DD115-C13D-4C88-9B2A-41D980672B9E}" type="pres">
      <dgm:prSet presAssocID="{D8C79F2A-D7B2-4A16-93B5-48E1DE55D8F7}" presName="node" presStyleLbl="node1" presStyleIdx="1" presStyleCnt="5">
        <dgm:presLayoutVars>
          <dgm:bulletEnabled val="1"/>
        </dgm:presLayoutVars>
      </dgm:prSet>
      <dgm:spPr/>
    </dgm:pt>
    <dgm:pt modelId="{BC3D451C-D4C5-42ED-919B-73C8463A1EA9}" type="pres">
      <dgm:prSet presAssocID="{BB4C0916-A22E-457E-B6C9-BF1E0CDBD696}" presName="parTrans" presStyleLbl="bgSibTrans2D1" presStyleIdx="2" presStyleCnt="5"/>
      <dgm:spPr/>
    </dgm:pt>
    <dgm:pt modelId="{CC8CD72A-36C0-4808-9488-1D33274D0FBD}" type="pres">
      <dgm:prSet presAssocID="{E88EC3B5-DFF1-45B6-8163-D7285F675E76}" presName="node" presStyleLbl="node1" presStyleIdx="2" presStyleCnt="5">
        <dgm:presLayoutVars>
          <dgm:bulletEnabled val="1"/>
        </dgm:presLayoutVars>
      </dgm:prSet>
      <dgm:spPr/>
    </dgm:pt>
    <dgm:pt modelId="{8F5E5EE0-C1A7-42A3-BA33-E60E1B422B43}" type="pres">
      <dgm:prSet presAssocID="{278A529B-86D3-4168-8E72-6146F5DDACBF}" presName="parTrans" presStyleLbl="bgSibTrans2D1" presStyleIdx="3" presStyleCnt="5"/>
      <dgm:spPr/>
    </dgm:pt>
    <dgm:pt modelId="{45F39085-00F8-47DE-BD0B-0D833B89D4A9}" type="pres">
      <dgm:prSet presAssocID="{C4C63609-E53D-4C9B-AAFC-BCB22A64E84E}" presName="node" presStyleLbl="node1" presStyleIdx="3" presStyleCnt="5">
        <dgm:presLayoutVars>
          <dgm:bulletEnabled val="1"/>
        </dgm:presLayoutVars>
      </dgm:prSet>
      <dgm:spPr/>
    </dgm:pt>
    <dgm:pt modelId="{330F50E5-FA13-4300-8EAB-A5DFE93973FB}" type="pres">
      <dgm:prSet presAssocID="{2DE4A3CB-1062-4F57-8AC3-B17E88CD8D3A}" presName="parTrans" presStyleLbl="bgSibTrans2D1" presStyleIdx="4" presStyleCnt="5"/>
      <dgm:spPr/>
    </dgm:pt>
    <dgm:pt modelId="{AD894169-D7AA-47A3-AA1D-4124E98AF903}" type="pres">
      <dgm:prSet presAssocID="{FEA73FF5-1E6C-4CF8-B98E-64554E36294D}" presName="node" presStyleLbl="node1" presStyleIdx="4" presStyleCnt="5">
        <dgm:presLayoutVars>
          <dgm:bulletEnabled val="1"/>
        </dgm:presLayoutVars>
      </dgm:prSet>
      <dgm:spPr/>
    </dgm:pt>
  </dgm:ptLst>
  <dgm:cxnLst>
    <dgm:cxn modelId="{D107640E-40A2-4D51-B27D-C86CD4A1263D}" type="presOf" srcId="{D8C79F2A-D7B2-4A16-93B5-48E1DE55D8F7}" destId="{D87DD115-C13D-4C88-9B2A-41D980672B9E}" srcOrd="0" destOrd="0" presId="urn:microsoft.com/office/officeart/2005/8/layout/radial4"/>
    <dgm:cxn modelId="{7C029A0F-7EB1-4197-891F-7E44BBD80E9A}" type="presOf" srcId="{547E8888-C73B-4334-9AE9-58659977A6CF}" destId="{6E9453E9-21F6-4FB0-BD16-D9E9BAFFB7AF}" srcOrd="0" destOrd="0" presId="urn:microsoft.com/office/officeart/2005/8/layout/radial4"/>
    <dgm:cxn modelId="{AAE59C2F-ED7D-4DA0-8501-9453AAC4C36C}" srcId="{547E8888-C73B-4334-9AE9-58659977A6CF}" destId="{C0220E75-87B3-4483-A938-0FEB28B2E849}" srcOrd="0" destOrd="0" parTransId="{1B34B34B-C4EE-489D-8E42-42ECF5535C22}" sibTransId="{4FDC95E8-A793-498E-BEB4-35EACEA4E3BE}"/>
    <dgm:cxn modelId="{BCDBE72F-02CF-4592-8C39-99F45BC6EC5A}" type="presOf" srcId="{BB4C0916-A22E-457E-B6C9-BF1E0CDBD696}" destId="{BC3D451C-D4C5-42ED-919B-73C8463A1EA9}" srcOrd="0" destOrd="0" presId="urn:microsoft.com/office/officeart/2005/8/layout/radial4"/>
    <dgm:cxn modelId="{F9C8B033-ED4A-48DA-A94F-62D2D63AE7D8}" srcId="{547E8888-C73B-4334-9AE9-58659977A6CF}" destId="{C4C63609-E53D-4C9B-AAFC-BCB22A64E84E}" srcOrd="3" destOrd="0" parTransId="{278A529B-86D3-4168-8E72-6146F5DDACBF}" sibTransId="{9EA5C153-5FA6-41A7-9BE9-7B5F70B33DFD}"/>
    <dgm:cxn modelId="{A7A19968-D9E4-44B8-A1EA-A39EB528A4BD}" type="presOf" srcId="{C0220E75-87B3-4483-A938-0FEB28B2E849}" destId="{BF642A18-F35A-48A2-AD7B-BE0F4247CAFA}" srcOrd="0" destOrd="0" presId="urn:microsoft.com/office/officeart/2005/8/layout/radial4"/>
    <dgm:cxn modelId="{59CC0669-5B74-48C0-BD59-AE61C7164670}" srcId="{547E8888-C73B-4334-9AE9-58659977A6CF}" destId="{FEA73FF5-1E6C-4CF8-B98E-64554E36294D}" srcOrd="4" destOrd="0" parTransId="{2DE4A3CB-1062-4F57-8AC3-B17E88CD8D3A}" sibTransId="{2052AEC7-66A2-4ACF-99B8-B0542A031150}"/>
    <dgm:cxn modelId="{FFAF1B4B-A231-40B8-8303-5826DECF7E6E}" type="presOf" srcId="{FEA73FF5-1E6C-4CF8-B98E-64554E36294D}" destId="{AD894169-D7AA-47A3-AA1D-4124E98AF903}" srcOrd="0" destOrd="0" presId="urn:microsoft.com/office/officeart/2005/8/layout/radial4"/>
    <dgm:cxn modelId="{4C491657-000E-4855-8F18-E727BF2C6BFA}" srcId="{547E8888-C73B-4334-9AE9-58659977A6CF}" destId="{D8C79F2A-D7B2-4A16-93B5-48E1DE55D8F7}" srcOrd="1" destOrd="0" parTransId="{E0CD1605-5E94-4592-A151-63D8C907A564}" sibTransId="{6BF0BDAD-C6EB-4034-A7E3-DDAC8768F494}"/>
    <dgm:cxn modelId="{60955957-41CD-46DD-84D9-A3129B09E814}" type="presOf" srcId="{2DE4A3CB-1062-4F57-8AC3-B17E88CD8D3A}" destId="{330F50E5-FA13-4300-8EAB-A5DFE93973FB}" srcOrd="0" destOrd="0" presId="urn:microsoft.com/office/officeart/2005/8/layout/radial4"/>
    <dgm:cxn modelId="{BD32558D-ACAB-405C-BCAF-7DE0D91269F6}" type="presOf" srcId="{278A529B-86D3-4168-8E72-6146F5DDACBF}" destId="{8F5E5EE0-C1A7-42A3-BA33-E60E1B422B43}" srcOrd="0" destOrd="0" presId="urn:microsoft.com/office/officeart/2005/8/layout/radial4"/>
    <dgm:cxn modelId="{D7242093-F1BD-4271-B0E9-BDE8BC0DF526}" type="presOf" srcId="{1B34B34B-C4EE-489D-8E42-42ECF5535C22}" destId="{19422050-BEBD-49A2-94EB-3B707F3B0603}" srcOrd="0" destOrd="0" presId="urn:microsoft.com/office/officeart/2005/8/layout/radial4"/>
    <dgm:cxn modelId="{0CFD4E95-9DA1-4F46-A82A-069A210C86F8}" type="presOf" srcId="{EC5D74FF-94D6-430A-9274-2CC588C625B0}" destId="{FF5F4C72-EFE6-43FB-BB59-338962B563D8}" srcOrd="0" destOrd="0" presId="urn:microsoft.com/office/officeart/2005/8/layout/radial4"/>
    <dgm:cxn modelId="{E4F915B6-ADBD-4EB1-96B5-ACC98911EDC0}" type="presOf" srcId="{E88EC3B5-DFF1-45B6-8163-D7285F675E76}" destId="{CC8CD72A-36C0-4808-9488-1D33274D0FBD}" srcOrd="0" destOrd="0" presId="urn:microsoft.com/office/officeart/2005/8/layout/radial4"/>
    <dgm:cxn modelId="{AC88BFD0-7BB4-42EF-BA72-C82E3731FA19}" type="presOf" srcId="{E0CD1605-5E94-4592-A151-63D8C907A564}" destId="{023D66C1-7234-4254-AABE-70F1854F479C}" srcOrd="0" destOrd="0" presId="urn:microsoft.com/office/officeart/2005/8/layout/radial4"/>
    <dgm:cxn modelId="{ED894DE5-B91C-4B11-B3C7-4522324C2CDD}" srcId="{547E8888-C73B-4334-9AE9-58659977A6CF}" destId="{E88EC3B5-DFF1-45B6-8163-D7285F675E76}" srcOrd="2" destOrd="0" parTransId="{BB4C0916-A22E-457E-B6C9-BF1E0CDBD696}" sibTransId="{0AFDFDE2-4147-459F-A28C-12CA8DA677A7}"/>
    <dgm:cxn modelId="{FB97C9F2-B689-441D-B8C6-68C658EB8BFC}" srcId="{EC5D74FF-94D6-430A-9274-2CC588C625B0}" destId="{547E8888-C73B-4334-9AE9-58659977A6CF}" srcOrd="0" destOrd="0" parTransId="{7142CB96-F514-44DB-83EA-046808AB1D09}" sibTransId="{FD6C6DFE-C83E-44F1-A72C-072ECD72AA4C}"/>
    <dgm:cxn modelId="{2F11A4FB-F008-42A2-B0B5-750B595DEE0B}" type="presOf" srcId="{C4C63609-E53D-4C9B-AAFC-BCB22A64E84E}" destId="{45F39085-00F8-47DE-BD0B-0D833B89D4A9}" srcOrd="0" destOrd="0" presId="urn:microsoft.com/office/officeart/2005/8/layout/radial4"/>
    <dgm:cxn modelId="{54C7FCB7-ED6D-4472-AAE7-253AEE643CE8}" type="presParOf" srcId="{FF5F4C72-EFE6-43FB-BB59-338962B563D8}" destId="{6E9453E9-21F6-4FB0-BD16-D9E9BAFFB7AF}" srcOrd="0" destOrd="0" presId="urn:microsoft.com/office/officeart/2005/8/layout/radial4"/>
    <dgm:cxn modelId="{8B213CA6-A2EA-4805-B214-61C4A104BB11}" type="presParOf" srcId="{FF5F4C72-EFE6-43FB-BB59-338962B563D8}" destId="{19422050-BEBD-49A2-94EB-3B707F3B0603}" srcOrd="1" destOrd="0" presId="urn:microsoft.com/office/officeart/2005/8/layout/radial4"/>
    <dgm:cxn modelId="{C15C6A0F-5E36-4551-9815-D5353CFD4DA4}" type="presParOf" srcId="{FF5F4C72-EFE6-43FB-BB59-338962B563D8}" destId="{BF642A18-F35A-48A2-AD7B-BE0F4247CAFA}" srcOrd="2" destOrd="0" presId="urn:microsoft.com/office/officeart/2005/8/layout/radial4"/>
    <dgm:cxn modelId="{6CF78464-FBD8-4774-819C-7610AF094FA6}" type="presParOf" srcId="{FF5F4C72-EFE6-43FB-BB59-338962B563D8}" destId="{023D66C1-7234-4254-AABE-70F1854F479C}" srcOrd="3" destOrd="0" presId="urn:microsoft.com/office/officeart/2005/8/layout/radial4"/>
    <dgm:cxn modelId="{97776383-D97A-4581-BA0A-2589E7E3BBCA}" type="presParOf" srcId="{FF5F4C72-EFE6-43FB-BB59-338962B563D8}" destId="{D87DD115-C13D-4C88-9B2A-41D980672B9E}" srcOrd="4" destOrd="0" presId="urn:microsoft.com/office/officeart/2005/8/layout/radial4"/>
    <dgm:cxn modelId="{AA59C8C4-F9BB-4727-95CD-6DC40E217EDD}" type="presParOf" srcId="{FF5F4C72-EFE6-43FB-BB59-338962B563D8}" destId="{BC3D451C-D4C5-42ED-919B-73C8463A1EA9}" srcOrd="5" destOrd="0" presId="urn:microsoft.com/office/officeart/2005/8/layout/radial4"/>
    <dgm:cxn modelId="{7890DC89-54B3-428E-892D-5E2A1A043E64}" type="presParOf" srcId="{FF5F4C72-EFE6-43FB-BB59-338962B563D8}" destId="{CC8CD72A-36C0-4808-9488-1D33274D0FBD}" srcOrd="6" destOrd="0" presId="urn:microsoft.com/office/officeart/2005/8/layout/radial4"/>
    <dgm:cxn modelId="{AA11BDB2-B442-4E2E-937C-D74562F7DCA5}" type="presParOf" srcId="{FF5F4C72-EFE6-43FB-BB59-338962B563D8}" destId="{8F5E5EE0-C1A7-42A3-BA33-E60E1B422B43}" srcOrd="7" destOrd="0" presId="urn:microsoft.com/office/officeart/2005/8/layout/radial4"/>
    <dgm:cxn modelId="{941B3FA6-06C4-442C-9463-F1AA3B2451B8}" type="presParOf" srcId="{FF5F4C72-EFE6-43FB-BB59-338962B563D8}" destId="{45F39085-00F8-47DE-BD0B-0D833B89D4A9}" srcOrd="8" destOrd="0" presId="urn:microsoft.com/office/officeart/2005/8/layout/radial4"/>
    <dgm:cxn modelId="{4E30231D-4D7A-494F-9CA8-2000A420A1C2}" type="presParOf" srcId="{FF5F4C72-EFE6-43FB-BB59-338962B563D8}" destId="{330F50E5-FA13-4300-8EAB-A5DFE93973FB}" srcOrd="9" destOrd="0" presId="urn:microsoft.com/office/officeart/2005/8/layout/radial4"/>
    <dgm:cxn modelId="{6FA9B4E9-752D-4B6E-8B3F-C2A520904665}" type="presParOf" srcId="{FF5F4C72-EFE6-43FB-BB59-338962B563D8}" destId="{AD894169-D7AA-47A3-AA1D-4124E98AF903}"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53E9-21F6-4FB0-BD16-D9E9BAFFB7AF}">
      <dsp:nvSpPr>
        <dsp:cNvPr id="0" name=""/>
        <dsp:cNvSpPr/>
      </dsp:nvSpPr>
      <dsp:spPr>
        <a:xfrm>
          <a:off x="2475356" y="2696820"/>
          <a:ext cx="1831086" cy="1831086"/>
        </a:xfrm>
        <a:prstGeom prst="ellipse">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Change in populations over time</a:t>
          </a:r>
        </a:p>
      </dsp:txBody>
      <dsp:txXfrm>
        <a:off x="2743512" y="2964976"/>
        <a:ext cx="1294774" cy="1294774"/>
      </dsp:txXfrm>
    </dsp:sp>
    <dsp:sp modelId="{19422050-BEBD-49A2-94EB-3B707F3B0603}">
      <dsp:nvSpPr>
        <dsp:cNvPr id="0" name=""/>
        <dsp:cNvSpPr/>
      </dsp:nvSpPr>
      <dsp:spPr>
        <a:xfrm rot="11700000">
          <a:off x="843642" y="2883286"/>
          <a:ext cx="1600213" cy="52185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642A18-F35A-48A2-AD7B-BE0F4247CAFA}">
      <dsp:nvSpPr>
        <dsp:cNvPr id="0" name=""/>
        <dsp:cNvSpPr/>
      </dsp:nvSpPr>
      <dsp:spPr>
        <a:xfrm>
          <a:off x="1139" y="2241320"/>
          <a:ext cx="1739531" cy="1391625"/>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All living things show variation for some traits.</a:t>
          </a:r>
        </a:p>
      </dsp:txBody>
      <dsp:txXfrm>
        <a:off x="41898" y="2282079"/>
        <a:ext cx="1658013" cy="1310107"/>
      </dsp:txXfrm>
    </dsp:sp>
    <dsp:sp modelId="{023D66C1-7234-4254-AABE-70F1854F479C}">
      <dsp:nvSpPr>
        <dsp:cNvPr id="0" name=""/>
        <dsp:cNvSpPr/>
      </dsp:nvSpPr>
      <dsp:spPr>
        <a:xfrm rot="14700000">
          <a:off x="1826368" y="1712119"/>
          <a:ext cx="1600213" cy="521859"/>
        </a:xfrm>
        <a:prstGeom prst="leftArrow">
          <a:avLst>
            <a:gd name="adj1" fmla="val 60000"/>
            <a:gd name="adj2" fmla="val 50000"/>
          </a:avLst>
        </a:prstGeom>
        <a:solidFill>
          <a:schemeClr val="accent3">
            <a:hueOff val="3811474"/>
            <a:satOff val="828"/>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7DD115-C13D-4C88-9B2A-41D980672B9E}">
      <dsp:nvSpPr>
        <dsp:cNvPr id="0" name=""/>
        <dsp:cNvSpPr/>
      </dsp:nvSpPr>
      <dsp:spPr>
        <a:xfrm>
          <a:off x="1418569" y="552093"/>
          <a:ext cx="1739531" cy="1391625"/>
        </a:xfrm>
        <a:prstGeom prst="roundRect">
          <a:avLst>
            <a:gd name="adj" fmla="val 10000"/>
          </a:avLst>
        </a:prstGeom>
        <a:solidFill>
          <a:schemeClr val="accent3">
            <a:hueOff val="3811474"/>
            <a:satOff val="828"/>
            <a:lumOff val="-117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Babies inherit traits from their parents.</a:t>
          </a:r>
        </a:p>
      </dsp:txBody>
      <dsp:txXfrm>
        <a:off x="1459328" y="592852"/>
        <a:ext cx="1658013" cy="1310107"/>
      </dsp:txXfrm>
    </dsp:sp>
    <dsp:sp modelId="{8F5E5EE0-C1A7-42A3-BA33-E60E1B422B43}">
      <dsp:nvSpPr>
        <dsp:cNvPr id="0" name=""/>
        <dsp:cNvSpPr/>
      </dsp:nvSpPr>
      <dsp:spPr>
        <a:xfrm rot="17700000">
          <a:off x="3355218" y="1712119"/>
          <a:ext cx="1600213" cy="521859"/>
        </a:xfrm>
        <a:prstGeom prst="leftArrow">
          <a:avLst>
            <a:gd name="adj1" fmla="val 60000"/>
            <a:gd name="adj2" fmla="val 50000"/>
          </a:avLst>
        </a:prstGeom>
        <a:solidFill>
          <a:schemeClr val="accent3">
            <a:hueOff val="7622948"/>
            <a:satOff val="165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F39085-00F8-47DE-BD0B-0D833B89D4A9}">
      <dsp:nvSpPr>
        <dsp:cNvPr id="0" name=""/>
        <dsp:cNvSpPr/>
      </dsp:nvSpPr>
      <dsp:spPr>
        <a:xfrm>
          <a:off x="3623699" y="552093"/>
          <a:ext cx="1739531" cy="1391625"/>
        </a:xfrm>
        <a:prstGeom prst="roundRect">
          <a:avLst>
            <a:gd name="adj" fmla="val 10000"/>
          </a:avLst>
        </a:prstGeom>
        <a:solidFill>
          <a:schemeClr val="accent3">
            <a:hueOff val="7622948"/>
            <a:satOff val="1656"/>
            <a:lumOff val="-235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Variations affect which living things survive.</a:t>
          </a:r>
        </a:p>
      </dsp:txBody>
      <dsp:txXfrm>
        <a:off x="3664458" y="592852"/>
        <a:ext cx="1658013" cy="1310107"/>
      </dsp:txXfrm>
    </dsp:sp>
    <dsp:sp modelId="{330F50E5-FA13-4300-8EAB-A5DFE93973FB}">
      <dsp:nvSpPr>
        <dsp:cNvPr id="0" name=""/>
        <dsp:cNvSpPr/>
      </dsp:nvSpPr>
      <dsp:spPr>
        <a:xfrm rot="20700000">
          <a:off x="4337944" y="2883286"/>
          <a:ext cx="1600213" cy="521859"/>
        </a:xfrm>
        <a:prstGeom prst="leftArrow">
          <a:avLst>
            <a:gd name="adj1" fmla="val 60000"/>
            <a:gd name="adj2" fmla="val 50000"/>
          </a:avLst>
        </a:prstGeom>
        <a:solidFill>
          <a:schemeClr val="accent3">
            <a:hueOff val="11434421"/>
            <a:satOff val="2484"/>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94169-D7AA-47A3-AA1D-4124E98AF903}">
      <dsp:nvSpPr>
        <dsp:cNvPr id="0" name=""/>
        <dsp:cNvSpPr/>
      </dsp:nvSpPr>
      <dsp:spPr>
        <a:xfrm>
          <a:off x="5041129" y="2241320"/>
          <a:ext cx="1739531" cy="1391625"/>
        </a:xfrm>
        <a:prstGeom prst="roundRect">
          <a:avLst>
            <a:gd name="adj" fmla="val 10000"/>
          </a:avLst>
        </a:prstGeom>
        <a:solidFill>
          <a:schemeClr val="accent3">
            <a:hueOff val="11434421"/>
            <a:satOff val="2484"/>
            <a:lumOff val="-353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Environments can change.</a:t>
          </a:r>
        </a:p>
      </dsp:txBody>
      <dsp:txXfrm>
        <a:off x="5081888" y="2282079"/>
        <a:ext cx="1658013" cy="1310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53E9-21F6-4FB0-BD16-D9E9BAFFB7AF}">
      <dsp:nvSpPr>
        <dsp:cNvPr id="0" name=""/>
        <dsp:cNvSpPr/>
      </dsp:nvSpPr>
      <dsp:spPr>
        <a:xfrm>
          <a:off x="2518273" y="2843350"/>
          <a:ext cx="1745253" cy="1745253"/>
        </a:xfrm>
        <a:prstGeom prst="ellipse">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Change in populations </a:t>
          </a:r>
          <a:r>
            <a:rPr lang="en-US" sz="1800" kern="1200"/>
            <a:t>over time.</a:t>
          </a:r>
          <a:endParaRPr lang="en-US" sz="1800" kern="1200" dirty="0"/>
        </a:p>
      </dsp:txBody>
      <dsp:txXfrm>
        <a:off x="2773859" y="3098936"/>
        <a:ext cx="1234081" cy="1234081"/>
      </dsp:txXfrm>
    </dsp:sp>
    <dsp:sp modelId="{19422050-BEBD-49A2-94EB-3B707F3B0603}">
      <dsp:nvSpPr>
        <dsp:cNvPr id="0" name=""/>
        <dsp:cNvSpPr/>
      </dsp:nvSpPr>
      <dsp:spPr>
        <a:xfrm rot="10800000">
          <a:off x="829514" y="3467278"/>
          <a:ext cx="1595876" cy="49739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642A18-F35A-48A2-AD7B-BE0F4247CAFA}">
      <dsp:nvSpPr>
        <dsp:cNvPr id="0" name=""/>
        <dsp:cNvSpPr/>
      </dsp:nvSpPr>
      <dsp:spPr>
        <a:xfrm>
          <a:off x="519" y="3052780"/>
          <a:ext cx="1657991" cy="1326392"/>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All living things show variation for some traits.</a:t>
          </a:r>
        </a:p>
      </dsp:txBody>
      <dsp:txXfrm>
        <a:off x="39368" y="3091629"/>
        <a:ext cx="1580293" cy="1248694"/>
      </dsp:txXfrm>
    </dsp:sp>
    <dsp:sp modelId="{023D66C1-7234-4254-AABE-70F1854F479C}">
      <dsp:nvSpPr>
        <dsp:cNvPr id="0" name=""/>
        <dsp:cNvSpPr/>
      </dsp:nvSpPr>
      <dsp:spPr>
        <a:xfrm rot="13500000">
          <a:off x="1346016" y="2220333"/>
          <a:ext cx="1595876" cy="497397"/>
        </a:xfrm>
        <a:prstGeom prst="leftArrow">
          <a:avLst>
            <a:gd name="adj1" fmla="val 60000"/>
            <a:gd name="adj2" fmla="val 50000"/>
          </a:avLst>
        </a:prstGeom>
        <a:solidFill>
          <a:schemeClr val="accent3">
            <a:hueOff val="2858605"/>
            <a:satOff val="621"/>
            <a:lumOff val="-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7DD115-C13D-4C88-9B2A-41D980672B9E}">
      <dsp:nvSpPr>
        <dsp:cNvPr id="0" name=""/>
        <dsp:cNvSpPr/>
      </dsp:nvSpPr>
      <dsp:spPr>
        <a:xfrm>
          <a:off x="750731" y="1241608"/>
          <a:ext cx="1657991" cy="1326392"/>
        </a:xfrm>
        <a:prstGeom prst="roundRect">
          <a:avLst>
            <a:gd name="adj" fmla="val 10000"/>
          </a:avLst>
        </a:prstGeom>
        <a:solidFill>
          <a:schemeClr val="accent3">
            <a:hueOff val="2858605"/>
            <a:satOff val="621"/>
            <a:lumOff val="-88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Babies inherit traits from their parents.</a:t>
          </a:r>
        </a:p>
      </dsp:txBody>
      <dsp:txXfrm>
        <a:off x="789580" y="1280457"/>
        <a:ext cx="1580293" cy="1248694"/>
      </dsp:txXfrm>
    </dsp:sp>
    <dsp:sp modelId="{BC3D451C-D4C5-42ED-919B-73C8463A1EA9}">
      <dsp:nvSpPr>
        <dsp:cNvPr id="0" name=""/>
        <dsp:cNvSpPr/>
      </dsp:nvSpPr>
      <dsp:spPr>
        <a:xfrm rot="16200000">
          <a:off x="2592961" y="1703831"/>
          <a:ext cx="1595876" cy="497397"/>
        </a:xfrm>
        <a:prstGeom prst="lef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C8CD72A-36C0-4808-9488-1D33274D0FBD}">
      <dsp:nvSpPr>
        <dsp:cNvPr id="0" name=""/>
        <dsp:cNvSpPr/>
      </dsp:nvSpPr>
      <dsp:spPr>
        <a:xfrm>
          <a:off x="2561904" y="491395"/>
          <a:ext cx="1657991" cy="1326392"/>
        </a:xfrm>
        <a:prstGeom prst="roundRect">
          <a:avLst>
            <a:gd name="adj" fmla="val 10000"/>
          </a:avLst>
        </a:prstGeom>
        <a:solidFill>
          <a:schemeClr val="tx2">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More offspring are born than survive.</a:t>
          </a:r>
        </a:p>
      </dsp:txBody>
      <dsp:txXfrm>
        <a:off x="2600753" y="530244"/>
        <a:ext cx="1580293" cy="1248694"/>
      </dsp:txXfrm>
    </dsp:sp>
    <dsp:sp modelId="{8F5E5EE0-C1A7-42A3-BA33-E60E1B422B43}">
      <dsp:nvSpPr>
        <dsp:cNvPr id="0" name=""/>
        <dsp:cNvSpPr/>
      </dsp:nvSpPr>
      <dsp:spPr>
        <a:xfrm rot="18900000">
          <a:off x="3839906" y="2220333"/>
          <a:ext cx="1595876" cy="497397"/>
        </a:xfrm>
        <a:prstGeom prst="leftArrow">
          <a:avLst>
            <a:gd name="adj1" fmla="val 60000"/>
            <a:gd name="adj2" fmla="val 50000"/>
          </a:avLst>
        </a:prstGeom>
        <a:solidFill>
          <a:schemeClr val="accent3">
            <a:hueOff val="8575816"/>
            <a:satOff val="1863"/>
            <a:lumOff val="-2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F39085-00F8-47DE-BD0B-0D833B89D4A9}">
      <dsp:nvSpPr>
        <dsp:cNvPr id="0" name=""/>
        <dsp:cNvSpPr/>
      </dsp:nvSpPr>
      <dsp:spPr>
        <a:xfrm>
          <a:off x="4373077" y="1241608"/>
          <a:ext cx="1657991" cy="1326392"/>
        </a:xfrm>
        <a:prstGeom prst="roundRect">
          <a:avLst>
            <a:gd name="adj" fmla="val 10000"/>
          </a:avLst>
        </a:prstGeom>
        <a:solidFill>
          <a:schemeClr val="accent3">
            <a:hueOff val="8575816"/>
            <a:satOff val="1863"/>
            <a:lumOff val="-264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Variations affect which living things survive.</a:t>
          </a:r>
        </a:p>
      </dsp:txBody>
      <dsp:txXfrm>
        <a:off x="4411926" y="1280457"/>
        <a:ext cx="1580293" cy="1248694"/>
      </dsp:txXfrm>
    </dsp:sp>
    <dsp:sp modelId="{330F50E5-FA13-4300-8EAB-A5DFE93973FB}">
      <dsp:nvSpPr>
        <dsp:cNvPr id="0" name=""/>
        <dsp:cNvSpPr/>
      </dsp:nvSpPr>
      <dsp:spPr>
        <a:xfrm>
          <a:off x="4356408" y="3467278"/>
          <a:ext cx="1595876" cy="497397"/>
        </a:xfrm>
        <a:prstGeom prst="leftArrow">
          <a:avLst>
            <a:gd name="adj1" fmla="val 60000"/>
            <a:gd name="adj2" fmla="val 50000"/>
          </a:avLst>
        </a:prstGeom>
        <a:solidFill>
          <a:schemeClr val="accent3">
            <a:hueOff val="11434421"/>
            <a:satOff val="2484"/>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94169-D7AA-47A3-AA1D-4124E98AF903}">
      <dsp:nvSpPr>
        <dsp:cNvPr id="0" name=""/>
        <dsp:cNvSpPr/>
      </dsp:nvSpPr>
      <dsp:spPr>
        <a:xfrm>
          <a:off x="5123289" y="3052780"/>
          <a:ext cx="1657991" cy="1326392"/>
        </a:xfrm>
        <a:prstGeom prst="roundRect">
          <a:avLst>
            <a:gd name="adj" fmla="val 10000"/>
          </a:avLst>
        </a:prstGeom>
        <a:solidFill>
          <a:schemeClr val="accent3">
            <a:hueOff val="11434421"/>
            <a:satOff val="2484"/>
            <a:lumOff val="-353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Environments can change.</a:t>
          </a:r>
        </a:p>
      </dsp:txBody>
      <dsp:txXfrm>
        <a:off x="5162138" y="3091629"/>
        <a:ext cx="1580293" cy="124869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CB6589-D77E-4B46-8320-694DFE5C425C}" type="datetimeFigureOut">
              <a:rPr lang="en-US" smtClean="0"/>
              <a:pPr/>
              <a:t>1/7/2020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0F2BF5-3B54-4805-9F06-062C1C4C59F3}" type="slidenum">
              <a:rPr lang="en-US" smtClean="0"/>
              <a:pPr/>
              <a:t>‹#›</a:t>
            </a:fld>
            <a:endParaRPr lang="en-US"/>
          </a:p>
        </p:txBody>
      </p:sp>
    </p:spTree>
    <p:extLst>
      <p:ext uri="{BB962C8B-B14F-4D97-AF65-F5344CB8AC3E}">
        <p14:creationId xmlns:p14="http://schemas.microsoft.com/office/powerpoint/2010/main" val="226844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marL="228600" indent="-228600" eaLnBrk="1" hangingPunct="1">
              <a:buAutoNum type="alphaLcPeriod"/>
            </a:pPr>
            <a:r>
              <a:rPr lang="en-US" sz="1200" kern="1200" dirty="0">
                <a:solidFill>
                  <a:schemeClr val="tx1"/>
                </a:solidFill>
                <a:effectLst/>
                <a:latin typeface="+mn-lt"/>
                <a:ea typeface="+mn-ea"/>
                <a:cs typeface="+mn-cs"/>
              </a:rPr>
              <a:t>Take care of any housekeeping issues. </a:t>
            </a:r>
          </a:p>
          <a:p>
            <a:pPr marL="0" indent="0" eaLnBrk="1" hangingPunct="1">
              <a:buNone/>
            </a:pPr>
            <a:endParaRPr lang="en-US" altLang="en-US" dirty="0"/>
          </a:p>
        </p:txBody>
      </p:sp>
    </p:spTree>
    <p:extLst>
      <p:ext uri="{BB962C8B-B14F-4D97-AF65-F5344CB8AC3E}">
        <p14:creationId xmlns:p14="http://schemas.microsoft.com/office/powerpoint/2010/main" val="301119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a:t>
            </a:r>
          </a:p>
          <a:p>
            <a:endParaRPr lang="en-US" dirty="0"/>
          </a:p>
          <a:p>
            <a:pPr marL="228600" lvl="0" indent="-228600">
              <a:buAutoNum type="alphaLcPeriod"/>
            </a:pPr>
            <a:r>
              <a:rPr lang="en-US" sz="1200" b="1" kern="1200" dirty="0">
                <a:solidFill>
                  <a:schemeClr val="tx1"/>
                </a:solidFill>
                <a:latin typeface="+mn-lt"/>
                <a:ea typeface="+mn-ea"/>
                <a:cs typeface="+mn-cs"/>
              </a:rPr>
              <a:t>Small groups (5 min):</a:t>
            </a:r>
            <a:r>
              <a:rPr lang="en-US" sz="1200" kern="1200" dirty="0">
                <a:solidFill>
                  <a:schemeClr val="tx1"/>
                </a:solidFill>
                <a:latin typeface="+mn-lt"/>
                <a:ea typeface="+mn-ea"/>
                <a:cs typeface="+mn-cs"/>
              </a:rPr>
              <a:t> Divide participants into three small groups or pairs. Assign each group one question to discuss and tell participants to be ready to share their ideas with the entire group. </a:t>
            </a:r>
          </a:p>
          <a:p>
            <a:endParaRPr lang="en-US" sz="1200" u="sng" kern="1200" dirty="0">
              <a:solidFill>
                <a:schemeClr val="tx1"/>
              </a:solidFill>
              <a:latin typeface="+mn-lt"/>
              <a:ea typeface="+mn-ea"/>
              <a:cs typeface="+mn-cs"/>
            </a:endParaRPr>
          </a:p>
          <a:p>
            <a:pPr marL="228600" indent="-228600">
              <a:buAutoNum type="alphaLcPeriod" startAt="2"/>
            </a:pPr>
            <a:r>
              <a:rPr lang="en-US" sz="1200" b="1" u="none" kern="1200" dirty="0">
                <a:solidFill>
                  <a:schemeClr val="tx1"/>
                </a:solidFill>
                <a:latin typeface="+mn-lt"/>
                <a:ea typeface="+mn-ea"/>
                <a:cs typeface="+mn-cs"/>
              </a:rPr>
              <a:t>Emphasize: </a:t>
            </a:r>
            <a:r>
              <a:rPr lang="en-US" sz="1200" u="none" kern="1200" dirty="0">
                <a:solidFill>
                  <a:schemeClr val="tx1"/>
                </a:solidFill>
                <a:latin typeface="+mn-lt"/>
                <a:ea typeface="+mn-ea"/>
                <a:cs typeface="+mn-cs"/>
              </a:rPr>
              <a:t>Pa</a:t>
            </a:r>
            <a:r>
              <a:rPr lang="en-US" sz="1200" kern="1200" dirty="0">
                <a:solidFill>
                  <a:schemeClr val="tx1"/>
                </a:solidFill>
                <a:latin typeface="+mn-lt"/>
                <a:ea typeface="+mn-ea"/>
                <a:cs typeface="+mn-cs"/>
              </a:rPr>
              <a:t>rticipants should use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Quick Reference Tools for Strategies 4 and 5 (PD handout 3.1) to support their responses. </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Whole-group share-out (10 min):</a:t>
            </a:r>
            <a:r>
              <a:rPr lang="en-US" sz="1200" kern="1200" dirty="0">
                <a:solidFill>
                  <a:schemeClr val="tx1"/>
                </a:solidFill>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latin typeface="+mn-lt"/>
                <a:ea typeface="+mn-ea"/>
                <a:cs typeface="+mn-cs"/>
              </a:rPr>
              <a:t>"What did you come up with for the first question?”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1:</a:t>
            </a:r>
            <a:r>
              <a:rPr lang="en-US" sz="1200" kern="1200" dirty="0">
                <a:solidFill>
                  <a:schemeClr val="tx1"/>
                </a:solidFill>
                <a:latin typeface="+mn-lt"/>
                <a:ea typeface="+mn-ea"/>
                <a:cs typeface="+mn-cs"/>
              </a:rPr>
              <a:t> Analysis and interpretation involve moving beyond simply describing observations to </a:t>
            </a:r>
            <a:r>
              <a:rPr lang="en-US" sz="1200" b="1" kern="1200" dirty="0">
                <a:solidFill>
                  <a:schemeClr val="tx1"/>
                </a:solidFill>
                <a:latin typeface="+mn-lt"/>
                <a:ea typeface="+mn-ea"/>
                <a:cs typeface="+mn-cs"/>
              </a:rPr>
              <a:t>doing</a:t>
            </a:r>
            <a:r>
              <a:rPr lang="en-US" sz="1200" kern="1200" dirty="0">
                <a:solidFill>
                  <a:schemeClr val="tx1"/>
                </a:solidFill>
                <a:latin typeface="+mn-lt"/>
                <a:ea typeface="+mn-ea"/>
                <a:cs typeface="+mn-cs"/>
              </a:rPr>
              <a:t> something with the data, including (but not limited to) making comparisons, identifying relationships, and organizing data in ways that will reveal patterns (such as using charts, diagrams, and graphs). </a:t>
            </a:r>
          </a:p>
          <a:p>
            <a:pPr marL="171450" lvl="0" indent="-171450">
              <a:buFont typeface="Arial" panose="020B0604020202020204" pitchFamily="34" charset="0"/>
              <a:buChar char="•"/>
            </a:pPr>
            <a:endParaRPr lang="en-US" sz="1200" kern="1200" dirty="0">
              <a:solidFill>
                <a:schemeClr val="tx1"/>
              </a:solidFill>
              <a:latin typeface="+mn-lt"/>
              <a:ea typeface="+mn-ea"/>
              <a:cs typeface="+mn-cs"/>
            </a:endParaRPr>
          </a:p>
          <a:p>
            <a:pPr marL="628650" lvl="1" indent="-171450">
              <a:buFont typeface="Arial" panose="020B0604020202020204" pitchFamily="34" charset="0"/>
              <a:buChar char="•"/>
            </a:pPr>
            <a:r>
              <a:rPr lang="en-US" sz="1200" kern="1200" dirty="0">
                <a:solidFill>
                  <a:schemeClr val="tx1"/>
                </a:solidFill>
                <a:latin typeface="+mn-lt"/>
                <a:ea typeface="+mn-ea"/>
                <a:cs typeface="+mn-cs"/>
              </a:rPr>
              <a:t>“What did you come up with for the second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2:</a:t>
            </a:r>
            <a:r>
              <a:rPr lang="en-US" sz="1200" kern="1200" dirty="0">
                <a:solidFill>
                  <a:schemeClr val="tx1"/>
                </a:solidFill>
                <a:latin typeface="+mn-lt"/>
                <a:ea typeface="+mn-ea"/>
                <a:cs typeface="+mn-cs"/>
              </a:rPr>
              <a:t> Strategy 4 lays the groundwork for strategy 5. Before we can build a scientific explanation for a specific phenomenon, we need to make some observations, analyze the data to reveal patterns, and organize the data to gather the necessary evidence to support construction of a scientific explanation. A scientific explanation includes a claim that answers the question being studied, evidence that supports the claim, and reasoning that links the claim to the evidence and to science ideas.</a:t>
            </a:r>
          </a:p>
          <a:p>
            <a:pPr lvl="0"/>
            <a:endParaRPr lang="en-US" sz="1200" kern="1200" dirty="0">
              <a:solidFill>
                <a:schemeClr val="tx1"/>
              </a:solidFill>
              <a:latin typeface="+mn-lt"/>
              <a:ea typeface="+mn-ea"/>
              <a:cs typeface="+mn-cs"/>
            </a:endParaRPr>
          </a:p>
          <a:p>
            <a:pPr marL="640080" lvl="1" indent="-182880">
              <a:buFont typeface="Arial" pitchFamily="34" charset="0"/>
              <a:buChar char="•"/>
            </a:pPr>
            <a:r>
              <a:rPr lang="en-US" sz="1200" kern="1200" dirty="0">
                <a:solidFill>
                  <a:schemeClr val="tx1"/>
                </a:solidFill>
                <a:latin typeface="+mn-lt"/>
                <a:ea typeface="+mn-ea"/>
                <a:cs typeface="+mn-cs"/>
              </a:rPr>
              <a:t>“What did you come up with for the third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3:</a:t>
            </a:r>
            <a:r>
              <a:rPr lang="en-US" sz="1200" kern="1200" dirty="0">
                <a:solidFill>
                  <a:schemeClr val="tx1"/>
                </a:solidFill>
                <a:latin typeface="+mn-lt"/>
                <a:ea typeface="+mn-ea"/>
                <a:cs typeface="+mn-cs"/>
              </a:rPr>
              <a:t> A scientific explanation includes a claim that answers the question being studied, evidence that supports the claim, and reasoning that links the claim to the evidence and to science ideas. Scientific argument involves assessing the strength and quality of the evidence and reasoning in different scientific explanations for the same observations and determining which proposed explanation has the best supporting evidence, science ideas, and reasoning.</a:t>
            </a:r>
            <a:r>
              <a:rPr lang="en-US" dirty="0"/>
              <a:t> </a:t>
            </a:r>
          </a:p>
          <a:p>
            <a:pPr marL="228600" indent="-22860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47766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sz="1200" i="1" kern="1200" dirty="0">
              <a:solidFill>
                <a:schemeClr val="tx1"/>
              </a:solidFill>
              <a:effectLst/>
              <a:latin typeface="+mn-lt"/>
              <a:ea typeface="+mn-ea"/>
              <a:cs typeface="+mn-cs"/>
            </a:endParaRPr>
          </a:p>
          <a:p>
            <a:pPr marL="228600" lvl="0" indent="-228600">
              <a:buAutoNum type="alphaLcPeriod"/>
            </a:pPr>
            <a:r>
              <a:rPr lang="en-US" sz="1200" kern="1200" dirty="0">
                <a:solidFill>
                  <a:schemeClr val="tx1"/>
                </a:solidFill>
                <a:latin typeface="+mn-lt"/>
                <a:ea typeface="+mn-ea"/>
                <a:cs typeface="+mn-cs"/>
              </a:rPr>
              <a:t>“Before we view classroom video clips to identify and analyze strategies 4 and 5, we’re going to practice identifying observations, analyses, interpretations, explanations, and arguments from a handout of student statements. Learning to distinguish which strategy students are using in these examples will help us when we review the classroom videos, where the strategies aren’t always as clear cut.”</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Refer participants to handout 3.2 in their PD program binders (Practice Identifying Strategies 4 and 5).</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analyze student statements in the handout.</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 participants discuss and clarify their analyses of the student statements, encourage them to refer frequently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the Quick Reference Tools handout (PD handout 3.1).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ideal participant responses,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Practice Identifying Strategies 4 and 5.</a:t>
            </a:r>
            <a:r>
              <a:rPr lang="en-US" dirty="0"/>
              <a:t> </a:t>
            </a:r>
            <a:endParaRPr lang="en-US" sz="16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8488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lvl="1" indent="-228600">
              <a:buAutoNum type="alphaLcPeriod"/>
            </a:pPr>
            <a:r>
              <a:rPr lang="en-US" sz="1200" kern="1200" dirty="0">
                <a:solidFill>
                  <a:schemeClr val="tx1"/>
                </a:solidFill>
                <a:latin typeface="+mn-lt"/>
                <a:ea typeface="+mn-ea"/>
                <a:cs typeface="+mn-cs"/>
              </a:rPr>
              <a:t>Review</a:t>
            </a:r>
            <a:r>
              <a:rPr lang="en-US" sz="1200" kern="1200" baseline="0" dirty="0">
                <a:solidFill>
                  <a:schemeClr val="tx1"/>
                </a:solidFill>
                <a:latin typeface="+mn-lt"/>
                <a:ea typeface="+mn-ea"/>
                <a:cs typeface="+mn-cs"/>
              </a:rPr>
              <a:t> the focus question that will guide today’s lesson analysis work.</a:t>
            </a:r>
          </a:p>
          <a:p>
            <a:pPr marL="0" lvl="1"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pPr marL="0" indent="0">
              <a:buNone/>
            </a:pPr>
            <a:endParaRPr lang="en-US" sz="1200" kern="1200" baseline="0" dirty="0">
              <a:solidFill>
                <a:schemeClr val="tx1"/>
              </a:solidFill>
              <a:effectLst/>
              <a:latin typeface="+mn-lt"/>
              <a:ea typeface="+mn-ea"/>
              <a:cs typeface="+mn-cs"/>
            </a:endParaRPr>
          </a:p>
          <a:p>
            <a:pPr marL="228600" lvl="0" indent="-228600">
              <a:buAutoNum type="alphaLcPeriod"/>
            </a:pPr>
            <a:r>
              <a:rPr lang="en-US" sz="1200" kern="1200" baseline="0" dirty="0">
                <a:solidFill>
                  <a:schemeClr val="tx1"/>
                </a:solidFill>
                <a:effectLst/>
                <a:latin typeface="+mn-lt"/>
                <a:ea typeface="+mn-ea"/>
                <a:cs typeface="+mn-cs"/>
              </a:rPr>
              <a:t>“Now let’s see if we can recognize students analyzing and interpreting data in a classroom video clip.”</a:t>
            </a:r>
          </a:p>
          <a:p>
            <a:pPr lvl="0"/>
            <a:endParaRPr lang="en-US" sz="1200" kern="1200" baseline="0" dirty="0">
              <a:solidFill>
                <a:schemeClr val="tx1"/>
              </a:solidFill>
              <a:effectLst/>
              <a:latin typeface="+mn-lt"/>
              <a:ea typeface="+mn-ea"/>
              <a:cs typeface="+mn-cs"/>
            </a:endParaRPr>
          </a:p>
          <a:p>
            <a:pPr marL="228600" lvl="0" indent="-228600">
              <a:buAutoNum type="alphaLcPeriod" startAt="2"/>
            </a:pPr>
            <a:r>
              <a:rPr lang="en-US" sz="1200" b="0" kern="1200" baseline="0" dirty="0">
                <a:solidFill>
                  <a:schemeClr val="tx1"/>
                </a:solidFill>
                <a:effectLst/>
                <a:latin typeface="+mn-lt"/>
                <a:ea typeface="+mn-ea"/>
                <a:cs typeface="+mn-cs"/>
              </a:rPr>
              <a:t>Review</a:t>
            </a:r>
            <a:r>
              <a:rPr lang="en-US" sz="1200" kern="1200" baseline="0" dirty="0">
                <a:solidFill>
                  <a:schemeClr val="tx1"/>
                </a:solidFill>
                <a:effectLst/>
                <a:latin typeface="+mn-lt"/>
                <a:ea typeface="+mn-ea"/>
                <a:cs typeface="+mn-cs"/>
              </a:rPr>
              <a:t> the lesson context at the top of the transcript for video clip 1 (handout 3.3 in PD binder), making sure participants understand both the content and activity in focus.</a:t>
            </a:r>
          </a:p>
          <a:p>
            <a:pPr lvl="0"/>
            <a:endParaRPr lang="en-US" sz="1200" kern="1200" baseline="0" dirty="0">
              <a:solidFill>
                <a:schemeClr val="tx1"/>
              </a:solidFill>
              <a:effectLst/>
              <a:latin typeface="+mn-lt"/>
              <a:ea typeface="+mn-ea"/>
              <a:cs typeface="+mn-cs"/>
            </a:endParaRPr>
          </a:p>
          <a:p>
            <a:pPr marL="228600" lvl="0" indent="-228600">
              <a:buAutoNum type="alphaLcPeriod" startAt="3"/>
            </a:pPr>
            <a:r>
              <a:rPr lang="en-US" sz="1200" kern="1200" dirty="0">
                <a:solidFill>
                  <a:schemeClr val="tx1"/>
                </a:solidFill>
                <a:latin typeface="+mn-lt"/>
                <a:ea typeface="+mn-ea"/>
                <a:cs typeface="+mn-cs"/>
              </a:rPr>
              <a:t>“In this clip, students compare data on colored pom-pom beetles that survive in different environment simulations.”</a:t>
            </a:r>
          </a:p>
          <a:p>
            <a:pPr marL="0" lvl="0" indent="0">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13</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sz="1200" i="1" kern="1200" baseline="0" dirty="0">
              <a:solidFill>
                <a:schemeClr val="tx1"/>
              </a:solidFill>
              <a:effectLst/>
              <a:latin typeface="+mn-lt"/>
              <a:ea typeface="+mn-ea"/>
              <a:cs typeface="+mn-cs"/>
            </a:endParaRPr>
          </a:p>
          <a:p>
            <a:pPr marL="228600" lvl="0" indent="-228600">
              <a:buAutoNum type="alphaLcPeriod"/>
            </a:pPr>
            <a:r>
              <a:rPr lang="en-US" sz="1200" kern="1200" dirty="0">
                <a:solidFill>
                  <a:schemeClr val="tx1"/>
                </a:solidFill>
                <a:latin typeface="+mn-lt"/>
                <a:ea typeface="+mn-ea"/>
                <a:cs typeface="+mn-cs"/>
              </a:rPr>
              <a:t>“As we watch the video clip, we’ll </a:t>
            </a:r>
            <a:r>
              <a:rPr lang="en-US" sz="1200" b="1" kern="1200" dirty="0">
                <a:solidFill>
                  <a:schemeClr val="tx1"/>
                </a:solidFill>
                <a:latin typeface="+mn-lt"/>
                <a:ea typeface="+mn-ea"/>
                <a:cs typeface="+mn-cs"/>
              </a:rPr>
              <a:t>identify</a:t>
            </a:r>
            <a:r>
              <a:rPr lang="en-US" sz="1200" kern="1200" dirty="0">
                <a:solidFill>
                  <a:schemeClr val="tx1"/>
                </a:solidFill>
                <a:latin typeface="+mn-lt"/>
                <a:ea typeface="+mn-ea"/>
                <a:cs typeface="+mn-cs"/>
              </a:rPr>
              <a:t> actions that illustrate strategy 4. Be on the lookout for instances where the teacher or the students do something listed on the slide. That’s what we’ll discuss first.”</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Show the video clip.</a:t>
            </a:r>
          </a:p>
          <a:p>
            <a:endParaRPr lang="en-US" sz="1200" b="1" kern="1200" dirty="0">
              <a:solidFill>
                <a:schemeClr val="tx1"/>
              </a:solidFill>
              <a:effectLst/>
              <a:latin typeface="+mn-lt"/>
              <a:ea typeface="+mn-ea"/>
              <a:cs typeface="+mn-cs"/>
            </a:endParaRPr>
          </a:p>
          <a:p>
            <a:pPr marL="228600" indent="-228600">
              <a:buAutoNum type="alphaLcPeriod" startAt="3"/>
            </a:pPr>
            <a:r>
              <a:rPr lang="en-US" sz="1200" b="1" kern="1200" dirty="0">
                <a:solidFill>
                  <a:schemeClr val="tx1"/>
                </a:solidFill>
                <a:effectLst/>
                <a:latin typeface="+mn-lt"/>
                <a:ea typeface="+mn-ea"/>
                <a:cs typeface="+mn-cs"/>
              </a:rPr>
              <a:t>Individuals: </a:t>
            </a:r>
            <a:r>
              <a:rPr lang="en-US" sz="1200" kern="1200" dirty="0">
                <a:solidFill>
                  <a:schemeClr val="tx1"/>
                </a:solidFill>
                <a:effectLst/>
                <a:latin typeface="+mn-lt"/>
                <a:ea typeface="+mn-ea"/>
                <a:cs typeface="+mn-cs"/>
              </a:rPr>
              <a:t>“Think about the strategy 4 actions listed on the slide.”</a:t>
            </a:r>
          </a:p>
          <a:p>
            <a:endParaRPr lang="en-US" sz="1200" b="1" kern="1200" dirty="0">
              <a:solidFill>
                <a:schemeClr val="tx1"/>
              </a:solidFill>
              <a:effectLst/>
              <a:latin typeface="+mn-lt"/>
              <a:ea typeface="+mn-ea"/>
              <a:cs typeface="+mn-cs"/>
            </a:endParaRPr>
          </a:p>
          <a:p>
            <a:pPr marL="228600" indent="-228600">
              <a:buAutoNum type="alphaLcPeriod" startAt="4"/>
            </a:pPr>
            <a:r>
              <a:rPr lang="en-US" sz="1200" b="1" kern="1200" dirty="0">
                <a:solidFill>
                  <a:schemeClr val="tx1"/>
                </a:solidFill>
                <a:effectLst/>
                <a:latin typeface="+mn-lt"/>
                <a:ea typeface="+mn-ea"/>
                <a:cs typeface="+mn-cs"/>
              </a:rPr>
              <a:t>Whole group:</a:t>
            </a:r>
            <a:r>
              <a:rPr lang="en-US" sz="1200" kern="1200" dirty="0">
                <a:solidFill>
                  <a:schemeClr val="tx1"/>
                </a:solidFill>
                <a:effectLst/>
                <a:latin typeface="+mn-lt"/>
                <a:ea typeface="+mn-ea"/>
                <a:cs typeface="+mn-cs"/>
              </a:rPr>
              <a:t> “Discuss the question on the slide.</a:t>
            </a:r>
            <a:r>
              <a:rPr lang="en-US" sz="1050" kern="1200" dirty="0">
                <a:solidFill>
                  <a:schemeClr val="tx1"/>
                </a:solidFill>
                <a:effectLst/>
                <a:latin typeface="+mn-lt"/>
                <a:ea typeface="+mn-ea"/>
                <a:cs typeface="+mn-cs"/>
              </a:rPr>
              <a:t> Make</a:t>
            </a:r>
            <a:r>
              <a:rPr lang="en-US" sz="1050" kern="1200" baseline="0" dirty="0">
                <a:solidFill>
                  <a:schemeClr val="tx1"/>
                </a:solidFill>
                <a:effectLst/>
                <a:latin typeface="+mn-lt"/>
                <a:ea typeface="+mn-ea"/>
                <a:cs typeface="+mn-cs"/>
              </a:rPr>
              <a:t> sure to support your claims with evidence from the video transcript.”</a:t>
            </a:r>
            <a:endParaRPr lang="en-US" sz="1200" kern="1200" dirty="0">
              <a:solidFill>
                <a:schemeClr val="tx1"/>
              </a:solidFill>
              <a:effectLst/>
              <a:latin typeface="+mn-lt"/>
              <a:ea typeface="+mn-ea"/>
              <a:cs typeface="+mn-cs"/>
            </a:endParaRPr>
          </a:p>
          <a:p>
            <a:r>
              <a:rPr lang="en-US" sz="1050" b="1"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kern="1200" dirty="0">
                <a:solidFill>
                  <a:schemeClr val="tx1"/>
                </a:solidFill>
                <a:latin typeface="+mn-lt"/>
                <a:ea typeface="+mn-ea"/>
                <a:cs typeface="+mn-cs"/>
              </a:rPr>
              <a:t>At video segments 00:00:00–00:00:18; 00:01:16; 00:01:50; and 00:02:18, the teacher clarifies key observations by comparing the numbers of beetles of certain colors that survived in different environments. </a:t>
            </a:r>
          </a:p>
          <a:p>
            <a:pPr marL="137160" lvl="1" indent="-137160">
              <a:buFont typeface="Arial" pitchFamily="34" charset="0"/>
              <a:buChar char="•"/>
            </a:pPr>
            <a:r>
              <a:rPr lang="en-US" sz="1200" kern="1200" dirty="0">
                <a:solidFill>
                  <a:schemeClr val="tx1"/>
                </a:solidFill>
                <a:latin typeface="+mn-lt"/>
                <a:ea typeface="+mn-ea"/>
                <a:cs typeface="+mn-cs"/>
              </a:rPr>
              <a:t>At segments 00:00:32; 00:01:16; and 00:02:27, when the teacher asks, “What does that say?” or “What does that tell us?” she challenges students to begin making sense of the data. </a:t>
            </a:r>
          </a:p>
          <a:p>
            <a:pPr marL="137160" lvl="1" indent="-137160">
              <a:buFont typeface="Arial" pitchFamily="34" charset="0"/>
              <a:buChar char="•"/>
            </a:pPr>
            <a:r>
              <a:rPr lang="en-US" sz="1200" kern="1200" dirty="0">
                <a:solidFill>
                  <a:schemeClr val="tx1"/>
                </a:solidFill>
                <a:latin typeface="+mn-lt"/>
                <a:ea typeface="+mn-ea"/>
                <a:cs typeface="+mn-cs"/>
              </a:rPr>
              <a:t>To identify what needs to be explained, the teacher asks students to compare the numbers of beetles of different colors that survived in different environments (segments 00:00:32; 00:01:16; and 00:02:27). </a:t>
            </a:r>
          </a:p>
          <a:p>
            <a:pPr marL="137160" lvl="1" indent="-137160">
              <a:buFont typeface="Arial" pitchFamily="34" charset="0"/>
              <a:buChar char="•"/>
            </a:pPr>
            <a:r>
              <a:rPr lang="en-US" sz="1200" kern="1200" dirty="0">
                <a:solidFill>
                  <a:schemeClr val="tx1"/>
                </a:solidFill>
                <a:latin typeface="+mn-lt"/>
                <a:ea typeface="+mn-ea"/>
                <a:cs typeface="+mn-cs"/>
              </a:rPr>
              <a:t>The teacher also highlights what needs to be emphasized in this simulation by asking, “Why does a different piece of fabric mean that different beetles would get eaten?” (segment 00:02:42) and “Why do different fabrics mean different beetles are eaten?” (segments 00:03:14 and 00:03:28). </a:t>
            </a:r>
          </a:p>
          <a:p>
            <a:pPr marL="137160" lvl="1" indent="-137160">
              <a:buFont typeface="Arial" pitchFamily="34" charset="0"/>
              <a:buChar char="•"/>
            </a:pPr>
            <a:r>
              <a:rPr lang="en-US" sz="1200" kern="1200" dirty="0">
                <a:solidFill>
                  <a:schemeClr val="tx1"/>
                </a:solidFill>
                <a:latin typeface="+mn-lt"/>
                <a:ea typeface="+mn-ea"/>
                <a:cs typeface="+mn-cs"/>
              </a:rPr>
              <a:t>The teacher tries to guide students toward a scientific understanding when she says, “Good deal” (segment 00:01:40) after a student offers a scientifically accurate interpretation by saying that the blue beetles are better camouflaged in the rocky environment. The teacher clearly states that she expected more green beetles to survive in the green environment than in the rocky environment (segments 00:01:50–00:02:08) and expresses her surprise that no black beetles survived in the rocky environment (segment 00:02:18). However, she doesn’t engage students in discussing these unexpected results. Perhaps she thought it might distract them from developing the intended understandings. She also highlighted that Savannah provided a good summary explanation for why the fabric colors mattered (segment 00:03:14).</a:t>
            </a:r>
          </a:p>
        </p:txBody>
      </p:sp>
    </p:spTree>
    <p:extLst>
      <p:ext uri="{BB962C8B-B14F-4D97-AF65-F5344CB8AC3E}">
        <p14:creationId xmlns:p14="http://schemas.microsoft.com/office/powerpoint/2010/main" val="1053840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baseline="0" dirty="0"/>
          </a:p>
          <a:p>
            <a:pPr marL="228600" lvl="0" indent="-228600">
              <a:buAutoNum type="alphaLcPeriod"/>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“For the first analysis question on the slide, study the transcript for video clip 1 and come up with a claim, evidence, and reasoning to support your claim. For the second analysis question, consider alternative moves the teacher could have made as you identify missed opportunities.”</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After participants have shared their analyses, ask, “Were there any missed opportunities for engaging students in analyzing and interpreting data?” </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Reflect:</a:t>
            </a:r>
            <a:r>
              <a:rPr lang="en-US" sz="1200" kern="1200" dirty="0">
                <a:solidFill>
                  <a:schemeClr val="tx1"/>
                </a:solidFill>
                <a:latin typeface="+mn-lt"/>
                <a:ea typeface="+mn-ea"/>
                <a:cs typeface="+mn-cs"/>
              </a:rPr>
              <a:t>  Discuss the reflection questions on the slide, making sure participants share specifically what they learned about strategy 4.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Student thinking revealed:</a:t>
            </a:r>
            <a:endParaRPr lang="en-US" sz="1200"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Claim:</a:t>
            </a:r>
            <a:r>
              <a:rPr lang="en-US" sz="1200" kern="1200" dirty="0">
                <a:solidFill>
                  <a:schemeClr val="tx1"/>
                </a:solidFill>
                <a:latin typeface="+mn-lt"/>
                <a:ea typeface="+mn-ea"/>
                <a:cs typeface="+mn-cs"/>
              </a:rPr>
              <a:t> Students make a clear connection between the beetles’ ability to blend into their environment and the number of beetles that survived.  </a:t>
            </a:r>
          </a:p>
          <a:p>
            <a:pPr marL="320040" indent="-137160">
              <a:buFont typeface="Arial" pitchFamily="34" charset="0"/>
              <a:buChar char="•"/>
            </a:pPr>
            <a:r>
              <a:rPr lang="en-US" sz="1200" b="1" kern="1200" dirty="0">
                <a:solidFill>
                  <a:schemeClr val="tx1"/>
                </a:solidFill>
                <a:latin typeface="+mn-lt"/>
                <a:ea typeface="+mn-ea"/>
                <a:cs typeface="+mn-cs"/>
              </a:rPr>
              <a:t>Evidence: </a:t>
            </a:r>
            <a:r>
              <a:rPr lang="en-US" sz="1200" kern="1200" dirty="0">
                <a:solidFill>
                  <a:schemeClr val="tx1"/>
                </a:solidFill>
                <a:latin typeface="+mn-lt"/>
                <a:ea typeface="+mn-ea"/>
                <a:cs typeface="+mn-cs"/>
              </a:rPr>
              <a:t>Students observe that certain colors “popped out more” or “blended in more” (video segments 00:00:44–00:00:58; 00:04:47). Some students use the word </a:t>
            </a:r>
            <a:r>
              <a:rPr lang="en-US" sz="1200" i="1" kern="1200" dirty="0">
                <a:solidFill>
                  <a:schemeClr val="tx1"/>
                </a:solidFill>
                <a:latin typeface="+mn-lt"/>
                <a:ea typeface="+mn-ea"/>
                <a:cs typeface="+mn-cs"/>
              </a:rPr>
              <a:t>camouflage</a:t>
            </a:r>
            <a:r>
              <a:rPr lang="en-US" sz="1200" kern="1200" dirty="0">
                <a:solidFill>
                  <a:schemeClr val="tx1"/>
                </a:solidFill>
                <a:latin typeface="+mn-lt"/>
                <a:ea typeface="+mn-ea"/>
                <a:cs typeface="+mn-cs"/>
              </a:rPr>
              <a:t> to describe the results (segments 00:01:32; 00:03:36). Savannah explains how beetles of specific colors “might last a little longer” when they’re in the same color environment (segments 00:02:53–00:02:59). Students are even able to reason that what they expected to see (based on colors that pop out or blend in) differed from what actually happened (segments 00:04:01–00:04:42). On student suggests a possible reason for unexpected results: “Sometimes people just have really good vision” (00:03:36).</a:t>
            </a:r>
          </a:p>
          <a:p>
            <a:pPr marL="137160" indent="-137160">
              <a:buFont typeface="Arial" pitchFamily="34" charset="0"/>
              <a:buChar char="•"/>
            </a:pPr>
            <a:r>
              <a:rPr lang="en-US" sz="1200" i="1" kern="1200" dirty="0">
                <a:solidFill>
                  <a:schemeClr val="tx1"/>
                </a:solidFill>
                <a:latin typeface="+mn-lt"/>
                <a:ea typeface="+mn-ea"/>
                <a:cs typeface="+mn-cs"/>
              </a:rPr>
              <a:t>Missed opportunity:</a:t>
            </a:r>
            <a:r>
              <a:rPr lang="en-US" sz="1200" kern="1200" dirty="0">
                <a:solidFill>
                  <a:schemeClr val="tx1"/>
                </a:solidFill>
                <a:latin typeface="+mn-lt"/>
                <a:ea typeface="+mn-ea"/>
                <a:cs typeface="+mn-cs"/>
              </a:rPr>
              <a:t> Although both the teacher and students comment on the unexpected results in the numbers of green and black beetles that survive in the different environments, no one attempts to explain why this occurred. This is a missed opportunity to make sense of the actual data and seems to sweep away or ignore data that doesn’t fit the expected pattern.</a:t>
            </a:r>
            <a:endParaRPr lang="en-US" sz="1200" b="1" kern="1200" dirty="0">
              <a:solidFill>
                <a:schemeClr val="tx1"/>
              </a:solidFill>
              <a:latin typeface="+mn-lt"/>
              <a:ea typeface="+mn-ea"/>
              <a:cs typeface="+mn-cs"/>
            </a:endParaRPr>
          </a:p>
        </p:txBody>
      </p:sp>
    </p:spTree>
    <p:extLst>
      <p:ext uri="{BB962C8B-B14F-4D97-AF65-F5344CB8AC3E}">
        <p14:creationId xmlns:p14="http://schemas.microsoft.com/office/powerpoint/2010/main" val="118188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“Strategy</a:t>
            </a:r>
            <a:r>
              <a:rPr lang="en-US" sz="1200" kern="1200" baseline="0" dirty="0">
                <a:solidFill>
                  <a:schemeClr val="tx1"/>
                </a:solidFill>
                <a:latin typeface="+mn-lt"/>
                <a:ea typeface="+mn-ea"/>
                <a:cs typeface="+mn-cs"/>
              </a:rPr>
              <a:t> 5 is the </a:t>
            </a:r>
            <a:r>
              <a:rPr lang="en-US" sz="1200" kern="1200" dirty="0">
                <a:solidFill>
                  <a:schemeClr val="tx1"/>
                </a:solidFill>
                <a:latin typeface="+mn-lt"/>
                <a:ea typeface="+mn-ea"/>
                <a:cs typeface="+mn-cs"/>
              </a:rPr>
              <a:t>focus of the next video clip, although you may also see evidence of strategy 4 being used.” </a:t>
            </a:r>
          </a:p>
          <a:p>
            <a:pPr lvl="0"/>
            <a:endParaRPr lang="en-US" sz="1200" u="sng" kern="1200" dirty="0">
              <a:solidFill>
                <a:schemeClr val="tx1"/>
              </a:solidFill>
              <a:latin typeface="+mn-lt"/>
              <a:ea typeface="+mn-ea"/>
              <a:cs typeface="+mn-cs"/>
            </a:endParaRPr>
          </a:p>
          <a:p>
            <a:pPr marL="228600" lvl="0" indent="-228600">
              <a:buAutoNum type="alphaLcPeriod" startAt="2"/>
            </a:pPr>
            <a:r>
              <a:rPr lang="en-US" sz="1200" u="none" kern="1200" dirty="0">
                <a:solidFill>
                  <a:schemeClr val="tx1"/>
                </a:solidFill>
                <a:latin typeface="+mn-lt"/>
                <a:ea typeface="+mn-ea"/>
                <a:cs typeface="+mn-cs"/>
              </a:rPr>
              <a:t>Ha</a:t>
            </a:r>
            <a:r>
              <a:rPr lang="en-US" sz="1200" kern="1200" dirty="0">
                <a:solidFill>
                  <a:schemeClr val="tx1"/>
                </a:solidFill>
                <a:latin typeface="+mn-lt"/>
                <a:ea typeface="+mn-ea"/>
                <a:cs typeface="+mn-cs"/>
              </a:rPr>
              <a:t>ve participants analyze the transcript example (under “About Weather” in the strategy 5 chapter)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look for evidence of students engaging in constructing explanations and arguments.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is an important activity, but it can be cut if time is short. </a:t>
            </a:r>
          </a:p>
          <a:p>
            <a:pPr lvl="0"/>
            <a:endParaRPr lang="en-US" sz="1200" kern="1200" dirty="0">
              <a:solidFill>
                <a:schemeClr val="tx1"/>
              </a:solidFill>
              <a:latin typeface="+mn-lt"/>
              <a:ea typeface="+mn-ea"/>
              <a:cs typeface="+mn-cs"/>
            </a:endParaRPr>
          </a:p>
          <a:p>
            <a:pPr marL="228600" lvl="0" indent="-228600">
              <a:buAutoNum type="alphaLcPeriod" startAt="3"/>
            </a:pPr>
            <a:r>
              <a:rPr lang="en-US" sz="1200" kern="1200" dirty="0">
                <a:solidFill>
                  <a:schemeClr val="tx1"/>
                </a:solidFill>
                <a:latin typeface="+mn-lt"/>
                <a:ea typeface="+mn-ea"/>
                <a:cs typeface="+mn-cs"/>
              </a:rPr>
              <a:t>“Before we view another classroom video, let’s practice analyzing the example of strategy 5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This example comes from a</a:t>
            </a:r>
            <a:r>
              <a:rPr lang="en-US" sz="1200" kern="1200" baseline="0" dirty="0">
                <a:solidFill>
                  <a:schemeClr val="tx1"/>
                </a:solidFill>
                <a:latin typeface="+mn-lt"/>
                <a:ea typeface="+mn-ea"/>
                <a:cs typeface="+mn-cs"/>
              </a:rPr>
              <a:t> kindergarten lesson on weather. </a:t>
            </a:r>
            <a:r>
              <a:rPr lang="en-US" sz="1200" kern="1200" dirty="0">
                <a:solidFill>
                  <a:schemeClr val="tx1"/>
                </a:solidFill>
                <a:latin typeface="+mn-lt"/>
                <a:ea typeface="+mn-ea"/>
                <a:cs typeface="+mn-cs"/>
              </a:rPr>
              <a:t>Read the sample transcript in</a:t>
            </a:r>
            <a:r>
              <a:rPr lang="en-US" sz="1200" kern="1200" baseline="0" dirty="0">
                <a:solidFill>
                  <a:schemeClr val="tx1"/>
                </a:solidFill>
                <a:latin typeface="+mn-lt"/>
                <a:ea typeface="+mn-ea"/>
                <a:cs typeface="+mn-cs"/>
              </a:rPr>
              <a:t> the ‘About Weather’ section </a:t>
            </a:r>
            <a:r>
              <a:rPr lang="en-US" sz="1200" kern="1200" dirty="0">
                <a:solidFill>
                  <a:schemeClr val="tx1"/>
                </a:solidFill>
                <a:latin typeface="+mn-lt"/>
                <a:ea typeface="+mn-ea"/>
                <a:cs typeface="+mn-cs"/>
              </a:rPr>
              <a:t>and see if you can find any evidence of the teacher engaging students in constructing explanations and arguments. Refer to the action list on the slide for guidance.” </a:t>
            </a:r>
          </a:p>
          <a:p>
            <a:pPr lvl="0"/>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Emphasize that although the subject matter is different, the purpose of the task is to deepen participants’ understandings of how students can engage in different aspects of strategy 5. </a:t>
            </a:r>
          </a:p>
          <a:p>
            <a:pPr lvl="0"/>
            <a:endParaRPr lang="en-US" sz="1200" b="1" kern="1200" dirty="0">
              <a:solidFill>
                <a:schemeClr val="tx1"/>
              </a:solidFill>
              <a:latin typeface="+mn-lt"/>
              <a:ea typeface="+mn-ea"/>
              <a:cs typeface="+mn-cs"/>
            </a:endParaRPr>
          </a:p>
          <a:p>
            <a:pPr marL="228600" lvl="0" indent="-228600">
              <a:buAutoNum type="alphaLcPeriod" startAt="4"/>
            </a:pPr>
            <a:r>
              <a:rPr lang="en-US" sz="1200" b="1" kern="1200" dirty="0">
                <a:solidFill>
                  <a:schemeClr val="tx1"/>
                </a:solidFill>
                <a:latin typeface="+mn-lt"/>
                <a:ea typeface="+mn-ea"/>
                <a:cs typeface="+mn-cs"/>
              </a:rPr>
              <a:t>Individual work time (5 min). </a:t>
            </a:r>
          </a:p>
          <a:p>
            <a:pPr lvl="0"/>
            <a:endParaRPr lang="en-US" sz="1200" b="1" kern="1200" dirty="0">
              <a:solidFill>
                <a:schemeClr val="tx1"/>
              </a:solidFill>
              <a:latin typeface="+mn-lt"/>
              <a:ea typeface="+mn-ea"/>
              <a:cs typeface="+mn-cs"/>
            </a:endParaRPr>
          </a:p>
          <a:p>
            <a:pPr marL="228600" lvl="0" indent="-228600">
              <a:buAutoNum type="alphaLcPeriod" startAt="5"/>
            </a:pP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evidence from the transcript of students engaging in strategy 5,</a:t>
            </a:r>
            <a:r>
              <a:rPr lang="en-US" sz="1200" kern="1200" baseline="0" dirty="0">
                <a:solidFill>
                  <a:schemeClr val="tx1"/>
                </a:solidFill>
                <a:latin typeface="+mn-lt"/>
                <a:ea typeface="+mn-ea"/>
                <a:cs typeface="+mn-cs"/>
              </a:rPr>
              <a:t> noting </a:t>
            </a: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specific action illustrated </a:t>
            </a:r>
            <a:r>
              <a:rPr lang="en-US" sz="1200" kern="1200" dirty="0">
                <a:solidFill>
                  <a:schemeClr val="tx1"/>
                </a:solidFill>
                <a:latin typeface="+mn-lt"/>
                <a:ea typeface="+mn-ea"/>
                <a:cs typeface="+mn-cs"/>
              </a:rPr>
              <a:t>from the list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Students in the sample transcript demonstrate (a) making a claim, (b) supporting the claim with evidence, (c) using logical reasoning to support the claim, or (d) engaging in argumentation. (</a:t>
            </a: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Students aren’t yet using science ideas to support their claims, since this comes later in the lesson sequence.)</a:t>
            </a:r>
          </a:p>
          <a:p>
            <a:r>
              <a:rPr lang="en-US" sz="1200" kern="1200" dirty="0">
                <a:solidFill>
                  <a:schemeClr val="tx1"/>
                </a:solidFill>
                <a:latin typeface="+mn-lt"/>
                <a:ea typeface="+mn-ea"/>
                <a:cs typeface="+mn-cs"/>
              </a:rPr>
              <a:t> </a:t>
            </a:r>
          </a:p>
          <a:p>
            <a:pPr marL="137160" indent="-137160">
              <a:buFont typeface="Arial" pitchFamily="34" charset="0"/>
              <a:buChar char="•"/>
            </a:pPr>
            <a:r>
              <a:rPr lang="en-US" sz="1200" b="1" kern="1200" dirty="0">
                <a:solidFill>
                  <a:schemeClr val="tx1"/>
                </a:solidFill>
                <a:latin typeface="+mn-lt"/>
                <a:ea typeface="+mn-ea"/>
                <a:cs typeface="+mn-cs"/>
              </a:rPr>
              <a:t>Student 1:</a:t>
            </a:r>
            <a:r>
              <a:rPr lang="en-US" sz="1200" kern="1200" dirty="0">
                <a:solidFill>
                  <a:schemeClr val="tx1"/>
                </a:solidFill>
                <a:latin typeface="+mn-lt"/>
                <a:ea typeface="+mn-ea"/>
                <a:cs typeface="+mn-cs"/>
              </a:rPr>
              <a:t> </a:t>
            </a:r>
          </a:p>
          <a:p>
            <a:pPr marL="320040" indent="-137160">
              <a:buFont typeface="Arial" pitchFamily="34" charset="0"/>
              <a:buChar char="•"/>
            </a:pPr>
            <a:r>
              <a:rPr lang="en-US" sz="1200" b="1" kern="1200" dirty="0">
                <a:solidFill>
                  <a:schemeClr val="tx1"/>
                </a:solidFill>
                <a:latin typeface="+mn-lt"/>
                <a:ea typeface="+mn-ea"/>
                <a:cs typeface="+mn-cs"/>
              </a:rPr>
              <a:t>Claim:</a:t>
            </a:r>
            <a:r>
              <a:rPr lang="en-US" sz="1200" kern="1200" dirty="0">
                <a:solidFill>
                  <a:schemeClr val="tx1"/>
                </a:solidFill>
                <a:latin typeface="+mn-lt"/>
                <a:ea typeface="+mn-ea"/>
                <a:cs typeface="+mn-cs"/>
              </a:rPr>
              <a:t> “I think our place is sunnier than Place B.” </a:t>
            </a:r>
          </a:p>
          <a:p>
            <a:pPr marL="32004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“Our place has more sunny days than cloudy days.… There were 18 sunny days this month and only five cloudy days.”</a:t>
            </a:r>
          </a:p>
          <a:p>
            <a:pPr marL="137160" indent="-137160">
              <a:buFont typeface="Arial" pitchFamily="34" charset="0"/>
              <a:buChar char="•"/>
            </a:pPr>
            <a:r>
              <a:rPr lang="en-US" sz="1200" b="1" kern="1200" dirty="0">
                <a:solidFill>
                  <a:schemeClr val="tx1"/>
                </a:solidFill>
                <a:latin typeface="+mn-lt"/>
                <a:ea typeface="+mn-ea"/>
                <a:cs typeface="+mn-cs"/>
              </a:rPr>
              <a:t>Student 2:</a:t>
            </a:r>
            <a:endParaRPr lang="en-US" sz="1200"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Claim:</a:t>
            </a:r>
            <a:r>
              <a:rPr lang="en-US" sz="1200" kern="1200" dirty="0">
                <a:solidFill>
                  <a:schemeClr val="tx1"/>
                </a:solidFill>
                <a:latin typeface="+mn-lt"/>
                <a:ea typeface="+mn-ea"/>
                <a:cs typeface="+mn-cs"/>
              </a:rPr>
              <a:t> “Our weather is mostly sunny, [but] Place B isn’t sunny at all.”</a:t>
            </a:r>
          </a:p>
          <a:p>
            <a:pPr marL="32004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“Because 18 is more than five, so that means it’s sunny.… Almost all [of Place B’s] days are cloudy.”</a:t>
            </a:r>
          </a:p>
          <a:p>
            <a:pPr marL="137160" indent="-137160">
              <a:buFont typeface="Arial" pitchFamily="34" charset="0"/>
              <a:buChar char="•"/>
            </a:pPr>
            <a:r>
              <a:rPr lang="en-US" sz="1200" b="1" kern="1200" dirty="0">
                <a:solidFill>
                  <a:schemeClr val="tx1"/>
                </a:solidFill>
                <a:latin typeface="+mn-lt"/>
                <a:ea typeface="+mn-ea"/>
                <a:cs typeface="+mn-cs"/>
              </a:rPr>
              <a:t>Student 3: </a:t>
            </a:r>
            <a:endParaRPr lang="en-US" sz="1200"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Claim:</a:t>
            </a:r>
            <a:r>
              <a:rPr lang="en-US" sz="1200" kern="1200" dirty="0">
                <a:solidFill>
                  <a:schemeClr val="tx1"/>
                </a:solidFill>
                <a:latin typeface="+mn-lt"/>
                <a:ea typeface="+mn-ea"/>
                <a:cs typeface="+mn-cs"/>
              </a:rPr>
              <a:t> “Weather isn’t the same everywhere.”</a:t>
            </a:r>
          </a:p>
          <a:p>
            <a:pPr marL="32004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“We found out about weather differences in these two places.… We have more sunny days than Place B.”</a:t>
            </a:r>
          </a:p>
          <a:p>
            <a:pPr marL="320040" indent="-137160">
              <a:buFont typeface="Arial" pitchFamily="34" charset="0"/>
              <a:buChar char="•"/>
            </a:pPr>
            <a:r>
              <a:rPr lang="en-US" sz="1200" b="1" kern="1200" dirty="0">
                <a:solidFill>
                  <a:schemeClr val="tx1"/>
                </a:solidFill>
                <a:latin typeface="+mn-lt"/>
                <a:ea typeface="+mn-ea"/>
                <a:cs typeface="+mn-cs"/>
              </a:rPr>
              <a:t>Logical reasoning:</a:t>
            </a:r>
            <a:r>
              <a:rPr lang="en-US" sz="1200" kern="1200" dirty="0">
                <a:solidFill>
                  <a:schemeClr val="tx1"/>
                </a:solidFill>
                <a:latin typeface="+mn-lt"/>
                <a:ea typeface="+mn-ea"/>
                <a:cs typeface="+mn-cs"/>
              </a:rPr>
              <a:t> “There must be some difference between Pomona and Place B.… Maybe Place B is at a higher altitude, because we learned that it’s cooler at higher altitudes. Maybe it’s cooler because it’s cloudy.”</a:t>
            </a:r>
          </a:p>
          <a:p>
            <a:pPr marL="137160" indent="-137160">
              <a:buFont typeface="Arial" pitchFamily="34" charset="0"/>
              <a:buChar char="•"/>
            </a:pPr>
            <a:r>
              <a:rPr lang="en-US" sz="1200" b="1" kern="1200" dirty="0">
                <a:solidFill>
                  <a:schemeClr val="tx1"/>
                </a:solidFill>
                <a:latin typeface="+mn-lt"/>
                <a:ea typeface="+mn-ea"/>
                <a:cs typeface="+mn-cs"/>
              </a:rPr>
              <a:t>Student 4:</a:t>
            </a:r>
            <a:endParaRPr lang="en-US" sz="1200"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Argument:</a:t>
            </a:r>
            <a:r>
              <a:rPr lang="en-US" sz="1200" kern="1200" dirty="0">
                <a:solidFill>
                  <a:schemeClr val="tx1"/>
                </a:solidFill>
                <a:latin typeface="+mn-lt"/>
                <a:ea typeface="+mn-ea"/>
                <a:cs typeface="+mn-cs"/>
              </a:rPr>
              <a:t> “I agree with [S3’s] idea that maybe Place B is at a higher altitude.”</a:t>
            </a:r>
          </a:p>
          <a:p>
            <a:pPr marL="32004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“I sometimes see clouds covering up Mount Baldy when it’s sunny down here.”</a:t>
            </a:r>
          </a:p>
          <a:p>
            <a:pPr marL="137160" indent="-137160">
              <a:buFont typeface="Arial" pitchFamily="34" charset="0"/>
              <a:buChar char="•"/>
            </a:pPr>
            <a:r>
              <a:rPr lang="en-US" sz="1200" b="1" kern="1200" dirty="0">
                <a:solidFill>
                  <a:schemeClr val="tx1"/>
                </a:solidFill>
                <a:latin typeface="+mn-lt"/>
                <a:ea typeface="+mn-ea"/>
                <a:cs typeface="+mn-cs"/>
              </a:rPr>
              <a:t>Student 5:</a:t>
            </a:r>
            <a:endParaRPr lang="en-US" sz="1200"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Argument:</a:t>
            </a:r>
            <a:r>
              <a:rPr lang="en-US" sz="1200" kern="1200" dirty="0">
                <a:solidFill>
                  <a:schemeClr val="tx1"/>
                </a:solidFill>
                <a:latin typeface="+mn-lt"/>
                <a:ea typeface="+mn-ea"/>
                <a:cs typeface="+mn-cs"/>
              </a:rPr>
              <a:t> “Place B could be cloudy for another reason.” </a:t>
            </a:r>
          </a:p>
          <a:p>
            <a:pPr marL="320040" indent="-137160">
              <a:buFont typeface="Arial" pitchFamily="34" charset="0"/>
              <a:buChar char="•"/>
            </a:pPr>
            <a:r>
              <a:rPr lang="en-US" sz="1200" b="1" kern="1200" dirty="0">
                <a:solidFill>
                  <a:schemeClr val="tx1"/>
                </a:solidFill>
                <a:latin typeface="+mn-lt"/>
                <a:ea typeface="+mn-ea"/>
                <a:cs typeface="+mn-cs"/>
              </a:rPr>
              <a:t>Logical reasoning:</a:t>
            </a:r>
            <a:r>
              <a:rPr lang="en-US" sz="1200" kern="1200" dirty="0">
                <a:solidFill>
                  <a:schemeClr val="tx1"/>
                </a:solidFill>
                <a:latin typeface="+mn-lt"/>
                <a:ea typeface="+mn-ea"/>
                <a:cs typeface="+mn-cs"/>
              </a:rPr>
              <a:t> “Maybe it’s more polluted in Place B. Pollution causes smog.”</a:t>
            </a:r>
          </a:p>
          <a:p>
            <a:pPr marL="137160" indent="-137160">
              <a:buFont typeface="Arial" pitchFamily="34" charset="0"/>
              <a:buChar char="•"/>
            </a:pPr>
            <a:r>
              <a:rPr lang="en-US" sz="1200" b="1" kern="1200" dirty="0">
                <a:solidFill>
                  <a:schemeClr val="tx1"/>
                </a:solidFill>
                <a:latin typeface="+mn-lt"/>
                <a:ea typeface="+mn-ea"/>
                <a:cs typeface="+mn-cs"/>
              </a:rPr>
              <a:t>Student 6:</a:t>
            </a:r>
            <a:endParaRPr lang="en-US" sz="1200"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Argument and evidence:</a:t>
            </a:r>
            <a:r>
              <a:rPr lang="en-US" sz="1200" kern="1200" dirty="0">
                <a:solidFill>
                  <a:schemeClr val="tx1"/>
                </a:solidFill>
                <a:latin typeface="+mn-lt"/>
                <a:ea typeface="+mn-ea"/>
                <a:cs typeface="+mn-cs"/>
              </a:rPr>
              <a:t> “But it’s really polluted here, and we have a lot of sunny days.”</a:t>
            </a:r>
          </a:p>
          <a:p>
            <a:pPr marL="137160" indent="-137160">
              <a:buFont typeface="Arial" pitchFamily="34" charset="0"/>
              <a:buChar char="•"/>
            </a:pPr>
            <a:r>
              <a:rPr lang="en-US" sz="1200" b="1" kern="1200" dirty="0">
                <a:solidFill>
                  <a:schemeClr val="tx1"/>
                </a:solidFill>
                <a:latin typeface="+mn-lt"/>
                <a:ea typeface="+mn-ea"/>
                <a:cs typeface="+mn-cs"/>
              </a:rPr>
              <a:t>Student 2:</a:t>
            </a:r>
          </a:p>
          <a:p>
            <a:pPr marL="320040" indent="-137160">
              <a:buFont typeface="Arial" pitchFamily="34" charset="0"/>
              <a:buChar char="•"/>
            </a:pPr>
            <a:r>
              <a:rPr lang="en-US" sz="1200" b="1" kern="1200" dirty="0">
                <a:solidFill>
                  <a:schemeClr val="tx1"/>
                </a:solidFill>
                <a:latin typeface="+mn-lt"/>
                <a:ea typeface="+mn-ea"/>
                <a:cs typeface="+mn-cs"/>
              </a:rPr>
              <a:t>Argument:</a:t>
            </a:r>
            <a:r>
              <a:rPr lang="en-US" sz="1200" kern="1200" dirty="0">
                <a:solidFill>
                  <a:schemeClr val="tx1"/>
                </a:solidFill>
                <a:latin typeface="+mn-lt"/>
                <a:ea typeface="+mn-ea"/>
                <a:cs typeface="+mn-cs"/>
              </a:rPr>
              <a:t>  “I agree with S3 that weather isn’t the same everywhere, and I agree with his evidence. But I have a different reason.”</a:t>
            </a:r>
          </a:p>
          <a:p>
            <a:pPr marL="32004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“We went to San Francisco, and it was, like, cloudy and foggy every morning.”</a:t>
            </a:r>
          </a:p>
          <a:p>
            <a:pPr marL="320040" indent="-137160">
              <a:buFont typeface="Arial" pitchFamily="34" charset="0"/>
              <a:buChar char="•"/>
            </a:pPr>
            <a:r>
              <a:rPr lang="en-US" sz="1200" b="1" kern="1200" dirty="0">
                <a:solidFill>
                  <a:schemeClr val="tx1"/>
                </a:solidFill>
                <a:latin typeface="+mn-lt"/>
                <a:ea typeface="+mn-ea"/>
                <a:cs typeface="+mn-cs"/>
              </a:rPr>
              <a:t>Logical reasoning:</a:t>
            </a:r>
            <a:r>
              <a:rPr lang="en-US" sz="1200" kern="1200" dirty="0">
                <a:solidFill>
                  <a:schemeClr val="tx1"/>
                </a:solidFill>
                <a:latin typeface="+mn-lt"/>
                <a:ea typeface="+mn-ea"/>
                <a:cs typeface="+mn-cs"/>
              </a:rPr>
              <a:t> “I think it was because it was right next to the ocean.”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166183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pPr marL="0" indent="0">
              <a:buNone/>
            </a:pPr>
            <a:endParaRPr lang="en-US" sz="1200" kern="1200" baseline="0" dirty="0">
              <a:solidFill>
                <a:schemeClr val="tx1"/>
              </a:solidFill>
              <a:effectLst/>
              <a:latin typeface="+mn-lt"/>
              <a:ea typeface="+mn-ea"/>
              <a:cs typeface="+mn-cs"/>
            </a:endParaRPr>
          </a:p>
          <a:p>
            <a:pPr marL="228600" indent="-228600">
              <a:buAutoNum type="alphaLcPeriod"/>
            </a:pPr>
            <a:r>
              <a:rPr lang="en-US" sz="1200" kern="1200" dirty="0">
                <a:solidFill>
                  <a:schemeClr val="tx1"/>
                </a:solidFill>
                <a:latin typeface="+mn-lt"/>
                <a:ea typeface="+mn-ea"/>
                <a:cs typeface="+mn-cs"/>
              </a:rPr>
              <a:t>“Now we’re going to look at another video clip and focus on identifying strategy 5: Engage students in constructing explanations and arguments.”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Read the context of the lesson at the top of the transcript for video clip 2 (handout 3.4 in the PD program</a:t>
            </a:r>
            <a:r>
              <a:rPr lang="en-US" sz="1200" kern="1200" baseline="0" dirty="0">
                <a:solidFill>
                  <a:schemeClr val="tx1"/>
                </a:solidFill>
                <a:latin typeface="+mn-lt"/>
                <a:ea typeface="+mn-ea"/>
                <a:cs typeface="+mn-cs"/>
              </a:rPr>
              <a:t> binder</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you decide to replace Video Clip 3.2 with Video Clip 3.3, have participants use handout 3.5 (Transcript for Video Clip 3.3).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17</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sz="1200" i="1"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kern="1200" dirty="0">
                <a:solidFill>
                  <a:schemeClr val="tx1"/>
                </a:solidFill>
                <a:latin typeface="+mn-lt"/>
                <a:ea typeface="+mn-ea"/>
                <a:cs typeface="+mn-cs"/>
              </a:rPr>
              <a:t>“As you watch the video clip, </a:t>
            </a:r>
            <a:r>
              <a:rPr lang="en-US" sz="1200" b="1" kern="1200" dirty="0">
                <a:solidFill>
                  <a:schemeClr val="tx1"/>
                </a:solidFill>
                <a:latin typeface="+mn-lt"/>
                <a:ea typeface="+mn-ea"/>
                <a:cs typeface="+mn-cs"/>
              </a:rPr>
              <a:t>identify</a:t>
            </a:r>
            <a:r>
              <a:rPr lang="en-US" sz="1200" kern="1200" dirty="0">
                <a:solidFill>
                  <a:schemeClr val="tx1"/>
                </a:solidFill>
                <a:latin typeface="+mn-lt"/>
                <a:ea typeface="+mn-ea"/>
                <a:cs typeface="+mn-cs"/>
              </a:rPr>
              <a:t> instances where students are engaged in </a:t>
            </a:r>
            <a:r>
              <a:rPr lang="en-US" sz="1200" b="0" kern="1200" dirty="0">
                <a:solidFill>
                  <a:schemeClr val="tx1"/>
                </a:solidFill>
                <a:latin typeface="+mn-lt"/>
                <a:ea typeface="+mn-ea"/>
                <a:cs typeface="+mn-cs"/>
              </a:rPr>
              <a:t>constructing explanations and arguments </a:t>
            </a:r>
            <a:r>
              <a:rPr lang="en-US" sz="1200" kern="1200" dirty="0">
                <a:solidFill>
                  <a:schemeClr val="tx1"/>
                </a:solidFill>
                <a:latin typeface="+mn-lt"/>
                <a:ea typeface="+mn-ea"/>
                <a:cs typeface="+mn-cs"/>
              </a:rPr>
              <a:t>(strategy 5). You might notice examples of strategy 4 (analyzing and interpreting data), but focus on identifying strategy 5. Also notice the kinds of questions the teacher asks (elicit, probe, or challenge).”</a:t>
            </a:r>
            <a:r>
              <a:rPr lang="en-US" dirty="0"/>
              <a:t>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Before showing the video clip, read the list of actions on the slide</a:t>
            </a:r>
            <a:r>
              <a:rPr lang="en-US" sz="1200" kern="1200" baseline="0" dirty="0">
                <a:solidFill>
                  <a:schemeClr val="tx1"/>
                </a:solidFill>
                <a:latin typeface="+mn-lt"/>
                <a:ea typeface="+mn-ea"/>
                <a:cs typeface="+mn-cs"/>
              </a:rPr>
              <a:t>.</a:t>
            </a:r>
          </a:p>
          <a:p>
            <a:endParaRPr lang="en-US" sz="1200" b="0" kern="1200" baseline="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“Think about the strategy 5 actions listed on the slide.” </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a:t>
            </a:r>
            <a:r>
              <a:rPr lang="en-US" sz="1200" kern="1200" baseline="0" dirty="0">
                <a:solidFill>
                  <a:schemeClr val="tx1"/>
                </a:solidFill>
                <a:latin typeface="+mn-lt"/>
                <a:ea typeface="+mn-ea"/>
                <a:cs typeface="+mn-cs"/>
              </a:rPr>
              <a:t> the question on the slide</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Make</a:t>
            </a:r>
            <a:r>
              <a:rPr lang="en-US" sz="1200" kern="1200" baseline="0" dirty="0">
                <a:solidFill>
                  <a:schemeClr val="tx1"/>
                </a:solidFill>
                <a:effectLst/>
                <a:latin typeface="+mn-lt"/>
                <a:ea typeface="+mn-ea"/>
                <a:cs typeface="+mn-cs"/>
              </a:rPr>
              <a:t> sure to support your claims with evidence from the video transcript.”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startAt="5"/>
            </a:pP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“Strategy 5 is designed to help move student thinking forward toward deeper understandings of science ideas, so we should see challenge questions as</a:t>
            </a:r>
            <a:r>
              <a:rPr lang="en-US" sz="1200" kern="1200" baseline="0" dirty="0">
                <a:solidFill>
                  <a:schemeClr val="tx1"/>
                </a:solidFill>
                <a:latin typeface="+mn-lt"/>
                <a:ea typeface="+mn-ea"/>
                <a:cs typeface="+mn-cs"/>
              </a:rPr>
              <a:t> well as </a:t>
            </a:r>
            <a:r>
              <a:rPr lang="en-US" sz="1200" kern="1200" dirty="0">
                <a:solidFill>
                  <a:schemeClr val="tx1"/>
                </a:solidFill>
                <a:latin typeface="+mn-lt"/>
                <a:ea typeface="+mn-ea"/>
                <a:cs typeface="+mn-cs"/>
              </a:rPr>
              <a:t>probe questions in the video clip.”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At video segments 00:00:52; 00:01:02; and 00:01:19, students make claims and give reasoning related to camouflage (a science idea).</a:t>
            </a:r>
          </a:p>
          <a:p>
            <a:pPr marL="137160" indent="-137160">
              <a:buFont typeface="Arial" pitchFamily="34" charset="0"/>
              <a:buChar char="•"/>
            </a:pPr>
            <a:r>
              <a:rPr lang="en-US" sz="1200" kern="1200" dirty="0">
                <a:solidFill>
                  <a:schemeClr val="tx1"/>
                </a:solidFill>
                <a:latin typeface="+mn-lt"/>
                <a:ea typeface="+mn-ea"/>
                <a:cs typeface="+mn-cs"/>
              </a:rPr>
              <a:t>At segments 00:01:36 and 00:02:26, students make claims, but their reasoning is unclear. Perhaps they don’t understand the camouflage idea?</a:t>
            </a:r>
          </a:p>
          <a:p>
            <a:pPr marL="137160" indent="-137160">
              <a:buFont typeface="Arial" pitchFamily="34" charset="0"/>
              <a:buChar char="•"/>
            </a:pPr>
            <a:r>
              <a:rPr lang="en-US" sz="1200" kern="1200" dirty="0">
                <a:solidFill>
                  <a:schemeClr val="tx1"/>
                </a:solidFill>
                <a:latin typeface="+mn-lt"/>
                <a:ea typeface="+mn-ea"/>
                <a:cs typeface="+mn-cs"/>
              </a:rPr>
              <a:t>At segments 00:01:19 and 00:01:47, two students make claims and provide reasoning related to camouflage (a science idea), as well as logical reasoning and examples. The first student compares green beetles blending in with the grass and black beetles blending with the desert (00:01:19), and the second student uses apples and bananas as examples of how the red and yellow beetles might blend in (00:02:02).</a:t>
            </a:r>
          </a:p>
          <a:p>
            <a:pPr marL="137160" indent="-137160">
              <a:buFont typeface="Arial" pitchFamily="34" charset="0"/>
              <a:buChar char="•"/>
            </a:pPr>
            <a:r>
              <a:rPr lang="en-US" sz="1200" kern="1200" dirty="0">
                <a:solidFill>
                  <a:schemeClr val="tx1"/>
                </a:solidFill>
                <a:latin typeface="+mn-lt"/>
                <a:ea typeface="+mn-ea"/>
                <a:cs typeface="+mn-cs"/>
              </a:rPr>
              <a:t>At segment 00:03:03, a student makes a claim that color affects whether beetles get eaten and supports the claim with evidence from the simulation activity showing how many beetles survived (segment 00:03:11).</a:t>
            </a:r>
            <a:endParaRPr lang="en-US" sz="2000" kern="1200" dirty="0">
              <a:solidFill>
                <a:schemeClr val="tx1"/>
              </a:solidFill>
              <a:effectLst/>
              <a:latin typeface="+mn-lt"/>
              <a:ea typeface="+mn-ea"/>
              <a:cs typeface="+mn-cs"/>
            </a:endParaRPr>
          </a:p>
          <a:p>
            <a:pPr eaLnBrk="1" hangingPunct="1"/>
            <a:endParaRPr lang="en-US" baseline="0" dirty="0"/>
          </a:p>
        </p:txBody>
      </p:sp>
    </p:spTree>
    <p:extLst>
      <p:ext uri="{BB962C8B-B14F-4D97-AF65-F5344CB8AC3E}">
        <p14:creationId xmlns:p14="http://schemas.microsoft.com/office/powerpoint/2010/main" val="52556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228600" lvl="0" indent="-228600">
              <a:buAutoNum type="alphaLcPeriod"/>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“For the first analysis question on the slide, study the video transcript and come up with a claim, evidence, and reasoning to support your claim. For the second analysis question, consider alternative moves the teacher could have made as you identify any missed opportunities.”</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After participants have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shared their analyses, ask, “Were there any missed opportunities for engaging students in constructing explanations and arguments?”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Reflect:</a:t>
            </a:r>
            <a:r>
              <a:rPr lang="en-US" sz="1200" kern="1200" dirty="0">
                <a:solidFill>
                  <a:schemeClr val="tx1"/>
                </a:solidFill>
                <a:latin typeface="+mn-lt"/>
                <a:ea typeface="+mn-ea"/>
                <a:cs typeface="+mn-cs"/>
              </a:rPr>
              <a:t> Discuss the reflection questions on the slide, making sure participants share specifically what they learned about strategy 5.</a:t>
            </a:r>
          </a:p>
          <a:p>
            <a:endParaRPr lang="en-US" sz="1200"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Possible responses: </a:t>
            </a:r>
            <a:endParaRPr lang="en-US" sz="1200" kern="1200" dirty="0">
              <a:solidFill>
                <a:schemeClr val="tx1"/>
              </a:solidFill>
              <a:latin typeface="+mn-lt"/>
              <a:ea typeface="+mn-ea"/>
              <a:cs typeface="+mn-cs"/>
            </a:endParaRPr>
          </a:p>
          <a:p>
            <a:pPr marL="137160" lvl="0" indent="-137160">
              <a:buFont typeface="Arial" pitchFamily="34" charset="0"/>
              <a:buChar char="•"/>
            </a:pPr>
            <a:r>
              <a:rPr lang="en-US" sz="1200" b="1" kern="1200" dirty="0">
                <a:solidFill>
                  <a:schemeClr val="tx1"/>
                </a:solidFill>
                <a:latin typeface="+mn-lt"/>
                <a:ea typeface="+mn-ea"/>
                <a:cs typeface="+mn-cs"/>
              </a:rPr>
              <a:t>Claim:</a:t>
            </a:r>
            <a:r>
              <a:rPr lang="en-US" sz="1200" kern="1200" dirty="0">
                <a:solidFill>
                  <a:schemeClr val="tx1"/>
                </a:solidFill>
                <a:latin typeface="+mn-lt"/>
                <a:ea typeface="+mn-ea"/>
                <a:cs typeface="+mn-cs"/>
              </a:rPr>
              <a:t> Students understand the idea that camouflaged animals have a survival advantage in their environment, but they struggle to support that claim with evidence.</a:t>
            </a:r>
          </a:p>
          <a:p>
            <a:pPr marL="137160" lvl="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At video segments 00:00:52; 00:01:02; and 00:01:19, students share their claims that color variations among the beetles matter. Their evidence and reasoning are that some beetles blend into their environments better than others. They don’t explicitly give evidence indicating that fewer beetles that blend in get eaten, nor do they provide evidence from the simulation, even when the teacher prompts them to do so: “OK, let’s try and be using some of the evidence that we saw as well” (segment 00:01:09). The only student who refers to data from the simulation is the girl in the third segment (2c). During this exchange with the teacher, she finally provides evidence: “Maybe how many [beetles] survived or not” (segment 00:03:11). </a:t>
            </a:r>
          </a:p>
          <a:p>
            <a:pPr marL="137160" lvl="0" indent="-137160">
              <a:buFont typeface="Arial" pitchFamily="34" charset="0"/>
              <a:buChar char="•"/>
            </a:pPr>
            <a:r>
              <a:rPr lang="en-US" sz="1200" b="1" kern="1200" dirty="0">
                <a:solidFill>
                  <a:schemeClr val="tx1"/>
                </a:solidFill>
                <a:latin typeface="+mn-lt"/>
                <a:ea typeface="+mn-ea"/>
                <a:cs typeface="+mn-cs"/>
              </a:rPr>
              <a:t>Reasoning:</a:t>
            </a:r>
            <a:r>
              <a:rPr lang="en-US" sz="1200" kern="1200" dirty="0">
                <a:solidFill>
                  <a:schemeClr val="tx1"/>
                </a:solidFill>
                <a:latin typeface="+mn-lt"/>
                <a:ea typeface="+mn-ea"/>
                <a:cs typeface="+mn-cs"/>
              </a:rPr>
              <a:t> Students in this clip don’t supply evidence unless the teacher asks questions that provide significant scaffolding. In the third video segment (2c), after the teacher asks specifically whether color affects whether beetles get eaten (segments 00:02:46–00:02:57 and 00:03:04), a student finally suggests a connection between the simulation observations and her claim, but this happened only after the teacher pointed at the data table and asked, “What here is showing you that?” (segment 00:03:04). </a:t>
            </a:r>
          </a:p>
          <a:p>
            <a:pPr marL="137160" lvl="0" indent="-137160">
              <a:buFont typeface="Arial" pitchFamily="34" charset="0"/>
              <a:buChar char="•"/>
            </a:pPr>
            <a:r>
              <a:rPr lang="en-US" sz="1200" b="1" kern="1200" dirty="0">
                <a:solidFill>
                  <a:schemeClr val="tx1"/>
                </a:solidFill>
                <a:latin typeface="+mn-lt"/>
                <a:ea typeface="+mn-ea"/>
                <a:cs typeface="+mn-cs"/>
              </a:rPr>
              <a:t>Alternatives:</a:t>
            </a:r>
            <a:r>
              <a:rPr lang="en-US" sz="1200" kern="1200" dirty="0">
                <a:solidFill>
                  <a:schemeClr val="tx1"/>
                </a:solidFill>
                <a:latin typeface="+mn-lt"/>
                <a:ea typeface="+mn-ea"/>
                <a:cs typeface="+mn-cs"/>
              </a:rPr>
              <a:t> Overall, these clips suggest that students need more opportunities to support their claims with evidence so they develop a habit of always looking for data to support their claims. </a:t>
            </a:r>
          </a:p>
          <a:p>
            <a:pPr marL="137160" lvl="0" indent="-137160">
              <a:buFont typeface="Arial" pitchFamily="34" charset="0"/>
              <a:buChar char="•"/>
            </a:pPr>
            <a:r>
              <a:rPr lang="en-US" sz="1200" b="1" kern="1200" dirty="0">
                <a:solidFill>
                  <a:schemeClr val="tx1"/>
                </a:solidFill>
                <a:latin typeface="+mn-lt"/>
                <a:ea typeface="+mn-ea"/>
                <a:cs typeface="+mn-cs"/>
              </a:rPr>
              <a:t>Missed opportunities:</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The teacher could have probed student thinking at segment 00:03:11 by saying, “Tell me more about that.” This would have engaged the student in making connections to the data without requiring the teacher to lead the student toward the supporting evidence.</a:t>
            </a:r>
          </a:p>
          <a:p>
            <a:pPr marL="320040" indent="-137160">
              <a:buFont typeface="Arial" pitchFamily="34" charset="0"/>
              <a:buChar char="•"/>
            </a:pPr>
            <a:r>
              <a:rPr lang="en-US" sz="1200" kern="1200" dirty="0">
                <a:solidFill>
                  <a:schemeClr val="tx1"/>
                </a:solidFill>
                <a:latin typeface="+mn-lt"/>
                <a:ea typeface="+mn-ea"/>
                <a:cs typeface="+mn-cs"/>
              </a:rPr>
              <a:t>At segments 00:00:52; 00:01:02; and 00:01:19, the teacher could have asked the challenge question, “How do you know that?” This might have pushed students to consider the simulation data.</a:t>
            </a:r>
            <a:endParaRPr lang="en-US" baseline="0" dirty="0"/>
          </a:p>
        </p:txBody>
      </p:sp>
    </p:spTree>
    <p:extLst>
      <p:ext uri="{BB962C8B-B14F-4D97-AF65-F5344CB8AC3E}">
        <p14:creationId xmlns:p14="http://schemas.microsoft.com/office/powerpoint/2010/main" val="366800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indent="-228600">
              <a:buAutoNum type="alphaLcPeriod"/>
            </a:pPr>
            <a:r>
              <a:rPr lang="en-US" sz="1200" kern="1200" dirty="0">
                <a:solidFill>
                  <a:schemeClr val="tx1"/>
                </a:solidFill>
                <a:effectLst/>
                <a:latin typeface="+mn-lt"/>
                <a:ea typeface="+mn-ea"/>
                <a:cs typeface="+mn-cs"/>
              </a:rPr>
              <a:t>Talk through the agenda for the day.</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0" indent="-228600">
              <a:buAutoNum type="alphaLcPeriod"/>
            </a:pPr>
            <a:r>
              <a:rPr lang="en-US" sz="1200" kern="1200" dirty="0">
                <a:solidFill>
                  <a:schemeClr val="tx1"/>
                </a:solidFill>
                <a:latin typeface="+mn-lt"/>
                <a:ea typeface="+mn-ea"/>
                <a:cs typeface="+mn-cs"/>
              </a:rPr>
              <a:t>“Let’s reflect on some key ideas you can take away from your lesson analysis experiences. These ideas may not reflect your personal experiences with lesson analysis so far, but hopefully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you’ll see their value in the lesson analysis process over time.”</a:t>
            </a:r>
          </a:p>
          <a:p>
            <a:endParaRPr lang="en-US" sz="1200" u="sng" kern="1200" dirty="0">
              <a:solidFill>
                <a:schemeClr val="tx1"/>
              </a:solidFill>
              <a:latin typeface="+mn-lt"/>
              <a:ea typeface="+mn-ea"/>
              <a:cs typeface="+mn-cs"/>
            </a:endParaRPr>
          </a:p>
          <a:p>
            <a:pPr marL="228600" indent="-228600">
              <a:buAutoNum type="alphaLcPeriod" startAt="2"/>
            </a:pP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key ideas on the slide.</a:t>
            </a:r>
          </a:p>
          <a:p>
            <a:endParaRPr lang="en-US" sz="1200" u="sng" kern="1200" dirty="0">
              <a:solidFill>
                <a:schemeClr val="tx1"/>
              </a:solidFill>
              <a:latin typeface="+mn-lt"/>
              <a:ea typeface="+mn-ea"/>
              <a:cs typeface="+mn-cs"/>
            </a:endParaRPr>
          </a:p>
          <a:p>
            <a:pPr marL="228600" indent="-228600">
              <a:buAutoNum type="alphaLcPeriod" startAt="3"/>
            </a:pPr>
            <a:r>
              <a:rPr lang="en-US" sz="1200" u="none" kern="1200" dirty="0">
                <a:solidFill>
                  <a:schemeClr val="tx1"/>
                </a:solidFill>
                <a:latin typeface="+mn-lt"/>
                <a:ea typeface="+mn-ea"/>
                <a:cs typeface="+mn-cs"/>
              </a:rPr>
              <a:t>Ask participants </a:t>
            </a:r>
            <a:r>
              <a:rPr lang="en-US" sz="1200" kern="1200" dirty="0">
                <a:solidFill>
                  <a:schemeClr val="tx1"/>
                </a:solidFill>
                <a:latin typeface="+mn-lt"/>
                <a:ea typeface="+mn-ea"/>
                <a:cs typeface="+mn-cs"/>
              </a:rPr>
              <a:t>for their reactions to these ideas. </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1343882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Skip this activity if time is short.</a:t>
            </a:r>
          </a:p>
          <a:p>
            <a:pPr lvl="0"/>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To summarize strategies 4 and 5, have participants work independently to create visuals that </a:t>
            </a:r>
            <a:r>
              <a:rPr lang="en-US" sz="1200" kern="1200" dirty="0">
                <a:solidFill>
                  <a:schemeClr val="tx1"/>
                </a:solidFill>
                <a:effectLst/>
                <a:latin typeface="+mn-lt"/>
                <a:ea typeface="+mn-ea"/>
                <a:cs typeface="+mn-cs"/>
              </a:rPr>
              <a:t>show how analysis and interpretation, (strategy 4) are related to explanation and argumentation (strategy</a:t>
            </a:r>
            <a:r>
              <a:rPr lang="en-US" sz="1200" kern="1200" baseline="0" dirty="0">
                <a:solidFill>
                  <a:schemeClr val="tx1"/>
                </a:solidFill>
                <a:effectLst/>
                <a:latin typeface="+mn-lt"/>
                <a:ea typeface="+mn-ea"/>
                <a:cs typeface="+mn-cs"/>
              </a:rPr>
              <a:t> 5)</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“Share and compare your visuals with a partner.” </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questions did this activity raise for you?” </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786487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dirty="0"/>
              <a:t>5 min</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Review today’s lesson analysis focus question.</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“Think for a moment about this focus question and how you might convince parents or colleagues that analyzing data and constructing explanations moves student thinking forward toward deeper understandings of science ideas. Then share your ideas with an elbow partner.”</a:t>
            </a:r>
          </a:p>
          <a:p>
            <a:pPr marL="0" indent="0">
              <a:buNone/>
            </a:pPr>
            <a:endParaRPr lang="en-US" dirty="0"/>
          </a:p>
        </p:txBody>
      </p:sp>
      <p:sp>
        <p:nvSpPr>
          <p:cNvPr id="5632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51DA0CA1-E2FD-44FC-84B6-D8C2863FF42D}" type="slidenum">
              <a:rPr lang="en-US" smtClean="0"/>
              <a:pPr eaLnBrk="1" hangingPunct="1"/>
              <a:t>22</a:t>
            </a:fld>
            <a:endParaRPr lang="en-US"/>
          </a:p>
        </p:txBody>
      </p:sp>
    </p:spTree>
    <p:extLst>
      <p:ext uri="{BB962C8B-B14F-4D97-AF65-F5344CB8AC3E}">
        <p14:creationId xmlns:p14="http://schemas.microsoft.com/office/powerpoint/2010/main" val="2461753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8574" indent="-295605" eaLnBrk="0" hangingPunct="0">
              <a:spcBef>
                <a:spcPct val="30000"/>
              </a:spcBef>
              <a:defRPr sz="1200">
                <a:solidFill>
                  <a:schemeClr val="tx1"/>
                </a:solidFill>
                <a:latin typeface="Arial" charset="0"/>
              </a:defRPr>
            </a:lvl2pPr>
            <a:lvl3pPr marL="1182421" indent="-236484" eaLnBrk="0" hangingPunct="0">
              <a:spcBef>
                <a:spcPct val="30000"/>
              </a:spcBef>
              <a:defRPr sz="1200">
                <a:solidFill>
                  <a:schemeClr val="tx1"/>
                </a:solidFill>
                <a:latin typeface="Arial" charset="0"/>
              </a:defRPr>
            </a:lvl3pPr>
            <a:lvl4pPr marL="1655389" indent="-236484" eaLnBrk="0" hangingPunct="0">
              <a:spcBef>
                <a:spcPct val="30000"/>
              </a:spcBef>
              <a:defRPr sz="1200">
                <a:solidFill>
                  <a:schemeClr val="tx1"/>
                </a:solidFill>
                <a:latin typeface="Arial" charset="0"/>
              </a:defRPr>
            </a:lvl4pPr>
            <a:lvl5pPr marL="2128357" indent="-236484" eaLnBrk="0" hangingPunct="0">
              <a:spcBef>
                <a:spcPct val="30000"/>
              </a:spcBef>
              <a:defRPr sz="1200">
                <a:solidFill>
                  <a:schemeClr val="tx1"/>
                </a:solidFill>
                <a:latin typeface="Arial" charset="0"/>
              </a:defRPr>
            </a:lvl5pPr>
            <a:lvl6pPr marL="2601326" indent="-236484" eaLnBrk="0" fontAlgn="base" hangingPunct="0">
              <a:spcBef>
                <a:spcPct val="30000"/>
              </a:spcBef>
              <a:spcAft>
                <a:spcPct val="0"/>
              </a:spcAft>
              <a:defRPr sz="1200">
                <a:solidFill>
                  <a:schemeClr val="tx1"/>
                </a:solidFill>
                <a:latin typeface="Arial" charset="0"/>
              </a:defRPr>
            </a:lvl6pPr>
            <a:lvl7pPr marL="3074293" indent="-236484" eaLnBrk="0" fontAlgn="base" hangingPunct="0">
              <a:spcBef>
                <a:spcPct val="30000"/>
              </a:spcBef>
              <a:spcAft>
                <a:spcPct val="0"/>
              </a:spcAft>
              <a:defRPr sz="1200">
                <a:solidFill>
                  <a:schemeClr val="tx1"/>
                </a:solidFill>
                <a:latin typeface="Arial" charset="0"/>
              </a:defRPr>
            </a:lvl7pPr>
            <a:lvl8pPr marL="3547262" indent="-236484" eaLnBrk="0" fontAlgn="base" hangingPunct="0">
              <a:spcBef>
                <a:spcPct val="30000"/>
              </a:spcBef>
              <a:spcAft>
                <a:spcPct val="0"/>
              </a:spcAft>
              <a:defRPr sz="1200">
                <a:solidFill>
                  <a:schemeClr val="tx1"/>
                </a:solidFill>
                <a:latin typeface="Arial" charset="0"/>
              </a:defRPr>
            </a:lvl8pPr>
            <a:lvl9pPr marL="4020230" indent="-23648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23</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228600" indent="-228600">
              <a:buNone/>
            </a:pPr>
            <a:r>
              <a:rPr lang="en-US" dirty="0"/>
              <a:t>Less than 1 min</a:t>
            </a:r>
          </a:p>
          <a:p>
            <a:pPr marL="228600" indent="-228600">
              <a:buNone/>
            </a:pPr>
            <a:endParaRPr lang="en-US" dirty="0"/>
          </a:p>
          <a:p>
            <a:pPr marL="228600" indent="-228600">
              <a:buAutoNum type="alphaLcPeriod"/>
            </a:pPr>
            <a:r>
              <a:rPr lang="en-US" sz="1200" kern="1200" dirty="0">
                <a:solidFill>
                  <a:schemeClr val="tx1"/>
                </a:solidFill>
                <a:latin typeface="+mn-lt"/>
                <a:ea typeface="+mn-ea"/>
                <a:cs typeface="+mn-cs"/>
              </a:rPr>
              <a:t>“Now let’s dig into today’s content deepening work.”</a:t>
            </a:r>
          </a:p>
          <a:p>
            <a:pPr marL="228600" indent="-228600">
              <a:buAutoNum type="alphaL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Refer to the content background document and the Common Student Ideas about Variation in Traits as needed throughout this phase.</a:t>
            </a:r>
          </a:p>
          <a:p>
            <a:pPr marL="0" indent="0">
              <a:buNone/>
            </a:pPr>
            <a:endParaRPr lang="en-US" dirty="0"/>
          </a:p>
        </p:txBody>
      </p:sp>
    </p:spTree>
    <p:extLst>
      <p:ext uri="{BB962C8B-B14F-4D97-AF65-F5344CB8AC3E}">
        <p14:creationId xmlns:p14="http://schemas.microsoft.com/office/powerpoint/2010/main" val="1750259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mn-lt"/>
                <a:ea typeface="+mn-ea"/>
                <a:cs typeface="+mn-cs"/>
              </a:rPr>
              <a:t>1 min</a:t>
            </a:r>
            <a:endParaRPr lang="en-US" sz="1200" b="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Remind participants of the unit central question that students will explore during the Variation</a:t>
            </a:r>
            <a:r>
              <a:rPr lang="en-US" sz="1200" kern="1200" baseline="0" dirty="0">
                <a:solidFill>
                  <a:schemeClr val="tx1"/>
                </a:solidFill>
                <a:latin typeface="+mn-lt"/>
                <a:ea typeface="+mn-ea"/>
                <a:cs typeface="+mn-cs"/>
              </a:rPr>
              <a:t> in Traits </a:t>
            </a:r>
            <a:r>
              <a:rPr lang="en-US" sz="1200" kern="1200" dirty="0">
                <a:solidFill>
                  <a:schemeClr val="tx1"/>
                </a:solidFill>
                <a:latin typeface="+mn-lt"/>
                <a:ea typeface="+mn-ea"/>
                <a:cs typeface="+mn-cs"/>
              </a:rPr>
              <a:t>lesson sequence. </a:t>
            </a:r>
          </a:p>
          <a:p>
            <a:endParaRPr lang="en-US" sz="1200" b="1"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“Today we’ll gather more information to help us answer this question. How do the investigations we’ve completed so far link to our unit central question?” </a:t>
            </a:r>
          </a:p>
          <a:p>
            <a:pPr marL="0" indent="0">
              <a:buNone/>
            </a:pP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163828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228600" lvl="1" indent="-228600">
              <a:buAutoNum type="alphaLcPeriod"/>
            </a:pPr>
            <a:r>
              <a:rPr lang="en-US" sz="1200" kern="1200" dirty="0">
                <a:solidFill>
                  <a:schemeClr val="tx1"/>
                </a:solidFill>
                <a:latin typeface="+mn-lt"/>
                <a:ea typeface="+mn-ea"/>
                <a:cs typeface="+mn-cs"/>
              </a:rPr>
              <a:t>“This living graph is similar to the graphs you created during the Celebrate Variation activity in our first session.”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Ask participants how this graph relates to the investigations they conducted in previous sessions on trait variation.</a:t>
            </a:r>
            <a:r>
              <a:rPr lang="en-US" sz="1050" kern="1200" dirty="0">
                <a:solidFill>
                  <a:schemeClr val="tx1"/>
                </a:solidFill>
                <a:latin typeface="+mn-lt"/>
                <a:ea typeface="+mn-ea"/>
                <a:cs typeface="+mn-cs"/>
              </a:rPr>
              <a:t> </a:t>
            </a:r>
          </a:p>
          <a:p>
            <a:pPr marL="0" indent="0">
              <a:buNone/>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827138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indent="-228600">
              <a:buAutoNum type="alphaLcPeriod"/>
            </a:pPr>
            <a:r>
              <a:rPr lang="en-US" dirty="0"/>
              <a:t>Review</a:t>
            </a:r>
            <a:r>
              <a:rPr lang="en-US" sz="1200" kern="1200" dirty="0">
                <a:solidFill>
                  <a:schemeClr val="tx1"/>
                </a:solidFill>
                <a:effectLst/>
                <a:latin typeface="+mn-lt"/>
                <a:ea typeface="+mn-ea"/>
                <a:cs typeface="+mn-cs"/>
              </a:rPr>
              <a:t> the definition of traits on the slide and the different types of traits found in living things.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910145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200" kern="1200" dirty="0">
                <a:solidFill>
                  <a:schemeClr val="tx1"/>
                </a:solidFill>
                <a:effectLst/>
                <a:latin typeface="+mn-lt"/>
                <a:ea typeface="+mn-ea"/>
                <a:cs typeface="+mn-cs"/>
              </a:rPr>
              <a:t>5 min</a:t>
            </a:r>
          </a:p>
          <a:p>
            <a:pPr marL="228600" lvl="0" indent="-228600">
              <a:buNone/>
            </a:pPr>
            <a:endParaRPr lang="en-US" sz="1200" kern="1200" dirty="0">
              <a:solidFill>
                <a:schemeClr val="tx1"/>
              </a:solidFill>
              <a:effectLst/>
              <a:latin typeface="+mn-lt"/>
              <a:ea typeface="+mn-ea"/>
              <a:cs typeface="+mn-cs"/>
            </a:endParaRPr>
          </a:p>
          <a:p>
            <a:pPr marL="228600" lvl="0" indent="-228600">
              <a:buAutoNum type="alphaLcPeriod"/>
            </a:pPr>
            <a:r>
              <a:rPr lang="en-US" sz="1200" kern="1200" dirty="0">
                <a:solidFill>
                  <a:schemeClr val="tx1"/>
                </a:solidFill>
                <a:effectLst/>
                <a:latin typeface="+mn-lt"/>
                <a:ea typeface="+mn-ea"/>
                <a:cs typeface="+mn-cs"/>
              </a:rPr>
              <a:t>“One type of behavioral trait involves seeking out new and sometimes risky experiences. This trait is referred</a:t>
            </a:r>
            <a:r>
              <a:rPr lang="en-US" sz="1200" kern="1200" baseline="0" dirty="0">
                <a:solidFill>
                  <a:schemeClr val="tx1"/>
                </a:solidFill>
                <a:effectLst/>
                <a:latin typeface="+mn-lt"/>
                <a:ea typeface="+mn-ea"/>
                <a:cs typeface="+mn-cs"/>
              </a:rPr>
              <a:t> to as </a:t>
            </a:r>
            <a:r>
              <a:rPr lang="en-US" sz="1200" i="1" kern="1200" baseline="0" dirty="0">
                <a:solidFill>
                  <a:schemeClr val="tx1"/>
                </a:solidFill>
                <a:effectLst/>
                <a:latin typeface="+mn-lt"/>
                <a:ea typeface="+mn-ea"/>
                <a:cs typeface="+mn-cs"/>
              </a:rPr>
              <a:t>novelty-seeking behavior</a:t>
            </a:r>
            <a:r>
              <a:rPr lang="en-US" sz="1200" kern="1200" baseline="0" dirty="0">
                <a:solidFill>
                  <a:schemeClr val="tx1"/>
                </a:solidFill>
                <a:effectLst/>
                <a:latin typeface="+mn-lt"/>
                <a:ea typeface="+mn-ea"/>
                <a:cs typeface="+mn-cs"/>
              </a:rPr>
              <a:t>.”</a:t>
            </a:r>
            <a:endParaRPr lang="en-US" sz="1600" kern="1200" dirty="0">
              <a:solidFill>
                <a:schemeClr val="tx1"/>
              </a:solidFill>
              <a:effectLst/>
              <a:latin typeface="+mn-lt"/>
              <a:ea typeface="+mn-ea"/>
              <a:cs typeface="+mn-cs"/>
            </a:endParaRPr>
          </a:p>
          <a:p>
            <a:pPr marL="228600" lvl="0" indent="-228600">
              <a:buAutoNum type="alphaLcParenR"/>
            </a:pPr>
            <a:endParaRPr lang="en-US" sz="1600" kern="1200" dirty="0">
              <a:solidFill>
                <a:schemeClr val="tx1"/>
              </a:solidFill>
              <a:effectLst/>
              <a:latin typeface="+mn-lt"/>
              <a:ea typeface="+mn-ea"/>
              <a:cs typeface="+mn-cs"/>
            </a:endParaRPr>
          </a:p>
          <a:p>
            <a:pPr marL="228600" lvl="0" indent="-228600">
              <a:buAutoNum type="alphaLcPeriod" startAt="2"/>
            </a:pPr>
            <a:r>
              <a:rPr lang="en-US" sz="1200" kern="1200" dirty="0">
                <a:solidFill>
                  <a:schemeClr val="tx1"/>
                </a:solidFill>
                <a:effectLst/>
                <a:latin typeface="+mn-lt"/>
                <a:ea typeface="+mn-ea"/>
                <a:cs typeface="+mn-cs"/>
              </a:rPr>
              <a:t>“Do you think you have</a:t>
            </a:r>
            <a:r>
              <a:rPr lang="en-US" sz="1200" kern="1200" baseline="0" dirty="0">
                <a:solidFill>
                  <a:schemeClr val="tx1"/>
                </a:solidFill>
                <a:effectLst/>
                <a:latin typeface="+mn-lt"/>
                <a:ea typeface="+mn-ea"/>
                <a:cs typeface="+mn-cs"/>
              </a:rPr>
              <a:t> this trait? Let’s find out!”</a:t>
            </a:r>
          </a:p>
          <a:p>
            <a:pPr marL="228600" lvl="0" indent="-228600">
              <a:buNone/>
            </a:pPr>
            <a:endParaRPr lang="en-US" sz="1200" kern="1200" baseline="0" dirty="0">
              <a:solidFill>
                <a:schemeClr val="tx1"/>
              </a:solidFill>
              <a:effectLst/>
              <a:latin typeface="+mn-lt"/>
              <a:ea typeface="+mn-ea"/>
              <a:cs typeface="+mn-cs"/>
            </a:endParaRPr>
          </a:p>
          <a:p>
            <a:pPr marL="228600" lvl="0" indent="-228600">
              <a:buAutoNum type="alphaLcPeriod" startAt="3"/>
            </a:pPr>
            <a:r>
              <a:rPr lang="en-US" sz="1200" kern="1200" dirty="0">
                <a:solidFill>
                  <a:schemeClr val="tx1"/>
                </a:solidFill>
                <a:effectLst/>
                <a:latin typeface="+mn-lt"/>
                <a:ea typeface="+mn-ea"/>
                <a:cs typeface="+mn-cs"/>
              </a:rPr>
              <a:t>Distribute handout 3.6 (Novelty-Seeking</a:t>
            </a:r>
            <a:r>
              <a:rPr lang="en-US" sz="1200" kern="1200" baseline="0" dirty="0">
                <a:solidFill>
                  <a:schemeClr val="tx1"/>
                </a:solidFill>
                <a:effectLst/>
                <a:latin typeface="+mn-lt"/>
                <a:ea typeface="+mn-ea"/>
                <a:cs typeface="+mn-cs"/>
              </a:rPr>
              <a:t>-Behavior Survey) and read the question at the top of the page. Then ask participants to begin the survey. </a:t>
            </a:r>
          </a:p>
          <a:p>
            <a:pPr marL="228600" lvl="0" indent="-228600">
              <a:buNone/>
            </a:pPr>
            <a:endParaRPr lang="en-US" sz="1200" kern="1200" baseline="0" dirty="0">
              <a:solidFill>
                <a:schemeClr val="tx1"/>
              </a:solidFill>
              <a:effectLst/>
              <a:latin typeface="+mn-lt"/>
              <a:ea typeface="+mn-ea"/>
              <a:cs typeface="+mn-cs"/>
            </a:endParaRPr>
          </a:p>
          <a:p>
            <a:pPr marL="228600" lvl="0" indent="-228600">
              <a:buAutoNum type="alphaLcPeriod" startAt="4"/>
            </a:pPr>
            <a:r>
              <a:rPr lang="en-US" sz="1200" kern="1200" baseline="0" dirty="0">
                <a:solidFill>
                  <a:schemeClr val="tx1"/>
                </a:solidFill>
                <a:effectLst/>
                <a:latin typeface="+mn-lt"/>
                <a:ea typeface="+mn-ea"/>
                <a:cs typeface="+mn-cs"/>
              </a:rPr>
              <a:t>After participants have completed their surveys, direct them to calculate their scores by counting the number of yes responses and </a:t>
            </a:r>
            <a:r>
              <a:rPr lang="en-US" sz="1200" kern="1200" dirty="0">
                <a:solidFill>
                  <a:schemeClr val="tx1"/>
                </a:solidFill>
                <a:effectLst/>
                <a:latin typeface="+mn-lt"/>
                <a:ea typeface="+mn-ea"/>
                <a:cs typeface="+mn-cs"/>
              </a:rPr>
              <a:t>giving themselves one point for each yes.</a:t>
            </a:r>
          </a:p>
          <a:p>
            <a:pPr marL="228600" lvl="0" indent="-228600">
              <a:buNone/>
            </a:pPr>
            <a:endParaRPr lang="en-US" sz="1200" kern="1200" dirty="0">
              <a:solidFill>
                <a:schemeClr val="tx1"/>
              </a:solidFill>
              <a:effectLst/>
              <a:latin typeface="+mn-lt"/>
              <a:ea typeface="+mn-ea"/>
              <a:cs typeface="+mn-cs"/>
            </a:endParaRPr>
          </a:p>
          <a:p>
            <a:pPr marL="228600" lvl="0" indent="-228600">
              <a:buAutoNum type="alphaLcPeriod" startAt="5"/>
            </a:pPr>
            <a:r>
              <a:rPr lang="en-US" sz="1200" b="1" kern="1200" baseline="0" dirty="0">
                <a:solidFill>
                  <a:schemeClr val="tx1"/>
                </a:solidFill>
                <a:effectLst/>
                <a:latin typeface="+mn-lt"/>
                <a:ea typeface="+mn-ea"/>
                <a:cs typeface="+mn-cs"/>
              </a:rPr>
              <a:t>Whole-group share-out:</a:t>
            </a:r>
            <a:r>
              <a:rPr lang="en-US" sz="1200" kern="1200" baseline="0" dirty="0">
                <a:solidFill>
                  <a:schemeClr val="tx1"/>
                </a:solidFill>
                <a:effectLst/>
                <a:latin typeface="+mn-lt"/>
                <a:ea typeface="+mn-ea"/>
                <a:cs typeface="+mn-cs"/>
              </a:rPr>
              <a:t> Invite participants to share the results of their surveys with the group.</a:t>
            </a:r>
          </a:p>
          <a:p>
            <a:pPr marL="0" lvl="0" indent="0">
              <a:buNone/>
            </a:pP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2873841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5</a:t>
            </a:r>
            <a:r>
              <a:rPr lang="en-US" baseline="0" dirty="0"/>
              <a:t> min</a:t>
            </a:r>
          </a:p>
          <a:p>
            <a:pPr marL="228600" lvl="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Orient participants to the sample bar graph on the slide and ask the following questions: </a:t>
            </a:r>
          </a:p>
          <a:p>
            <a:pPr marL="685800" lvl="1" indent="-137160">
              <a:buFont typeface="Arial" pitchFamily="34" charset="0"/>
              <a:buChar char="•"/>
            </a:pPr>
            <a:r>
              <a:rPr lang="en-US" sz="1200" kern="1200" dirty="0">
                <a:solidFill>
                  <a:schemeClr val="tx1"/>
                </a:solidFill>
                <a:latin typeface="+mn-lt"/>
                <a:ea typeface="+mn-ea"/>
                <a:cs typeface="+mn-cs"/>
              </a:rPr>
              <a:t>“How does this graph show variation for the novelty-seeking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behavioral trait?”</a:t>
            </a:r>
          </a:p>
          <a:p>
            <a:pPr marL="685800" lvl="1" indent="-137160">
              <a:buFont typeface="Arial" pitchFamily="34" charset="0"/>
              <a:buChar char="•"/>
            </a:pPr>
            <a:r>
              <a:rPr lang="en-US" sz="1200" kern="1200" dirty="0">
                <a:solidFill>
                  <a:schemeClr val="tx1"/>
                </a:solidFill>
                <a:latin typeface="+mn-lt"/>
                <a:ea typeface="+mn-ea"/>
                <a:cs typeface="+mn-cs"/>
              </a:rPr>
              <a:t>“To what extent do you think behavioral traits like novelty seeking are passed from parents to offspring?”</a:t>
            </a:r>
            <a:endParaRPr lang="en-US" sz="18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allows, invite participants to reflect on how their own novelty-seeking score relates to the sample data.</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Elicit a variety of ideas from participants for the second question.</a:t>
            </a:r>
          </a:p>
          <a:p>
            <a:endParaRPr lang="en-US" sz="1200"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“Biologists recognize two major origins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of trait variation: (1) inherited changes that are encoded in genes and DNA, and (2) environmental causes that include life experiences, the chemical environment in the womb, and formal learning experiences.” </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“Next, we’ll consider how scientists identify the causes of trait variation in populations of living things.”</a:t>
            </a:r>
          </a:p>
          <a:p>
            <a:endParaRPr lang="en-US" sz="1200" kern="1200" dirty="0">
              <a:solidFill>
                <a:schemeClr val="tx1"/>
              </a:solidFill>
              <a:latin typeface="+mn-lt"/>
              <a:ea typeface="+mn-ea"/>
              <a:cs typeface="+mn-cs"/>
            </a:endParaRPr>
          </a:p>
          <a:p>
            <a:pPr marL="228600" lvl="0" indent="-22860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04476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2 min</a:t>
            </a:r>
          </a:p>
          <a:p>
            <a:endParaRPr lang="en-US" sz="1200" kern="120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Read the focus question on</a:t>
            </a:r>
            <a:r>
              <a:rPr lang="en-US" sz="1200" kern="1200" baseline="0" dirty="0">
                <a:solidFill>
                  <a:schemeClr val="tx1"/>
                </a:solidFill>
                <a:latin typeface="+mn-lt"/>
                <a:ea typeface="+mn-ea"/>
                <a:cs typeface="+mn-cs"/>
              </a:rPr>
              <a:t> the slide.</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lphaLcPeriod" startAt="2"/>
              <a:tabLst/>
              <a:defRPr/>
            </a:pPr>
            <a:r>
              <a:rPr lang="en-US" sz="1200" kern="1200" dirty="0">
                <a:solidFill>
                  <a:schemeClr val="tx1"/>
                </a:solidFill>
                <a:latin typeface="+mn-lt"/>
                <a:ea typeface="+mn-ea"/>
                <a:cs typeface="+mn-cs"/>
              </a:rPr>
              <a:t>Ask participants to write the question in their science notebooks and jot down their initial ideas.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367635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sz="1200" kern="1200" baseline="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Invite participants to look at your feedback on their reflections from day 2 and offer reactions, comments, or follow-up questions. </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Optional:</a:t>
            </a:r>
            <a:r>
              <a:rPr lang="en-US" sz="1200" kern="1200" dirty="0">
                <a:solidFill>
                  <a:schemeClr val="tx1"/>
                </a:solidFill>
                <a:latin typeface="+mn-lt"/>
                <a:ea typeface="+mn-ea"/>
                <a:cs typeface="+mn-cs"/>
              </a:rPr>
              <a:t> Give participants an opportunity to refine the norms for working together. </a:t>
            </a:r>
          </a:p>
          <a:p>
            <a:pPr marL="0" indent="0">
              <a:buNone/>
            </a:pP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pPr marL="228600" lvl="1" indent="-228600">
              <a:buFont typeface="Arial" pitchFamily="34" charset="0"/>
              <a:buAutoNum type="alphaLcPeriod"/>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read section 5 (Inherited Traits) in the content background document and answer the questions on the slide in their notebooks.</a:t>
            </a:r>
          </a:p>
          <a:p>
            <a:pPr marL="228600" lvl="1" indent="-228600">
              <a:buFont typeface="Arial" pitchFamily="34" charset="0"/>
              <a:buNone/>
            </a:pPr>
            <a:endParaRPr lang="en-US" sz="1200" kern="1200" dirty="0">
              <a:solidFill>
                <a:schemeClr val="tx1"/>
              </a:solidFill>
              <a:latin typeface="+mn-lt"/>
              <a:ea typeface="+mn-ea"/>
              <a:cs typeface="+mn-cs"/>
            </a:endParaRPr>
          </a:p>
          <a:p>
            <a:pPr marL="228600" lvl="1" indent="-228600">
              <a:buFont typeface="Arial" pitchFamily="34" charset="0"/>
              <a:buNone/>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additional context on the finches, you may also</a:t>
            </a:r>
            <a:r>
              <a:rPr lang="en-US" sz="1200" kern="1200" baseline="0" dirty="0">
                <a:solidFill>
                  <a:schemeClr val="tx1"/>
                </a:solidFill>
                <a:latin typeface="+mn-lt"/>
                <a:ea typeface="+mn-ea"/>
                <a:cs typeface="+mn-cs"/>
              </a:rPr>
              <a:t> want to have participants read the second half of section 4.</a:t>
            </a:r>
            <a:endParaRPr lang="en-US" sz="1200" kern="1200" dirty="0">
              <a:solidFill>
                <a:schemeClr val="tx1"/>
              </a:solidFill>
              <a:latin typeface="+mn-lt"/>
              <a:ea typeface="+mn-ea"/>
              <a:cs typeface="+mn-cs"/>
            </a:endParaRPr>
          </a:p>
          <a:p>
            <a:pPr marL="0" lvl="1">
              <a:buFont typeface="Arial" pitchFamily="34" charset="0"/>
              <a:buNone/>
            </a:pPr>
            <a:endParaRPr lang="en-US" sz="1200" b="0" kern="1200" dirty="0">
              <a:solidFill>
                <a:schemeClr val="tx1"/>
              </a:solidFill>
              <a:latin typeface="+mn-lt"/>
              <a:ea typeface="+mn-ea"/>
              <a:cs typeface="+mn-cs"/>
            </a:endParaRPr>
          </a:p>
          <a:p>
            <a:pPr marL="228600" lvl="1" indent="-228600">
              <a:buFont typeface="Arial" pitchFamily="34" charset="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responses.</a:t>
            </a:r>
          </a:p>
          <a:p>
            <a:pPr marL="0" lvl="1">
              <a:buFont typeface="Arial" pitchFamily="34" charset="0"/>
              <a:buNone/>
            </a:pPr>
            <a:endParaRPr lang="en-US" sz="1200" kern="1200" dirty="0">
              <a:solidFill>
                <a:schemeClr val="tx1"/>
              </a:solidFill>
              <a:latin typeface="+mn-lt"/>
              <a:ea typeface="+mn-ea"/>
              <a:cs typeface="+mn-cs"/>
            </a:endParaRPr>
          </a:p>
          <a:p>
            <a:pPr marL="0" indent="0">
              <a:buFont typeface="Arial" pitchFamily="34" charset="0"/>
              <a:buNone/>
            </a:pPr>
            <a:r>
              <a:rPr lang="en-US" sz="1200" b="1" kern="1200" dirty="0">
                <a:solidFill>
                  <a:schemeClr val="tx1"/>
                </a:solidFill>
                <a:latin typeface="+mn-lt"/>
                <a:ea typeface="+mn-ea"/>
                <a:cs typeface="+mn-cs"/>
              </a:rPr>
              <a:t>Ideal responses: </a:t>
            </a:r>
          </a:p>
          <a:p>
            <a:pPr marL="137160" lvl="1" indent="-137160">
              <a:buFont typeface="Arial" panose="020B0604020202020204" pitchFamily="34" charset="0"/>
              <a:buChar char="•"/>
            </a:pPr>
            <a:r>
              <a:rPr lang="en-US" sz="1200" b="1" i="0" kern="1200" dirty="0">
                <a:solidFill>
                  <a:schemeClr val="tx1"/>
                </a:solidFill>
                <a:latin typeface="+mn-lt"/>
                <a:ea typeface="+mn-ea"/>
                <a:cs typeface="+mn-cs"/>
              </a:rPr>
              <a:t>Question</a:t>
            </a:r>
            <a:r>
              <a:rPr lang="en-US" sz="1200" b="1" i="0" kern="1200" baseline="0" dirty="0">
                <a:solidFill>
                  <a:schemeClr val="tx1"/>
                </a:solidFill>
                <a:latin typeface="+mn-lt"/>
                <a:ea typeface="+mn-ea"/>
                <a:cs typeface="+mn-cs"/>
              </a:rPr>
              <a:t> 1</a:t>
            </a:r>
            <a:r>
              <a:rPr lang="en-US" sz="1200" b="1" i="0" kern="1200" dirty="0">
                <a:solidFill>
                  <a:schemeClr val="tx1"/>
                </a:solidFill>
                <a:latin typeface="+mn-lt"/>
                <a:ea typeface="+mn-ea"/>
                <a:cs typeface="+mn-cs"/>
              </a:rPr>
              <a:t>: </a:t>
            </a:r>
            <a:r>
              <a:rPr lang="en-US" sz="1200" kern="1200" dirty="0">
                <a:solidFill>
                  <a:schemeClr val="tx1"/>
                </a:solidFill>
                <a:latin typeface="+mn-lt"/>
                <a:ea typeface="+mn-ea"/>
                <a:cs typeface="+mn-cs"/>
              </a:rPr>
              <a:t>After measuring and analyzing beak depth in finches, researchers discovered that beak depth is an inherited trait. Parents with larger beaks that survived a drought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passed on this trait to their offspring.</a:t>
            </a:r>
          </a:p>
          <a:p>
            <a:pPr marL="137160" lvl="1" indent="-137160">
              <a:buFont typeface="Arial" panose="020B0604020202020204" pitchFamily="34" charset="0"/>
              <a:buChar char="•"/>
            </a:pPr>
            <a:r>
              <a:rPr lang="en-US" sz="1200" b="1" i="0" kern="1200" dirty="0">
                <a:solidFill>
                  <a:schemeClr val="tx1"/>
                </a:solidFill>
                <a:latin typeface="+mn-lt"/>
                <a:ea typeface="+mn-ea"/>
                <a:cs typeface="+mn-cs"/>
              </a:rPr>
              <a:t>Question 2: </a:t>
            </a:r>
            <a:r>
              <a:rPr lang="en-US" sz="1200" kern="1200" dirty="0">
                <a:solidFill>
                  <a:schemeClr val="tx1"/>
                </a:solidFill>
                <a:latin typeface="+mn-lt"/>
                <a:ea typeface="+mn-ea"/>
                <a:cs typeface="+mn-cs"/>
              </a:rPr>
              <a:t>The text says, “Variation can also occur because of mutations, or changes, in the DNA sequence. In some cases, a change happens within a gene sequence. Since genes contain the instructions for the production of proteins in the body, this change affects the specific proteins that are made, which can have a positive or negative effect on the organism, or no effect at all.”</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790121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indent="-228600">
              <a:buAutoNum type="alphaLcPeriod"/>
            </a:pPr>
            <a:r>
              <a:rPr lang="en-US" dirty="0"/>
              <a:t>Read</a:t>
            </a:r>
            <a:r>
              <a:rPr lang="en-US" baseline="0" dirty="0"/>
              <a:t> the NGSS standard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228600" indent="-228600">
              <a:buAutoNum type="alphaLcPeriod"/>
            </a:pPr>
            <a:r>
              <a:rPr lang="en-US" dirty="0"/>
              <a:t>Read the NGSS Disciplinary Core</a:t>
            </a:r>
            <a:r>
              <a:rPr lang="en-US" baseline="0" dirty="0"/>
              <a:t> Ideas on the slide.</a:t>
            </a:r>
          </a:p>
          <a:p>
            <a:pPr marL="228600" lvl="0" indent="-228600">
              <a:buNone/>
            </a:pPr>
            <a:endParaRPr lang="en-US" baseline="0" dirty="0"/>
          </a:p>
          <a:p>
            <a:pPr marL="228600" lvl="0" indent="-228600">
              <a:buAutoNum type="alphaLcPeriod" startAt="2"/>
            </a:pPr>
            <a:r>
              <a:rPr lang="en-US" baseline="0" dirty="0"/>
              <a:t>Ask participants, “</a:t>
            </a:r>
            <a:r>
              <a:rPr lang="en-US" sz="1200" kern="1200" dirty="0">
                <a:solidFill>
                  <a:schemeClr val="tx1"/>
                </a:solidFill>
                <a:effectLst/>
                <a:latin typeface="+mn-lt"/>
                <a:ea typeface="+mn-ea"/>
                <a:cs typeface="+mn-cs"/>
              </a:rPr>
              <a:t>How does our discussion about novelty-seeking behavior relate to these core standards?” [</a:t>
            </a:r>
            <a:r>
              <a:rPr lang="en-US" sz="1200" i="1" kern="1200" dirty="0">
                <a:solidFill>
                  <a:schemeClr val="tx1"/>
                </a:solidFill>
                <a:effectLst/>
                <a:latin typeface="+mn-lt"/>
                <a:ea typeface="+mn-ea"/>
                <a:cs typeface="+mn-cs"/>
              </a:rPr>
              <a:t>Answer:</a:t>
            </a:r>
            <a:r>
              <a:rPr lang="en-US" sz="1200"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standards talk about how both genetics and the environment can influence variation in traits.]</a:t>
            </a:r>
            <a:endParaRPr lang="en-US" sz="1600" kern="1200" dirty="0">
              <a:solidFill>
                <a:schemeClr val="tx1"/>
              </a:solidFill>
              <a:effectLst/>
              <a:latin typeface="+mn-lt"/>
              <a:ea typeface="+mn-ea"/>
              <a:cs typeface="+mn-cs"/>
            </a:endParaRPr>
          </a:p>
          <a:p>
            <a:pPr marL="228600" lvl="0" indent="-228600">
              <a:buAutoNum type="alphaLcParenR"/>
            </a:pPr>
            <a:endParaRPr lang="en-US" sz="1600" kern="1200" dirty="0">
              <a:solidFill>
                <a:schemeClr val="tx1"/>
              </a:solidFill>
              <a:effectLst/>
              <a:latin typeface="+mn-lt"/>
              <a:ea typeface="+mn-ea"/>
              <a:cs typeface="+mn-cs"/>
            </a:endParaRPr>
          </a:p>
          <a:p>
            <a:pPr marL="228600" lvl="0" indent="-228600">
              <a:buAutoNum type="alphaLcPeriod" startAt="3"/>
            </a:pPr>
            <a:r>
              <a:rPr lang="en-US" sz="1200" kern="1200" dirty="0">
                <a:solidFill>
                  <a:schemeClr val="tx1"/>
                </a:solidFill>
                <a:effectLst/>
                <a:latin typeface="+mn-lt"/>
                <a:ea typeface="+mn-ea"/>
                <a:cs typeface="+mn-cs"/>
              </a:rPr>
              <a:t>“We haven’t yet discussed how to determine the extent to which genetics and the environment influence a trait, but to prepare for answering this more difficult question, we’ll investigate inherited</a:t>
            </a:r>
            <a:r>
              <a:rPr lang="en-US" sz="1200" kern="1200" baseline="0" dirty="0">
                <a:solidFill>
                  <a:schemeClr val="tx1"/>
                </a:solidFill>
                <a:effectLst/>
                <a:latin typeface="+mn-lt"/>
                <a:ea typeface="+mn-ea"/>
                <a:cs typeface="+mn-cs"/>
              </a:rPr>
              <a:t> traits passed from parents to offspring.”</a:t>
            </a:r>
            <a:endParaRPr lang="en-US" sz="1600" kern="1200" dirty="0">
              <a:solidFill>
                <a:schemeClr val="tx1"/>
              </a:solidFill>
              <a:effectLst/>
              <a:latin typeface="+mn-lt"/>
              <a:ea typeface="+mn-ea"/>
              <a:cs typeface="+mn-cs"/>
            </a:endParaRPr>
          </a:p>
          <a:p>
            <a:pPr marL="228600" indent="-22860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indent="0">
              <a:buAutoNum type="alphaLcPeriod"/>
            </a:pPr>
            <a:r>
              <a:rPr lang="en-US" sz="1200" kern="1200" dirty="0">
                <a:solidFill>
                  <a:schemeClr val="tx1"/>
                </a:solidFill>
                <a:latin typeface="+mn-lt"/>
                <a:ea typeface="+mn-ea"/>
                <a:cs typeface="+mn-cs"/>
              </a:rPr>
              <a:t>  Read the focus question on the slide and ask participants to write it in their science notebooks.</a:t>
            </a:r>
          </a:p>
          <a:p>
            <a:pPr marL="228600" lvl="1" indent="-228600">
              <a:buAutoNum type="alphaLcPeriod"/>
            </a:pPr>
            <a:endParaRPr lang="en-US" sz="1200" kern="1200" dirty="0">
              <a:solidFill>
                <a:schemeClr val="tx1"/>
              </a:solidFill>
              <a:latin typeface="+mn-lt"/>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lphaLcPeriod" startAt="2"/>
              <a:tabLst/>
              <a:defRPr/>
            </a:pPr>
            <a:r>
              <a:rPr lang="en-US" sz="1200" kern="1200" dirty="0">
                <a:solidFill>
                  <a:schemeClr val="tx1"/>
                </a:solidFill>
                <a:latin typeface="+mn-lt"/>
                <a:ea typeface="+mn-ea"/>
                <a:cs typeface="+mn-cs"/>
              </a:rPr>
              <a:t>“To help us answer these questions, we’ll conduct an investigation from lesson 6 in the Variation in Traits unit.</a:t>
            </a:r>
            <a:r>
              <a:rPr lang="en-US" sz="1200" kern="1200" baseline="0" dirty="0">
                <a:solidFill>
                  <a:schemeClr val="tx1"/>
                </a:solidFill>
                <a:latin typeface="+mn-lt"/>
                <a:ea typeface="+mn-ea"/>
                <a:cs typeface="+mn-cs"/>
              </a:rPr>
              <a:t> In this activity, students compare the traits of a baby mouse with the traits of three adult mice and try to determine which adult mice are likely to be the parents.”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Direct participants to prepare for the investigation by quickly reading through lessons 6a and 6b in their lesson plans binders.</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670630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lvl="1" indent="-228600">
              <a:buAutoNum type="alphaLcPeriod"/>
            </a:pPr>
            <a:r>
              <a:rPr lang="en-US" sz="1200" kern="1200" dirty="0">
                <a:solidFill>
                  <a:schemeClr val="tx1"/>
                </a:solidFill>
                <a:latin typeface="+mn-lt"/>
                <a:ea typeface="+mn-ea"/>
                <a:cs typeface="+mn-cs"/>
              </a:rPr>
              <a:t>Read the questions on the slide and elicit participants’ predictions and reasoning.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“Let’s see if our predictions are right.”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2362527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10 min</a:t>
            </a:r>
          </a:p>
          <a:p>
            <a:endParaRPr lang="en-US" dirty="0"/>
          </a:p>
          <a:p>
            <a:pPr marL="228600" lvl="1" indent="-228600">
              <a:buAutoNum type="alphaLcPeriod"/>
            </a:pPr>
            <a:r>
              <a:rPr lang="en-US" sz="1200" kern="1200" dirty="0">
                <a:solidFill>
                  <a:schemeClr val="tx1"/>
                </a:solidFill>
                <a:latin typeface="+mn-lt"/>
                <a:ea typeface="+mn-ea"/>
                <a:cs typeface="+mn-cs"/>
              </a:rPr>
              <a:t>“To find out which set of adult mice are the baby mouse’s parents, you’ll examine the traits of each set of mice and record your observations on a data table.” </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Have participants pair up with an elbow partner. Then distribute handout 3.7 (Mouse Traits) to each pair and go over the instructions.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Direct pairs to</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complete the data table for all three sets of adult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mice and look for any patterns in the data that might help them determine which set of mice are most likely to be the baby mouse’s parents.</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“Based on the data you collected, which set of adult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mice are most likely to be the brown mouse’s parents? What trait patterns did you identify that helped you reach this conclusion?”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The brown adult mice and the brown baby mouse share the most traits, so the brown adult mice are most likely the parents. </a:t>
            </a:r>
          </a:p>
          <a:p>
            <a:endParaRPr lang="en-US" sz="1200" b="1" kern="1200" dirty="0">
              <a:solidFill>
                <a:schemeClr val="tx1"/>
              </a:solidFill>
              <a:latin typeface="+mn-lt"/>
              <a:ea typeface="+mn-ea"/>
              <a:cs typeface="+mn-cs"/>
            </a:endParaRPr>
          </a:p>
          <a:p>
            <a:pPr marL="228600" indent="-228600">
              <a:buAutoNum type="alphaLcPeriod" startAt="5"/>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Following the group discussion, have participants locate their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booklets and read the chapter on strategy 4. </a:t>
            </a:r>
          </a:p>
          <a:p>
            <a:endParaRPr lang="en-US" sz="1200" b="1" kern="1200" dirty="0">
              <a:solidFill>
                <a:schemeClr val="tx1"/>
              </a:solidFill>
              <a:latin typeface="+mn-lt"/>
              <a:ea typeface="+mn-ea"/>
              <a:cs typeface="+mn-cs"/>
            </a:endParaRPr>
          </a:p>
          <a:p>
            <a:pPr marL="228600" indent="-228600">
              <a:buAutoNum type="alphaLcPeriod" startAt="6"/>
            </a:pP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“Now I’d like you to discuss with your elbow partner how you can best engage students in analyzing and interpreting  their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data and observations from this activity. Then write your ideas in your notebooks.”</a:t>
            </a:r>
          </a:p>
          <a:p>
            <a:endParaRPr lang="en-US" sz="1200" b="1" kern="1200" dirty="0">
              <a:solidFill>
                <a:schemeClr val="tx1"/>
              </a:solidFill>
              <a:latin typeface="+mn-lt"/>
              <a:ea typeface="+mn-ea"/>
              <a:cs typeface="+mn-cs"/>
            </a:endParaRPr>
          </a:p>
          <a:p>
            <a:pPr marL="228600" indent="-228600">
              <a:buAutoNum type="alphaLcPeriod" startAt="7"/>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ideas with the group.</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228600" indent="-228600">
              <a:buAutoNum type="alphaLcPeriod"/>
            </a:pPr>
            <a:r>
              <a:rPr lang="en-US" dirty="0"/>
              <a:t>Briefly review the NGSS Disciplinary Core</a:t>
            </a:r>
            <a:r>
              <a:rPr lang="en-US" baseline="0" dirty="0"/>
              <a:t> Ideas on the slide.</a:t>
            </a:r>
          </a:p>
          <a:p>
            <a:pPr marL="228600" lvl="0" indent="-228600">
              <a:buNone/>
            </a:pPr>
            <a:endParaRPr lang="en-US" baseline="0" dirty="0"/>
          </a:p>
          <a:p>
            <a:pPr marL="228600" indent="-228600">
              <a:buAutoNum type="alphaLcPeriod" startAt="2"/>
            </a:pPr>
            <a:r>
              <a:rPr lang="en-US" sz="1200" kern="1200" dirty="0">
                <a:solidFill>
                  <a:schemeClr val="tx1"/>
                </a:solidFill>
                <a:latin typeface="+mn-lt"/>
                <a:ea typeface="+mn-ea"/>
                <a:cs typeface="+mn-cs"/>
              </a:rPr>
              <a:t>Ask participants, “What other core science ideas could come out of the mouse-traits activity?”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responses:</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kern="1200" dirty="0">
                <a:solidFill>
                  <a:schemeClr val="tx1"/>
                </a:solidFill>
                <a:latin typeface="+mn-lt"/>
                <a:ea typeface="+mn-ea"/>
                <a:cs typeface="+mn-cs"/>
              </a:rPr>
              <a:t>The brown parents and the brown baby mouse shared many but not all traits. This is related to one of the NGSS disciplinary core ideas: “Many characteristics of organisms are inherited from their parents.” </a:t>
            </a:r>
          </a:p>
          <a:p>
            <a:pPr marL="137160" lvl="1" indent="-137160">
              <a:buFont typeface="Arial" pitchFamily="34" charset="0"/>
              <a:buChar char="•"/>
            </a:pPr>
            <a:r>
              <a:rPr lang="en-US" sz="1200" kern="1200" dirty="0">
                <a:solidFill>
                  <a:schemeClr val="tx1"/>
                </a:solidFill>
                <a:latin typeface="+mn-lt"/>
                <a:ea typeface="+mn-ea"/>
                <a:cs typeface="+mn-cs"/>
              </a:rPr>
              <a:t>Some mouse traits don’t vary (such as the number of legs and number of ears).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lvl="1" indent="-228600">
              <a:buAutoNum type="alphaLcPeriod"/>
            </a:pPr>
            <a:r>
              <a:rPr lang="en-US" sz="1200" kern="1200" dirty="0">
                <a:solidFill>
                  <a:schemeClr val="tx1"/>
                </a:solidFill>
                <a:latin typeface="+mn-lt"/>
                <a:ea typeface="+mn-ea"/>
                <a:cs typeface="+mn-cs"/>
              </a:rPr>
              <a:t>“Next, we’ll consider three statements about the traits of parents and offspring and decide whether each statement is true or false.”</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Read the first statement on the slide and ask participants to write it in their science notebooks.</a:t>
            </a:r>
          </a:p>
          <a:p>
            <a:pPr marL="0" lvl="1"/>
            <a:endParaRPr lang="en-US" sz="1200" b="1" kern="1200" dirty="0">
              <a:solidFill>
                <a:schemeClr val="tx1"/>
              </a:solidFill>
              <a:latin typeface="+mn-lt"/>
              <a:ea typeface="+mn-ea"/>
              <a:cs typeface="+mn-cs"/>
            </a:endParaRPr>
          </a:p>
          <a:p>
            <a:pPr marL="228600" lvl="1" indent="-228600">
              <a:buAutoNum type="alphaLcPeriod" startAt="3"/>
            </a:pP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the questions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on the slide with an elbow partner; then write your answers in your notebooks.”</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pairs to share their conclusions and</a:t>
            </a:r>
            <a:r>
              <a:rPr lang="en-US" sz="1200" kern="1200" baseline="0" dirty="0">
                <a:solidFill>
                  <a:schemeClr val="tx1"/>
                </a:solidFill>
                <a:latin typeface="+mn-lt"/>
                <a:ea typeface="+mn-ea"/>
                <a:cs typeface="+mn-cs"/>
              </a:rPr>
              <a:t> reasoning </a:t>
            </a:r>
            <a:r>
              <a:rPr lang="en-US" sz="1200" kern="1200" dirty="0">
                <a:solidFill>
                  <a:schemeClr val="tx1"/>
                </a:solidFill>
                <a:latin typeface="+mn-lt"/>
                <a:ea typeface="+mn-ea"/>
                <a:cs typeface="+mn-cs"/>
              </a:rPr>
              <a:t>with the group.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extLst>
      <p:ext uri="{BB962C8B-B14F-4D97-AF65-F5344CB8AC3E}">
        <p14:creationId xmlns:p14="http://schemas.microsoft.com/office/powerpoint/2010/main" val="145771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lvl="1" indent="-228600">
              <a:buAutoNum type="alphaLcPeriod"/>
            </a:pPr>
            <a:r>
              <a:rPr lang="en-US" sz="1200" kern="1200" dirty="0">
                <a:solidFill>
                  <a:schemeClr val="tx1"/>
                </a:solidFill>
                <a:latin typeface="+mn-lt"/>
                <a:ea typeface="+mn-ea"/>
                <a:cs typeface="+mn-cs"/>
              </a:rPr>
              <a:t>Read the second statement on the slide and ask participants to write it in their science notebooks.</a:t>
            </a:r>
          </a:p>
          <a:p>
            <a:pPr marL="0" lvl="1"/>
            <a:endParaRPr lang="en-US" sz="1200" b="1"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the questions on the slide with an elbow partner; then write your answers in your notebooks.”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pairs to share their conclusions and</a:t>
            </a:r>
            <a:r>
              <a:rPr lang="en-US" sz="1200" kern="1200" baseline="0" dirty="0">
                <a:solidFill>
                  <a:schemeClr val="tx1"/>
                </a:solidFill>
                <a:latin typeface="+mn-lt"/>
                <a:ea typeface="+mn-ea"/>
                <a:cs typeface="+mn-cs"/>
              </a:rPr>
              <a:t> reasoning </a:t>
            </a:r>
            <a:r>
              <a:rPr lang="en-US" sz="1200" kern="1200" dirty="0">
                <a:solidFill>
                  <a:schemeClr val="tx1"/>
                </a:solidFill>
                <a:latin typeface="+mn-lt"/>
                <a:ea typeface="+mn-ea"/>
                <a:cs typeface="+mn-cs"/>
              </a:rPr>
              <a:t>with the group.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2335978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lvl="1" indent="-228600">
              <a:buAutoNum type="alphaLcPeriod"/>
            </a:pPr>
            <a:r>
              <a:rPr lang="en-US" sz="1200" kern="1200" dirty="0">
                <a:solidFill>
                  <a:schemeClr val="tx1"/>
                </a:solidFill>
                <a:latin typeface="+mn-lt"/>
                <a:ea typeface="+mn-ea"/>
                <a:cs typeface="+mn-cs"/>
              </a:rPr>
              <a:t>Read the third statement on the slide and ask participants to write it in their science notebooks.</a:t>
            </a:r>
          </a:p>
          <a:p>
            <a:pPr marL="0" lvl="1"/>
            <a:endParaRPr lang="en-US" sz="1200" b="1"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the questions on the slide with an elbow partner; then write your answers in your notebooks.”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pairs to share their conclusions and</a:t>
            </a:r>
            <a:r>
              <a:rPr lang="en-US" sz="1200" kern="1200" baseline="0" dirty="0">
                <a:solidFill>
                  <a:schemeClr val="tx1"/>
                </a:solidFill>
                <a:latin typeface="+mn-lt"/>
                <a:ea typeface="+mn-ea"/>
                <a:cs typeface="+mn-cs"/>
              </a:rPr>
              <a:t> reasoning </a:t>
            </a:r>
            <a:r>
              <a:rPr lang="en-US" sz="1200" kern="1200" dirty="0">
                <a:solidFill>
                  <a:schemeClr val="tx1"/>
                </a:solidFill>
                <a:latin typeface="+mn-lt"/>
                <a:ea typeface="+mn-ea"/>
                <a:cs typeface="+mn-cs"/>
              </a:rPr>
              <a:t>with the group.</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Participants should conclude that statements 1 and 2 are false, and statement 3 is true.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268164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1" indent="-228600">
              <a:buAutoNum type="alphaLcPeriod"/>
            </a:pPr>
            <a:r>
              <a:rPr lang="en-US" sz="1200" kern="1200" dirty="0">
                <a:solidFill>
                  <a:schemeClr val="tx1"/>
                </a:solidFill>
                <a:latin typeface="+mn-lt"/>
                <a:ea typeface="+mn-ea"/>
                <a:cs typeface="+mn-cs"/>
              </a:rPr>
              <a:t>Introduce the focus questions that will guide today’s session.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“The words </a:t>
            </a:r>
            <a:r>
              <a:rPr lang="en-US" sz="1200" i="1" kern="1200" dirty="0">
                <a:solidFill>
                  <a:schemeClr val="tx1"/>
                </a:solidFill>
                <a:latin typeface="+mn-lt"/>
                <a:ea typeface="+mn-ea"/>
                <a:cs typeface="+mn-cs"/>
              </a:rPr>
              <a:t>moving forward</a:t>
            </a:r>
            <a:r>
              <a:rPr lang="en-US" sz="1200" kern="1200" dirty="0">
                <a:solidFill>
                  <a:schemeClr val="tx1"/>
                </a:solidFill>
                <a:latin typeface="+mn-lt"/>
                <a:ea typeface="+mn-ea"/>
                <a:cs typeface="+mn-cs"/>
              </a:rPr>
              <a:t> are in bold on the slide because that’s our theme for today and the rest of the week. Yesterday we practiced asking elicit and probe questions, which are great for revealing student ideas. But what do we do with those ideas once we’ve elicited them? How do we support students in moving forward toward deeper understandings of science ideas?”</a:t>
            </a:r>
          </a:p>
          <a:p>
            <a:pPr marL="0" indent="0">
              <a:buNone/>
            </a:pP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pPr marL="0" lvl="1"/>
            <a:endParaRPr lang="en-US" sz="1200" kern="120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Revisit the focus questions on the slide.</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“How can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engaging students in analyzing and interpreting data and observations help them answer these focus questions?”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670630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3 min</a:t>
            </a:r>
          </a:p>
          <a:p>
            <a:endParaRPr lang="en-US" sz="1200" kern="120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Review</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first content deepening focus question.</a:t>
            </a:r>
          </a:p>
          <a:p>
            <a:pPr marL="228600" lvl="0" indent="-228600">
              <a:buNone/>
            </a:pPr>
            <a:endParaRPr lang="en-US" sz="1200" kern="1200" dirty="0">
              <a:solidFill>
                <a:schemeClr val="tx1"/>
              </a:solidFill>
              <a:latin typeface="+mn-lt"/>
              <a:ea typeface="+mn-ea"/>
              <a:cs typeface="+mn-cs"/>
            </a:endParaRPr>
          </a:p>
          <a:p>
            <a:pPr marL="228600" lvl="0" indent="-228600">
              <a:buAutoNum type="alphaLcPeriod" startAt="2"/>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t>
            </a:r>
            <a:r>
              <a:rPr lang="en-US" sz="1200" kern="1200" dirty="0">
                <a:solidFill>
                  <a:schemeClr val="tx1"/>
                </a:solidFill>
                <a:effectLst/>
                <a:latin typeface="+mn-lt"/>
                <a:ea typeface="+mn-ea"/>
                <a:cs typeface="+mn-cs"/>
              </a:rPr>
              <a:t>What have we learned so far that can help us answer this question?”</a:t>
            </a:r>
          </a:p>
          <a:p>
            <a:pPr marL="228600" lvl="0" indent="-228600">
              <a:buNone/>
            </a:pPr>
            <a:endParaRPr lang="en-US" sz="1200" kern="1200" dirty="0">
              <a:solidFill>
                <a:schemeClr val="tx1"/>
              </a:solidFill>
              <a:effectLst/>
              <a:latin typeface="+mn-lt"/>
              <a:ea typeface="+mn-ea"/>
              <a:cs typeface="+mn-cs"/>
            </a:endParaRPr>
          </a:p>
          <a:p>
            <a:pPr marL="228600" lvl="0" indent="-228600">
              <a:buAutoNum type="alphaLcPeriod" startAt="3"/>
            </a:pP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So do we all agree that </a:t>
            </a:r>
            <a:r>
              <a:rPr lang="en-US" sz="1200" kern="1200" dirty="0">
                <a:solidFill>
                  <a:schemeClr val="tx1"/>
                </a:solidFill>
                <a:effectLst/>
                <a:latin typeface="+mn-lt"/>
                <a:ea typeface="+mn-ea"/>
                <a:cs typeface="+mn-cs"/>
              </a:rPr>
              <a:t>one way we can test for genetic and environmental causes</a:t>
            </a:r>
            <a:r>
              <a:rPr lang="en-US" sz="1200" kern="1200" baseline="0" dirty="0">
                <a:solidFill>
                  <a:schemeClr val="tx1"/>
                </a:solidFill>
                <a:effectLst/>
                <a:latin typeface="+mn-lt"/>
                <a:ea typeface="+mn-ea"/>
                <a:cs typeface="+mn-cs"/>
              </a:rPr>
              <a:t> of trait variation </a:t>
            </a:r>
            <a:r>
              <a:rPr lang="en-US" sz="1200" kern="1200" dirty="0">
                <a:solidFill>
                  <a:schemeClr val="tx1"/>
                </a:solidFill>
                <a:effectLst/>
                <a:latin typeface="+mn-lt"/>
                <a:ea typeface="+mn-ea"/>
                <a:cs typeface="+mn-cs"/>
              </a:rPr>
              <a:t>is to measure a specific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trait in parents and offspring?”</a:t>
            </a:r>
            <a:endParaRPr lang="en-US" sz="1600" kern="1200" dirty="0">
              <a:solidFill>
                <a:schemeClr val="tx1"/>
              </a:solidFill>
              <a:effectLst/>
              <a:latin typeface="+mn-lt"/>
              <a:ea typeface="+mn-ea"/>
              <a:cs typeface="+mn-cs"/>
            </a:endParaRPr>
          </a:p>
          <a:p>
            <a:pPr marL="228600" lvl="0" indent="-228600">
              <a:buNone/>
            </a:pPr>
            <a:endParaRPr lang="en-US" sz="1600" kern="1200" dirty="0">
              <a:solidFill>
                <a:schemeClr val="tx1"/>
              </a:solidFill>
              <a:effectLst/>
              <a:latin typeface="+mn-lt"/>
              <a:ea typeface="+mn-ea"/>
              <a:cs typeface="+mn-cs"/>
            </a:endParaRPr>
          </a:p>
          <a:p>
            <a:pPr marL="228600" lvl="0" indent="-228600">
              <a:buNone/>
            </a:pPr>
            <a:r>
              <a:rPr lang="en-US" sz="1600" kern="1200" dirty="0">
                <a:solidFill>
                  <a:schemeClr val="tx1"/>
                </a:solidFill>
                <a:effectLst/>
                <a:latin typeface="+mn-lt"/>
                <a:ea typeface="+mn-ea"/>
                <a:cs typeface="+mn-cs"/>
              </a:rPr>
              <a:t>d.</a:t>
            </a:r>
            <a:r>
              <a:rPr lang="en-US" sz="1600" kern="1200" baseline="0" dirty="0">
                <a:solidFill>
                  <a:schemeClr val="tx1"/>
                </a:solidFill>
                <a:effectLst/>
                <a:latin typeface="+mn-lt"/>
                <a:ea typeface="+mn-ea"/>
                <a:cs typeface="+mn-cs"/>
              </a:rPr>
              <a:t>  “Next, we’ll e</a:t>
            </a:r>
            <a:r>
              <a:rPr lang="en-US" sz="1200" kern="1200" dirty="0">
                <a:solidFill>
                  <a:schemeClr val="tx1"/>
                </a:solidFill>
                <a:effectLst/>
                <a:latin typeface="+mn-lt"/>
                <a:ea typeface="+mn-ea"/>
                <a:cs typeface="+mn-cs"/>
              </a:rPr>
              <a:t>xplore another way we can determine the extent to which genetics and the environment control </a:t>
            </a:r>
            <a:r>
              <a:rPr lang="en-US" sz="1200" kern="1200" baseline="0" dirty="0">
                <a:solidFill>
                  <a:schemeClr val="tx1"/>
                </a:solidFill>
                <a:effectLst/>
                <a:latin typeface="+mn-lt"/>
                <a:ea typeface="+mn-ea"/>
                <a:cs typeface="+mn-cs"/>
              </a:rPr>
              <a:t>variation in traits.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extLst>
      <p:ext uri="{BB962C8B-B14F-4D97-AF65-F5344CB8AC3E}">
        <p14:creationId xmlns:p14="http://schemas.microsoft.com/office/powerpoint/2010/main" val="3676353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3 min</a:t>
            </a:r>
          </a:p>
          <a:p>
            <a:pPr marL="228600" lvl="0" indent="-228600">
              <a:buNone/>
            </a:pPr>
            <a:endParaRPr lang="en-US" sz="1200" kern="1200" dirty="0">
              <a:solidFill>
                <a:schemeClr val="tx1"/>
              </a:solidFill>
              <a:effectLst/>
              <a:latin typeface="+mn-lt"/>
              <a:ea typeface="+mn-ea"/>
              <a:cs typeface="+mn-cs"/>
            </a:endParaRPr>
          </a:p>
          <a:p>
            <a:pPr marL="228600" lvl="0" indent="-228600">
              <a:buAutoNum type="alphaLcPeriod"/>
            </a:pPr>
            <a:r>
              <a:rPr lang="en-US" sz="1200" kern="1200" dirty="0">
                <a:solidFill>
                  <a:schemeClr val="tx1"/>
                </a:solidFill>
                <a:effectLst/>
                <a:latin typeface="+mn-lt"/>
                <a:ea typeface="+mn-ea"/>
                <a:cs typeface="+mn-cs"/>
              </a:rPr>
              <a:t>“One of the most powerful ways to approach this focus question is to explore traits in siblings who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share identical DNA but were raised in different environments. By </a:t>
            </a:r>
            <a:r>
              <a:rPr lang="en-US" sz="1200" kern="1200" baseline="0" dirty="0">
                <a:solidFill>
                  <a:schemeClr val="tx1"/>
                </a:solidFill>
                <a:effectLst/>
                <a:latin typeface="+mn-lt"/>
                <a:ea typeface="+mn-ea"/>
                <a:cs typeface="+mn-cs"/>
              </a:rPr>
              <a:t>investigating traits in</a:t>
            </a:r>
            <a:r>
              <a:rPr lang="en-US" sz="1200" kern="1200" dirty="0">
                <a:solidFill>
                  <a:schemeClr val="tx1"/>
                </a:solidFill>
                <a:effectLst/>
                <a:latin typeface="+mn-lt"/>
                <a:ea typeface="+mn-ea"/>
                <a:cs typeface="+mn-cs"/>
              </a:rPr>
              <a:t> identical twins who were raised</a:t>
            </a:r>
            <a:r>
              <a:rPr lang="en-US" sz="1200" kern="1200" baseline="0" dirty="0">
                <a:solidFill>
                  <a:schemeClr val="tx1"/>
                </a:solidFill>
                <a:effectLst/>
                <a:latin typeface="+mn-lt"/>
                <a:ea typeface="+mn-ea"/>
                <a:cs typeface="+mn-cs"/>
              </a:rPr>
              <a:t> apart, we can determine whether genetics or the environment causes variation in a particular trait.</a:t>
            </a:r>
            <a:r>
              <a:rPr lang="en-US" sz="1200" kern="1200" dirty="0">
                <a:solidFill>
                  <a:schemeClr val="tx1"/>
                </a:solidFill>
                <a:effectLst/>
                <a:latin typeface="+mn-lt"/>
                <a:ea typeface="+mn-ea"/>
                <a:cs typeface="+mn-cs"/>
              </a:rPr>
              <a:t>”</a:t>
            </a:r>
          </a:p>
          <a:p>
            <a:pPr marL="0" lvl="0" indent="0">
              <a:buNone/>
            </a:pPr>
            <a:endParaRPr lang="en-US" sz="1200" kern="1200" dirty="0">
              <a:solidFill>
                <a:schemeClr val="tx1"/>
              </a:solidFill>
              <a:effectLst/>
              <a:latin typeface="+mn-lt"/>
              <a:ea typeface="+mn-ea"/>
              <a:cs typeface="+mn-cs"/>
            </a:endParaRPr>
          </a:p>
          <a:p>
            <a:pPr marL="228600" lvl="0" indent="-228600">
              <a:buAutoNum type="alphaLcPeriod" startAt="2"/>
            </a:pPr>
            <a:r>
              <a:rPr lang="en-US" sz="1200" kern="1200" dirty="0">
                <a:solidFill>
                  <a:schemeClr val="tx1"/>
                </a:solidFill>
                <a:effectLst/>
                <a:latin typeface="+mn-lt"/>
                <a:ea typeface="+mn-ea"/>
                <a:cs typeface="+mn-cs"/>
              </a:rPr>
              <a:t>“What might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learn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such a research approach? What</a:t>
            </a:r>
            <a:r>
              <a:rPr lang="en-US" sz="1200" kern="1200" baseline="0" dirty="0">
                <a:solidFill>
                  <a:schemeClr val="tx1"/>
                </a:solidFill>
                <a:effectLst/>
                <a:latin typeface="+mn-lt"/>
                <a:ea typeface="+mn-ea"/>
                <a:cs typeface="+mn-cs"/>
              </a:rPr>
              <a:t> might the results tell us?</a:t>
            </a:r>
            <a:r>
              <a:rPr lang="en-US" sz="1200" kern="1200" dirty="0">
                <a:solidFill>
                  <a:schemeClr val="tx1"/>
                </a:solidFill>
                <a:effectLst/>
                <a:latin typeface="+mn-lt"/>
                <a:ea typeface="+mn-ea"/>
                <a:cs typeface="+mn-cs"/>
              </a:rPr>
              <a:t>” </a:t>
            </a:r>
          </a:p>
          <a:p>
            <a:pPr marL="0" lvl="0" indent="0">
              <a:buNone/>
            </a:pPr>
            <a:endParaRPr lang="en-US" sz="1200" kern="1200" dirty="0">
              <a:solidFill>
                <a:schemeClr val="tx1"/>
              </a:solidFill>
              <a:effectLst/>
              <a:latin typeface="+mn-lt"/>
              <a:ea typeface="+mn-ea"/>
              <a:cs typeface="+mn-cs"/>
            </a:endParaRPr>
          </a:p>
          <a:p>
            <a:pPr marL="228600" lvl="0" indent="-228600">
              <a:buAutoNum type="alphaLcPeriod" startAt="3"/>
            </a:pPr>
            <a:r>
              <a:rPr lang="en-US" sz="1200" kern="1200" dirty="0">
                <a:solidFill>
                  <a:schemeClr val="tx1"/>
                </a:solidFill>
                <a:effectLst/>
                <a:latin typeface="+mn-lt"/>
                <a:ea typeface="+mn-ea"/>
                <a:cs typeface="+mn-cs"/>
              </a:rPr>
              <a:t>Emphasize</a:t>
            </a:r>
            <a:r>
              <a:rPr lang="en-US" sz="1200" kern="1200" baseline="0" dirty="0">
                <a:solidFill>
                  <a:schemeClr val="tx1"/>
                </a:solidFill>
                <a:effectLst/>
                <a:latin typeface="+mn-lt"/>
                <a:ea typeface="+mn-ea"/>
                <a:cs typeface="+mn-cs"/>
              </a:rPr>
              <a:t> that i</a:t>
            </a:r>
            <a:r>
              <a:rPr lang="en-US" sz="1200" kern="1200" dirty="0">
                <a:solidFill>
                  <a:schemeClr val="tx1"/>
                </a:solidFill>
                <a:effectLst/>
                <a:latin typeface="+mn-lt"/>
                <a:ea typeface="+mn-ea"/>
                <a:cs typeface="+mn-cs"/>
              </a:rPr>
              <a:t>f a trait of identical twins shows</a:t>
            </a:r>
            <a:r>
              <a:rPr lang="en-US" sz="1200" kern="1200" baseline="0" dirty="0">
                <a:solidFill>
                  <a:schemeClr val="tx1"/>
                </a:solidFill>
                <a:effectLst/>
                <a:latin typeface="+mn-lt"/>
                <a:ea typeface="+mn-ea"/>
                <a:cs typeface="+mn-cs"/>
              </a:rPr>
              <a:t> variation</a:t>
            </a:r>
            <a:r>
              <a:rPr lang="en-US" sz="1200" kern="1200" dirty="0">
                <a:solidFill>
                  <a:schemeClr val="tx1"/>
                </a:solidFill>
                <a:effectLst/>
                <a:latin typeface="+mn-lt"/>
                <a:ea typeface="+mn-ea"/>
                <a:cs typeface="+mn-cs"/>
              </a:rPr>
              <a:t>, environmental differences must be the cause, since the twins share the same DNA.</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3676353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5</a:t>
            </a:r>
            <a:r>
              <a:rPr lang="en-US" baseline="0" dirty="0"/>
              <a:t> min</a:t>
            </a:r>
          </a:p>
          <a:p>
            <a:pPr marL="22860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“Think about a graph that shows variations in height for 100 pairs of identical twins. For each pair, Twin 1’s height would be plotted on the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axis, and Twin 2’s height would be plotted on the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-axis.”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b="1"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Walk participants through the hypothetical example of twin height variation and discuss the questions on the slide. Elicit a variety of predictions and ideas.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draw two graphs in their science notebooks to illustrate their predictions. One graph should show genetics as the causal factor in the twins’ height variations, and the other graph should show environment as the causal factor.</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607295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200" kern="1200" dirty="0">
                <a:solidFill>
                  <a:schemeClr val="tx1"/>
                </a:solidFill>
                <a:effectLst/>
                <a:latin typeface="+mn-lt"/>
                <a:ea typeface="+mn-ea"/>
                <a:cs typeface="+mn-cs"/>
              </a:rPr>
              <a:t>Less than 1 min</a:t>
            </a:r>
          </a:p>
          <a:p>
            <a:pPr marL="228600" lvl="0" indent="-228600">
              <a:buNone/>
            </a:pPr>
            <a:endParaRPr lang="en-US" sz="1200" kern="1200" dirty="0">
              <a:solidFill>
                <a:schemeClr val="tx1"/>
              </a:solidFill>
              <a:effectLst/>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“This slide shows what a graph would look like if genetics caused all of the trait variation in the identical twins. Does your graph reflect these results?”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“In this case, the height of one twin always matches the height of the other twin. The height trait shows a predictable pattern based on the identical</a:t>
            </a:r>
            <a:r>
              <a:rPr lang="en-US" sz="1200" kern="1200" baseline="0" dirty="0">
                <a:solidFill>
                  <a:schemeClr val="tx1"/>
                </a:solidFill>
                <a:latin typeface="+mn-lt"/>
                <a:ea typeface="+mn-ea"/>
                <a:cs typeface="+mn-cs"/>
              </a:rPr>
              <a:t> genetic makeup of each twin, and environment plays no role at all in this trait.“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9579209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Less than 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lvl="1" indent="-228600">
              <a:buAutoNum type="alphaLcPeriod"/>
            </a:pPr>
            <a:r>
              <a:rPr lang="en-US" sz="1200" kern="1200" dirty="0">
                <a:solidFill>
                  <a:schemeClr val="tx1"/>
                </a:solidFill>
                <a:latin typeface="+mn-lt"/>
                <a:ea typeface="+mn-ea"/>
                <a:cs typeface="+mn-cs"/>
              </a:rPr>
              <a:t>“This slide shows what a graph would look like if environment caused all of the trait variation in the identical twins. Does your graph reflect these results?”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“In this case, there is no identifiable pattern in the height trait of twins raised in different environments. None of the variation in this trait can be predicted based on the environment of each twin, and genetics plays no role in the variation.”</a:t>
            </a:r>
            <a:r>
              <a:rPr lang="en-US" sz="1050" kern="1200" dirty="0">
                <a:solidFill>
                  <a:schemeClr val="tx1"/>
                </a:solidFill>
                <a:latin typeface="+mn-lt"/>
                <a:ea typeface="+mn-ea"/>
                <a:cs typeface="+mn-cs"/>
              </a:rPr>
              <a:t> </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069470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5</a:t>
            </a:r>
            <a:r>
              <a:rPr lang="en-US" baseline="0" dirty="0"/>
              <a:t> min</a:t>
            </a:r>
          </a:p>
          <a:p>
            <a:pPr marL="228600" lvl="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“Now let’s look at novelty-seeking behavior among twins who were raised apart.”</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“What does this graph tell us about the cause of variation in the novelty-seeking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trait? Do you think the cause is genetics,</a:t>
            </a:r>
            <a:r>
              <a:rPr lang="en-US" sz="1200" kern="1200" baseline="0" dirty="0">
                <a:solidFill>
                  <a:schemeClr val="tx1"/>
                </a:solidFill>
                <a:latin typeface="+mn-lt"/>
                <a:ea typeface="+mn-ea"/>
                <a:cs typeface="+mn-cs"/>
              </a:rPr>
              <a:t> the environment, or possibly both? How do you know?</a:t>
            </a:r>
            <a:r>
              <a:rPr lang="en-US" sz="1200" kern="1200" dirty="0">
                <a:solidFill>
                  <a:schemeClr val="tx1"/>
                </a:solidFill>
                <a:latin typeface="+mn-lt"/>
                <a:ea typeface="+mn-ea"/>
                <a:cs typeface="+mn-cs"/>
              </a:rPr>
              <a: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Ask participants to discuss these questions with an elbow partner.</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ideas and evidence with the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kern="1200" dirty="0">
                <a:solidFill>
                  <a:schemeClr val="tx1"/>
                </a:solidFill>
                <a:latin typeface="+mn-lt"/>
                <a:ea typeface="+mn-ea"/>
                <a:cs typeface="+mn-cs"/>
              </a:rPr>
              <a:t>The data show some relationship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between the novelty-seeking scores for identical twins raised apart. This means that both genetics and the environment are involved in causing variation in this trait. This is true of many traits, as the NGSS Disciplinary Core Ideas indicate: “Many characteristics involve both inheritance and environment.”</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585290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 min</a:t>
            </a:r>
          </a:p>
          <a:p>
            <a:endParaRPr lang="en-US" baseline="0" dirty="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kern="1200" dirty="0">
                <a:solidFill>
                  <a:schemeClr val="tx1"/>
                </a:solidFill>
                <a:latin typeface="+mn-lt"/>
                <a:ea typeface="+mn-ea"/>
                <a:cs typeface="+mn-cs"/>
              </a:rPr>
              <a:t>Share the information on the slide about the causes of variation in behavioral traits like novelty seeking.</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3678992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baseline="0" dirty="0"/>
              <a:t>Less than 1 min</a:t>
            </a:r>
          </a:p>
          <a:p>
            <a:pPr marL="228600" lvl="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Show the first point on the slide.</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“In our</a:t>
            </a:r>
            <a:r>
              <a:rPr lang="en-US" sz="1200" kern="1200" baseline="0" dirty="0">
                <a:solidFill>
                  <a:schemeClr val="tx1"/>
                </a:solidFill>
                <a:latin typeface="+mn-lt"/>
                <a:ea typeface="+mn-ea"/>
                <a:cs typeface="+mn-cs"/>
              </a:rPr>
              <a:t> previous </a:t>
            </a:r>
            <a:r>
              <a:rPr lang="en-US" sz="1200" kern="1200" dirty="0">
                <a:solidFill>
                  <a:schemeClr val="tx1"/>
                </a:solidFill>
                <a:latin typeface="+mn-lt"/>
                <a:ea typeface="+mn-ea"/>
                <a:cs typeface="+mn-cs"/>
              </a:rPr>
              <a:t>examples, researchers measured trait variations in identical twins raised apart. In both the height and novelty-seeking</a:t>
            </a:r>
            <a:r>
              <a:rPr lang="en-US" sz="1200" kern="1200" baseline="0" dirty="0">
                <a:solidFill>
                  <a:schemeClr val="tx1"/>
                </a:solidFill>
                <a:latin typeface="+mn-lt"/>
                <a:ea typeface="+mn-ea"/>
                <a:cs typeface="+mn-cs"/>
              </a:rPr>
              <a:t> studies</a:t>
            </a:r>
            <a:r>
              <a:rPr lang="en-US" sz="1200" kern="1200" dirty="0">
                <a:solidFill>
                  <a:schemeClr val="tx1"/>
                </a:solidFill>
                <a:latin typeface="+mn-lt"/>
                <a:ea typeface="+mn-ea"/>
                <a:cs typeface="+mn-cs"/>
              </a:rPr>
              <a:t>, genetics was fixed or constant, and the environment varied.”</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kern="1200" dirty="0">
                <a:solidFill>
                  <a:schemeClr val="tx1"/>
                </a:solidFill>
                <a:latin typeface="+mn-lt"/>
                <a:ea typeface="+mn-ea"/>
                <a:cs typeface="+mn-cs"/>
              </a:rPr>
              <a:t>Show the second point on the slide. </a:t>
            </a:r>
          </a:p>
          <a:p>
            <a:pPr marL="0" lvl="1"/>
            <a:endParaRPr lang="en-US" sz="1200" kern="1200" dirty="0">
              <a:solidFill>
                <a:schemeClr val="tx1"/>
              </a:solidFill>
              <a:latin typeface="+mn-lt"/>
              <a:ea typeface="+mn-ea"/>
              <a:cs typeface="+mn-cs"/>
            </a:endParaRPr>
          </a:p>
          <a:p>
            <a:pPr marL="228600" lvl="1" indent="-228600">
              <a:buAutoNum type="alphaLcPeriod" startAt="4"/>
            </a:pPr>
            <a:r>
              <a:rPr lang="en-US" sz="1200" kern="1200" dirty="0">
                <a:solidFill>
                  <a:schemeClr val="tx1"/>
                </a:solidFill>
                <a:latin typeface="+mn-lt"/>
                <a:ea typeface="+mn-ea"/>
                <a:cs typeface="+mn-cs"/>
              </a:rPr>
              <a:t>“Another way to determine the extent to which genetics and the environment cause variation in traits is to make environment the constant factor and genetics the variable.”</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“Let’s find out how scientists</a:t>
            </a:r>
            <a:r>
              <a:rPr lang="en-US" sz="1200" kern="1200" baseline="0" dirty="0">
                <a:solidFill>
                  <a:schemeClr val="tx1"/>
                </a:solidFill>
                <a:latin typeface="+mn-lt"/>
                <a:ea typeface="+mn-ea"/>
                <a:cs typeface="+mn-cs"/>
              </a:rPr>
              <a:t> have applied </a:t>
            </a:r>
            <a:r>
              <a:rPr lang="en-US" sz="1200" kern="1200" dirty="0">
                <a:solidFill>
                  <a:schemeClr val="tx1"/>
                </a:solidFill>
                <a:latin typeface="+mn-lt"/>
                <a:ea typeface="+mn-ea"/>
                <a:cs typeface="+mn-cs"/>
              </a:rPr>
              <a:t>this approach to plants.”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231923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600" kern="1200" dirty="0">
                <a:solidFill>
                  <a:schemeClr val="tx1"/>
                </a:solidFill>
                <a:effectLst/>
                <a:latin typeface="+mn-lt"/>
                <a:ea typeface="+mn-ea"/>
                <a:cs typeface="+mn-cs"/>
              </a:rPr>
              <a:t>Less</a:t>
            </a:r>
            <a:r>
              <a:rPr lang="en-US" sz="1600" kern="1200" baseline="0" dirty="0">
                <a:solidFill>
                  <a:schemeClr val="tx1"/>
                </a:solidFill>
                <a:effectLst/>
                <a:latin typeface="+mn-lt"/>
                <a:ea typeface="+mn-ea"/>
                <a:cs typeface="+mn-cs"/>
              </a:rPr>
              <a:t> than 1 min</a:t>
            </a:r>
            <a:endParaRPr lang="en-US" sz="1600" kern="1200" dirty="0">
              <a:solidFill>
                <a:schemeClr val="tx1"/>
              </a:solidFill>
              <a:effectLst/>
              <a:latin typeface="+mn-lt"/>
              <a:ea typeface="+mn-ea"/>
              <a:cs typeface="+mn-cs"/>
            </a:endParaRPr>
          </a:p>
          <a:p>
            <a:pPr marL="228600" lvl="0" indent="-228600">
              <a:buNone/>
            </a:pPr>
            <a:endParaRPr lang="en-US" sz="1200" kern="1200" dirty="0">
              <a:solidFill>
                <a:schemeClr val="tx1"/>
              </a:solidFill>
              <a:effectLst/>
              <a:latin typeface="+mn-lt"/>
              <a:ea typeface="+mn-ea"/>
              <a:cs typeface="+mn-cs"/>
            </a:endParaRPr>
          </a:p>
          <a:p>
            <a:pPr marL="228600" lvl="0" indent="-228600">
              <a:buAutoNum type="alphaLcPeriod"/>
            </a:pPr>
            <a:r>
              <a:rPr lang="en-US" sz="1200" kern="1200" baseline="0" dirty="0">
                <a:solidFill>
                  <a:schemeClr val="tx1"/>
                </a:solidFill>
                <a:effectLst/>
                <a:latin typeface="+mn-lt"/>
                <a:ea typeface="+mn-ea"/>
                <a:cs typeface="+mn-cs"/>
              </a:rPr>
              <a:t>“In their research on trait variation in plants, scientists have found it especially useful to apply the approach we just discussed: keeping the environment constant and allowing genetics to vary. One of the plants scientists have studied is yarrow, a common landscape plant that grows throughout California.”</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23192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pPr marL="228600" indent="-228600">
              <a:buNone/>
            </a:pPr>
            <a:endParaRPr lang="en-US" sz="1200" kern="1200" dirty="0">
              <a:solidFill>
                <a:schemeClr val="tx1"/>
              </a:solidFill>
              <a:effectLst/>
              <a:latin typeface="+mn-lt"/>
              <a:ea typeface="+mn-ea"/>
              <a:cs typeface="+mn-cs"/>
            </a:endParaRPr>
          </a:p>
          <a:p>
            <a:pPr marL="228600" indent="-228600">
              <a:buAutoNum type="alphaLcPeriod"/>
            </a:pPr>
            <a:r>
              <a:rPr lang="en-US" sz="1200" kern="1200" dirty="0">
                <a:solidFill>
                  <a:schemeClr val="tx1"/>
                </a:solidFill>
                <a:effectLst/>
                <a:latin typeface="+mn-lt"/>
                <a:ea typeface="+mn-ea"/>
                <a:cs typeface="+mn-cs"/>
              </a:rPr>
              <a:t>Point out the strategies highlighted on the slide. </a:t>
            </a:r>
            <a:endParaRPr lang="en-US" sz="1600" kern="1200" dirty="0">
              <a:solidFill>
                <a:schemeClr val="tx1"/>
              </a:solidFill>
              <a:effectLst/>
              <a:latin typeface="+mn-lt"/>
              <a:ea typeface="+mn-ea"/>
              <a:cs typeface="+mn-cs"/>
            </a:endParaRPr>
          </a:p>
          <a:p>
            <a:pPr marL="228600" indent="-228600">
              <a:buNone/>
            </a:pPr>
            <a:endParaRPr lang="en-US" sz="1600" kern="1200" dirty="0">
              <a:solidFill>
                <a:schemeClr val="tx1"/>
              </a:solidFill>
              <a:effectLst/>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“We’ll continue working on understanding and using the Student Thinking Lens </a:t>
            </a:r>
            <a:r>
              <a:rPr lang="en-US" sz="1200" i="1" kern="1200" dirty="0">
                <a:solidFill>
                  <a:schemeClr val="tx1"/>
                </a:solidFill>
                <a:latin typeface="+mn-lt"/>
                <a:ea typeface="+mn-ea"/>
                <a:cs typeface="+mn-cs"/>
              </a:rPr>
              <a:t>questioning</a:t>
            </a:r>
            <a:r>
              <a:rPr lang="en-US" sz="1200" kern="1200" dirty="0">
                <a:solidFill>
                  <a:schemeClr val="tx1"/>
                </a:solidFill>
                <a:latin typeface="+mn-lt"/>
                <a:ea typeface="+mn-ea"/>
                <a:cs typeface="+mn-cs"/>
              </a:rPr>
              <a:t> strategies, but today we’ll focus on two closely related </a:t>
            </a:r>
            <a:r>
              <a:rPr lang="en-US" sz="1200" i="1" kern="1200" dirty="0">
                <a:solidFill>
                  <a:schemeClr val="tx1"/>
                </a:solidFill>
                <a:latin typeface="+mn-lt"/>
                <a:ea typeface="+mn-ea"/>
                <a:cs typeface="+mn-cs"/>
              </a:rPr>
              <a:t>activity</a:t>
            </a:r>
            <a:r>
              <a:rPr lang="en-US" sz="1200" kern="1200" dirty="0">
                <a:solidFill>
                  <a:schemeClr val="tx1"/>
                </a:solidFill>
                <a:latin typeface="+mn-lt"/>
                <a:ea typeface="+mn-ea"/>
                <a:cs typeface="+mn-cs"/>
              </a:rPr>
              <a:t> strategies. Strategy 4 engages students in analyzing and interpreting data and observations, and strategy 5 engages students in constructing explanations and arguments.”</a:t>
            </a:r>
          </a:p>
          <a:p>
            <a:pPr marL="0" indent="0">
              <a:buNone/>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167688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200" kern="1200" dirty="0">
                <a:solidFill>
                  <a:schemeClr val="tx1"/>
                </a:solidFill>
                <a:effectLst/>
                <a:latin typeface="+mn-lt"/>
                <a:ea typeface="+mn-ea"/>
                <a:cs typeface="+mn-cs"/>
              </a:rPr>
              <a:t>5 min</a:t>
            </a:r>
          </a:p>
          <a:p>
            <a:pPr marL="228600" lvl="0" indent="-228600">
              <a:buNone/>
            </a:pPr>
            <a:endParaRPr lang="en-US" sz="1200" kern="1200" dirty="0">
              <a:solidFill>
                <a:schemeClr val="tx1"/>
              </a:solidFill>
              <a:effectLst/>
              <a:latin typeface="+mn-lt"/>
              <a:ea typeface="+mn-ea"/>
              <a:cs typeface="+mn-cs"/>
            </a:endParaRPr>
          </a:p>
          <a:p>
            <a:pPr marL="228600" lvl="0" indent="-228600">
              <a:buAutoNum type="alphaLcPeriod"/>
            </a:pPr>
            <a:r>
              <a:rPr lang="en-US" sz="1200" kern="1200" dirty="0">
                <a:solidFill>
                  <a:schemeClr val="tx1"/>
                </a:solidFill>
                <a:effectLst/>
                <a:latin typeface="+mn-lt"/>
                <a:ea typeface="+mn-ea"/>
                <a:cs typeface="+mn-cs"/>
              </a:rPr>
              <a:t>“Many decades ago, researchers traveled east to west across Northern California collecting plants</a:t>
            </a:r>
            <a:r>
              <a:rPr lang="en-US" sz="1200" kern="1200" baseline="0" dirty="0">
                <a:solidFill>
                  <a:schemeClr val="tx1"/>
                </a:solidFill>
                <a:effectLst/>
                <a:latin typeface="+mn-lt"/>
                <a:ea typeface="+mn-ea"/>
                <a:cs typeface="+mn-cs"/>
              </a:rPr>
              <a:t> at various </a:t>
            </a:r>
            <a:r>
              <a:rPr lang="en-US" sz="1200" kern="1200" dirty="0">
                <a:solidFill>
                  <a:schemeClr val="tx1"/>
                </a:solidFill>
                <a:effectLst/>
                <a:latin typeface="+mn-lt"/>
                <a:ea typeface="+mn-ea"/>
                <a:cs typeface="+mn-cs"/>
              </a:rPr>
              <a:t>elevations, from sea level to more than 10,000 feet. They noticed that the plants from higher elevations were quite short,</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the plants from lower elevation were very tall.</a:t>
            </a:r>
            <a:r>
              <a:rPr lang="en-US" sz="1200" kern="1200" baseline="0" dirty="0">
                <a:solidFill>
                  <a:schemeClr val="tx1"/>
                </a:solidFill>
                <a:effectLst/>
                <a:latin typeface="+mn-lt"/>
                <a:ea typeface="+mn-ea"/>
                <a:cs typeface="+mn-cs"/>
              </a:rPr>
              <a:t> The researchers wondered whether genetics or the environment caused this variation in plant height. </a:t>
            </a:r>
            <a:r>
              <a:rPr lang="en-US" sz="1200" kern="1200" dirty="0">
                <a:solidFill>
                  <a:schemeClr val="tx1"/>
                </a:solidFill>
                <a:effectLst/>
                <a:latin typeface="+mn-lt"/>
                <a:ea typeface="+mn-ea"/>
                <a:cs typeface="+mn-cs"/>
              </a:rPr>
              <a:t>To answer this question, they gathered seeds from all of the plants they collected and grew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them in the same garden at sea level. The experiment</a:t>
            </a:r>
            <a:r>
              <a:rPr lang="en-US" sz="1200" kern="1200" baseline="0" dirty="0">
                <a:solidFill>
                  <a:schemeClr val="tx1"/>
                </a:solidFill>
                <a:effectLst/>
                <a:latin typeface="+mn-lt"/>
                <a:ea typeface="+mn-ea"/>
                <a:cs typeface="+mn-cs"/>
              </a:rPr>
              <a:t> was designed with environment as the constant and genetics as the variable.”</a:t>
            </a:r>
          </a:p>
          <a:p>
            <a:pPr marL="0" lvl="0" indent="0">
              <a:buNone/>
            </a:pPr>
            <a:endParaRPr lang="en-US" sz="1200" kern="1200" baseline="0" dirty="0">
              <a:solidFill>
                <a:schemeClr val="tx1"/>
              </a:solidFill>
              <a:effectLst/>
              <a:latin typeface="+mn-lt"/>
              <a:ea typeface="+mn-ea"/>
              <a:cs typeface="+mn-cs"/>
            </a:endParaRPr>
          </a:p>
          <a:p>
            <a:pPr marL="228600" lvl="0" indent="-228600">
              <a:buAutoNum type="alphaLcPeriod" startAt="2"/>
            </a:pPr>
            <a:r>
              <a:rPr lang="en-US" sz="1200" kern="1200" baseline="0" dirty="0">
                <a:solidFill>
                  <a:schemeClr val="tx1"/>
                </a:solidFill>
                <a:effectLst/>
                <a:latin typeface="+mn-lt"/>
                <a:ea typeface="+mn-ea"/>
                <a:cs typeface="+mn-cs"/>
              </a:rPr>
              <a:t>“What do you think the results of the experiment would look like if genetics caused all of the variation in the height trait? What would the results look like if the environment caused all of the variation?”</a:t>
            </a:r>
          </a:p>
          <a:p>
            <a:pPr marL="228600" lvl="0" indent="-228600">
              <a:buAutoNum type="alphaLcPeriod" startAt="2"/>
            </a:pPr>
            <a:endParaRPr lang="en-US" sz="1200" b="1" kern="1200" baseline="0" dirty="0">
              <a:solidFill>
                <a:schemeClr val="tx1"/>
              </a:solidFill>
              <a:effectLst/>
              <a:latin typeface="+mn-lt"/>
              <a:ea typeface="+mn-ea"/>
              <a:cs typeface="+mn-cs"/>
            </a:endParaRPr>
          </a:p>
          <a:p>
            <a:pPr marL="228600" lvl="0" indent="-228600">
              <a:buAutoNum type="alphaLcPeriod" startAt="2"/>
            </a:pPr>
            <a:r>
              <a:rPr lang="en-US" sz="1600" b="1" kern="1200" dirty="0">
                <a:solidFill>
                  <a:schemeClr val="tx1"/>
                </a:solidFill>
                <a:effectLst/>
                <a:latin typeface="+mn-lt"/>
                <a:ea typeface="+mn-ea"/>
                <a:cs typeface="+mn-cs"/>
              </a:rPr>
              <a:t>Turn</a:t>
            </a:r>
            <a:r>
              <a:rPr lang="en-US" sz="1600" b="1" kern="1200" baseline="0" dirty="0">
                <a:solidFill>
                  <a:schemeClr val="tx1"/>
                </a:solidFill>
                <a:effectLst/>
                <a:latin typeface="+mn-lt"/>
                <a:ea typeface="+mn-ea"/>
                <a:cs typeface="+mn-cs"/>
              </a:rPr>
              <a:t> and Talk: </a:t>
            </a:r>
            <a:r>
              <a:rPr lang="en-US" sz="1600" kern="1200" baseline="0" dirty="0">
                <a:solidFill>
                  <a:schemeClr val="tx1"/>
                </a:solidFill>
                <a:effectLst/>
                <a:latin typeface="+mn-lt"/>
                <a:ea typeface="+mn-ea"/>
                <a:cs typeface="+mn-cs"/>
              </a:rPr>
              <a:t>“Share your ideas and reasoning with an elbow partner. Then write your predictions in your science notebooks.”  </a:t>
            </a:r>
            <a:endParaRPr lang="en-US" sz="1600" kern="1200" dirty="0">
              <a:solidFill>
                <a:schemeClr val="tx1"/>
              </a:solidFill>
              <a:effectLst/>
              <a:latin typeface="+mn-lt"/>
              <a:ea typeface="+mn-ea"/>
              <a:cs typeface="+mn-cs"/>
            </a:endParaRPr>
          </a:p>
          <a:p>
            <a:pPr marL="0" lvl="0" indent="0">
              <a:buNone/>
            </a:pPr>
            <a:endParaRPr lang="en-US" sz="1600" u="sng" kern="1200" dirty="0">
              <a:solidFill>
                <a:schemeClr val="tx1"/>
              </a:solidFill>
              <a:effectLst/>
              <a:latin typeface="+mn-lt"/>
              <a:ea typeface="+mn-ea"/>
              <a:cs typeface="+mn-cs"/>
            </a:endParaRPr>
          </a:p>
          <a:p>
            <a:pPr marL="228600" lvl="0" indent="-228600">
              <a:buAutoNum type="alphaLcPeriod" startAt="4"/>
            </a:pPr>
            <a:r>
              <a:rPr lang="en-US" sz="1200" b="1" kern="1200" baseline="0" dirty="0">
                <a:solidFill>
                  <a:schemeClr val="tx1"/>
                </a:solidFill>
                <a:effectLst/>
                <a:latin typeface="+mn-lt"/>
                <a:ea typeface="+mn-ea"/>
                <a:cs typeface="+mn-cs"/>
              </a:rPr>
              <a:t>Whole group: </a:t>
            </a:r>
            <a:r>
              <a:rPr lang="en-US" sz="1200" kern="1200" dirty="0">
                <a:solidFill>
                  <a:schemeClr val="tx1"/>
                </a:solidFill>
                <a:effectLst/>
                <a:latin typeface="+mn-lt"/>
                <a:ea typeface="+mn-ea"/>
                <a:cs typeface="+mn-cs"/>
              </a:rPr>
              <a:t>Invite a few participants to share their predictions</a:t>
            </a:r>
            <a:r>
              <a:rPr lang="en-US" sz="1200" kern="1200" baseline="0" dirty="0">
                <a:solidFill>
                  <a:schemeClr val="tx1"/>
                </a:solidFill>
                <a:effectLst/>
                <a:latin typeface="+mn-lt"/>
                <a:ea typeface="+mn-ea"/>
                <a:cs typeface="+mn-cs"/>
              </a:rPr>
              <a:t> and reasoning with the group</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27556108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5</a:t>
            </a:r>
            <a:r>
              <a:rPr lang="en-US" baseline="0" dirty="0"/>
              <a:t> min</a:t>
            </a:r>
          </a:p>
          <a:p>
            <a:pPr marL="228600" lvl="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“This slide shows the results of the plant experiment. Remember that all of the plants were grown in the same garden at sea level. The graph at the top of the slide shows plant height, and the graph at the bottom shows where the seeds originally came from.”</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these graphs and then write a claim in your notebooks about whether genetics or the environment caused the variation in plant height. Make sure to include evidence and reasoning to support your claim.”</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claims, evidence, and reasoning with the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claim and evidence:</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b="1" kern="1200" dirty="0">
                <a:solidFill>
                  <a:schemeClr val="tx1"/>
                </a:solidFill>
                <a:latin typeface="+mn-lt"/>
                <a:ea typeface="+mn-ea"/>
                <a:cs typeface="+mn-cs"/>
              </a:rPr>
              <a:t>Claim:</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variation in plant height seems to be strongly influenced by genetics. </a:t>
            </a:r>
          </a:p>
          <a:p>
            <a:pPr marL="137160" lvl="1" indent="-137160">
              <a:buFont typeface="Arial" pitchFamily="34" charset="0"/>
              <a:buChar char="•"/>
            </a:pPr>
            <a:r>
              <a:rPr lang="en-US" sz="1200" b="1" kern="1200" dirty="0">
                <a:solidFill>
                  <a:schemeClr val="tx1"/>
                </a:solidFill>
                <a:latin typeface="+mn-lt"/>
                <a:ea typeface="+mn-ea"/>
                <a:cs typeface="+mn-cs"/>
              </a:rPr>
              <a:t>Evidence: </a:t>
            </a:r>
            <a:r>
              <a:rPr lang="en-US" sz="1200" kern="1200" dirty="0">
                <a:solidFill>
                  <a:schemeClr val="tx1"/>
                </a:solidFill>
                <a:latin typeface="+mn-lt"/>
                <a:ea typeface="+mn-ea"/>
                <a:cs typeface="+mn-cs"/>
              </a:rPr>
              <a:t>The evidence is that the height of plants grown in the common garden varied based on where the seeds came from. The seeds from higher elevations (e.g., Big Horn Lake) yielded the shortest plants, whereas the seeds from lower elevations (e.g. Groveland) yielded the tallest plants.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959185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min</a:t>
            </a:r>
          </a:p>
          <a:p>
            <a:endParaRPr lang="en-US" dirty="0"/>
          </a:p>
          <a:p>
            <a:pPr marL="228600" indent="-228600">
              <a:buAutoNum type="alphaLcPeriod"/>
            </a:pPr>
            <a:r>
              <a:rPr lang="en-US" dirty="0"/>
              <a:t>Briefly review the NGSS Disciplinary Core</a:t>
            </a:r>
            <a:r>
              <a:rPr lang="en-US" baseline="0" dirty="0"/>
              <a:t> Ideas on the slide.</a:t>
            </a:r>
          </a:p>
          <a:p>
            <a:pPr marL="228600" lvl="0" indent="-228600">
              <a:buNone/>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lphaLcPeriod" startAt="2"/>
              <a:tabLst/>
              <a:defRPr/>
            </a:pPr>
            <a:r>
              <a:rPr lang="en-US" baseline="0" dirty="0"/>
              <a:t>“H</a:t>
            </a:r>
            <a:r>
              <a:rPr lang="en-US" sz="1200" kern="1200" dirty="0">
                <a:solidFill>
                  <a:schemeClr val="tx1"/>
                </a:solidFill>
                <a:effectLst/>
                <a:latin typeface="+mn-lt"/>
                <a:ea typeface="+mn-ea"/>
                <a:cs typeface="+mn-cs"/>
              </a:rPr>
              <a:t>ow have our </a:t>
            </a:r>
            <a:r>
              <a:rPr lang="en-US" sz="1200" kern="1200" baseline="0" dirty="0">
                <a:solidFill>
                  <a:schemeClr val="tx1"/>
                </a:solidFill>
                <a:effectLst/>
                <a:latin typeface="+mn-lt"/>
                <a:ea typeface="+mn-ea"/>
                <a:cs typeface="+mn-cs"/>
              </a:rPr>
              <a:t>investigations of trait variations in twins and yarrow plants </a:t>
            </a:r>
            <a:r>
              <a:rPr lang="en-US" sz="1200" kern="1200" dirty="0">
                <a:solidFill>
                  <a:schemeClr val="tx1"/>
                </a:solidFill>
                <a:effectLst/>
                <a:latin typeface="+mn-lt"/>
                <a:ea typeface="+mn-ea"/>
                <a:cs typeface="+mn-cs"/>
              </a:rPr>
              <a:t>affected your understandings of these core ideas? Write down your thoughts in your science</a:t>
            </a:r>
            <a:r>
              <a:rPr lang="en-US" sz="1200" kern="1200" baseline="0" dirty="0">
                <a:solidFill>
                  <a:schemeClr val="tx1"/>
                </a:solidFill>
                <a:effectLst/>
                <a:latin typeface="+mn-lt"/>
                <a:ea typeface="+mn-ea"/>
                <a:cs typeface="+mn-cs"/>
              </a:rPr>
              <a:t> notebooks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Less</a:t>
            </a:r>
            <a:r>
              <a:rPr lang="en-US" baseline="0" dirty="0"/>
              <a:t> than 1 min</a:t>
            </a:r>
          </a:p>
          <a:p>
            <a:pPr marL="22860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Read the information on the slide and review how the investigations participants have completed so far can help them explain how populations of living things change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over time.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“Our next investigation</a:t>
            </a:r>
            <a:r>
              <a:rPr lang="en-US" sz="1200" kern="1200" baseline="0" dirty="0">
                <a:solidFill>
                  <a:schemeClr val="tx1"/>
                </a:solidFill>
                <a:latin typeface="+mn-lt"/>
                <a:ea typeface="+mn-ea"/>
                <a:cs typeface="+mn-cs"/>
              </a:rPr>
              <a:t> will </a:t>
            </a:r>
            <a:r>
              <a:rPr lang="en-US" sz="1200" kern="1200" dirty="0">
                <a:solidFill>
                  <a:schemeClr val="tx1"/>
                </a:solidFill>
                <a:latin typeface="+mn-lt"/>
                <a:ea typeface="+mn-ea"/>
                <a:cs typeface="+mn-cs"/>
              </a:rPr>
              <a:t>add another key idea to this growing list.”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5696020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mn-lt"/>
                <a:ea typeface="+mn-ea"/>
                <a:cs typeface="+mn-cs"/>
              </a:rPr>
              <a:t>10</a:t>
            </a:r>
            <a:r>
              <a:rPr lang="en-US" sz="1600" kern="1200" baseline="0" dirty="0">
                <a:solidFill>
                  <a:schemeClr val="tx1"/>
                </a:solidFill>
                <a:effectLst/>
                <a:latin typeface="+mn-lt"/>
                <a:ea typeface="+mn-ea"/>
                <a:cs typeface="+mn-cs"/>
              </a:rPr>
              <a:t> min</a:t>
            </a:r>
          </a:p>
          <a:p>
            <a:pPr lvl="0"/>
            <a:endParaRPr lang="en-US" sz="1600" kern="1200" baseline="0" dirty="0">
              <a:solidFill>
                <a:schemeClr val="tx1"/>
              </a:solidFill>
              <a:effectLst/>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Initially, show only the first assumption on the slide.</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“In this investigation, we’ll use a mathematical model to test five assumptions about survival in plants.”</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Read the first assumption on the slide and then reveal and read the other assumptions one at a time.</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Have participants pair up with an elbow partner. Then distribute one copy of handout 3.8 (Counting Seeds) to each pair. </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“To complete this handout, you’ll need one more piece of information: the number of apple seeds.”</a:t>
            </a:r>
          </a:p>
          <a:p>
            <a:endParaRPr lang="en-US" sz="1200" kern="1200" dirty="0">
              <a:solidFill>
                <a:schemeClr val="tx1"/>
              </a:solidFill>
              <a:latin typeface="+mn-lt"/>
              <a:ea typeface="+mn-ea"/>
              <a:cs typeface="+mn-cs"/>
            </a:endParaRPr>
          </a:p>
          <a:p>
            <a:pPr marL="228600" indent="-228600">
              <a:buAutoNum type="alphaLcPeriod" startAt="6"/>
            </a:pPr>
            <a:r>
              <a:rPr lang="en-US" sz="1200" kern="1200" dirty="0">
                <a:solidFill>
                  <a:schemeClr val="tx1"/>
                </a:solidFill>
                <a:latin typeface="+mn-lt"/>
                <a:ea typeface="+mn-ea"/>
                <a:cs typeface="+mn-cs"/>
              </a:rPr>
              <a:t>Give each pair of participants an apple and cut it so they can count the number of seeds.</a:t>
            </a:r>
          </a:p>
          <a:p>
            <a:endParaRPr lang="en-US" sz="1200" kern="1200" dirty="0">
              <a:solidFill>
                <a:schemeClr val="tx1"/>
              </a:solidFill>
              <a:latin typeface="+mn-lt"/>
              <a:ea typeface="+mn-ea"/>
              <a:cs typeface="+mn-cs"/>
            </a:endParaRPr>
          </a:p>
          <a:p>
            <a:pPr marL="228600" indent="-228600">
              <a:buAutoNum type="alphaLcPeriod" startAt="7"/>
            </a:pPr>
            <a:r>
              <a:rPr lang="en-US" sz="1200" kern="1200" dirty="0">
                <a:solidFill>
                  <a:schemeClr val="tx1"/>
                </a:solidFill>
                <a:latin typeface="+mn-lt"/>
                <a:ea typeface="+mn-ea"/>
                <a:cs typeface="+mn-cs"/>
              </a:rPr>
              <a:t>Ask participants to calculate the number of apple trees and the number of seeds for four generations and record this data on the handout.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AutoNum type="alphaLcPeriod" startAt="8"/>
            </a:pPr>
            <a:r>
              <a:rPr lang="en-US" sz="1200" kern="1200" dirty="0">
                <a:solidFill>
                  <a:schemeClr val="tx1"/>
                </a:solidFill>
                <a:latin typeface="+mn-lt"/>
                <a:ea typeface="+mn-ea"/>
                <a:cs typeface="+mn-cs"/>
              </a:rPr>
              <a:t>Participants should notice that the numbers of trees and fruits increase rapidly. Have them complete several calculations on the handout; then display the Excel spreadsheet (handout 3.9, Increasing Seeds) and perform the remaining calculations. If you enter 5 for the number of seeds per fruit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(row 5) under Generation 0 (column 3), the rest of the numbers for that column should fill in automatically. Then enter the number of fruits per plant (850 per assumption 5) in row 3 for Generation 1 and enter 5 seeds in row 5 for Generation 1. Continue this for all four generations.</a:t>
            </a:r>
          </a:p>
          <a:p>
            <a:pPr marL="228600" indent="-228600">
              <a:buAutoNum type="alphaLcPeriod" startAt="8"/>
            </a:pPr>
            <a:endParaRPr lang="en-US" sz="1200" kern="1200" dirty="0">
              <a:solidFill>
                <a:schemeClr val="tx1"/>
              </a:solidFill>
              <a:latin typeface="+mn-lt"/>
              <a:ea typeface="+mn-ea"/>
              <a:cs typeface="+mn-cs"/>
            </a:endParaRPr>
          </a:p>
          <a:p>
            <a:pPr marL="228600" indent="-228600">
              <a:buAutoNum type="alphaLcPeriod" startAt="8"/>
            </a:pPr>
            <a:r>
              <a:rPr lang="en-US" sz="1200" kern="1200" dirty="0">
                <a:solidFill>
                  <a:schemeClr val="tx1"/>
                </a:solidFill>
                <a:latin typeface="+mn-lt"/>
                <a:ea typeface="+mn-ea"/>
                <a:cs typeface="+mn-cs"/>
              </a:rPr>
              <a:t>Have</a:t>
            </a:r>
            <a:r>
              <a:rPr lang="en-US" sz="1200" kern="1200" baseline="0" dirty="0">
                <a:solidFill>
                  <a:schemeClr val="tx1"/>
                </a:solidFill>
                <a:latin typeface="+mn-lt"/>
                <a:ea typeface="+mn-ea"/>
                <a:cs typeface="+mn-cs"/>
              </a:rPr>
              <a:t> participants record the remaining spreadsheet data on their handouts.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0601949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Less</a:t>
            </a:r>
            <a:r>
              <a:rPr lang="en-US" baseline="0" dirty="0"/>
              <a:t> than 1 min</a:t>
            </a:r>
          </a:p>
          <a:p>
            <a:pPr marL="228600" lvl="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Show only the first point on the slide.</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Ask, “Can you image what would happen if all of these apple seeds survived?”</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Not all of these seeds will grow into apple trees!</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Reveal the second point on the slide and introduce the new science idea: </a:t>
            </a:r>
            <a:r>
              <a:rPr lang="en-US" sz="1200" i="1" kern="1200" dirty="0">
                <a:solidFill>
                  <a:schemeClr val="tx1"/>
                </a:solidFill>
                <a:latin typeface="+mn-lt"/>
                <a:ea typeface="+mn-ea"/>
                <a:cs typeface="+mn-cs"/>
              </a:rPr>
              <a:t>More offspring are born than survive</a:t>
            </a:r>
            <a:r>
              <a:rPr lang="en-US" sz="1050" i="1"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55</a:t>
            </a:fld>
            <a:endParaRPr lang="en-US"/>
          </a:p>
        </p:txBody>
      </p:sp>
    </p:spTree>
    <p:extLst>
      <p:ext uri="{BB962C8B-B14F-4D97-AF65-F5344CB8AC3E}">
        <p14:creationId xmlns:p14="http://schemas.microsoft.com/office/powerpoint/2010/main" val="37185117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Less</a:t>
            </a:r>
            <a:r>
              <a:rPr lang="en-US" baseline="0" dirty="0"/>
              <a:t> than 1 min</a:t>
            </a:r>
          </a:p>
          <a:p>
            <a:pPr marL="22860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Revisit the graphic on the slide that explains how populations of living things change over time.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Emphasize the new idea that has been added: </a:t>
            </a:r>
            <a:r>
              <a:rPr lang="en-US" sz="1200" i="1" kern="1200" dirty="0">
                <a:solidFill>
                  <a:schemeClr val="tx1"/>
                </a:solidFill>
                <a:latin typeface="+mn-lt"/>
                <a:ea typeface="+mn-ea"/>
                <a:cs typeface="+mn-cs"/>
              </a:rPr>
              <a:t>More offspring are born than survive</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lphaLcPeriod" startAt="3"/>
              <a:tabLst/>
              <a:defRPr/>
            </a:pPr>
            <a:r>
              <a:rPr lang="en-US" sz="1200" kern="1200" dirty="0">
                <a:solidFill>
                  <a:schemeClr val="tx1"/>
                </a:solidFill>
                <a:latin typeface="+mn-lt"/>
                <a:ea typeface="+mn-ea"/>
                <a:cs typeface="+mn-cs"/>
              </a:rPr>
              <a:t>“In our final investigation, we’ll use all of these ideas to help us explain how changes in populations of living things happen over time.”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546850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4 min</a:t>
            </a:r>
          </a:p>
          <a:p>
            <a:endParaRPr lang="en-US" sz="1200" kern="120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Review</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focus question</a:t>
            </a:r>
            <a:r>
              <a:rPr lang="en-US" sz="1200" kern="1200" baseline="0" dirty="0">
                <a:solidFill>
                  <a:schemeClr val="tx1"/>
                </a:solidFill>
                <a:latin typeface="+mn-lt"/>
                <a:ea typeface="+mn-ea"/>
                <a:cs typeface="+mn-cs"/>
              </a:rPr>
              <a:t> on the slide.</a:t>
            </a:r>
            <a:endParaRPr lang="en-US" sz="1200" kern="1200" dirty="0">
              <a:solidFill>
                <a:schemeClr val="tx1"/>
              </a:solidFill>
              <a:latin typeface="+mn-lt"/>
              <a:ea typeface="+mn-ea"/>
              <a:cs typeface="+mn-cs"/>
            </a:endParaRPr>
          </a:p>
          <a:p>
            <a:pPr marL="228600" lvl="0" indent="-228600">
              <a:buNone/>
            </a:pPr>
            <a:endParaRPr lang="en-US" sz="1200" kern="1200" dirty="0">
              <a:solidFill>
                <a:schemeClr val="tx1"/>
              </a:solidFill>
              <a:latin typeface="+mn-lt"/>
              <a:ea typeface="+mn-ea"/>
              <a:cs typeface="+mn-cs"/>
            </a:endParaRPr>
          </a:p>
          <a:p>
            <a:pPr marL="228600" lvl="0" indent="-228600">
              <a:buAutoNum type="alphaLcPeriod" startAt="2"/>
            </a:pP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Ask participants to answer the question in their science notebooks using evidence from the investigations to support their ideas. </a:t>
            </a:r>
            <a:endParaRPr lang="en-US" sz="1600" b="0" kern="1200" baseline="0" dirty="0">
              <a:solidFill>
                <a:schemeClr val="tx1"/>
              </a:solidFill>
              <a:effectLst/>
              <a:latin typeface="+mn-lt"/>
              <a:ea typeface="+mn-ea"/>
              <a:cs typeface="+mn-cs"/>
            </a:endParaRPr>
          </a:p>
          <a:p>
            <a:pPr marL="228600" lvl="0" indent="-228600">
              <a:buAutoNum type="alphaLcPeriod" startAt="2"/>
            </a:pPr>
            <a:endParaRPr lang="en-US" sz="1600" b="0" kern="1200" baseline="0" dirty="0">
              <a:solidFill>
                <a:schemeClr val="tx1"/>
              </a:solidFill>
              <a:effectLst/>
              <a:latin typeface="+mn-lt"/>
              <a:ea typeface="+mn-ea"/>
              <a:cs typeface="+mn-cs"/>
            </a:endParaRPr>
          </a:p>
          <a:p>
            <a:pPr marL="228600" lvl="0" indent="-228600">
              <a:buAutoNum type="alphaLcPeriod" startAt="2"/>
            </a:pPr>
            <a:r>
              <a:rPr lang="en-US" sz="1200" b="1" kern="1200" dirty="0">
                <a:solidFill>
                  <a:schemeClr val="tx1"/>
                </a:solidFill>
                <a:latin typeface="+mn-lt"/>
                <a:ea typeface="+mn-ea"/>
                <a:cs typeface="+mn-cs"/>
              </a:rPr>
              <a:t>Whole group: </a:t>
            </a:r>
            <a:r>
              <a:rPr lang="en-US" sz="1200" b="0" kern="1200" dirty="0">
                <a:solidFill>
                  <a:schemeClr val="tx1"/>
                </a:solidFill>
                <a:latin typeface="+mn-lt"/>
                <a:ea typeface="+mn-ea"/>
                <a:cs typeface="+mn-cs"/>
              </a:rPr>
              <a:t>Based on the previous investigations, briefly summarize the key ways experiments can be designed to test for genetic and environmental causes of trait variation.</a:t>
            </a:r>
          </a:p>
          <a:p>
            <a:pPr marL="2057400" lvl="4" indent="-228600">
              <a:buAutoNum type="alphaLcPeriod" startAt="2"/>
            </a:pPr>
            <a:endParaRPr lang="en-US" sz="1200" b="0" kern="1200" dirty="0">
              <a:solidFill>
                <a:schemeClr val="tx1"/>
              </a:solidFill>
              <a:latin typeface="+mn-lt"/>
              <a:ea typeface="+mn-ea"/>
              <a:cs typeface="+mn-cs"/>
            </a:endParaRPr>
          </a:p>
          <a:p>
            <a:r>
              <a:rPr lang="en-US" sz="1200" b="1" kern="1200" dirty="0">
                <a:solidFill>
                  <a:schemeClr val="tx1"/>
                </a:solidFill>
                <a:latin typeface="+mn-lt"/>
                <a:ea typeface="+mn-ea"/>
                <a:cs typeface="+mn-cs"/>
              </a:rPr>
              <a:t>Key ways to design experiments: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Measure specific traits in parents and offspring. </a:t>
            </a:r>
          </a:p>
          <a:p>
            <a:pPr marL="137160" indent="-137160">
              <a:buFont typeface="Arial" pitchFamily="34" charset="0"/>
              <a:buChar char="•"/>
            </a:pPr>
            <a:r>
              <a:rPr lang="en-US" sz="1200" kern="1200" dirty="0">
                <a:solidFill>
                  <a:schemeClr val="tx1"/>
                </a:solidFill>
                <a:latin typeface="+mn-lt"/>
                <a:ea typeface="+mn-ea"/>
                <a:cs typeface="+mn-cs"/>
              </a:rPr>
              <a:t>Measure specific traits in populations by making either genetics or the environment the constant and making the other factor a variable.</a:t>
            </a:r>
          </a:p>
          <a:p>
            <a:pPr marL="137160" indent="-137160">
              <a:buFont typeface="Arial" pitchFamily="34" charset="0"/>
              <a:buChar char="•"/>
            </a:pPr>
            <a:r>
              <a:rPr lang="en-US" sz="1200" kern="1200" dirty="0">
                <a:solidFill>
                  <a:schemeClr val="tx1"/>
                </a:solidFill>
                <a:latin typeface="+mn-lt"/>
                <a:ea typeface="+mn-ea"/>
                <a:cs typeface="+mn-cs"/>
              </a:rPr>
              <a:t>Use a mathematical model to test assumptions about inheritance and survival. </a:t>
            </a:r>
            <a:endParaRPr lang="en-US" sz="1200" b="0" u="non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a:p>
        </p:txBody>
      </p:sp>
    </p:spTree>
    <p:extLst>
      <p:ext uri="{BB962C8B-B14F-4D97-AF65-F5344CB8AC3E}">
        <p14:creationId xmlns:p14="http://schemas.microsoft.com/office/powerpoint/2010/main" val="36763532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Less</a:t>
            </a:r>
            <a:r>
              <a:rPr lang="en-US" baseline="0" dirty="0"/>
              <a:t> than 1 min</a:t>
            </a:r>
          </a:p>
          <a:p>
            <a:pPr marL="22860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Read the focus question on the slide.</a:t>
            </a:r>
          </a:p>
          <a:p>
            <a:pPr marL="228600" lvl="1" indent="-228600">
              <a:buAutoNum type="alphaLcPeriod"/>
            </a:pPr>
            <a:endParaRPr lang="en-US" sz="1200" kern="120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“This focus question will guide the rest of our content deepening work today and into our next session.”</a:t>
            </a:r>
          </a:p>
          <a:p>
            <a:pPr marL="228600" lvl="1" indent="-228600">
              <a:buAutoNum type="alphaLcPeriod"/>
            </a:pPr>
            <a:endParaRPr lang="en-US" sz="1200" kern="120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Have participants</a:t>
            </a:r>
            <a:r>
              <a:rPr lang="en-US" sz="1200" kern="1200" baseline="0" dirty="0">
                <a:solidFill>
                  <a:schemeClr val="tx1"/>
                </a:solidFill>
                <a:latin typeface="+mn-lt"/>
                <a:ea typeface="+mn-ea"/>
                <a:cs typeface="+mn-cs"/>
              </a:rPr>
              <a:t> write this question in their science notebooks.</a:t>
            </a:r>
            <a:endParaRPr lang="en-US" sz="1200" kern="1200" dirty="0">
              <a:solidFill>
                <a:schemeClr val="tx1"/>
              </a:solidFill>
              <a:latin typeface="+mn-lt"/>
              <a:ea typeface="+mn-ea"/>
              <a:cs typeface="+mn-cs"/>
            </a:endParaRPr>
          </a:p>
          <a:p>
            <a:pPr marL="228600" indent="-228600">
              <a:buNone/>
            </a:pPr>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587989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a:buAutoNum type="alphaLcPeriod"/>
            </a:pPr>
            <a:r>
              <a:rPr lang="en-US" sz="1200" kern="1200" dirty="0">
                <a:solidFill>
                  <a:schemeClr val="tx1"/>
                </a:solidFill>
                <a:latin typeface="+mn-lt"/>
                <a:ea typeface="+mn-ea"/>
                <a:cs typeface="+mn-cs"/>
              </a:rPr>
              <a:t>Read the goal on the slide.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“The science</a:t>
            </a:r>
            <a:r>
              <a:rPr lang="en-US" sz="1200" kern="1200" baseline="0" dirty="0">
                <a:solidFill>
                  <a:schemeClr val="tx1"/>
                </a:solidFill>
                <a:latin typeface="+mn-lt"/>
                <a:ea typeface="+mn-ea"/>
                <a:cs typeface="+mn-cs"/>
              </a:rPr>
              <a:t> ideas we explore and the </a:t>
            </a:r>
            <a:r>
              <a:rPr lang="en-US" sz="1200" kern="1200" dirty="0">
                <a:solidFill>
                  <a:schemeClr val="tx1"/>
                </a:solidFill>
                <a:latin typeface="+mn-lt"/>
                <a:ea typeface="+mn-ea"/>
                <a:cs typeface="+mn-cs"/>
              </a:rPr>
              <a:t>evidence we gather during the next investigation will help us accomplish this goal.”</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184724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sz="1200" kern="1200" dirty="0">
              <a:solidFill>
                <a:schemeClr val="tx1"/>
              </a:solidFill>
              <a:effectLst/>
              <a:latin typeface="+mn-lt"/>
              <a:ea typeface="+mn-ea"/>
              <a:cs typeface="+mn-cs"/>
            </a:endParaRPr>
          </a:p>
          <a:p>
            <a:pPr marL="228600" lvl="0" indent="-228600">
              <a:buAutoNum type="alphaLcPeriod"/>
            </a:pPr>
            <a:r>
              <a:rPr lang="en-US" sz="1200" kern="1200" dirty="0">
                <a:solidFill>
                  <a:schemeClr val="tx1"/>
                </a:solidFill>
                <a:latin typeface="+mn-lt"/>
                <a:ea typeface="+mn-ea"/>
                <a:cs typeface="+mn-cs"/>
              </a:rPr>
              <a:t>Initially, reveal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the question on the slide.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Have participants think about the question for a minute; then open up a brief conversation about it.</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Ask the following questions to stimulate discussion if participants are struggling:</a:t>
            </a:r>
          </a:p>
          <a:p>
            <a:pPr marL="777240" lvl="1" indent="-137160">
              <a:buFont typeface="Arial" pitchFamily="34" charset="0"/>
              <a:buChar char="•"/>
            </a:pPr>
            <a:r>
              <a:rPr lang="en-US" sz="1200" kern="1200" dirty="0">
                <a:solidFill>
                  <a:schemeClr val="tx1"/>
                </a:solidFill>
                <a:latin typeface="+mn-lt"/>
                <a:ea typeface="+mn-ea"/>
                <a:cs typeface="+mn-cs"/>
              </a:rPr>
              <a:t>What was your experience as a science student in school or college? </a:t>
            </a:r>
          </a:p>
          <a:p>
            <a:pPr marL="777240" lvl="1" indent="-137160">
              <a:buFont typeface="Arial" pitchFamily="34" charset="0"/>
              <a:buChar char="•"/>
            </a:pPr>
            <a:r>
              <a:rPr lang="en-US" sz="1200" kern="1200" dirty="0">
                <a:solidFill>
                  <a:schemeClr val="tx1"/>
                </a:solidFill>
                <a:latin typeface="+mn-lt"/>
                <a:ea typeface="+mn-ea"/>
                <a:cs typeface="+mn-cs"/>
              </a:rPr>
              <a:t>How were you expected to learn science ideas? What learning methods were used?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777240" lvl="1" indent="-137160">
              <a:buFont typeface="Arial" pitchFamily="34" charset="0"/>
              <a:buChar char="•"/>
            </a:pPr>
            <a:r>
              <a:rPr lang="en-US" sz="1200" kern="1200" dirty="0">
                <a:solidFill>
                  <a:schemeClr val="tx1"/>
                </a:solidFill>
                <a:latin typeface="+mn-lt"/>
                <a:ea typeface="+mn-ea"/>
                <a:cs typeface="+mn-cs"/>
              </a:rPr>
              <a:t>Did you ever have the opportunity in science classes to make sense of the experiments you performed (instead of just recording the correct answers in a lab report)? </a:t>
            </a:r>
          </a:p>
          <a:p>
            <a:pPr marL="777240" lvl="1" indent="-137160">
              <a:buFont typeface="Arial" pitchFamily="34" charset="0"/>
              <a:buChar char="•"/>
            </a:pPr>
            <a:r>
              <a:rPr lang="en-US" sz="1200" kern="1200" dirty="0">
                <a:solidFill>
                  <a:schemeClr val="tx1"/>
                </a:solidFill>
                <a:latin typeface="+mn-lt"/>
                <a:ea typeface="+mn-ea"/>
                <a:cs typeface="+mn-cs"/>
              </a:rPr>
              <a:t>Did science teachers ever support your learning in ways that went beyond merely having you take lecture notes, read from a textbook, or record the correct answers in lab reports? </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After discussing the questions, reveal the second part of the slide and emphasize</a:t>
            </a:r>
            <a:r>
              <a:rPr lang="en-US" sz="1200" kern="1200" baseline="0" dirty="0">
                <a:solidFill>
                  <a:schemeClr val="tx1"/>
                </a:solidFill>
                <a:latin typeface="+mn-lt"/>
                <a:ea typeface="+mn-ea"/>
                <a:cs typeface="+mn-cs"/>
              </a:rPr>
              <a:t> the following points:</a:t>
            </a:r>
            <a:endParaRPr lang="en-US" sz="1200" kern="1200" dirty="0">
              <a:solidFill>
                <a:schemeClr val="tx1"/>
              </a:solidFill>
              <a:latin typeface="+mn-lt"/>
              <a:ea typeface="+mn-ea"/>
              <a:cs typeface="+mn-cs"/>
            </a:endParaRPr>
          </a:p>
          <a:p>
            <a:pPr marL="777240" lvl="1" indent="-137160">
              <a:buFont typeface="Arial" pitchFamily="34" charset="0"/>
              <a:buChar char="•"/>
            </a:pPr>
            <a:r>
              <a:rPr lang="en-US" sz="1200" kern="1200" dirty="0">
                <a:solidFill>
                  <a:schemeClr val="tx1"/>
                </a:solidFill>
                <a:latin typeface="+mn-lt"/>
                <a:ea typeface="+mn-ea"/>
                <a:cs typeface="+mn-cs"/>
              </a:rPr>
              <a:t>“Strategies 4 and 5 (as well as 6, 7, and 8) are designed to move student thinking forward by engaging students in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as they observe data. Rather than just spoon-feeding</a:t>
            </a:r>
            <a:r>
              <a:rPr lang="en-US" sz="1200" kern="1200" baseline="0" dirty="0">
                <a:solidFill>
                  <a:schemeClr val="tx1"/>
                </a:solidFill>
                <a:latin typeface="+mn-lt"/>
                <a:ea typeface="+mn-ea"/>
                <a:cs typeface="+mn-cs"/>
              </a:rPr>
              <a:t> students science content to read or memorize, t</a:t>
            </a:r>
            <a:r>
              <a:rPr lang="en-US" sz="1200" kern="1200" dirty="0">
                <a:solidFill>
                  <a:schemeClr val="tx1"/>
                </a:solidFill>
                <a:latin typeface="+mn-lt"/>
                <a:ea typeface="+mn-ea"/>
                <a:cs typeface="+mn-cs"/>
              </a:rPr>
              <a:t>hese</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activities lead them toward deeper understandings of science ideas as they construct meaning from evidence.”</a:t>
            </a:r>
            <a:endParaRPr lang="en-US" sz="1200" b="1" kern="1200" dirty="0">
              <a:solidFill>
                <a:schemeClr val="tx1"/>
              </a:solidFill>
              <a:latin typeface="+mn-lt"/>
              <a:ea typeface="+mn-ea"/>
              <a:cs typeface="+mn-cs"/>
            </a:endParaRPr>
          </a:p>
          <a:p>
            <a:pPr marL="777240" lvl="1" indent="-137160">
              <a:buFont typeface="Arial" pitchFamily="34" charset="0"/>
              <a:buChar char="•"/>
            </a:pPr>
            <a:r>
              <a:rPr lang="en-US" sz="1200" b="0" kern="1200" dirty="0">
                <a:solidFill>
                  <a:schemeClr val="tx1"/>
                </a:solidFill>
                <a:latin typeface="+mn-lt"/>
                <a:ea typeface="+mn-ea"/>
                <a:cs typeface="+mn-cs"/>
              </a:rPr>
              <a:t>“Telling students about science ideas is important, b</a:t>
            </a:r>
            <a:r>
              <a:rPr lang="en-US" sz="1200" kern="1200" dirty="0">
                <a:solidFill>
                  <a:schemeClr val="tx1"/>
                </a:solidFill>
                <a:latin typeface="+mn-lt"/>
                <a:ea typeface="+mn-ea"/>
                <a:cs typeface="+mn-cs"/>
              </a:rPr>
              <a:t>ut teachers tend to tell students too much. Instead of doing the hard cognitive work for them, we need to create more opportunities for students to do the thinking and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themselves</a:t>
            </a:r>
            <a:r>
              <a:rPr lang="en-US" sz="1200" kern="1200" dirty="0">
                <a:solidFill>
                  <a:schemeClr val="tx1"/>
                </a:solidFill>
                <a:latin typeface="+mn-lt"/>
                <a:ea typeface="+mn-ea"/>
                <a:cs typeface="+mn-cs"/>
              </a:rPr>
              <a:t> so they can truly understand the science concepts. So don’t be in such a hurry to tell students the right answers. </a:t>
            </a:r>
            <a:r>
              <a:rPr lang="en-US" sz="1200" b="1" kern="1200" dirty="0">
                <a:solidFill>
                  <a:schemeClr val="tx1"/>
                </a:solidFill>
                <a:latin typeface="+mn-lt"/>
                <a:ea typeface="+mn-ea"/>
                <a:cs typeface="+mn-cs"/>
              </a:rPr>
              <a:t>Slow down and give them a chance to think!</a:t>
            </a:r>
            <a:r>
              <a:rPr lang="en-US" sz="1200" b="0" kern="1200" dirty="0">
                <a:solidFill>
                  <a:schemeClr val="tx1"/>
                </a:solidFill>
                <a:latin typeface="+mn-lt"/>
                <a:ea typeface="+mn-ea"/>
                <a:cs typeface="+mn-cs"/>
              </a:rPr>
              <a:t>”</a:t>
            </a:r>
            <a:endParaRPr lang="en-US" b="0" i="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9254678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10 min</a:t>
            </a:r>
          </a:p>
          <a:p>
            <a:pPr marL="0" lvl="1"/>
            <a:endParaRPr lang="en-US" sz="1200" kern="120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“In this investigation, we’ll explore the evolution of fur color in rock pocket mice.”</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Distribute handout 3.10 (Developing an Explanation for Mouse Fur Color) and have participants read the introduction silently.</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kern="1200" dirty="0">
                <a:solidFill>
                  <a:schemeClr val="tx1"/>
                </a:solidFill>
                <a:latin typeface="+mn-lt"/>
                <a:ea typeface="+mn-ea"/>
                <a:cs typeface="+mn-cs"/>
              </a:rPr>
              <a:t>Watch the beginning of </a:t>
            </a:r>
            <a:r>
              <a:rPr lang="en-US" sz="1200" i="1" kern="1200" dirty="0">
                <a:solidFill>
                  <a:schemeClr val="tx1"/>
                </a:solidFill>
                <a:latin typeface="+mn-lt"/>
                <a:ea typeface="+mn-ea"/>
                <a:cs typeface="+mn-cs"/>
              </a:rPr>
              <a:t>The Making of the Fittest: Natural Selection and Adaptation</a:t>
            </a:r>
            <a:r>
              <a:rPr lang="en-US" sz="1200" kern="1200" dirty="0">
                <a:solidFill>
                  <a:schemeClr val="tx1"/>
                </a:solidFill>
                <a:latin typeface="+mn-lt"/>
                <a:ea typeface="+mn-ea"/>
                <a:cs typeface="+mn-cs"/>
              </a:rPr>
              <a:t> and pause the video at the 2:37 time segment, where Dr. </a:t>
            </a:r>
            <a:r>
              <a:rPr lang="en-US" sz="1200" kern="1200" dirty="0" err="1">
                <a:solidFill>
                  <a:schemeClr val="tx1"/>
                </a:solidFill>
                <a:latin typeface="+mn-lt"/>
                <a:ea typeface="+mn-ea"/>
                <a:cs typeface="+mn-cs"/>
              </a:rPr>
              <a:t>Nachman</a:t>
            </a:r>
            <a:r>
              <a:rPr lang="en-US" sz="1200" kern="1200" dirty="0">
                <a:solidFill>
                  <a:schemeClr val="tx1"/>
                </a:solidFill>
                <a:latin typeface="+mn-lt"/>
                <a:ea typeface="+mn-ea"/>
                <a:cs typeface="+mn-cs"/>
              </a:rPr>
              <a:t> says, “Almost all of them.”</a:t>
            </a:r>
          </a:p>
          <a:p>
            <a:pPr marL="0" lvl="1"/>
            <a:endParaRPr lang="en-US" sz="1200" b="1" kern="1200" dirty="0">
              <a:solidFill>
                <a:schemeClr val="tx1"/>
              </a:solidFill>
              <a:latin typeface="+mn-lt"/>
              <a:ea typeface="+mn-ea"/>
              <a:cs typeface="+mn-cs"/>
            </a:endParaRPr>
          </a:p>
          <a:p>
            <a:pPr marL="228600" lvl="1" indent="-228600">
              <a:buAutoNum type="alphaLcPeriod" startAt="4"/>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complete step 2 on the handout using the science ideas about variation in traits that they’ve learned about so far.</a:t>
            </a:r>
          </a:p>
          <a:p>
            <a:pPr marL="0" lvl="1"/>
            <a:endParaRPr lang="en-US" sz="1200" b="1" kern="1200" dirty="0">
              <a:solidFill>
                <a:schemeClr val="tx1"/>
              </a:solidFill>
              <a:latin typeface="+mn-lt"/>
              <a:ea typeface="+mn-ea"/>
              <a:cs typeface="+mn-cs"/>
            </a:endParaRPr>
          </a:p>
          <a:p>
            <a:pPr marL="228600" lvl="1" indent="-228600">
              <a:buAutoNum type="alphaLcPeriod" startAt="5"/>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share their responses with an elbow partner.</a:t>
            </a:r>
          </a:p>
          <a:p>
            <a:pPr marL="0" lvl="1"/>
            <a:endParaRPr lang="en-US" sz="1200" b="1" kern="1200" dirty="0">
              <a:solidFill>
                <a:schemeClr val="tx1"/>
              </a:solidFill>
              <a:latin typeface="+mn-lt"/>
              <a:ea typeface="+mn-ea"/>
              <a:cs typeface="+mn-cs"/>
            </a:endParaRPr>
          </a:p>
          <a:p>
            <a:pPr marL="228600" lvl="1" indent="-228600">
              <a:buAutoNum type="alphaLcPeriod" startAt="6"/>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answers to questions 2a and 2b on the handout.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Notes: </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b="1" i="0" kern="1200" dirty="0">
                <a:solidFill>
                  <a:schemeClr val="tx1"/>
                </a:solidFill>
                <a:latin typeface="+mn-lt"/>
                <a:ea typeface="+mn-ea"/>
                <a:cs typeface="+mn-cs"/>
              </a:rPr>
              <a:t>Question 2a: </a:t>
            </a:r>
            <a:r>
              <a:rPr lang="en-US" sz="1200" kern="1200" dirty="0">
                <a:solidFill>
                  <a:schemeClr val="tx1"/>
                </a:solidFill>
                <a:latin typeface="+mn-lt"/>
                <a:ea typeface="+mn-ea"/>
                <a:cs typeface="+mn-cs"/>
              </a:rPr>
              <a:t>Participants aren’t yet expected to have a fully developed answer to this question, so don’t discuss all of the elements of a complete answer at this point. Participants will revisit this question later in the activity when they examine the Natural-Selection Explanation Table (handout 3.11). Then they should be able to provide a complete explanation that incorporates the major principles of natural selection as follows: </a:t>
            </a:r>
          </a:p>
          <a:p>
            <a:pPr marL="320040" lvl="2" indent="-137160">
              <a:buFont typeface="Arial" pitchFamily="34" charset="0"/>
              <a:buChar char="•"/>
            </a:pPr>
            <a:r>
              <a:rPr lang="en-US" sz="1200" b="1" kern="1200" dirty="0">
                <a:solidFill>
                  <a:schemeClr val="tx1"/>
                </a:solidFill>
                <a:latin typeface="+mn-lt"/>
                <a:ea typeface="+mn-ea"/>
                <a:cs typeface="+mn-cs"/>
              </a:rPr>
              <a:t>Variation:</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Within a population of mice living on the lava flow, some individuals had the dark fur trait and others did not. </a:t>
            </a:r>
          </a:p>
          <a:p>
            <a:pPr marL="320040" lvl="2" indent="-137160">
              <a:buFont typeface="Arial" pitchFamily="34" charset="0"/>
              <a:buChar char="•"/>
            </a:pPr>
            <a:r>
              <a:rPr lang="en-US" sz="1200" b="1" kern="1200" dirty="0">
                <a:solidFill>
                  <a:schemeClr val="tx1"/>
                </a:solidFill>
                <a:latin typeface="+mn-lt"/>
                <a:ea typeface="+mn-ea"/>
                <a:cs typeface="+mn-cs"/>
              </a:rPr>
              <a:t>Inheritance:</a:t>
            </a:r>
            <a:r>
              <a:rPr lang="en-US" sz="1200" kern="1200" dirty="0">
                <a:solidFill>
                  <a:schemeClr val="tx1"/>
                </a:solidFill>
                <a:latin typeface="+mn-lt"/>
                <a:ea typeface="+mn-ea"/>
                <a:cs typeface="+mn-cs"/>
              </a:rPr>
              <a:t> The variations in mouse fur color are inherited (passed from parents to offspring). The origin of the variation stems from random genetic</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mutations. </a:t>
            </a:r>
          </a:p>
          <a:p>
            <a:pPr marL="320040" lvl="2" indent="-137160">
              <a:buFont typeface="Arial" pitchFamily="34" charset="0"/>
              <a:buChar char="•"/>
            </a:pPr>
            <a:r>
              <a:rPr lang="en-US" sz="1200" b="1" kern="1200" dirty="0">
                <a:solidFill>
                  <a:schemeClr val="tx1"/>
                </a:solidFill>
                <a:latin typeface="+mn-lt"/>
                <a:ea typeface="+mn-ea"/>
                <a:cs typeface="+mn-cs"/>
              </a:rPr>
              <a:t>Selection:</a:t>
            </a:r>
            <a:r>
              <a:rPr lang="en-US" sz="1200" kern="1200" dirty="0">
                <a:solidFill>
                  <a:schemeClr val="tx1"/>
                </a:solidFill>
                <a:latin typeface="+mn-lt"/>
                <a:ea typeface="+mn-ea"/>
                <a:cs typeface="+mn-cs"/>
              </a:rPr>
              <a:t> More offspring are born than can survive, leading to competition within a species. In certain environments, individual mice that have dark fur will survive and leave more offspring than mice with tan fur. </a:t>
            </a:r>
          </a:p>
          <a:p>
            <a:pPr marL="320040" lvl="2" indent="-137160">
              <a:buFont typeface="Arial" pitchFamily="34" charset="0"/>
              <a:buChar char="•"/>
            </a:pPr>
            <a:r>
              <a:rPr lang="en-US" sz="1200" b="1" kern="1200" dirty="0">
                <a:solidFill>
                  <a:schemeClr val="tx1"/>
                </a:solidFill>
                <a:latin typeface="+mn-lt"/>
                <a:ea typeface="+mn-ea"/>
                <a:cs typeface="+mn-cs"/>
              </a:rPr>
              <a:t>Adaptation:</a:t>
            </a:r>
            <a:r>
              <a:rPr lang="en-US" sz="1200" kern="1200" dirty="0">
                <a:solidFill>
                  <a:schemeClr val="tx1"/>
                </a:solidFill>
                <a:latin typeface="+mn-lt"/>
                <a:ea typeface="+mn-ea"/>
                <a:cs typeface="+mn-cs"/>
              </a:rPr>
              <a:t> The frequency of the mice with dark fur and the alleles that cause dark fur will increase in the population over generations. In this case, the population will change from one with most individuals having tan fur to one with most individuals having dark fur.</a:t>
            </a:r>
            <a:endParaRPr lang="en-US" sz="1200" i="1" kern="1200" dirty="0">
              <a:solidFill>
                <a:schemeClr val="tx1"/>
              </a:solidFill>
              <a:latin typeface="+mn-lt"/>
              <a:ea typeface="+mn-ea"/>
              <a:cs typeface="+mn-cs"/>
            </a:endParaRPr>
          </a:p>
          <a:p>
            <a:pPr marL="137160" lvl="1" indent="-137160">
              <a:buFont typeface="Arial" pitchFamily="34" charset="0"/>
              <a:buChar char="•"/>
            </a:pPr>
            <a:r>
              <a:rPr lang="en-US" sz="1200" b="1" i="0" kern="1200" dirty="0">
                <a:solidFill>
                  <a:schemeClr val="tx1"/>
                </a:solidFill>
                <a:latin typeface="+mn-lt"/>
                <a:ea typeface="+mn-ea"/>
                <a:cs typeface="+mn-cs"/>
              </a:rPr>
              <a:t>Question 2b: </a:t>
            </a:r>
            <a:r>
              <a:rPr lang="en-US" sz="1200" kern="1200" dirty="0">
                <a:solidFill>
                  <a:schemeClr val="tx1"/>
                </a:solidFill>
                <a:latin typeface="+mn-lt"/>
                <a:ea typeface="+mn-ea"/>
                <a:cs typeface="+mn-cs"/>
              </a:rPr>
              <a:t>Address the common student misconception that new traits arise as needed. The mutation for dark-colored fur in rock pocket mice didn’t occur simply because the mice needed it. Instead, the new trait arose due to random genetic mutations. Clarify that explanations for change based on the needs or wants of an individual are common but aren’t scientifically accurate. Direct participants to the Common Student Ideas document in the resources section of their lesson plans binders.</a:t>
            </a:r>
            <a:r>
              <a:rPr lang="en-US" dirty="0"/>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4723249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None/>
            </a:pPr>
            <a:r>
              <a:rPr lang="en-US" dirty="0"/>
              <a:t>20</a:t>
            </a:r>
            <a:r>
              <a:rPr lang="en-US" baseline="0" dirty="0"/>
              <a:t> min</a:t>
            </a:r>
          </a:p>
          <a:p>
            <a:pPr marL="228600" lvl="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Distribute handout 3.11 (Natural-Selection Explanation Table). Point out that an acronym for the natural-selection principles is VISA.</a:t>
            </a:r>
          </a:p>
          <a:p>
            <a:pPr marL="0" lvl="1"/>
            <a:endParaRPr lang="en-US" sz="1200" b="1"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read the definitions on the handout and sections 6 and 7 on natural selection</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in their content background documents.</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“Pair up with an elbow partner and summarize how the information in the content background document and your experiences in our content</a:t>
            </a:r>
            <a:r>
              <a:rPr lang="en-US" sz="1200" kern="1200" baseline="0" dirty="0">
                <a:solidFill>
                  <a:schemeClr val="tx1"/>
                </a:solidFill>
                <a:latin typeface="+mn-lt"/>
                <a:ea typeface="+mn-ea"/>
                <a:cs typeface="+mn-cs"/>
              </a:rPr>
              <a:t> deepening sessions</a:t>
            </a:r>
            <a:r>
              <a:rPr lang="en-US" sz="1200" kern="1200" dirty="0">
                <a:solidFill>
                  <a:schemeClr val="tx1"/>
                </a:solidFill>
                <a:latin typeface="+mn-lt"/>
                <a:ea typeface="+mn-ea"/>
                <a:cs typeface="+mn-cs"/>
              </a:rPr>
              <a:t> support the definitions in the handout.”</a:t>
            </a:r>
          </a:p>
          <a:p>
            <a:pPr marL="0" lvl="1"/>
            <a:endParaRPr lang="en-US" sz="1200" b="1"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“In our next content deepening session, we’ll watch the rest of the video and identify evidence for each natural-selection principle. You’ll record this evidence on your handout.”</a:t>
            </a:r>
            <a:endParaRPr lang="en-US" dirty="0"/>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61</a:t>
            </a:fld>
            <a:endParaRPr lang="en-US" dirty="0">
              <a:solidFill>
                <a:prstClr val="black"/>
              </a:solidFill>
            </a:endParaRPr>
          </a:p>
        </p:txBody>
      </p:sp>
    </p:spTree>
    <p:extLst>
      <p:ext uri="{BB962C8B-B14F-4D97-AF65-F5344CB8AC3E}">
        <p14:creationId xmlns:p14="http://schemas.microsoft.com/office/powerpoint/2010/main" val="2685313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200" kern="1200" dirty="0">
                <a:solidFill>
                  <a:schemeClr val="tx1"/>
                </a:solidFill>
                <a:effectLst/>
                <a:latin typeface="+mn-lt"/>
                <a:ea typeface="+mn-ea"/>
                <a:cs typeface="+mn-cs"/>
              </a:rPr>
              <a:t>Less</a:t>
            </a:r>
            <a:r>
              <a:rPr lang="en-US" sz="1200" kern="1200" baseline="0" dirty="0">
                <a:solidFill>
                  <a:schemeClr val="tx1"/>
                </a:solidFill>
                <a:effectLst/>
                <a:latin typeface="+mn-lt"/>
                <a:ea typeface="+mn-ea"/>
                <a:cs typeface="+mn-cs"/>
              </a:rPr>
              <a:t> than 1 min</a:t>
            </a:r>
          </a:p>
          <a:p>
            <a:pPr marL="228600" lvl="0" indent="-228600">
              <a:buNone/>
            </a:pPr>
            <a:endParaRPr lang="en-US" sz="1200" kern="1200" baseline="0" dirty="0">
              <a:solidFill>
                <a:schemeClr val="tx1"/>
              </a:solidFill>
              <a:effectLst/>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Revisit the focus question on the slide.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“In the last activity, you summarized the progress we’ve made in answering this focus question. We’ll continue exploring this question in our next session.”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8037112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pPr lvl="1"/>
            <a:endParaRPr lang="en-US" sz="1200" b="1" kern="1200" dirty="0">
              <a:solidFill>
                <a:schemeClr val="tx1"/>
              </a:solidFill>
              <a:latin typeface="+mn-lt"/>
              <a:ea typeface="+mn-ea"/>
              <a:cs typeface="+mn-cs"/>
            </a:endParaRPr>
          </a:p>
          <a:p>
            <a:pPr marL="228600" lvl="1" indent="-228600">
              <a:buAutoNum type="alphaLcPeriod"/>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Ask participants to pair up and discuss the questions on the slide.</a:t>
            </a:r>
          </a:p>
          <a:p>
            <a:pPr marL="0" lvl="1"/>
            <a:endParaRPr lang="en-US" sz="1200" b="0"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reflections with the group. During this discussion, challenge participants in</a:t>
            </a:r>
            <a:r>
              <a:rPr lang="en-US" sz="1200" kern="1200" baseline="0" dirty="0">
                <a:solidFill>
                  <a:schemeClr val="tx1"/>
                </a:solidFill>
                <a:latin typeface="+mn-lt"/>
                <a:ea typeface="+mn-ea"/>
                <a:cs typeface="+mn-cs"/>
              </a:rPr>
              <a:t> the following ways</a:t>
            </a:r>
            <a:r>
              <a:rPr lang="en-US" sz="1200" kern="1200" dirty="0">
                <a:solidFill>
                  <a:schemeClr val="tx1"/>
                </a:solidFill>
                <a:latin typeface="+mn-lt"/>
                <a:ea typeface="+mn-ea"/>
                <a:cs typeface="+mn-cs"/>
              </a:rPr>
              <a:t>: </a:t>
            </a:r>
          </a:p>
          <a:p>
            <a:pPr marL="457200" lvl="0" indent="-228600">
              <a:buFont typeface="+mj-lt"/>
              <a:buAutoNum type="arabicPeriod"/>
            </a:pPr>
            <a:r>
              <a:rPr lang="en-US" sz="1200" kern="1200" dirty="0">
                <a:solidFill>
                  <a:schemeClr val="tx1"/>
                </a:solidFill>
                <a:latin typeface="+mn-lt"/>
                <a:ea typeface="+mn-ea"/>
                <a:cs typeface="+mn-cs"/>
              </a:rPr>
              <a:t>Be clear about when they were simply observing and when they were analyzing and interpreting data and observations.</a:t>
            </a:r>
          </a:p>
          <a:p>
            <a:pPr marL="457200" lvl="0" indent="-228600">
              <a:buFont typeface="+mj-lt"/>
              <a:buAutoNum type="arabicPeriod"/>
            </a:pPr>
            <a:r>
              <a:rPr lang="en-US" sz="1200" kern="1200" dirty="0">
                <a:solidFill>
                  <a:schemeClr val="tx1"/>
                </a:solidFill>
                <a:latin typeface="+mn-lt"/>
                <a:ea typeface="+mn-ea"/>
                <a:cs typeface="+mn-cs"/>
              </a:rPr>
              <a:t>Identify the type of analysis they engaged in:</a:t>
            </a:r>
          </a:p>
          <a:p>
            <a:pPr marL="685800" lvl="0" indent="-228600">
              <a:buFont typeface="+mj-lt"/>
              <a:buAutoNum type="alphaLcPeriod"/>
            </a:pPr>
            <a:r>
              <a:rPr lang="en-US" sz="1200" kern="1200" dirty="0">
                <a:solidFill>
                  <a:schemeClr val="tx1"/>
                </a:solidFill>
                <a:latin typeface="+mn-lt"/>
                <a:ea typeface="+mn-ea"/>
                <a:cs typeface="+mn-cs"/>
              </a:rPr>
              <a:t>Using logic and evidence, and/or</a:t>
            </a:r>
          </a:p>
          <a:p>
            <a:pPr marL="685800" indent="-228600">
              <a:buFont typeface="+mj-lt"/>
              <a:buAutoNum type="alphaLcPeriod"/>
            </a:pPr>
            <a:r>
              <a:rPr lang="en-US" sz="1200" kern="1200" dirty="0">
                <a:solidFill>
                  <a:schemeClr val="tx1"/>
                </a:solidFill>
                <a:latin typeface="+mn-lt"/>
                <a:ea typeface="+mn-ea"/>
                <a:cs typeface="+mn-cs"/>
              </a:rPr>
              <a:t>Using logic, evidence, and science ideas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a:p>
        </p:txBody>
      </p:sp>
    </p:spTree>
    <p:extLst>
      <p:ext uri="{BB962C8B-B14F-4D97-AF65-F5344CB8AC3E}">
        <p14:creationId xmlns:p14="http://schemas.microsoft.com/office/powerpoint/2010/main" val="1792310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sz="1200" kern="1200" dirty="0">
              <a:solidFill>
                <a:schemeClr val="tx1"/>
              </a:solidFill>
              <a:effectLst/>
              <a:latin typeface="+mn-lt"/>
              <a:ea typeface="+mn-ea"/>
              <a:cs typeface="+mn-cs"/>
            </a:endParaRPr>
          </a:p>
          <a:p>
            <a:pPr marL="228600" lvl="0" indent="-228600">
              <a:buAutoNum type="alphaLcPeriod"/>
            </a:pPr>
            <a:r>
              <a:rPr lang="en-US" sz="1200" kern="1200" dirty="0">
                <a:solidFill>
                  <a:schemeClr val="tx1"/>
                </a:solidFill>
                <a:latin typeface="+mn-lt"/>
                <a:ea typeface="+mn-ea"/>
                <a:cs typeface="+mn-cs"/>
              </a:rPr>
              <a:t>Have participants share ideas about the first question on the slide. Then ask, “What are some things we’ve discussed today that address this question?”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Refer participants to the Effective Science Teaching chart from day 1 and discuss the remaining questions on the slide. Modify the chart as participants share their ideas.</a:t>
            </a:r>
            <a:r>
              <a:rPr lang="en-US" dirty="0"/>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64</a:t>
            </a:fld>
            <a:endParaRPr lang="en-US"/>
          </a:p>
        </p:txBody>
      </p:sp>
    </p:spTree>
    <p:extLst>
      <p:ext uri="{BB962C8B-B14F-4D97-AF65-F5344CB8AC3E}">
        <p14:creationId xmlns:p14="http://schemas.microsoft.com/office/powerpoint/2010/main" val="1792310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5 min </a:t>
            </a:r>
          </a:p>
          <a:p>
            <a:pPr eaLnBrk="1" hangingPunct="1"/>
            <a:endParaRPr lang="en-US" dirty="0"/>
          </a:p>
          <a:p>
            <a:pPr marL="228600" lvl="0" indent="-228600">
              <a:buAutoNum type="alphaLcPeriod"/>
            </a:pPr>
            <a:r>
              <a:rPr lang="en-US" sz="1200" kern="1200" dirty="0">
                <a:solidFill>
                  <a:schemeClr val="tx1"/>
                </a:solidFill>
                <a:latin typeface="+mn-lt"/>
                <a:ea typeface="+mn-ea"/>
                <a:cs typeface="+mn-cs"/>
              </a:rPr>
              <a:t>Review today’s focus questions.</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Discuss:</a:t>
            </a:r>
            <a:r>
              <a:rPr lang="en-US" sz="1200" i="1" kern="1200" dirty="0">
                <a:solidFill>
                  <a:schemeClr val="tx1"/>
                </a:solidFill>
                <a:latin typeface="+mn-lt"/>
                <a:ea typeface="+mn-ea"/>
                <a:cs typeface="+mn-cs"/>
              </a:rPr>
              <a:t> </a:t>
            </a:r>
            <a:r>
              <a:rPr lang="en-US" sz="1200" i="0" kern="1200" dirty="0">
                <a:solidFill>
                  <a:schemeClr val="tx1"/>
                </a:solidFill>
                <a:latin typeface="+mn-lt"/>
                <a:ea typeface="+mn-ea"/>
                <a:cs typeface="+mn-cs"/>
              </a:rPr>
              <a:t>“</a:t>
            </a: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claims that strategies 4 and 5 are ways of moving student thinking forward. How would you support or challenge that claim? In other words, are you convinced that letting students analyze data and construct explanations will help them move forward toward deeper understandings of science ideas?”</a:t>
            </a:r>
          </a:p>
          <a:p>
            <a:endParaRPr lang="en-US" sz="1200"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“What key ideas do you now have about how to address our content</a:t>
            </a:r>
            <a:r>
              <a:rPr lang="en-US" sz="1200" kern="1200" baseline="0" dirty="0">
                <a:solidFill>
                  <a:schemeClr val="tx1"/>
                </a:solidFill>
                <a:latin typeface="+mn-lt"/>
                <a:ea typeface="+mn-ea"/>
                <a:cs typeface="+mn-cs"/>
              </a:rPr>
              <a:t> deepening</a:t>
            </a:r>
            <a:r>
              <a:rPr lang="en-US" sz="1200" kern="1200" dirty="0">
                <a:solidFill>
                  <a:schemeClr val="tx1"/>
                </a:solidFill>
                <a:latin typeface="+mn-lt"/>
                <a:ea typeface="+mn-ea"/>
                <a:cs typeface="+mn-cs"/>
              </a:rPr>
              <a:t> focus question?”</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dirty="0"/>
              <a:t>1 min </a:t>
            </a:r>
          </a:p>
          <a:p>
            <a:endParaRPr lang="en-US" sz="1200" i="1" kern="1200" dirty="0">
              <a:solidFill>
                <a:schemeClr val="tx1"/>
              </a:solidFill>
              <a:effectLst/>
              <a:latin typeface="+mn-lt"/>
              <a:ea typeface="+mn-ea"/>
              <a:cs typeface="+mn-cs"/>
            </a:endParaRPr>
          </a:p>
          <a:p>
            <a:pPr marL="228600" lvl="0" indent="-228600">
              <a:buAutoNum type="alphaLcPeriod"/>
            </a:pPr>
            <a:r>
              <a:rPr lang="en-US" sz="1200" kern="1200" dirty="0">
                <a:solidFill>
                  <a:schemeClr val="tx1"/>
                </a:solidFill>
                <a:latin typeface="+mn-lt"/>
                <a:ea typeface="+mn-ea"/>
                <a:cs typeface="+mn-cs"/>
              </a:rPr>
              <a:t>“Tomorrow we’ll focus on another strategy to help move student thinking forward toward deeper understandings of science ideas.”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Review the homework assignment and have participants copy it into their science notebooks. </a:t>
            </a:r>
          </a:p>
        </p:txBody>
      </p:sp>
      <p:sp>
        <p:nvSpPr>
          <p:cNvPr id="5734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1760EA5-FB00-4593-8455-6AFD80252969}" type="slidenum">
              <a:rPr lang="en-US" smtClean="0"/>
              <a:pPr eaLnBrk="1" hangingPunct="1"/>
              <a:t>66</a:t>
            </a:fld>
            <a:endParaRPr lang="en-US"/>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4533045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67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4</a:t>
            </a:r>
            <a:r>
              <a:rPr lang="en-US" baseline="0" dirty="0"/>
              <a:t> min </a:t>
            </a:r>
          </a:p>
          <a:p>
            <a:pPr eaLnBrk="1" hangingPunct="1"/>
            <a:endParaRPr lang="en-US" sz="1200" kern="1200" baseline="0" dirty="0">
              <a:solidFill>
                <a:schemeClr val="tx1"/>
              </a:solidFill>
              <a:latin typeface="+mn-lt"/>
              <a:ea typeface="+mn-ea"/>
              <a:cs typeface="+mn-cs"/>
            </a:endParaRPr>
          </a:p>
          <a:p>
            <a:pPr marL="228600" indent="-228600" eaLnBrk="1" hangingPunct="1">
              <a:buAutoNum type="alphaLcPeriod"/>
            </a:pPr>
            <a:r>
              <a:rPr lang="en-US" sz="1200" kern="1200" dirty="0">
                <a:solidFill>
                  <a:schemeClr val="tx1"/>
                </a:solidFill>
                <a:latin typeface="+mn-lt"/>
                <a:ea typeface="+mn-ea"/>
                <a:cs typeface="+mn-cs"/>
              </a:rPr>
              <a:t>Have participants reflect on today’s session and answer the questions on the Daily Reflections sheet (handout 3.12 in PD program binder).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To support this task, encourage participants to refer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the charts they created for STL strategies 4 and 5, the Effective Science Teaching chart, and their STL Z-fold summary charts.</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7137104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68</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a:t>
            </a:r>
            <a:r>
              <a:rPr lang="en-US" sz="1200" kern="1200" dirty="0">
                <a:solidFill>
                  <a:schemeClr val="tx1"/>
                </a:solidFill>
                <a:latin typeface="+mn-lt"/>
                <a:ea typeface="+mn-ea"/>
                <a:cs typeface="+mn-cs"/>
              </a:rPr>
              <a:t>—a</a:t>
            </a:r>
            <a:r>
              <a:rPr lang="en-US" altLang="en-US" baseline="0" dirty="0">
                <a:solidFill>
                  <a:srgbClr val="000000"/>
                </a:solidFill>
              </a:rPr>
              <a:t>vailable for use as needed</a:t>
            </a:r>
            <a:r>
              <a:rPr lang="en-US" altLang="en-US" dirty="0">
                <a:solidFill>
                  <a:srgbClr val="000000"/>
                </a:solidFill>
              </a:rPr>
              <a:t>. </a:t>
            </a:r>
            <a:endParaRPr lang="en-US" altLang="en-US" dirty="0"/>
          </a:p>
        </p:txBody>
      </p:sp>
    </p:spTree>
    <p:extLst>
      <p:ext uri="{BB962C8B-B14F-4D97-AF65-F5344CB8AC3E}">
        <p14:creationId xmlns:p14="http://schemas.microsoft.com/office/powerpoint/2010/main" val="25110673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69</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a:solidFill>
                  <a:srgbClr val="000000"/>
                </a:solidFill>
              </a:rPr>
              <a:t>Hidden slide</a:t>
            </a:r>
            <a:r>
              <a:rPr lang="en-US" sz="1200" kern="1200">
                <a:solidFill>
                  <a:schemeClr val="tx1"/>
                </a:solidFill>
                <a:latin typeface="+mn-lt"/>
                <a:ea typeface="+mn-ea"/>
                <a:cs typeface="+mn-cs"/>
              </a:rPr>
              <a:t>—a</a:t>
            </a:r>
            <a:r>
              <a:rPr lang="en-US" altLang="en-US" baseline="0">
                <a:solidFill>
                  <a:srgbClr val="000000"/>
                </a:solidFill>
              </a:rPr>
              <a:t>vailable for use as needed</a:t>
            </a:r>
            <a:r>
              <a:rPr lang="en-US" altLang="en-US">
                <a:solidFill>
                  <a:srgbClr val="000000"/>
                </a:solidFill>
              </a:rPr>
              <a:t>. </a:t>
            </a:r>
            <a:endParaRPr lang="en-US" altLang="en-US" dirty="0"/>
          </a:p>
        </p:txBody>
      </p:sp>
    </p:spTree>
    <p:extLst>
      <p:ext uri="{BB962C8B-B14F-4D97-AF65-F5344CB8AC3E}">
        <p14:creationId xmlns:p14="http://schemas.microsoft.com/office/powerpoint/2010/main" val="227920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i="0" kern="1200" dirty="0">
              <a:solidFill>
                <a:schemeClr val="tx1"/>
              </a:solidFill>
              <a:effectLst/>
              <a:latin typeface="+mn-lt"/>
              <a:ea typeface="+mn-ea"/>
              <a:cs typeface="+mn-cs"/>
            </a:endParaRPr>
          </a:p>
          <a:p>
            <a:pPr marL="228600" lvl="0" indent="-228600">
              <a:buAutoNum type="alphaLcPeriod"/>
            </a:pPr>
            <a:r>
              <a:rPr lang="en-US" sz="1200" kern="1200" dirty="0">
                <a:solidFill>
                  <a:schemeClr val="tx1"/>
                </a:solidFill>
                <a:latin typeface="+mn-lt"/>
                <a:ea typeface="+mn-ea"/>
                <a:cs typeface="+mn-cs"/>
              </a:rPr>
              <a:t>Have participants</a:t>
            </a:r>
            <a:r>
              <a:rPr lang="en-US" sz="1200" kern="1200" baseline="0" dirty="0">
                <a:solidFill>
                  <a:schemeClr val="tx1"/>
                </a:solidFill>
                <a:latin typeface="+mn-lt"/>
                <a:ea typeface="+mn-ea"/>
                <a:cs typeface="+mn-cs"/>
              </a:rPr>
              <a:t> l</a:t>
            </a:r>
            <a:r>
              <a:rPr lang="en-US" sz="1200" kern="1200" dirty="0">
                <a:solidFill>
                  <a:schemeClr val="tx1"/>
                </a:solidFill>
                <a:latin typeface="+mn-lt"/>
                <a:ea typeface="+mn-ea"/>
                <a:cs typeface="+mn-cs"/>
              </a:rPr>
              <a:t>ook at the slide representation of the Student Thinking Lens strategies.</a:t>
            </a:r>
          </a:p>
          <a:p>
            <a:endParaRPr lang="en-US" sz="1200"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Ask:</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patterns do you notice?”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Elicit and probe questions are designed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to reveal student thinking, not to challenge it.</a:t>
            </a:r>
          </a:p>
          <a:p>
            <a:pPr marL="228600" indent="-137160">
              <a:buFont typeface="Arial" pitchFamily="34" charset="0"/>
              <a:buChar char="•"/>
            </a:pPr>
            <a:r>
              <a:rPr lang="en-US" sz="1200" kern="1200" dirty="0">
                <a:solidFill>
                  <a:schemeClr val="tx1"/>
                </a:solidFill>
                <a:latin typeface="+mn-lt"/>
                <a:ea typeface="+mn-ea"/>
                <a:cs typeface="+mn-cs"/>
              </a:rPr>
              <a:t>The rest of the strategies reveal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challenge student thinking.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84219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b="0" kern="1200" dirty="0">
              <a:solidFill>
                <a:schemeClr val="tx1"/>
              </a:solidFill>
              <a:effectLst/>
              <a:latin typeface="+mn-lt"/>
              <a:ea typeface="+mn-ea"/>
              <a:cs typeface="+mn-cs"/>
            </a:endParaRPr>
          </a:p>
          <a:p>
            <a:pPr marL="228600" lvl="0" indent="-228600">
              <a:buAutoNum type="alphaLcPeriod"/>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briefly examine the summary chart of STL strategies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(Summary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Student Thinking Lens Strategies).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b="0" kern="1200" dirty="0">
                <a:solidFill>
                  <a:schemeClr val="tx1"/>
                </a:solidFill>
                <a:latin typeface="+mn-lt"/>
                <a:ea typeface="+mn-ea"/>
                <a:cs typeface="+mn-cs"/>
              </a:rPr>
              <a:t>Direct participants to the correct page in the strategies booklet or have them consult </a:t>
            </a:r>
            <a:r>
              <a:rPr lang="en-US" sz="1200" b="0" kern="1200" baseline="0" dirty="0">
                <a:solidFill>
                  <a:schemeClr val="tx1"/>
                </a:solidFill>
                <a:latin typeface="+mn-lt"/>
                <a:ea typeface="+mn-ea"/>
                <a:cs typeface="+mn-cs"/>
              </a:rPr>
              <a:t>the table of contents.</a:t>
            </a:r>
            <a:endParaRPr lang="en-US" sz="1200" b="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are the first three strategies different from the rest?”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Strategies 1–3 are questions; the rest are activities. </a:t>
            </a:r>
          </a:p>
          <a:p>
            <a:pPr marL="137160" indent="-137160">
              <a:buFont typeface="Arial" pitchFamily="34" charset="0"/>
              <a:buChar char="•"/>
            </a:pPr>
            <a:r>
              <a:rPr lang="en-US" sz="1200" kern="1200" dirty="0">
                <a:solidFill>
                  <a:schemeClr val="tx1"/>
                </a:solidFill>
                <a:latin typeface="+mn-lt"/>
                <a:ea typeface="+mn-ea"/>
                <a:cs typeface="+mn-cs"/>
              </a:rPr>
              <a:t>Probe and challenge questions can and should be asked during all types of activities.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311333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dirty="0"/>
              <a:t>30 min</a:t>
            </a:r>
          </a:p>
          <a:p>
            <a:endParaRPr lang="en-US" sz="1200" kern="1200" dirty="0">
              <a:solidFill>
                <a:schemeClr val="tx1"/>
              </a:solidFill>
              <a:effectLst/>
              <a:latin typeface="+mn-lt"/>
              <a:ea typeface="+mn-ea"/>
              <a:cs typeface="+mn-cs"/>
            </a:endParaRPr>
          </a:p>
          <a:p>
            <a:pPr marL="228600" lvl="0" indent="-228600">
              <a:buAutoNum type="alphaLcPeriod"/>
            </a:pPr>
            <a:r>
              <a:rPr lang="en-US" sz="1200" b="1" kern="1200" dirty="0">
                <a:solidFill>
                  <a:schemeClr val="tx1"/>
                </a:solidFill>
                <a:latin typeface="+mn-lt"/>
                <a:ea typeface="+mn-ea"/>
                <a:cs typeface="+mn-cs"/>
              </a:rPr>
              <a:t>Small groups (12 min): </a:t>
            </a:r>
            <a:r>
              <a:rPr lang="en-US" sz="1200" kern="1200" dirty="0">
                <a:solidFill>
                  <a:schemeClr val="tx1"/>
                </a:solidFill>
                <a:latin typeface="+mn-lt"/>
                <a:ea typeface="+mn-ea"/>
                <a:cs typeface="+mn-cs"/>
              </a:rPr>
              <a:t>Divide participants into two groups and assign one strategy to each group. Have one group create a poster charting the purpose and key features of strategy 4, and have the other group chart the purpose and key features of strategy 5. Each group should be prepared to answer the discussion question for the assigned strategy. </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Whole-group share-out (18 min):</a:t>
            </a:r>
            <a:r>
              <a:rPr lang="en-US" sz="1200" kern="1200" dirty="0">
                <a:solidFill>
                  <a:schemeClr val="tx1"/>
                </a:solidFill>
                <a:latin typeface="+mn-lt"/>
                <a:ea typeface="+mn-ea"/>
                <a:cs typeface="+mn-cs"/>
              </a:rPr>
              <a:t> Have groups report the purpose and key features of each strategy.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Strategy 4 involves activities that engage students in organizing their data and/or observations and looking for patterns and meaning</a:t>
            </a:r>
            <a:r>
              <a:rPr lang="en-US" sz="1200" kern="1200" baseline="0" dirty="0">
                <a:solidFill>
                  <a:schemeClr val="tx1"/>
                </a:solidFill>
                <a:latin typeface="+mn-lt"/>
                <a:ea typeface="+mn-ea"/>
                <a:cs typeface="+mn-cs"/>
              </a:rPr>
              <a:t> in them</a:t>
            </a:r>
            <a:r>
              <a:rPr lang="en-US" sz="1200" kern="1200" dirty="0">
                <a:solidFill>
                  <a:schemeClr val="tx1"/>
                </a:solidFill>
                <a:latin typeface="+mn-lt"/>
                <a:ea typeface="+mn-ea"/>
                <a:cs typeface="+mn-cs"/>
              </a:rPr>
              <a:t>. They aren’t just “doing” activities or describing their observations. </a:t>
            </a:r>
          </a:p>
          <a:p>
            <a:pPr marL="137160" indent="-137160">
              <a:buFont typeface="Arial" pitchFamily="34" charset="0"/>
              <a:buChar char="•"/>
            </a:pPr>
            <a:r>
              <a:rPr lang="en-US" sz="1200" kern="1200" dirty="0">
                <a:solidFill>
                  <a:schemeClr val="tx1"/>
                </a:solidFill>
                <a:latin typeface="+mn-lt"/>
                <a:ea typeface="+mn-ea"/>
                <a:cs typeface="+mn-cs"/>
              </a:rPr>
              <a:t>Strategy 5 engages students in learning how to use logical thinking, evidence, and science ideas to construct explanations of scientific data or phenomena they have observed. It also engages them in critiquing various proposed explanations through scientific argumentation.</a:t>
            </a:r>
          </a:p>
          <a:p>
            <a:pPr marL="137160" indent="-137160">
              <a:buFont typeface="Arial" pitchFamily="34" charset="0"/>
              <a:buChar char="•"/>
            </a:pPr>
            <a:r>
              <a:rPr lang="en-US" sz="1200" u="none"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that these strategies are closely related and will overlap in some activities. However, each has a specific purpose and unique attributes.</a:t>
            </a:r>
            <a:r>
              <a:rPr lang="en-US" dirty="0"/>
              <a:t> </a:t>
            </a:r>
            <a:endParaRPr lang="en-US" sz="1200" kern="1200" dirty="0">
              <a:solidFill>
                <a:schemeClr val="tx1"/>
              </a:solidFill>
              <a:latin typeface="+mn-lt"/>
              <a:ea typeface="+mn-ea"/>
              <a:cs typeface="+mn-cs"/>
            </a:endParaRPr>
          </a:p>
          <a:p>
            <a:pPr marL="228600" indent="-228600">
              <a:buFont typeface="+mj-lt"/>
              <a:buAutoNum type="alphaLcParenR"/>
            </a:pPr>
            <a:endParaRPr lang="en-US" sz="1600" dirty="0"/>
          </a:p>
          <a:p>
            <a:pPr marL="171450" lvl="0" indent="-171450">
              <a:buFont typeface="Arial" panose="020B0604020202020204" pitchFamily="34" charset="0"/>
              <a:buChar char="•"/>
            </a:pPr>
            <a:endParaRPr lang="en-US" sz="1600" kern="1200" dirty="0">
              <a:solidFill>
                <a:schemeClr val="tx1"/>
              </a:solidFill>
              <a:effectLst/>
              <a:latin typeface="+mn-lt"/>
              <a:ea typeface="+mn-ea"/>
              <a:cs typeface="+mn-cs"/>
            </a:endParaRPr>
          </a:p>
        </p:txBody>
      </p:sp>
      <p:sp>
        <p:nvSpPr>
          <p:cNvPr id="4813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55771C1-120E-4335-85AD-AA644CB5C253}" type="slidenum">
              <a:rPr lang="en-US" smtClean="0"/>
              <a:pPr eaLnBrk="1" hangingPunct="1"/>
              <a:t>9</a:t>
            </a:fld>
            <a:endParaRPr lang="en-US"/>
          </a:p>
        </p:txBody>
      </p:sp>
    </p:spTree>
    <p:extLst>
      <p:ext uri="{BB962C8B-B14F-4D97-AF65-F5344CB8AC3E}">
        <p14:creationId xmlns:p14="http://schemas.microsoft.com/office/powerpoint/2010/main" val="343064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87264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9211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B40A792-078D-4900-A5B4-EE890E483083}" type="slidenum">
              <a:rPr lang="en-US" smtClean="0"/>
              <a:pPr>
                <a:defRPr/>
              </a:pPr>
              <a:t>‹#›</a:t>
            </a:fld>
            <a:endParaRPr lang="en-US"/>
          </a:p>
        </p:txBody>
      </p:sp>
    </p:spTree>
    <p:extLst>
      <p:ext uri="{BB962C8B-B14F-4D97-AF65-F5344CB8AC3E}">
        <p14:creationId xmlns:p14="http://schemas.microsoft.com/office/powerpoint/2010/main" val="247149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79149636"/>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6596590"/>
      </p:ext>
    </p:extLst>
  </p:cSld>
  <p:clrMap bg1="lt1" tx1="dk1" bg2="lt2" tx2="dk2" accent1="accent1" accent2="accent2" accent3="accent3" accent4="accent4" accent5="accent5" accent6="accent6" hlink="hlink" folHlink="folHlink"/>
  <p:sldLayoutIdLst>
    <p:sldLayoutId id="2147483675" r:id="rId1"/>
    <p:sldLayoutId id="2147483676" r:id="rId2"/>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01%20Stella2-04-potter4-L4%20C1-2.mp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embed/tSZGZ8vKF3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01%20Stella2-04-potter4-L4%20C1-2.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youtube.com/embed/9xCJXmDZCMY" TargetMode="External"/><Relationship Id="rId4" Type="http://schemas.openxmlformats.org/officeDocument/2006/relationships/hyperlink" Target="https://www.youtube.com/embed/yZpyRCsZT_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gi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hyperlink" Target="http://www.hhmi.org/biointeractive/making-fittest-natural-selection-and-adaptation"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2000" dirty="0" err="1">
                <a:solidFill>
                  <a:srgbClr val="002060"/>
                </a:solidFill>
                <a:latin typeface="Calibri" pitchFamily="34" charset="0"/>
              </a:rPr>
              <a:t>RESPeCT</a:t>
            </a:r>
            <a:r>
              <a:rPr lang="en-US" altLang="en-US" sz="2000" dirty="0">
                <a:solidFill>
                  <a:srgbClr val="002060"/>
                </a:solidFill>
                <a:latin typeface="Calibri" pitchFamily="34" charset="0"/>
              </a:rPr>
              <a:t> Summer Institute </a:t>
            </a: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282950" y="2514600"/>
            <a:ext cx="2127250" cy="646331"/>
          </a:xfrm>
          <a:prstGeom prst="rect">
            <a:avLst/>
          </a:prstGeom>
          <a:noFill/>
        </p:spPr>
        <p:txBody>
          <a:bodyPr wrap="square" rtlCol="0">
            <a:spAutoFit/>
          </a:bodyPr>
          <a:lstStyle/>
          <a:p>
            <a:pPr algn="ctr"/>
            <a:r>
              <a:rPr lang="en-US" sz="3600" dirty="0">
                <a:solidFill>
                  <a:srgbClr val="1F497D"/>
                </a:solidFill>
                <a:latin typeface="Calibri" pitchFamily="34" charset="0"/>
              </a:rPr>
              <a:t>Day 3</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fontScale="90000"/>
          </a:bodyPr>
          <a:lstStyle/>
          <a:p>
            <a:br>
              <a:rPr lang="en-US" dirty="0"/>
            </a:br>
            <a:r>
              <a:rPr lang="en-US" sz="4400" dirty="0"/>
              <a:t>Relationships between Strategies 4 and 5</a:t>
            </a:r>
            <a:br>
              <a:rPr lang="en-US" dirty="0"/>
            </a:br>
            <a:endParaRPr lang="en-US" dirty="0"/>
          </a:p>
        </p:txBody>
      </p:sp>
      <p:sp>
        <p:nvSpPr>
          <p:cNvPr id="3" name="Content Placeholder 2"/>
          <p:cNvSpPr>
            <a:spLocks noGrp="1"/>
          </p:cNvSpPr>
          <p:nvPr>
            <p:ph idx="1"/>
          </p:nvPr>
        </p:nvSpPr>
        <p:spPr>
          <a:xfrm>
            <a:off x="533400" y="1219200"/>
            <a:ext cx="8153400" cy="5257800"/>
          </a:xfrm>
        </p:spPr>
        <p:txBody>
          <a:bodyPr/>
          <a:lstStyle/>
          <a:p>
            <a:pPr marL="0" lvl="1" indent="0" eaLnBrk="1" hangingPunct="1">
              <a:spcAft>
                <a:spcPts val="1200"/>
              </a:spcAft>
              <a:buNone/>
              <a:tabLst>
                <a:tab pos="137160" algn="l"/>
              </a:tabLst>
            </a:pPr>
            <a:r>
              <a:rPr lang="en-US" sz="2800" dirty="0"/>
              <a:t>Discuss the question assigned to your group and be ready to share your ideas:</a:t>
            </a:r>
          </a:p>
          <a:p>
            <a:pPr marL="274320" lvl="1" indent="0" eaLnBrk="1" hangingPunct="1">
              <a:spcBef>
                <a:spcPts val="0"/>
              </a:spcBef>
              <a:spcAft>
                <a:spcPts val="600"/>
              </a:spcAft>
              <a:buNone/>
            </a:pPr>
            <a:r>
              <a:rPr lang="en-US" sz="2800" b="1" dirty="0"/>
              <a:t>Group 1:</a:t>
            </a:r>
            <a:r>
              <a:rPr lang="en-US" sz="2800" dirty="0"/>
              <a:t> How is analyzing/interpreting different from describing observations? </a:t>
            </a:r>
          </a:p>
          <a:p>
            <a:pPr marL="274637" lvl="1" indent="0" eaLnBrk="1" hangingPunct="1">
              <a:spcBef>
                <a:spcPts val="0"/>
              </a:spcBef>
              <a:spcAft>
                <a:spcPts val="600"/>
              </a:spcAft>
              <a:buNone/>
            </a:pPr>
            <a:r>
              <a:rPr lang="en-US" sz="2800" b="1" dirty="0"/>
              <a:t>Group 2:</a:t>
            </a:r>
            <a:r>
              <a:rPr lang="en-US" sz="2800" dirty="0"/>
              <a:t> How are strategy 4 and strategy 5 different? How are they related? </a:t>
            </a:r>
            <a:endParaRPr lang="en-US" sz="2800" b="1" dirty="0"/>
          </a:p>
          <a:p>
            <a:pPr marL="274637" lvl="1" indent="0" eaLnBrk="1" hangingPunct="1">
              <a:spcBef>
                <a:spcPts val="0"/>
              </a:spcBef>
              <a:spcAft>
                <a:spcPts val="600"/>
              </a:spcAft>
              <a:buNone/>
            </a:pPr>
            <a:r>
              <a:rPr lang="en-US" sz="2800" b="1" dirty="0"/>
              <a:t>Group 3: </a:t>
            </a:r>
            <a:r>
              <a:rPr lang="en-US" sz="2800" dirty="0"/>
              <a:t>How are scientific explanation and scientific argumentation related? How are they different? How are arguments in science </a:t>
            </a:r>
            <a:br>
              <a:rPr lang="en-US" sz="2800" dirty="0"/>
            </a:br>
            <a:r>
              <a:rPr lang="en-US" sz="2800" dirty="0"/>
              <a:t>different from arguments </a:t>
            </a:r>
            <a:br>
              <a:rPr lang="en-US" sz="2800" dirty="0"/>
            </a:br>
            <a:r>
              <a:rPr lang="en-US" sz="2800" dirty="0"/>
              <a:t>in everyday situations? </a:t>
            </a:r>
          </a:p>
          <a:p>
            <a:pPr lvl="4"/>
            <a:endParaRPr lang="en-US" dirty="0"/>
          </a:p>
        </p:txBody>
      </p:sp>
      <p:sp>
        <p:nvSpPr>
          <p:cNvPr id="4" name="TextBox 3"/>
          <p:cNvSpPr txBox="1"/>
          <p:nvPr/>
        </p:nvSpPr>
        <p:spPr>
          <a:xfrm>
            <a:off x="5029200" y="5257800"/>
            <a:ext cx="3810000" cy="1323439"/>
          </a:xfrm>
          <a:prstGeom prst="rect">
            <a:avLst/>
          </a:prstGeom>
          <a:noFill/>
        </p:spPr>
        <p:txBody>
          <a:bodyPr wrap="square" rtlCol="0">
            <a:spAutoFit/>
          </a:bodyPr>
          <a:lstStyle/>
          <a:p>
            <a:r>
              <a:rPr lang="en-US" sz="2000" dirty="0">
                <a:solidFill>
                  <a:srgbClr val="0070C0"/>
                </a:solidFill>
                <a:latin typeface="Calibri" pitchFamily="34" charset="0"/>
              </a:rPr>
              <a:t>To support your responses, use the </a:t>
            </a:r>
            <a:r>
              <a:rPr lang="en-US" sz="2000" dirty="0" err="1">
                <a:solidFill>
                  <a:srgbClr val="0070C0"/>
                </a:solidFill>
                <a:latin typeface="Calibri" pitchFamily="34" charset="0"/>
              </a:rPr>
              <a:t>STeLLA</a:t>
            </a:r>
            <a:r>
              <a:rPr lang="en-US" sz="2000" dirty="0">
                <a:solidFill>
                  <a:srgbClr val="0070C0"/>
                </a:solidFill>
                <a:latin typeface="Calibri" pitchFamily="34" charset="0"/>
              </a:rPr>
              <a:t> strategies booklet and Quick Reference Tools for Strategies 4 and 5 (handout 3.1).</a:t>
            </a:r>
          </a:p>
        </p:txBody>
      </p:sp>
    </p:spTree>
    <p:extLst>
      <p:ext uri="{BB962C8B-B14F-4D97-AF65-F5344CB8AC3E}">
        <p14:creationId xmlns:p14="http://schemas.microsoft.com/office/powerpoint/2010/main" val="19386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normAutofit/>
          </a:bodyPr>
          <a:lstStyle/>
          <a:p>
            <a:r>
              <a:rPr lang="en-US" dirty="0"/>
              <a:t>Practice Identifying Strategies 4 and 5</a:t>
            </a:r>
          </a:p>
        </p:txBody>
      </p:sp>
      <p:sp>
        <p:nvSpPr>
          <p:cNvPr id="3" name="Content Placeholder 2"/>
          <p:cNvSpPr>
            <a:spLocks noGrp="1"/>
          </p:cNvSpPr>
          <p:nvPr>
            <p:ph idx="1"/>
          </p:nvPr>
        </p:nvSpPr>
        <p:spPr>
          <a:xfrm>
            <a:off x="533400" y="1219200"/>
            <a:ext cx="8305800" cy="5334000"/>
          </a:xfrm>
        </p:spPr>
        <p:txBody>
          <a:bodyPr/>
          <a:lstStyle/>
          <a:p>
            <a:pPr marL="0" indent="0">
              <a:spcBef>
                <a:spcPts val="600"/>
              </a:spcBef>
              <a:spcAft>
                <a:spcPts val="600"/>
              </a:spcAft>
              <a:buNone/>
            </a:pPr>
            <a:r>
              <a:rPr lang="en-US" sz="2800" dirty="0"/>
              <a:t>Examine student statements made during a science-class activity. Decide whether each statement represents the following:</a:t>
            </a:r>
          </a:p>
          <a:p>
            <a:pPr marL="731520" lvl="1" indent="-365760">
              <a:spcBef>
                <a:spcPts val="0"/>
              </a:spcBef>
              <a:spcAft>
                <a:spcPts val="600"/>
              </a:spcAft>
            </a:pPr>
            <a:r>
              <a:rPr lang="en-US" sz="2800" dirty="0"/>
              <a:t>An observation</a:t>
            </a:r>
          </a:p>
          <a:p>
            <a:pPr marL="731520" lvl="1" indent="-365760">
              <a:spcBef>
                <a:spcPts val="0"/>
              </a:spcBef>
              <a:spcAft>
                <a:spcPts val="600"/>
              </a:spcAft>
            </a:pPr>
            <a:r>
              <a:rPr lang="en-US" sz="2800" dirty="0"/>
              <a:t>An analysis or interpretation of the observations </a:t>
            </a:r>
            <a:br>
              <a:rPr lang="en-US" sz="2800" dirty="0"/>
            </a:br>
            <a:r>
              <a:rPr lang="en-US" sz="2800" dirty="0"/>
              <a:t>(e.g., describing a pattern) (strategy 4)</a:t>
            </a:r>
          </a:p>
          <a:p>
            <a:pPr marL="731520" lvl="1" indent="-365760">
              <a:spcBef>
                <a:spcPts val="0"/>
              </a:spcBef>
              <a:spcAft>
                <a:spcPts val="600"/>
              </a:spcAft>
            </a:pPr>
            <a:r>
              <a:rPr lang="en-US" sz="2800" dirty="0"/>
              <a:t>An attempt to construct an explanation that has a </a:t>
            </a:r>
            <a:br>
              <a:rPr lang="en-US" sz="2800" dirty="0"/>
            </a:br>
            <a:r>
              <a:rPr lang="en-US" sz="2800" dirty="0"/>
              <a:t>claim, evidence, and/or reasoning that uses science ideas (strategy 5)</a:t>
            </a:r>
          </a:p>
          <a:p>
            <a:pPr marL="731520" lvl="1" indent="-365760">
              <a:spcBef>
                <a:spcPts val="0"/>
              </a:spcBef>
              <a:spcAft>
                <a:spcPts val="600"/>
              </a:spcAft>
            </a:pPr>
            <a:r>
              <a:rPr lang="en-US" sz="2800" dirty="0"/>
              <a:t>An attempt to construct an argument (strategy 5)</a:t>
            </a:r>
          </a:p>
        </p:txBody>
      </p:sp>
      <p:sp>
        <p:nvSpPr>
          <p:cNvPr id="4" name="TextBox 3"/>
          <p:cNvSpPr txBox="1"/>
          <p:nvPr/>
        </p:nvSpPr>
        <p:spPr>
          <a:xfrm>
            <a:off x="4267200" y="5867400"/>
            <a:ext cx="4143555" cy="707886"/>
          </a:xfrm>
          <a:prstGeom prst="rect">
            <a:avLst/>
          </a:prstGeom>
          <a:noFill/>
        </p:spPr>
        <p:txBody>
          <a:bodyPr wrap="square" rtlCol="0">
            <a:spAutoFit/>
          </a:bodyPr>
          <a:lstStyle/>
          <a:p>
            <a:r>
              <a:rPr lang="en-US" sz="2000">
                <a:solidFill>
                  <a:srgbClr val="0070C0"/>
                </a:solidFill>
                <a:latin typeface="Calibri" pitchFamily="34" charset="0"/>
              </a:rPr>
              <a:t>Refer to Practice </a:t>
            </a:r>
            <a:r>
              <a:rPr lang="en-US" sz="2000" dirty="0">
                <a:solidFill>
                  <a:srgbClr val="0070C0"/>
                </a:solidFill>
                <a:latin typeface="Calibri" pitchFamily="34" charset="0"/>
              </a:rPr>
              <a:t>Identifying Strategies 4 and 5 (handout 3.2).</a:t>
            </a:r>
          </a:p>
        </p:txBody>
      </p:sp>
    </p:spTree>
    <p:extLst>
      <p:ext uri="{BB962C8B-B14F-4D97-AF65-F5344CB8AC3E}">
        <p14:creationId xmlns:p14="http://schemas.microsoft.com/office/powerpoint/2010/main" val="38913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analyzing data and constructing explanations help students </a:t>
            </a:r>
            <a:r>
              <a:rPr lang="en-US" sz="3200" i="1" dirty="0"/>
              <a:t>move forward</a:t>
            </a:r>
            <a:r>
              <a:rPr lang="en-US" sz="3200" b="1" dirty="0"/>
              <a:t> </a:t>
            </a:r>
            <a:r>
              <a:rPr lang="en-US" sz="3200" dirty="0"/>
              <a:t>toward deeper understandings of science ideas?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90600"/>
          </a:xfrm>
        </p:spPr>
        <p:txBody>
          <a:bodyPr>
            <a:noAutofit/>
          </a:bodyPr>
          <a:lstStyle/>
          <a:p>
            <a:r>
              <a:rPr lang="en-US" dirty="0"/>
              <a:t>Lesson Analysis: </a:t>
            </a:r>
            <a:r>
              <a:rPr lang="en-US" b="1" dirty="0"/>
              <a:t>Review</a:t>
            </a:r>
            <a:r>
              <a:rPr lang="en-US" dirty="0"/>
              <a:t> Lesson </a:t>
            </a:r>
            <a:br>
              <a:rPr lang="en-US" dirty="0"/>
            </a:br>
            <a:r>
              <a:rPr lang="en-US" dirty="0"/>
              <a:t>Context </a:t>
            </a:r>
          </a:p>
        </p:txBody>
      </p:sp>
      <p:sp>
        <p:nvSpPr>
          <p:cNvPr id="3" name="Content Placeholder 2"/>
          <p:cNvSpPr>
            <a:spLocks noGrp="1"/>
          </p:cNvSpPr>
          <p:nvPr>
            <p:ph idx="1"/>
          </p:nvPr>
        </p:nvSpPr>
        <p:spPr>
          <a:xfrm>
            <a:off x="533400" y="1981200"/>
            <a:ext cx="8077200" cy="4495800"/>
          </a:xfrm>
        </p:spPr>
        <p:txBody>
          <a:bodyPr/>
          <a:lstStyle/>
          <a:p>
            <a:pPr marL="0" indent="0">
              <a:buNone/>
            </a:pPr>
            <a:r>
              <a:rPr lang="en-US" sz="3200" dirty="0"/>
              <a:t>Review the lesson context at the top of the transcript for video clip 1 (handout 3.3 in your PD program binder). </a:t>
            </a:r>
            <a:endParaRPr lang="en-US" sz="3200"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p:txBody>
      </p:sp>
      <p:sp>
        <p:nvSpPr>
          <p:cNvPr id="4" name="TextBox 3"/>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05242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6781800" cy="990600"/>
          </a:xfrm>
        </p:spPr>
        <p:txBody>
          <a:bodyPr>
            <a:noAutofit/>
          </a:bodyPr>
          <a:lstStyle/>
          <a:p>
            <a:pPr eaLnBrk="1" hangingPunct="1"/>
            <a:r>
              <a:rPr lang="en-US" sz="3800" dirty="0"/>
              <a:t>Lesson Analysis: </a:t>
            </a:r>
            <a:r>
              <a:rPr lang="en-US" sz="3800" b="1" dirty="0"/>
              <a:t>Identify</a:t>
            </a:r>
            <a:r>
              <a:rPr lang="en-US" sz="3800" dirty="0"/>
              <a:t> Strategy 4</a:t>
            </a:r>
          </a:p>
        </p:txBody>
      </p:sp>
      <p:sp>
        <p:nvSpPr>
          <p:cNvPr id="22531" name="Rectangle 3"/>
          <p:cNvSpPr>
            <a:spLocks noGrp="1" noChangeArrowheads="1"/>
          </p:cNvSpPr>
          <p:nvPr>
            <p:ph type="body" idx="1"/>
          </p:nvPr>
        </p:nvSpPr>
        <p:spPr>
          <a:xfrm>
            <a:off x="457200" y="1371600"/>
            <a:ext cx="8229600" cy="5257800"/>
          </a:xfrm>
        </p:spPr>
        <p:txBody>
          <a:bodyPr/>
          <a:lstStyle/>
          <a:p>
            <a:pPr marL="0" indent="0" eaLnBrk="1" hangingPunct="1">
              <a:buNone/>
            </a:pPr>
            <a:r>
              <a:rPr lang="en-US" sz="2600" dirty="0">
                <a:solidFill>
                  <a:srgbClr val="FF0000"/>
                </a:solidFill>
              </a:rPr>
              <a:t>Identify</a:t>
            </a:r>
            <a:r>
              <a:rPr lang="en-US" sz="2600" dirty="0"/>
              <a:t> instances where the teacher or the students are engaged in </a:t>
            </a:r>
            <a:r>
              <a:rPr lang="en-US" sz="2600" b="1" dirty="0"/>
              <a:t>analyzing and interpreting data and observations</a:t>
            </a:r>
            <a:r>
              <a:rPr lang="en-US" sz="2600" dirty="0"/>
              <a:t> by</a:t>
            </a:r>
          </a:p>
          <a:p>
            <a:pPr marL="731520" lvl="2" indent="-365760"/>
            <a:r>
              <a:rPr lang="en-US" sz="2600" dirty="0"/>
              <a:t>clarifying key observations,</a:t>
            </a:r>
          </a:p>
          <a:p>
            <a:pPr marL="731520" lvl="2" indent="-365760"/>
            <a:r>
              <a:rPr lang="en-US" sz="2600" dirty="0"/>
              <a:t>identifying a pattern in the observations,</a:t>
            </a:r>
          </a:p>
          <a:p>
            <a:pPr marL="731520" lvl="2" indent="-365760"/>
            <a:r>
              <a:rPr lang="en-US" sz="2600" dirty="0"/>
              <a:t>identifying what needs to be explained,</a:t>
            </a:r>
          </a:p>
          <a:p>
            <a:pPr marL="731520" lvl="2" indent="-365760"/>
            <a:r>
              <a:rPr lang="en-US" sz="2600" dirty="0"/>
              <a:t>organizing data/observations, and/or</a:t>
            </a:r>
          </a:p>
          <a:p>
            <a:pPr marL="731520" lvl="2" indent="-365760"/>
            <a:r>
              <a:rPr lang="en-US" sz="2600" dirty="0"/>
              <a:t>trying to make sense of the observations (analyzing, interpreting).</a:t>
            </a:r>
          </a:p>
          <a:p>
            <a:pPr marL="0" lvl="2" indent="0">
              <a:buNone/>
            </a:pPr>
            <a:r>
              <a:rPr lang="en-US" sz="2600" b="1" dirty="0"/>
              <a:t>Discuss: </a:t>
            </a:r>
            <a:r>
              <a:rPr lang="en-US" sz="2600" dirty="0"/>
              <a:t>How are these actions implemented in the video? </a:t>
            </a:r>
          </a:p>
        </p:txBody>
      </p:sp>
      <p:sp>
        <p:nvSpPr>
          <p:cNvPr id="2" name="TextBox 1">
            <a:hlinkClick r:id="rId3" action="ppaction://hlinkfile"/>
          </p:cNvPr>
          <p:cNvSpPr txBox="1"/>
          <p:nvPr/>
        </p:nvSpPr>
        <p:spPr>
          <a:xfrm>
            <a:off x="2133600" y="6172200"/>
            <a:ext cx="6558393" cy="369332"/>
          </a:xfrm>
          <a:prstGeom prst="rect">
            <a:avLst/>
          </a:prstGeom>
          <a:noFill/>
        </p:spPr>
        <p:txBody>
          <a:bodyPr wrap="square" rtlCol="0">
            <a:spAutoFit/>
          </a:bodyPr>
          <a:lstStyle/>
          <a:p>
            <a:r>
              <a:rPr lang="en-US" dirty="0">
                <a:solidFill>
                  <a:srgbClr val="0070C0"/>
                </a:solidFill>
                <a:latin typeface="Calibri" pitchFamily="34" charset="0"/>
              </a:rPr>
              <a:t>Link to video clip 1: </a:t>
            </a:r>
            <a:r>
              <a:rPr lang="en-US" dirty="0">
                <a:solidFill>
                  <a:srgbClr val="0070C0"/>
                </a:solidFill>
                <a:latin typeface="Calibri" pitchFamily="34" charset="0"/>
                <a:hlinkClick r:id="rId4"/>
              </a:rPr>
              <a:t>3.1_mspcp_gr.3.variations.traits_wilde_L5_c1 </a:t>
            </a:r>
            <a:endParaRPr lang="en-US" dirty="0">
              <a:latin typeface="Calibri" pitchFamily="34" charset="0"/>
            </a:endParaRPr>
          </a:p>
        </p:txBody>
      </p:sp>
      <p:sp>
        <p:nvSpPr>
          <p:cNvPr id="6" name="TextBox 5"/>
          <p:cNvSpPr txBox="1"/>
          <p:nvPr/>
        </p:nvSpPr>
        <p:spPr>
          <a:xfrm>
            <a:off x="76200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455973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33400"/>
            <a:ext cx="6705600" cy="990600"/>
          </a:xfrm>
        </p:spPr>
        <p:txBody>
          <a:bodyPr>
            <a:noAutofit/>
          </a:bodyPr>
          <a:lstStyle/>
          <a:p>
            <a:pPr eaLnBrk="1" hangingPunct="1"/>
            <a:r>
              <a:rPr lang="en-US" sz="3800" dirty="0"/>
              <a:t>Lesson Analysis: </a:t>
            </a:r>
            <a:r>
              <a:rPr lang="en-US" sz="3800" b="1" dirty="0"/>
              <a:t>Analyze </a:t>
            </a:r>
            <a:r>
              <a:rPr lang="en-US" sz="3800" dirty="0"/>
              <a:t>Strategy 4 and </a:t>
            </a:r>
            <a:r>
              <a:rPr lang="en-US" sz="3800" b="1" dirty="0"/>
              <a:t>Reflect</a:t>
            </a:r>
          </a:p>
        </p:txBody>
      </p:sp>
      <p:sp>
        <p:nvSpPr>
          <p:cNvPr id="22531" name="Rectangle 3"/>
          <p:cNvSpPr>
            <a:spLocks noGrp="1" noChangeArrowheads="1"/>
          </p:cNvSpPr>
          <p:nvPr>
            <p:ph type="body" idx="1"/>
          </p:nvPr>
        </p:nvSpPr>
        <p:spPr>
          <a:xfrm>
            <a:off x="457200" y="1648414"/>
            <a:ext cx="8229600" cy="4904786"/>
          </a:xfrm>
        </p:spPr>
        <p:txBody>
          <a:bodyPr/>
          <a:lstStyle/>
          <a:p>
            <a:pPr eaLnBrk="1" hangingPunct="1">
              <a:buNone/>
            </a:pPr>
            <a:r>
              <a:rPr lang="en-US" sz="2600" b="1" dirty="0">
                <a:solidFill>
                  <a:srgbClr val="FF0000"/>
                </a:solidFill>
              </a:rPr>
              <a:t>Analyze</a:t>
            </a:r>
            <a:endParaRPr lang="en-US" sz="2600" dirty="0">
              <a:solidFill>
                <a:srgbClr val="FF0000"/>
              </a:solidFill>
            </a:endParaRPr>
          </a:p>
          <a:p>
            <a:pPr marL="731520" lvl="1" indent="-365760" eaLnBrk="1" hangingPunct="1">
              <a:spcBef>
                <a:spcPts val="600"/>
              </a:spcBef>
            </a:pPr>
            <a:r>
              <a:rPr lang="en-US" sz="2600" dirty="0"/>
              <a:t>What student thinking is revealed in the video clip by engaging students in analysis and interpretation?</a:t>
            </a:r>
          </a:p>
          <a:p>
            <a:pPr marL="731520" lvl="1" indent="-365760" eaLnBrk="1" hangingPunct="1">
              <a:spcBef>
                <a:spcPts val="600"/>
              </a:spcBef>
            </a:pPr>
            <a:r>
              <a:rPr lang="en-US" sz="2600" dirty="0"/>
              <a:t>Were any opportunities missed for engaging students in analyzing and interpreting data and observations?</a:t>
            </a:r>
          </a:p>
          <a:p>
            <a:pPr>
              <a:buNone/>
            </a:pPr>
            <a:r>
              <a:rPr lang="en-US" sz="2600" b="1" dirty="0">
                <a:solidFill>
                  <a:srgbClr val="FF0000"/>
                </a:solidFill>
              </a:rPr>
              <a:t>Reflect</a:t>
            </a:r>
          </a:p>
          <a:p>
            <a:pPr marL="731520" lvl="1" indent="-365760">
              <a:spcBef>
                <a:spcPts val="600"/>
              </a:spcBef>
            </a:pPr>
            <a:r>
              <a:rPr lang="en-US" sz="2600" dirty="0"/>
              <a:t>What did you learn about strategy 4 from analyzing this video clip? </a:t>
            </a:r>
          </a:p>
          <a:p>
            <a:pPr marL="731520" lvl="1" indent="-365760">
              <a:spcBef>
                <a:spcPts val="600"/>
              </a:spcBef>
            </a:pPr>
            <a:r>
              <a:rPr lang="en-US" sz="2600" dirty="0"/>
              <a:t>Did the analysis process focus your attention on aspects you might not have noticed before? If yes, what is one example? </a:t>
            </a:r>
          </a:p>
          <a:p>
            <a:pPr marL="274637" lvl="1" indent="0">
              <a:buNone/>
            </a:pPr>
            <a:r>
              <a:rPr lang="en-US" dirty="0"/>
              <a:t> </a:t>
            </a:r>
            <a:endParaRPr lang="en-US" sz="2000" dirty="0"/>
          </a:p>
        </p:txBody>
      </p:sp>
      <p:sp>
        <p:nvSpPr>
          <p:cNvPr id="5" name="TextBox 4"/>
          <p:cNvSpPr txBox="1"/>
          <p:nvPr/>
        </p:nvSpPr>
        <p:spPr>
          <a:xfrm>
            <a:off x="76200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034957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43900" cy="1371600"/>
          </a:xfrm>
        </p:spPr>
        <p:txBody>
          <a:bodyPr>
            <a:normAutofit/>
          </a:bodyPr>
          <a:lstStyle/>
          <a:p>
            <a:pPr>
              <a:spcBef>
                <a:spcPts val="0"/>
              </a:spcBef>
            </a:pPr>
            <a:r>
              <a:rPr lang="en-US" sz="3800" dirty="0"/>
              <a:t>Strategy 5 Practice: Explanation and Argumentation</a:t>
            </a:r>
            <a:r>
              <a:rPr lang="en-US" dirty="0"/>
              <a:t>			</a:t>
            </a:r>
          </a:p>
        </p:txBody>
      </p:sp>
      <p:sp>
        <p:nvSpPr>
          <p:cNvPr id="3" name="Content Placeholder 2"/>
          <p:cNvSpPr>
            <a:spLocks noGrp="1"/>
          </p:cNvSpPr>
          <p:nvPr>
            <p:ph idx="1"/>
          </p:nvPr>
        </p:nvSpPr>
        <p:spPr>
          <a:xfrm>
            <a:off x="533400" y="1752600"/>
            <a:ext cx="8305800" cy="4800600"/>
          </a:xfrm>
        </p:spPr>
        <p:txBody>
          <a:bodyPr/>
          <a:lstStyle/>
          <a:p>
            <a:pPr marL="0" indent="0">
              <a:buNone/>
            </a:pPr>
            <a:r>
              <a:rPr lang="en-US" sz="2800" dirty="0"/>
              <a:t>Analyze the genetics sample transcript in the strategies booklet to find evidence of students engaged in </a:t>
            </a:r>
            <a:r>
              <a:rPr lang="en-US" sz="2800" b="1" dirty="0"/>
              <a:t>constructing explanations and arguments </a:t>
            </a:r>
            <a:r>
              <a:rPr lang="en-US" sz="2800" dirty="0"/>
              <a:t>by</a:t>
            </a:r>
          </a:p>
          <a:p>
            <a:pPr marL="731520" lvl="2" indent="-365760">
              <a:spcBef>
                <a:spcPts val="300"/>
              </a:spcBef>
            </a:pPr>
            <a:r>
              <a:rPr lang="en-US" sz="2800" dirty="0"/>
              <a:t>making a claim that answers the investigation question,</a:t>
            </a:r>
          </a:p>
          <a:p>
            <a:pPr marL="731520" lvl="2" indent="-365760">
              <a:spcBef>
                <a:spcPts val="300"/>
              </a:spcBef>
            </a:pPr>
            <a:r>
              <a:rPr lang="en-US" sz="2800" dirty="0"/>
              <a:t>making a claim and supporting it with evidence,</a:t>
            </a:r>
          </a:p>
          <a:p>
            <a:pPr marL="731520" lvl="2" indent="-365760">
              <a:spcBef>
                <a:spcPts val="300"/>
              </a:spcBef>
            </a:pPr>
            <a:r>
              <a:rPr lang="en-US" sz="2800" dirty="0"/>
              <a:t>making a claim and supporting it with science ideas,</a:t>
            </a:r>
          </a:p>
          <a:p>
            <a:pPr marL="731520" lvl="2" indent="-365760">
              <a:spcBef>
                <a:spcPts val="300"/>
              </a:spcBef>
            </a:pPr>
            <a:r>
              <a:rPr lang="en-US" sz="2800" dirty="0"/>
              <a:t>using logical reasoning to explain why the evidence supports a claim, and/or </a:t>
            </a:r>
          </a:p>
          <a:p>
            <a:pPr marL="731520" lvl="2" indent="-365760">
              <a:spcBef>
                <a:spcPts val="300"/>
              </a:spcBef>
            </a:pPr>
            <a:r>
              <a:rPr lang="en-US" sz="2800" dirty="0"/>
              <a:t>making an argument. </a:t>
            </a:r>
          </a:p>
          <a:p>
            <a:pPr marL="60325" lvl="2" indent="0">
              <a:buNone/>
            </a:pPr>
            <a:endParaRPr lang="en-US" sz="2800" dirty="0"/>
          </a:p>
        </p:txBody>
      </p:sp>
    </p:spTree>
    <p:extLst>
      <p:ext uri="{BB962C8B-B14F-4D97-AF65-F5344CB8AC3E}">
        <p14:creationId xmlns:p14="http://schemas.microsoft.com/office/powerpoint/2010/main" val="221984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90600"/>
          </a:xfrm>
        </p:spPr>
        <p:txBody>
          <a:bodyPr>
            <a:noAutofit/>
          </a:bodyPr>
          <a:lstStyle/>
          <a:p>
            <a:r>
              <a:rPr lang="en-US" dirty="0"/>
              <a:t>Lesson Analysis: </a:t>
            </a:r>
            <a:r>
              <a:rPr lang="en-US" b="1" dirty="0"/>
              <a:t>Review</a:t>
            </a:r>
            <a:r>
              <a:rPr lang="en-US" dirty="0"/>
              <a:t> Lesson </a:t>
            </a:r>
            <a:br>
              <a:rPr lang="en-US" dirty="0"/>
            </a:br>
            <a:r>
              <a:rPr lang="en-US" dirty="0"/>
              <a:t>Context </a:t>
            </a:r>
          </a:p>
        </p:txBody>
      </p:sp>
      <p:sp>
        <p:nvSpPr>
          <p:cNvPr id="3" name="Content Placeholder 2"/>
          <p:cNvSpPr>
            <a:spLocks noGrp="1"/>
          </p:cNvSpPr>
          <p:nvPr>
            <p:ph idx="1"/>
          </p:nvPr>
        </p:nvSpPr>
        <p:spPr>
          <a:xfrm>
            <a:off x="533400" y="1981200"/>
            <a:ext cx="8077200" cy="4495800"/>
          </a:xfrm>
        </p:spPr>
        <p:txBody>
          <a:bodyPr/>
          <a:lstStyle/>
          <a:p>
            <a:pPr marL="0" indent="0">
              <a:buNone/>
            </a:pPr>
            <a:r>
              <a:rPr lang="en-US" sz="3200" dirty="0"/>
              <a:t>Review the lesson context at the top of the transcript for video clip 2 (handout 3.4 in your PD program binder). </a:t>
            </a:r>
            <a:endParaRPr lang="en-US" sz="3200"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p:txBody>
      </p:sp>
      <p:sp>
        <p:nvSpPr>
          <p:cNvPr id="4" name="TextBox 3"/>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05242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685800"/>
            <a:ext cx="8458200" cy="990600"/>
          </a:xfrm>
        </p:spPr>
        <p:txBody>
          <a:bodyPr>
            <a:noAutofit/>
          </a:bodyPr>
          <a:lstStyle/>
          <a:p>
            <a:pPr eaLnBrk="1" hangingPunct="1">
              <a:spcBef>
                <a:spcPts val="600"/>
              </a:spcBef>
            </a:pPr>
            <a:r>
              <a:rPr lang="en-US" sz="3800" dirty="0"/>
              <a:t>Lesson Analysis: </a:t>
            </a:r>
            <a:r>
              <a:rPr lang="en-US" sz="3800" b="1" dirty="0"/>
              <a:t>Identify</a:t>
            </a:r>
            <a:r>
              <a:rPr lang="en-US" sz="3800" dirty="0"/>
              <a:t> Strategy 5</a:t>
            </a:r>
            <a:br>
              <a:rPr lang="en-US" sz="3600" dirty="0"/>
            </a:br>
            <a:endParaRPr lang="en-US" sz="3600" dirty="0"/>
          </a:p>
        </p:txBody>
      </p:sp>
      <p:sp>
        <p:nvSpPr>
          <p:cNvPr id="22531" name="Rectangle 3"/>
          <p:cNvSpPr>
            <a:spLocks noGrp="1" noChangeArrowheads="1"/>
          </p:cNvSpPr>
          <p:nvPr>
            <p:ph type="body" idx="1"/>
          </p:nvPr>
        </p:nvSpPr>
        <p:spPr>
          <a:xfrm>
            <a:off x="457200" y="1447800"/>
            <a:ext cx="8382000" cy="5105400"/>
          </a:xfrm>
        </p:spPr>
        <p:txBody>
          <a:bodyPr/>
          <a:lstStyle/>
          <a:p>
            <a:pPr marL="0" indent="0" eaLnBrk="1" hangingPunct="1">
              <a:buNone/>
            </a:pPr>
            <a:r>
              <a:rPr lang="en-US" sz="2500" dirty="0">
                <a:solidFill>
                  <a:srgbClr val="FF0000"/>
                </a:solidFill>
              </a:rPr>
              <a:t>Identify</a:t>
            </a:r>
            <a:r>
              <a:rPr lang="en-US" sz="2500" dirty="0"/>
              <a:t> instances in the video clip where students are </a:t>
            </a:r>
            <a:r>
              <a:rPr lang="en-US" sz="2500" b="1" dirty="0"/>
              <a:t>constructing explanations or arguments</a:t>
            </a:r>
            <a:r>
              <a:rPr lang="en-US" sz="2500" dirty="0"/>
              <a:t> by</a:t>
            </a:r>
          </a:p>
          <a:p>
            <a:pPr marL="731520" lvl="2" indent="-365760">
              <a:spcBef>
                <a:spcPts val="400"/>
              </a:spcBef>
            </a:pPr>
            <a:r>
              <a:rPr lang="en-US" sz="2500" dirty="0"/>
              <a:t>stating an explanation or claim, </a:t>
            </a:r>
          </a:p>
          <a:p>
            <a:pPr marL="731520" lvl="2" indent="-365760">
              <a:spcBef>
                <a:spcPts val="400"/>
              </a:spcBef>
            </a:pPr>
            <a:r>
              <a:rPr lang="en-US" sz="2500" dirty="0"/>
              <a:t>using evidence from observations to support or develop the explanation/claim,</a:t>
            </a:r>
          </a:p>
          <a:p>
            <a:pPr marL="731520" lvl="2" indent="-365760">
              <a:spcBef>
                <a:spcPts val="400"/>
              </a:spcBef>
            </a:pPr>
            <a:r>
              <a:rPr lang="en-US" sz="2500" dirty="0"/>
              <a:t>using science ideas to support or develop the explanation/claim,</a:t>
            </a:r>
          </a:p>
          <a:p>
            <a:pPr marL="731520" lvl="2" indent="-365760">
              <a:spcBef>
                <a:spcPts val="400"/>
              </a:spcBef>
            </a:pPr>
            <a:r>
              <a:rPr lang="en-US" sz="2500" dirty="0"/>
              <a:t>using logical reasoning to develop the explanation/claim, and/or</a:t>
            </a:r>
          </a:p>
          <a:p>
            <a:pPr marL="731520" lvl="2" indent="-365760">
              <a:spcBef>
                <a:spcPts val="400"/>
              </a:spcBef>
            </a:pPr>
            <a:r>
              <a:rPr lang="en-US" sz="2500" dirty="0"/>
              <a:t>engaging in argumentation (agreeing, disagreeing).</a:t>
            </a:r>
          </a:p>
          <a:p>
            <a:pPr marL="0" lvl="2" indent="0">
              <a:spcBef>
                <a:spcPts val="400"/>
              </a:spcBef>
              <a:buNone/>
            </a:pPr>
            <a:r>
              <a:rPr lang="en-US" sz="2500" b="1" dirty="0"/>
              <a:t>Discuss: </a:t>
            </a:r>
            <a:r>
              <a:rPr lang="en-US" sz="2500" dirty="0"/>
              <a:t>How are these actions implemented in the video? </a:t>
            </a:r>
          </a:p>
          <a:p>
            <a:pPr marL="731520" lvl="2" indent="-365760">
              <a:spcBef>
                <a:spcPts val="400"/>
              </a:spcBef>
            </a:pPr>
            <a:endParaRPr lang="en-US" sz="2500" dirty="0"/>
          </a:p>
        </p:txBody>
      </p:sp>
      <p:sp>
        <p:nvSpPr>
          <p:cNvPr id="2" name="TextBox 1">
            <a:hlinkClick r:id="rId3" action="ppaction://hlinkfile"/>
          </p:cNvPr>
          <p:cNvSpPr txBox="1"/>
          <p:nvPr/>
        </p:nvSpPr>
        <p:spPr>
          <a:xfrm>
            <a:off x="685800" y="6091535"/>
            <a:ext cx="8686800" cy="923330"/>
          </a:xfrm>
          <a:prstGeom prst="rect">
            <a:avLst/>
          </a:prstGeom>
          <a:noFill/>
          <a:ln>
            <a:noFill/>
          </a:ln>
        </p:spPr>
        <p:txBody>
          <a:bodyPr wrap="square" rtlCol="0">
            <a:spAutoFit/>
          </a:bodyPr>
          <a:lstStyle/>
          <a:p>
            <a:r>
              <a:rPr lang="en-US" dirty="0">
                <a:solidFill>
                  <a:srgbClr val="0070C0"/>
                </a:solidFill>
                <a:latin typeface="Calibri" pitchFamily="34" charset="0"/>
              </a:rPr>
              <a:t>Link to video clip 2: </a:t>
            </a:r>
            <a:r>
              <a:rPr lang="en-US" dirty="0">
                <a:solidFill>
                  <a:srgbClr val="0070C0"/>
                </a:solidFill>
                <a:latin typeface="Calibri" pitchFamily="34" charset="0"/>
                <a:hlinkClick r:id="rId4"/>
              </a:rPr>
              <a:t>3.2 mspcp_gr.3.variations.traits_wilde_L4_c1-3</a:t>
            </a:r>
            <a:endParaRPr lang="en-US" dirty="0">
              <a:solidFill>
                <a:srgbClr val="0070C0"/>
              </a:solidFill>
              <a:latin typeface="Calibri" pitchFamily="34" charset="0"/>
            </a:endParaRPr>
          </a:p>
          <a:p>
            <a:r>
              <a:rPr lang="en-US" dirty="0">
                <a:solidFill>
                  <a:srgbClr val="0070C0"/>
                </a:solidFill>
                <a:latin typeface="Calibri" pitchFamily="34" charset="0"/>
              </a:rPr>
              <a:t>Link to optional video clip 3: </a:t>
            </a:r>
            <a:r>
              <a:rPr lang="en-US" dirty="0">
                <a:solidFill>
                  <a:srgbClr val="0070C0"/>
                </a:solidFill>
                <a:latin typeface="Calibri" pitchFamily="34" charset="0"/>
                <a:hlinkClick r:id="rId5"/>
              </a:rPr>
              <a:t>3.3 alternative_mspcp_gr.3.variations.traits_wilde_L6_c3-4</a:t>
            </a:r>
            <a:endParaRPr lang="en-US" dirty="0">
              <a:solidFill>
                <a:srgbClr val="0070C0"/>
              </a:solidFill>
              <a:latin typeface="Calibri" pitchFamily="34" charset="0"/>
            </a:endParaRPr>
          </a:p>
          <a:p>
            <a:pPr algn="r"/>
            <a:endParaRPr lang="en-US" dirty="0">
              <a:solidFill>
                <a:srgbClr val="0070C0"/>
              </a:solidFill>
              <a:latin typeface="Calibri" pitchFamily="34" charset="0"/>
            </a:endParaRPr>
          </a:p>
        </p:txBody>
      </p:sp>
      <p:sp>
        <p:nvSpPr>
          <p:cNvPr id="11" name="TextBox 10"/>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050967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1000"/>
                                        <p:tgtEl>
                                          <p:spTgt spid="22531">
                                            <p:txEl>
                                              <p:pRg st="2" end="2"/>
                                            </p:txEl>
                                          </p:spTgt>
                                        </p:tgtEl>
                                      </p:cBhvr>
                                    </p:animEffect>
                                    <p:anim calcmode="lin" valueType="num">
                                      <p:cBhvr>
                                        <p:cTn id="18"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253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1000"/>
                                        <p:tgtEl>
                                          <p:spTgt spid="22531">
                                            <p:txEl>
                                              <p:pRg st="3" end="3"/>
                                            </p:txEl>
                                          </p:spTgt>
                                        </p:tgtEl>
                                      </p:cBhvr>
                                    </p:animEffect>
                                    <p:anim calcmode="lin" valueType="num">
                                      <p:cBhvr>
                                        <p:cTn id="23"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253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1000"/>
                                        <p:tgtEl>
                                          <p:spTgt spid="22531">
                                            <p:txEl>
                                              <p:pRg st="4" end="4"/>
                                            </p:txEl>
                                          </p:spTgt>
                                        </p:tgtEl>
                                      </p:cBhvr>
                                    </p:animEffect>
                                    <p:anim calcmode="lin" valueType="num">
                                      <p:cBhvr>
                                        <p:cTn id="28"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253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fade">
                                      <p:cBhvr>
                                        <p:cTn id="32" dur="1000"/>
                                        <p:tgtEl>
                                          <p:spTgt spid="22531">
                                            <p:txEl>
                                              <p:pRg st="5" end="5"/>
                                            </p:txEl>
                                          </p:spTgt>
                                        </p:tgtEl>
                                      </p:cBhvr>
                                    </p:animEffect>
                                    <p:anim calcmode="lin" valueType="num">
                                      <p:cBhvr>
                                        <p:cTn id="33"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253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fade">
                                      <p:cBhvr>
                                        <p:cTn id="37" dur="1000"/>
                                        <p:tgtEl>
                                          <p:spTgt spid="22531">
                                            <p:txEl>
                                              <p:pRg st="6" end="6"/>
                                            </p:txEl>
                                          </p:spTgt>
                                        </p:tgtEl>
                                      </p:cBhvr>
                                    </p:animEffect>
                                    <p:anim calcmode="lin" valueType="num">
                                      <p:cBhvr>
                                        <p:cTn id="38"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253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6781800" cy="1219200"/>
          </a:xfrm>
        </p:spPr>
        <p:txBody>
          <a:bodyPr>
            <a:noAutofit/>
          </a:bodyPr>
          <a:lstStyle/>
          <a:p>
            <a:pPr eaLnBrk="1" hangingPunct="1">
              <a:spcBef>
                <a:spcPts val="1200"/>
              </a:spcBef>
            </a:pPr>
            <a:r>
              <a:rPr lang="en-US" sz="3800" dirty="0"/>
              <a:t>Lesson Analysis: </a:t>
            </a:r>
            <a:r>
              <a:rPr lang="en-US" sz="3800" b="1" dirty="0"/>
              <a:t>Analyze</a:t>
            </a:r>
            <a:r>
              <a:rPr lang="en-US" sz="3800" dirty="0"/>
              <a:t> Strategy 5 and </a:t>
            </a:r>
            <a:r>
              <a:rPr lang="en-US" sz="3800" b="1" dirty="0"/>
              <a:t>Reflect</a:t>
            </a:r>
            <a:endParaRPr lang="en-US" sz="3800" dirty="0"/>
          </a:p>
        </p:txBody>
      </p:sp>
      <p:sp>
        <p:nvSpPr>
          <p:cNvPr id="22531" name="Rectangle 3"/>
          <p:cNvSpPr>
            <a:spLocks noGrp="1" noChangeArrowheads="1"/>
          </p:cNvSpPr>
          <p:nvPr>
            <p:ph type="body" idx="1"/>
          </p:nvPr>
        </p:nvSpPr>
        <p:spPr>
          <a:xfrm>
            <a:off x="533400" y="1752600"/>
            <a:ext cx="8382000" cy="4800600"/>
          </a:xfrm>
        </p:spPr>
        <p:txBody>
          <a:bodyPr/>
          <a:lstStyle/>
          <a:p>
            <a:pPr marL="0" indent="0" eaLnBrk="1" hangingPunct="1">
              <a:buNone/>
            </a:pPr>
            <a:r>
              <a:rPr lang="en-US" sz="2600" b="1" dirty="0">
                <a:solidFill>
                  <a:srgbClr val="FF0000"/>
                </a:solidFill>
              </a:rPr>
              <a:t>Analyze</a:t>
            </a:r>
            <a:endParaRPr lang="en-US" sz="2600" dirty="0">
              <a:solidFill>
                <a:srgbClr val="FF0000"/>
              </a:solidFill>
            </a:endParaRPr>
          </a:p>
          <a:p>
            <a:pPr marL="731520" lvl="1" indent="-365760" eaLnBrk="1" hangingPunct="1"/>
            <a:r>
              <a:rPr lang="en-US" sz="2600" dirty="0"/>
              <a:t>What student thinking is revealed by engaging students in constructing explanations of genetics?</a:t>
            </a:r>
          </a:p>
          <a:p>
            <a:pPr marL="731520" lvl="1" indent="-365760" eaLnBrk="1" hangingPunct="1"/>
            <a:r>
              <a:rPr lang="en-US" sz="2600" dirty="0"/>
              <a:t>Were there any missed opportunities to support students in constructing explanations and arguments? </a:t>
            </a:r>
          </a:p>
          <a:p>
            <a:pPr marL="0" indent="0" eaLnBrk="1" hangingPunct="1">
              <a:buNone/>
            </a:pPr>
            <a:r>
              <a:rPr lang="en-US" sz="2600" b="1" dirty="0">
                <a:solidFill>
                  <a:srgbClr val="FF0000"/>
                </a:solidFill>
              </a:rPr>
              <a:t>Reflect</a:t>
            </a:r>
          </a:p>
          <a:p>
            <a:pPr marL="731520" lvl="1" indent="-365760"/>
            <a:r>
              <a:rPr lang="en-US" sz="2600" dirty="0"/>
              <a:t>What did you learn about strategy 5 from analyzing this video clip? </a:t>
            </a:r>
          </a:p>
          <a:p>
            <a:pPr marL="731520" lvl="1" indent="-365760"/>
            <a:r>
              <a:rPr lang="en-US" sz="2600" dirty="0"/>
              <a:t>Did the analysis process focus your attention on aspects you might not have noticed before? If yes, what is one example?</a:t>
            </a:r>
          </a:p>
        </p:txBody>
      </p:sp>
      <p:sp>
        <p:nvSpPr>
          <p:cNvPr id="5" name="TextBox 4"/>
          <p:cNvSpPr txBox="1"/>
          <p:nvPr/>
        </p:nvSpPr>
        <p:spPr>
          <a:xfrm>
            <a:off x="7543800" y="6096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220635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3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2531">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p:cTn id="13" dur="10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253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2531">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2531">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p:cTn id="19" dur="10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253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2531">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Agenda for Day 3</a:t>
            </a:r>
          </a:p>
        </p:txBody>
      </p:sp>
      <p:sp>
        <p:nvSpPr>
          <p:cNvPr id="3" name="Content Placeholder 2"/>
          <p:cNvSpPr>
            <a:spLocks noGrp="1"/>
          </p:cNvSpPr>
          <p:nvPr>
            <p:ph idx="1"/>
          </p:nvPr>
        </p:nvSpPr>
        <p:spPr>
          <a:xfrm>
            <a:off x="457200" y="1371600"/>
            <a:ext cx="8382000" cy="5105400"/>
          </a:xfrm>
        </p:spPr>
        <p:txBody>
          <a:bodyPr/>
          <a:lstStyle/>
          <a:p>
            <a:pPr marL="365760" indent="-365760">
              <a:spcBef>
                <a:spcPts val="600"/>
              </a:spcBef>
            </a:pPr>
            <a:r>
              <a:rPr lang="en-US" sz="3200" dirty="0"/>
              <a:t>Day-2 reflections</a:t>
            </a:r>
          </a:p>
          <a:p>
            <a:pPr marL="365760" indent="-365760">
              <a:spcBef>
                <a:spcPts val="600"/>
              </a:spcBef>
            </a:pPr>
            <a:r>
              <a:rPr lang="en-US" sz="3200" dirty="0"/>
              <a:t>Focus questions</a:t>
            </a:r>
          </a:p>
          <a:p>
            <a:pPr marL="365760" indent="-365760">
              <a:spcBef>
                <a:spcPts val="600"/>
              </a:spcBef>
            </a:pPr>
            <a:r>
              <a:rPr lang="en-US" sz="3200" dirty="0"/>
              <a:t>Purposes and key features of STL strategies 4 </a:t>
            </a:r>
            <a:br>
              <a:rPr lang="en-US" sz="3200" dirty="0"/>
            </a:br>
            <a:r>
              <a:rPr lang="en-US" sz="3200" dirty="0"/>
              <a:t>and 5</a:t>
            </a:r>
          </a:p>
          <a:p>
            <a:pPr marL="365760" indent="-365760">
              <a:spcBef>
                <a:spcPts val="600"/>
              </a:spcBef>
            </a:pPr>
            <a:r>
              <a:rPr lang="en-US" sz="3200" dirty="0"/>
              <a:t>Lesson analysis: STL strategies 4 and 5 </a:t>
            </a:r>
          </a:p>
          <a:p>
            <a:pPr marL="365760" indent="-365760">
              <a:spcBef>
                <a:spcPts val="600"/>
              </a:spcBef>
            </a:pPr>
            <a:r>
              <a:rPr lang="en-US" sz="3200" dirty="0"/>
              <a:t>Lunch</a:t>
            </a:r>
          </a:p>
          <a:p>
            <a:pPr marL="365760" indent="-365760">
              <a:spcBef>
                <a:spcPts val="600"/>
              </a:spcBef>
            </a:pPr>
            <a:r>
              <a:rPr lang="en-US" sz="3200" dirty="0"/>
              <a:t>Content deepening: variation in traits</a:t>
            </a:r>
          </a:p>
          <a:p>
            <a:pPr marL="365760" indent="-365760">
              <a:spcBef>
                <a:spcPts val="600"/>
              </a:spcBef>
            </a:pPr>
            <a:r>
              <a:rPr lang="en-US" sz="3200" dirty="0"/>
              <a:t>Summary, homework, and reflections</a:t>
            </a:r>
          </a:p>
          <a:p>
            <a:pPr>
              <a:buNone/>
            </a:pPr>
            <a:endParaRPr lang="en-US" sz="2800" dirty="0"/>
          </a:p>
        </p:txBody>
      </p:sp>
    </p:spTree>
    <p:extLst>
      <p:ext uri="{BB962C8B-B14F-4D97-AF65-F5344CB8AC3E}">
        <p14:creationId xmlns:p14="http://schemas.microsoft.com/office/powerpoint/2010/main" val="230808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normAutofit/>
          </a:bodyPr>
          <a:lstStyle/>
          <a:p>
            <a:r>
              <a:rPr lang="en-US" dirty="0"/>
              <a:t>Reflect: Key Ideas about Lesson Analysis</a:t>
            </a:r>
          </a:p>
        </p:txBody>
      </p:sp>
      <p:sp>
        <p:nvSpPr>
          <p:cNvPr id="3" name="Content Placeholder 2"/>
          <p:cNvSpPr>
            <a:spLocks noGrp="1"/>
          </p:cNvSpPr>
          <p:nvPr>
            <p:ph idx="1"/>
          </p:nvPr>
        </p:nvSpPr>
        <p:spPr>
          <a:xfrm>
            <a:off x="533400" y="1219200"/>
            <a:ext cx="8305800" cy="5257800"/>
          </a:xfrm>
        </p:spPr>
        <p:txBody>
          <a:bodyPr/>
          <a:lstStyle/>
          <a:p>
            <a:pPr marL="365760" lvl="0" indent="-365760">
              <a:spcBef>
                <a:spcPts val="600"/>
              </a:spcBef>
              <a:spcAft>
                <a:spcPts val="0"/>
              </a:spcAft>
            </a:pPr>
            <a:r>
              <a:rPr lang="en-US" sz="3000" dirty="0"/>
              <a:t>Lesson analysis slows down classroom events so we can focus on specific student thinking.</a:t>
            </a:r>
          </a:p>
          <a:p>
            <a:pPr marL="365760" lvl="0" indent="-365760">
              <a:spcBef>
                <a:spcPts val="600"/>
              </a:spcBef>
              <a:spcAft>
                <a:spcPts val="0"/>
              </a:spcAft>
            </a:pPr>
            <a:r>
              <a:rPr lang="en-US" sz="3000" dirty="0"/>
              <a:t>Making a claim based on evidence challenges us to listen carefully to what students are saying and understanding. When we make quick assessments, we might think they understand things they’re actually still struggling with. </a:t>
            </a:r>
          </a:p>
          <a:p>
            <a:pPr marL="365760" indent="-365760">
              <a:spcBef>
                <a:spcPts val="600"/>
              </a:spcBef>
              <a:spcAft>
                <a:spcPts val="600"/>
              </a:spcAft>
            </a:pPr>
            <a:r>
              <a:rPr lang="en-US" sz="3000" dirty="0"/>
              <a:t>Even though events happen fast in classroom teaching, </a:t>
            </a:r>
            <a:r>
              <a:rPr lang="en-US" sz="3000" b="1" dirty="0"/>
              <a:t>we can get better at listening to students and making on-the-spot assessments </a:t>
            </a:r>
            <a:br>
              <a:rPr lang="en-US" sz="3000" b="1" dirty="0"/>
            </a:br>
            <a:r>
              <a:rPr lang="en-US" sz="3000" b="1" dirty="0"/>
              <a:t>of their understandings and confusion!</a:t>
            </a:r>
          </a:p>
          <a:p>
            <a:pPr marL="0" indent="0" algn="ctr">
              <a:spcBef>
                <a:spcPts val="600"/>
              </a:spcBef>
              <a:spcAft>
                <a:spcPts val="600"/>
              </a:spcAft>
              <a:buNone/>
            </a:pPr>
            <a:endParaRPr lang="en-US" sz="2800" dirty="0"/>
          </a:p>
        </p:txBody>
      </p:sp>
    </p:spTree>
    <p:extLst>
      <p:ext uri="{BB962C8B-B14F-4D97-AF65-F5344CB8AC3E}">
        <p14:creationId xmlns:p14="http://schemas.microsoft.com/office/powerpoint/2010/main" val="23831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990600"/>
          </a:xfrm>
        </p:spPr>
        <p:txBody>
          <a:bodyPr>
            <a:normAutofit/>
          </a:bodyPr>
          <a:lstStyle/>
          <a:p>
            <a:r>
              <a:rPr lang="en-US" dirty="0"/>
              <a:t> Summarizing Strategies 4 and 5</a:t>
            </a:r>
          </a:p>
        </p:txBody>
      </p:sp>
      <p:sp>
        <p:nvSpPr>
          <p:cNvPr id="3" name="Content Placeholder 2"/>
          <p:cNvSpPr>
            <a:spLocks noGrp="1"/>
          </p:cNvSpPr>
          <p:nvPr>
            <p:ph idx="1"/>
          </p:nvPr>
        </p:nvSpPr>
        <p:spPr>
          <a:xfrm>
            <a:off x="457200" y="1371600"/>
            <a:ext cx="8351520" cy="2286000"/>
          </a:xfrm>
        </p:spPr>
        <p:txBody>
          <a:bodyPr/>
          <a:lstStyle/>
          <a:p>
            <a:pPr marL="0" indent="0">
              <a:buNone/>
            </a:pPr>
            <a:r>
              <a:rPr lang="en-US" sz="2900" dirty="0"/>
              <a:t>Create a word picture (a concept map, a thinking map, or other visual) to show how analysis and interpretation (strategy 4) are related to explanation and argumentation (strategy 5). Label any connecting arrows. Suggested words to use: </a:t>
            </a:r>
          </a:p>
          <a:p>
            <a:endParaRPr lang="en-US" dirty="0"/>
          </a:p>
        </p:txBody>
      </p:sp>
      <p:sp>
        <p:nvSpPr>
          <p:cNvPr id="6" name="TextBox 5"/>
          <p:cNvSpPr txBox="1"/>
          <p:nvPr/>
        </p:nvSpPr>
        <p:spPr>
          <a:xfrm>
            <a:off x="838200" y="3733800"/>
            <a:ext cx="3810000" cy="2769989"/>
          </a:xfrm>
          <a:prstGeom prst="rect">
            <a:avLst/>
          </a:prstGeom>
          <a:noFill/>
        </p:spPr>
        <p:txBody>
          <a:bodyPr wrap="square" rtlCol="0">
            <a:spAutoFit/>
          </a:bodyPr>
          <a:lstStyle/>
          <a:p>
            <a:pPr marL="274320" indent="-274320">
              <a:buClr>
                <a:schemeClr val="bg1">
                  <a:lumMod val="75000"/>
                </a:schemeClr>
              </a:buClr>
              <a:buFont typeface="Arial" pitchFamily="34" charset="0"/>
              <a:buChar char="•"/>
            </a:pPr>
            <a:r>
              <a:rPr lang="en-US" sz="2900" dirty="0">
                <a:latin typeface="Calibri" panose="020F0502020204030204" pitchFamily="34" charset="0"/>
              </a:rPr>
              <a:t>Analyze and interpret</a:t>
            </a:r>
          </a:p>
          <a:p>
            <a:pPr marL="274320" indent="-274320">
              <a:buClr>
                <a:schemeClr val="bg1">
                  <a:lumMod val="75000"/>
                </a:schemeClr>
              </a:buClr>
              <a:buFont typeface="Arial" pitchFamily="34" charset="0"/>
              <a:buChar char="•"/>
            </a:pPr>
            <a:r>
              <a:rPr lang="en-US" sz="2900" dirty="0">
                <a:latin typeface="Calibri" panose="020F0502020204030204" pitchFamily="34" charset="0"/>
              </a:rPr>
              <a:t>Argument</a:t>
            </a:r>
          </a:p>
          <a:p>
            <a:pPr marL="274320" indent="-274320">
              <a:buClr>
                <a:schemeClr val="bg1">
                  <a:lumMod val="75000"/>
                </a:schemeClr>
              </a:buClr>
              <a:buFont typeface="Arial" pitchFamily="34" charset="0"/>
              <a:buChar char="•"/>
            </a:pPr>
            <a:r>
              <a:rPr lang="en-US" sz="2900" dirty="0">
                <a:latin typeface="Calibri" panose="020F0502020204030204" pitchFamily="34" charset="0"/>
              </a:rPr>
              <a:t>Data</a:t>
            </a:r>
          </a:p>
          <a:p>
            <a:pPr marL="274320" indent="-274320">
              <a:buClr>
                <a:schemeClr val="bg1">
                  <a:lumMod val="75000"/>
                </a:schemeClr>
              </a:buClr>
              <a:buFont typeface="Arial" pitchFamily="34" charset="0"/>
              <a:buChar char="•"/>
            </a:pPr>
            <a:r>
              <a:rPr lang="en-US" sz="2900" dirty="0">
                <a:latin typeface="Calibri" panose="020F0502020204030204" pitchFamily="34" charset="0"/>
              </a:rPr>
              <a:t>Evidence</a:t>
            </a:r>
          </a:p>
          <a:p>
            <a:pPr marL="274320" indent="-274320">
              <a:buClr>
                <a:schemeClr val="bg1">
                  <a:lumMod val="75000"/>
                </a:schemeClr>
              </a:buClr>
              <a:buFont typeface="Arial" pitchFamily="34" charset="0"/>
              <a:buChar char="•"/>
            </a:pPr>
            <a:r>
              <a:rPr lang="en-US" sz="2900" dirty="0">
                <a:latin typeface="Calibri" panose="020F0502020204030204" pitchFamily="34" charset="0"/>
              </a:rPr>
              <a:t>Explanation</a:t>
            </a:r>
          </a:p>
          <a:p>
            <a:pPr marL="274320" indent="-274320">
              <a:buClr>
                <a:schemeClr val="bg1">
                  <a:lumMod val="75000"/>
                </a:schemeClr>
              </a:buClr>
              <a:buFont typeface="Arial" pitchFamily="34" charset="0"/>
              <a:buChar char="•"/>
            </a:pPr>
            <a:r>
              <a:rPr lang="en-US" sz="2900" dirty="0">
                <a:latin typeface="Calibri" panose="020F0502020204030204" pitchFamily="34" charset="0"/>
              </a:rPr>
              <a:t>Logical thinking </a:t>
            </a:r>
          </a:p>
        </p:txBody>
      </p:sp>
      <p:sp>
        <p:nvSpPr>
          <p:cNvPr id="7" name="TextBox 6"/>
          <p:cNvSpPr txBox="1"/>
          <p:nvPr/>
        </p:nvSpPr>
        <p:spPr>
          <a:xfrm>
            <a:off x="4876800" y="3728278"/>
            <a:ext cx="3810000" cy="2323713"/>
          </a:xfrm>
          <a:prstGeom prst="rect">
            <a:avLst/>
          </a:prstGeom>
          <a:noFill/>
        </p:spPr>
        <p:txBody>
          <a:bodyPr wrap="square" rtlCol="0">
            <a:spAutoFit/>
          </a:bodyPr>
          <a:lstStyle/>
          <a:p>
            <a:pPr marL="274320" indent="-274320">
              <a:buClr>
                <a:schemeClr val="bg1">
                  <a:lumMod val="75000"/>
                </a:schemeClr>
              </a:buClr>
              <a:buFont typeface="Arial" pitchFamily="34" charset="0"/>
              <a:buChar char="•"/>
            </a:pPr>
            <a:r>
              <a:rPr lang="en-US" sz="2900" dirty="0">
                <a:latin typeface="Calibri" panose="020F0502020204030204" pitchFamily="34" charset="0"/>
              </a:rPr>
              <a:t>Organize</a:t>
            </a:r>
          </a:p>
          <a:p>
            <a:pPr marL="274320" indent="-274320">
              <a:buClr>
                <a:schemeClr val="bg1">
                  <a:lumMod val="75000"/>
                </a:schemeClr>
              </a:buClr>
              <a:buFont typeface="Arial" pitchFamily="34" charset="0"/>
              <a:buChar char="•"/>
            </a:pPr>
            <a:r>
              <a:rPr lang="en-US" sz="2900" dirty="0">
                <a:latin typeface="Calibri" panose="020F0502020204030204" pitchFamily="34" charset="0"/>
              </a:rPr>
              <a:t>Observe/observations</a:t>
            </a:r>
          </a:p>
          <a:p>
            <a:pPr marL="274320" indent="-274320">
              <a:buClr>
                <a:schemeClr val="bg1">
                  <a:lumMod val="75000"/>
                </a:schemeClr>
              </a:buClr>
              <a:buFont typeface="Arial" pitchFamily="34" charset="0"/>
              <a:buChar char="•"/>
            </a:pPr>
            <a:r>
              <a:rPr lang="en-US" sz="2900" dirty="0">
                <a:latin typeface="Calibri" panose="020F0502020204030204" pitchFamily="34" charset="0"/>
              </a:rPr>
              <a:t>Patterns </a:t>
            </a:r>
          </a:p>
          <a:p>
            <a:pPr marL="274320" indent="-274320">
              <a:buClr>
                <a:schemeClr val="bg1">
                  <a:lumMod val="75000"/>
                </a:schemeClr>
              </a:buClr>
              <a:buFont typeface="Arial" pitchFamily="34" charset="0"/>
              <a:buChar char="•"/>
            </a:pPr>
            <a:r>
              <a:rPr lang="en-US" sz="2900" dirty="0">
                <a:latin typeface="Calibri" panose="020F0502020204030204" pitchFamily="34" charset="0"/>
              </a:rPr>
              <a:t>Reasoning </a:t>
            </a:r>
          </a:p>
          <a:p>
            <a:pPr marL="274320" indent="-274320">
              <a:buClr>
                <a:schemeClr val="bg1">
                  <a:lumMod val="75000"/>
                </a:schemeClr>
              </a:buClr>
              <a:buFont typeface="Arial" pitchFamily="34" charset="0"/>
              <a:buChar char="•"/>
            </a:pPr>
            <a:r>
              <a:rPr lang="en-US" sz="2900" dirty="0">
                <a:latin typeface="Calibri" panose="020F0502020204030204" pitchFamily="34" charset="0"/>
              </a:rPr>
              <a:t>Science ideas</a:t>
            </a:r>
          </a:p>
        </p:txBody>
      </p:sp>
    </p:spTree>
    <p:extLst>
      <p:ext uri="{BB962C8B-B14F-4D97-AF65-F5344CB8AC3E}">
        <p14:creationId xmlns:p14="http://schemas.microsoft.com/office/powerpoint/2010/main" val="193750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t>Reflect: Lesson Analysis Focus Question</a:t>
            </a:r>
          </a:p>
        </p:txBody>
      </p:sp>
      <p:sp>
        <p:nvSpPr>
          <p:cNvPr id="24579" name="Rectangle 3"/>
          <p:cNvSpPr>
            <a:spLocks noGrp="1" noChangeArrowheads="1"/>
          </p:cNvSpPr>
          <p:nvPr>
            <p:ph type="body" idx="1"/>
          </p:nvPr>
        </p:nvSpPr>
        <p:spPr/>
        <p:txBody>
          <a:bodyPr/>
          <a:lstStyle/>
          <a:p>
            <a:pPr marL="0" indent="0" eaLnBrk="1" hangingPunct="1">
              <a:buNone/>
              <a:defRPr/>
            </a:pPr>
            <a:r>
              <a:rPr lang="en-US" sz="3200" dirty="0"/>
              <a:t>How can analyzing data and constructing explanations help students </a:t>
            </a:r>
            <a:r>
              <a:rPr lang="en-US" sz="3200" b="1" dirty="0"/>
              <a:t>move forward </a:t>
            </a:r>
            <a:r>
              <a:rPr lang="en-US" sz="3200" dirty="0"/>
              <a:t>toward deeper understandings of science ideas?</a:t>
            </a:r>
            <a:endParaRPr lang="en-US" sz="3200" dirty="0">
              <a:highlight>
                <a:srgbClr val="FFFF00"/>
              </a:highlight>
              <a:ea typeface="Times New Roman"/>
              <a:cs typeface="Arial" pitchFamily="34" charset="0"/>
            </a:endParaRPr>
          </a:p>
        </p:txBody>
      </p:sp>
    </p:spTree>
    <p:extLst>
      <p:ext uri="{BB962C8B-B14F-4D97-AF65-F5344CB8AC3E}">
        <p14:creationId xmlns:p14="http://schemas.microsoft.com/office/powerpoint/2010/main" val="154056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Variation in traits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37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3</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347097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Unit Central Question</a:t>
            </a:r>
          </a:p>
        </p:txBody>
      </p:sp>
      <p:sp>
        <p:nvSpPr>
          <p:cNvPr id="3" name="Content Placeholder 2"/>
          <p:cNvSpPr>
            <a:spLocks noGrp="1"/>
          </p:cNvSpPr>
          <p:nvPr>
            <p:ph idx="1"/>
          </p:nvPr>
        </p:nvSpPr>
        <p:spPr>
          <a:xfrm>
            <a:off x="609600" y="1600200"/>
            <a:ext cx="8077200" cy="4876800"/>
          </a:xfrm>
        </p:spPr>
        <p:txBody>
          <a:bodyPr>
            <a:normAutofit/>
          </a:bodyPr>
          <a:lstStyle/>
          <a:p>
            <a:pPr marL="0" indent="0">
              <a:buNone/>
            </a:pPr>
            <a:r>
              <a:rPr lang="en-US" sz="3200" dirty="0"/>
              <a:t>Do all of the mice living in the same environment, such as a field or forest, have an equal chance of surviving? Why or why not?</a:t>
            </a:r>
          </a:p>
        </p:txBody>
      </p:sp>
    </p:spTree>
    <p:extLst>
      <p:ext uri="{BB962C8B-B14F-4D97-AF65-F5344CB8AC3E}">
        <p14:creationId xmlns:p14="http://schemas.microsoft.com/office/powerpoint/2010/main" val="3232093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685800" y="457200"/>
            <a:ext cx="7391400" cy="1143000"/>
          </a:xfrm>
        </p:spPr>
        <p:txBody>
          <a:bodyPr>
            <a:normAutofit/>
          </a:bodyPr>
          <a:lstStyle/>
          <a:p>
            <a:pPr>
              <a:defRPr/>
            </a:pPr>
            <a:r>
              <a:rPr lang="en-US" dirty="0"/>
              <a:t>Review: Variation in Traits</a:t>
            </a:r>
          </a:p>
        </p:txBody>
      </p:sp>
      <p:pic>
        <p:nvPicPr>
          <p:cNvPr id="5" name="Content Placeholder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14857" y="2010028"/>
            <a:ext cx="7714286" cy="40571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6600" y="5715000"/>
            <a:ext cx="1213794" cy="215444"/>
          </a:xfrm>
          <a:prstGeom prst="rect">
            <a:avLst/>
          </a:prstGeom>
        </p:spPr>
        <p:txBody>
          <a:bodyPr wrap="none">
            <a:spAutoFit/>
          </a:bodyPr>
          <a:lstStyle/>
          <a:p>
            <a:r>
              <a:rPr lang="en-US" sz="800" dirty="0">
                <a:latin typeface="Calibri" panose="020F0502020204030204" pitchFamily="34" charset="0"/>
              </a:rPr>
              <a:t>Courtesy of Pixabay.com</a:t>
            </a:r>
          </a:p>
        </p:txBody>
      </p:sp>
    </p:spTree>
    <p:extLst>
      <p:ext uri="{BB962C8B-B14F-4D97-AF65-F5344CB8AC3E}">
        <p14:creationId xmlns:p14="http://schemas.microsoft.com/office/powerpoint/2010/main" val="2743879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Review: Types of Traits</a:t>
            </a:r>
          </a:p>
        </p:txBody>
      </p:sp>
      <p:sp>
        <p:nvSpPr>
          <p:cNvPr id="3" name="Content Placeholder 2"/>
          <p:cNvSpPr>
            <a:spLocks noGrp="1"/>
          </p:cNvSpPr>
          <p:nvPr>
            <p:ph idx="1"/>
          </p:nvPr>
        </p:nvSpPr>
        <p:spPr>
          <a:xfrm>
            <a:off x="609600" y="1524000"/>
            <a:ext cx="8077200" cy="4876800"/>
          </a:xfrm>
        </p:spPr>
        <p:txBody>
          <a:bodyPr/>
          <a:lstStyle/>
          <a:p>
            <a:pPr marL="0" lvl="0" indent="0">
              <a:spcBef>
                <a:spcPts val="1200"/>
              </a:spcBef>
              <a:buNone/>
            </a:pPr>
            <a:r>
              <a:rPr lang="en-US" sz="2900" b="1" dirty="0"/>
              <a:t>Traits</a:t>
            </a:r>
            <a:r>
              <a:rPr lang="en-US" sz="2900" dirty="0"/>
              <a:t> are features or characteristics that help biologists identify related groups of organisms.</a:t>
            </a:r>
          </a:p>
          <a:p>
            <a:pPr marL="0" lvl="0" indent="0">
              <a:spcBef>
                <a:spcPts val="2400"/>
              </a:spcBef>
              <a:buNone/>
            </a:pPr>
            <a:r>
              <a:rPr lang="en-US" sz="2900" b="1" dirty="0"/>
              <a:t>Types of traits:</a:t>
            </a:r>
          </a:p>
          <a:p>
            <a:pPr marL="731520" indent="-365760">
              <a:spcBef>
                <a:spcPts val="600"/>
              </a:spcBef>
            </a:pPr>
            <a:r>
              <a:rPr lang="en-US" sz="2900" dirty="0"/>
              <a:t>Physical traits</a:t>
            </a:r>
          </a:p>
          <a:p>
            <a:pPr marL="731520" indent="-365760">
              <a:spcBef>
                <a:spcPts val="600"/>
              </a:spcBef>
            </a:pPr>
            <a:r>
              <a:rPr lang="en-US" sz="2900" dirty="0"/>
              <a:t>Behavioral traits</a:t>
            </a:r>
          </a:p>
          <a:p>
            <a:pPr marL="731520" indent="-365760">
              <a:spcBef>
                <a:spcPts val="600"/>
              </a:spcBef>
            </a:pPr>
            <a:r>
              <a:rPr lang="en-US" sz="2900" dirty="0"/>
              <a:t>Molecular traits</a:t>
            </a:r>
          </a:p>
          <a:p>
            <a:pPr marL="731520" indent="-365760">
              <a:spcBef>
                <a:spcPts val="600"/>
              </a:spcBef>
            </a:pPr>
            <a:r>
              <a:rPr lang="en-US" sz="2900" dirty="0"/>
              <a:t>Chemical pathways</a:t>
            </a:r>
          </a:p>
          <a:p>
            <a:pPr marL="731520" indent="-365760">
              <a:spcBef>
                <a:spcPts val="600"/>
              </a:spcBef>
            </a:pPr>
            <a:r>
              <a:rPr lang="en-US" sz="2900" dirty="0"/>
              <a:t>Developmental pathways</a:t>
            </a:r>
          </a:p>
          <a:p>
            <a:pPr marL="0" indent="0">
              <a:spcBef>
                <a:spcPts val="0"/>
              </a:spcBef>
              <a:buNone/>
            </a:pPr>
            <a:endParaRPr lang="en-US" sz="3200" dirty="0"/>
          </a:p>
        </p:txBody>
      </p:sp>
    </p:spTree>
    <p:extLst>
      <p:ext uri="{BB962C8B-B14F-4D97-AF65-F5344CB8AC3E}">
        <p14:creationId xmlns:p14="http://schemas.microsoft.com/office/powerpoint/2010/main" val="3390682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Novelty-Seeking Behavioral Trait</a:t>
            </a:r>
          </a:p>
        </p:txBody>
      </p:sp>
      <p:sp>
        <p:nvSpPr>
          <p:cNvPr id="3" name="Content Placeholder 2"/>
          <p:cNvSpPr>
            <a:spLocks noGrp="1"/>
          </p:cNvSpPr>
          <p:nvPr>
            <p:ph idx="1"/>
          </p:nvPr>
        </p:nvSpPr>
        <p:spPr>
          <a:xfrm>
            <a:off x="685800" y="1600200"/>
            <a:ext cx="8001000" cy="4876800"/>
          </a:xfrm>
        </p:spPr>
        <p:txBody>
          <a:bodyPr/>
          <a:lstStyle/>
          <a:p>
            <a:pPr marL="0" lvl="0" indent="0">
              <a:buNone/>
            </a:pPr>
            <a:r>
              <a:rPr lang="en-US" sz="3200" b="1" dirty="0"/>
              <a:t>Novelty-seeking behaviors </a:t>
            </a:r>
            <a:r>
              <a:rPr lang="en-US" sz="3200" dirty="0"/>
              <a:t>are the tendency for people to be interested in and seek out new and sometimes risky experiences. </a:t>
            </a:r>
          </a:p>
          <a:p>
            <a:pPr marL="0" lvl="0" indent="0">
              <a:spcBef>
                <a:spcPts val="1800"/>
              </a:spcBef>
              <a:buNone/>
            </a:pPr>
            <a:r>
              <a:rPr lang="en-US" sz="3200" dirty="0"/>
              <a:t>Do you have this trait? Let’s find out!</a:t>
            </a:r>
          </a:p>
        </p:txBody>
      </p:sp>
    </p:spTree>
    <p:extLst>
      <p:ext uri="{BB962C8B-B14F-4D97-AF65-F5344CB8AC3E}">
        <p14:creationId xmlns:p14="http://schemas.microsoft.com/office/powerpoint/2010/main" val="3075333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Novelty-Seeking Behavioral Trait</a:t>
            </a:r>
          </a:p>
        </p:txBody>
      </p:sp>
      <p:graphicFrame>
        <p:nvGraphicFramePr>
          <p:cNvPr id="6" name="Chart 5">
            <a:extLst>
              <a:ext uri="{FF2B5EF4-FFF2-40B4-BE49-F238E27FC236}">
                <a16:creationId xmlns:a16="http://schemas.microsoft.com/office/drawing/2014/main" id="{886588B9-8F87-4083-89D4-EA1F27D17232}"/>
              </a:ext>
            </a:extLst>
          </p:cNvPr>
          <p:cNvGraphicFramePr/>
          <p:nvPr>
            <p:extLst>
              <p:ext uri="{D42A27DB-BD31-4B8C-83A1-F6EECF244321}">
                <p14:modId xmlns:p14="http://schemas.microsoft.com/office/powerpoint/2010/main" val="2562226037"/>
              </p:ext>
            </p:extLst>
          </p:nvPr>
        </p:nvGraphicFramePr>
        <p:xfrm>
          <a:off x="533400" y="1447800"/>
          <a:ext cx="8077200" cy="538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1430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1</a:t>
            </a:r>
          </a:p>
        </p:txBody>
      </p:sp>
      <p:sp>
        <p:nvSpPr>
          <p:cNvPr id="3" name="Content Placeholder 2"/>
          <p:cNvSpPr>
            <a:spLocks noGrp="1"/>
          </p:cNvSpPr>
          <p:nvPr>
            <p:ph idx="1"/>
          </p:nvPr>
        </p:nvSpPr>
        <p:spPr>
          <a:xfrm>
            <a:off x="685800" y="1600200"/>
            <a:ext cx="8001000" cy="4876800"/>
          </a:xfrm>
        </p:spPr>
        <p:txBody>
          <a:bodyPr/>
          <a:lstStyle/>
          <a:p>
            <a:pPr marL="0" indent="0">
              <a:spcBef>
                <a:spcPts val="1200"/>
              </a:spcBef>
              <a:buNone/>
            </a:pPr>
            <a:r>
              <a:rPr lang="en-US" sz="3200" dirty="0"/>
              <a:t>How can we design experiments to test for genetic and environmental causes of trait variation?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lstStyle/>
          <a:p>
            <a:r>
              <a:rPr lang="en-US" dirty="0"/>
              <a:t>Trends in Reflections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8180140"/>
              </p:ext>
            </p:extLst>
          </p:nvPr>
        </p:nvGraphicFramePr>
        <p:xfrm>
          <a:off x="609600" y="1371600"/>
          <a:ext cx="7924800" cy="5040855"/>
        </p:xfrm>
        <a:graphic>
          <a:graphicData uri="http://schemas.openxmlformats.org/drawingml/2006/table">
            <a:tbl>
              <a:tblPr firstRow="1" bandRow="1">
                <a:tableStyleId>{5C22544A-7EE6-4342-B048-85BDC9FD1C3A}</a:tableStyleId>
              </a:tblPr>
              <a:tblGrid>
                <a:gridCol w="4104542">
                  <a:extLst>
                    <a:ext uri="{9D8B030D-6E8A-4147-A177-3AD203B41FA5}">
                      <a16:colId xmlns:a16="http://schemas.microsoft.com/office/drawing/2014/main" val="20000"/>
                    </a:ext>
                  </a:extLst>
                </a:gridCol>
                <a:gridCol w="3820258">
                  <a:extLst>
                    <a:ext uri="{9D8B030D-6E8A-4147-A177-3AD203B41FA5}">
                      <a16:colId xmlns:a16="http://schemas.microsoft.com/office/drawing/2014/main" val="20001"/>
                    </a:ext>
                  </a:extLst>
                </a:gridCol>
              </a:tblGrid>
              <a:tr h="384586">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267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11363">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902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801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11363">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419999">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4223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57146" cy="990600"/>
          </a:xfrm>
        </p:spPr>
        <p:txBody>
          <a:bodyPr/>
          <a:lstStyle/>
          <a:p>
            <a:r>
              <a:rPr lang="en-US" dirty="0"/>
              <a:t>Inherited Traits</a:t>
            </a:r>
          </a:p>
        </p:txBody>
      </p:sp>
      <p:sp>
        <p:nvSpPr>
          <p:cNvPr id="3" name="Content Placeholder 2"/>
          <p:cNvSpPr>
            <a:spLocks noGrp="1"/>
          </p:cNvSpPr>
          <p:nvPr>
            <p:ph idx="1"/>
          </p:nvPr>
        </p:nvSpPr>
        <p:spPr>
          <a:xfrm>
            <a:off x="609599" y="1600200"/>
            <a:ext cx="8153401" cy="4800600"/>
          </a:xfrm>
        </p:spPr>
        <p:txBody>
          <a:bodyPr/>
          <a:lstStyle/>
          <a:p>
            <a:pPr marL="365760" indent="-365760">
              <a:spcBef>
                <a:spcPts val="1200"/>
              </a:spcBef>
            </a:pPr>
            <a:r>
              <a:rPr lang="en-US" sz="3200" dirty="0"/>
              <a:t>Read section 5 (Inherited Traits) in the content background document (resources section in lesson plans binder).</a:t>
            </a:r>
          </a:p>
          <a:p>
            <a:pPr marL="365760" indent="-365760">
              <a:spcBef>
                <a:spcPts val="1200"/>
              </a:spcBef>
            </a:pPr>
            <a:r>
              <a:rPr lang="en-US" sz="3200" dirty="0"/>
              <a:t>Answer these questions in your notebook based on the reading:</a:t>
            </a:r>
          </a:p>
          <a:p>
            <a:pPr marL="731520" lvl="1" indent="-365760">
              <a:spcBef>
                <a:spcPts val="600"/>
              </a:spcBef>
              <a:buFont typeface="+mj-lt"/>
              <a:buAutoNum type="arabicPeriod"/>
            </a:pPr>
            <a:r>
              <a:rPr lang="en-US" sz="3200" dirty="0"/>
              <a:t>What answer to the focus question appears in the reading?</a:t>
            </a:r>
          </a:p>
          <a:p>
            <a:pPr marL="731520" lvl="1" indent="-365760">
              <a:spcBef>
                <a:spcPts val="600"/>
              </a:spcBef>
              <a:buFont typeface="+mj-lt"/>
              <a:buAutoNum type="arabicPeriod"/>
            </a:pPr>
            <a:r>
              <a:rPr lang="en-US" sz="3200" dirty="0"/>
              <a:t>What role do mutations play in causing trait variation?</a:t>
            </a:r>
          </a:p>
          <a:p>
            <a:pPr lvl="1"/>
            <a:endParaRPr lang="en-US" sz="3200" dirty="0"/>
          </a:p>
        </p:txBody>
      </p:sp>
    </p:spTree>
    <p:extLst>
      <p:ext uri="{BB962C8B-B14F-4D97-AF65-F5344CB8AC3E}">
        <p14:creationId xmlns:p14="http://schemas.microsoft.com/office/powerpoint/2010/main" val="16988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Autofit/>
          </a:bodyPr>
          <a:lstStyle/>
          <a:p>
            <a:r>
              <a:rPr lang="en-US" dirty="0"/>
              <a:t>NGSS Standards: Inheritance and Variation in Traits</a:t>
            </a:r>
          </a:p>
        </p:txBody>
      </p:sp>
      <p:sp>
        <p:nvSpPr>
          <p:cNvPr id="3" name="Content Placeholder 2"/>
          <p:cNvSpPr>
            <a:spLocks noGrp="1"/>
          </p:cNvSpPr>
          <p:nvPr>
            <p:ph idx="1"/>
          </p:nvPr>
        </p:nvSpPr>
        <p:spPr>
          <a:xfrm>
            <a:off x="533400" y="1981200"/>
            <a:ext cx="8229600" cy="4267200"/>
          </a:xfrm>
        </p:spPr>
        <p:txBody>
          <a:bodyPr/>
          <a:lstStyle/>
          <a:p>
            <a:pPr>
              <a:buNone/>
            </a:pPr>
            <a:r>
              <a:rPr lang="en-US" sz="2700" b="1" dirty="0"/>
              <a:t>3-LS3-1. Analyze and interpret data to provide evidence that plants and animals have traits inherited from parents and that variation of these traits exists in a group of similar organisms. </a:t>
            </a:r>
            <a:r>
              <a:rPr lang="en-US" sz="2700" dirty="0">
                <a:solidFill>
                  <a:srgbClr val="FF0000"/>
                </a:solidFill>
              </a:rPr>
              <a:t>[Clarification Statement: Patterns are the similarities and differences in traits shared between offspring and their parents, or among siblings. Emphasis is on organisms other than humans.] [</a:t>
            </a:r>
            <a:r>
              <a:rPr lang="en-US" sz="2700" i="1" dirty="0">
                <a:solidFill>
                  <a:srgbClr val="FF0000"/>
                </a:solidFill>
              </a:rPr>
              <a:t>Assessment Boundary: Assessment does not include genetic mechanisms of inheritance and prediction of traits. Assessment is limited to non-human examples.</a:t>
            </a:r>
            <a:r>
              <a:rPr lang="en-US" sz="2700" dirty="0">
                <a:solidFill>
                  <a:srgbClr val="FF0000"/>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1219200"/>
          </a:xfrm>
        </p:spPr>
        <p:txBody>
          <a:bodyPr>
            <a:noAutofit/>
          </a:bodyPr>
          <a:lstStyle/>
          <a:p>
            <a:r>
              <a:rPr lang="en-US" dirty="0"/>
              <a:t>NGSS Standards: Inheritance and Variation in Traits</a:t>
            </a:r>
          </a:p>
        </p:txBody>
      </p:sp>
      <p:sp>
        <p:nvSpPr>
          <p:cNvPr id="3" name="Content Placeholder 2"/>
          <p:cNvSpPr>
            <a:spLocks noGrp="1"/>
          </p:cNvSpPr>
          <p:nvPr>
            <p:ph idx="1"/>
          </p:nvPr>
        </p:nvSpPr>
        <p:spPr>
          <a:xfrm>
            <a:off x="609600" y="1676400"/>
            <a:ext cx="8077200" cy="4876800"/>
          </a:xfrm>
        </p:spPr>
        <p:txBody>
          <a:bodyPr/>
          <a:lstStyle/>
          <a:p>
            <a:pPr marL="0" indent="0">
              <a:buNone/>
            </a:pPr>
            <a:r>
              <a:rPr lang="en-US" sz="2200" b="1" dirty="0"/>
              <a:t>Disciplinary Core Ideas</a:t>
            </a:r>
          </a:p>
          <a:p>
            <a:pPr marL="0" indent="0">
              <a:buNone/>
            </a:pPr>
            <a:r>
              <a:rPr lang="en-US" sz="2200" b="1" dirty="0"/>
              <a:t>LS3.A: Inheritance of Traits. </a:t>
            </a:r>
          </a:p>
          <a:p>
            <a:pPr marL="548640" indent="-274320">
              <a:spcBef>
                <a:spcPts val="600"/>
              </a:spcBef>
            </a:pPr>
            <a:r>
              <a:rPr lang="en-US" sz="2200" dirty="0"/>
              <a:t>Many characteristics of organisms are inherited from their parents. (3-LS3-1) </a:t>
            </a:r>
          </a:p>
          <a:p>
            <a:pPr marL="548640" indent="-274320">
              <a:spcBef>
                <a:spcPts val="600"/>
              </a:spcBef>
            </a:pPr>
            <a:r>
              <a:rPr lang="en-US" sz="2200" dirty="0"/>
              <a:t>Other characteristics result from individuals’ interactions with the environment, which can range from diet to learning. Many characteristics involve both inheritance and environment. </a:t>
            </a:r>
            <a:br>
              <a:rPr lang="en-US" sz="2200" dirty="0"/>
            </a:br>
            <a:r>
              <a:rPr lang="en-US" sz="2200" dirty="0"/>
              <a:t>(3-LS3-2)</a:t>
            </a:r>
          </a:p>
          <a:p>
            <a:pPr marL="0" indent="0">
              <a:buNone/>
            </a:pPr>
            <a:r>
              <a:rPr lang="en-US" sz="2200" b="1" dirty="0"/>
              <a:t>LS3.B: Variation of Traits. </a:t>
            </a:r>
          </a:p>
          <a:p>
            <a:pPr marL="548640" indent="-274320">
              <a:spcBef>
                <a:spcPts val="600"/>
              </a:spcBef>
            </a:pPr>
            <a:r>
              <a:rPr lang="en-US" sz="2200" dirty="0"/>
              <a:t>Different organisms vary in how they look and function because they have different inherited information. (3-LS3-1) </a:t>
            </a:r>
          </a:p>
          <a:p>
            <a:pPr marL="548640" indent="-274320">
              <a:spcBef>
                <a:spcPts val="600"/>
              </a:spcBef>
            </a:pPr>
            <a:r>
              <a:rPr lang="en-US" sz="2200" dirty="0"/>
              <a:t>The environment also affects the traits that an organism develops. (3-LS3-2)</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6: Focus Questions</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Do babies of living things have the same traits as their parents? How do you know? </a:t>
            </a:r>
            <a:endParaRPr lang="en-US" sz="2800" dirty="0"/>
          </a:p>
        </p:txBody>
      </p:sp>
    </p:spTree>
    <p:extLst>
      <p:ext uri="{BB962C8B-B14F-4D97-AF65-F5344CB8AC3E}">
        <p14:creationId xmlns:p14="http://schemas.microsoft.com/office/powerpoint/2010/main" val="3262671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Investigation 1: Mouse Traits</a:t>
            </a:r>
          </a:p>
        </p:txBody>
      </p:sp>
      <p:sp>
        <p:nvSpPr>
          <p:cNvPr id="3" name="Content Placeholder 2"/>
          <p:cNvSpPr>
            <a:spLocks noGrp="1"/>
          </p:cNvSpPr>
          <p:nvPr>
            <p:ph idx="1"/>
          </p:nvPr>
        </p:nvSpPr>
        <p:spPr>
          <a:xfrm>
            <a:off x="609600" y="1371600"/>
            <a:ext cx="8077200" cy="4800600"/>
          </a:xfrm>
        </p:spPr>
        <p:txBody>
          <a:bodyPr/>
          <a:lstStyle/>
          <a:p>
            <a:pPr marL="0" indent="0">
              <a:buNone/>
            </a:pPr>
            <a:r>
              <a:rPr lang="en-US" sz="3000" dirty="0"/>
              <a:t>Which pair of adult mice do you think might be the baby mouse’s parents? Why do you think so?</a:t>
            </a:r>
          </a:p>
          <a:p>
            <a:pPr marL="0" indent="0">
              <a:buNone/>
            </a:pP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5466878" y="3839471"/>
            <a:ext cx="3429000" cy="1305636"/>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bwMode="auto">
          <a:xfrm>
            <a:off x="3276600" y="5105400"/>
            <a:ext cx="3335906" cy="1497207"/>
          </a:xfrm>
          <a:prstGeom prst="rect">
            <a:avLst/>
          </a:prstGeom>
          <a:noFill/>
          <a:ln>
            <a:noFill/>
          </a:ln>
          <a:extLst>
            <a:ext uri="{53640926-AAD7-44D8-BBD7-CCE9431645EC}">
              <a14:shadowObscured xmlns:a14="http://schemas.microsoft.com/office/drawing/2010/main"/>
            </a:ext>
          </a:extLst>
        </p:spPr>
      </p:pic>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bwMode="auto">
          <a:xfrm>
            <a:off x="457200" y="3886200"/>
            <a:ext cx="3124200" cy="1524000"/>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bwMode="auto">
          <a:xfrm>
            <a:off x="3581400" y="2590800"/>
            <a:ext cx="2362200" cy="838200"/>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3657600" y="3352800"/>
            <a:ext cx="2133600" cy="523220"/>
          </a:xfrm>
          <a:prstGeom prst="rect">
            <a:avLst/>
          </a:prstGeom>
          <a:noFill/>
        </p:spPr>
        <p:txBody>
          <a:bodyPr wrap="square" rtlCol="0">
            <a:spAutoFit/>
          </a:bodyPr>
          <a:lstStyle/>
          <a:p>
            <a:r>
              <a:rPr lang="en-US" sz="2800" dirty="0">
                <a:latin typeface="Calibri" pitchFamily="34" charset="0"/>
              </a:rPr>
              <a:t>Baby Mouse</a:t>
            </a:r>
          </a:p>
        </p:txBody>
      </p:sp>
      <p:sp>
        <p:nvSpPr>
          <p:cNvPr id="9" name="TextBox 8"/>
          <p:cNvSpPr txBox="1"/>
          <p:nvPr/>
        </p:nvSpPr>
        <p:spPr>
          <a:xfrm>
            <a:off x="3962400" y="4191000"/>
            <a:ext cx="1447800" cy="954107"/>
          </a:xfrm>
          <a:prstGeom prst="rect">
            <a:avLst/>
          </a:prstGeom>
          <a:noFill/>
        </p:spPr>
        <p:txBody>
          <a:bodyPr wrap="square" rtlCol="0">
            <a:spAutoFit/>
          </a:bodyPr>
          <a:lstStyle/>
          <a:p>
            <a:r>
              <a:rPr lang="en-US" sz="2800" dirty="0">
                <a:latin typeface="Calibri" pitchFamily="34" charset="0"/>
              </a:rPr>
              <a:t>Possible Parents</a:t>
            </a:r>
          </a:p>
        </p:txBody>
      </p:sp>
    </p:spTree>
    <p:extLst>
      <p:ext uri="{BB962C8B-B14F-4D97-AF65-F5344CB8AC3E}">
        <p14:creationId xmlns:p14="http://schemas.microsoft.com/office/powerpoint/2010/main" val="4225157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Table of Mouse Traits</a:t>
            </a:r>
          </a:p>
        </p:txBody>
      </p:sp>
      <p:graphicFrame>
        <p:nvGraphicFramePr>
          <p:cNvPr id="4" name="Table 3"/>
          <p:cNvGraphicFramePr>
            <a:graphicFrameLocks noGrp="1"/>
          </p:cNvGraphicFramePr>
          <p:nvPr>
            <p:extLst>
              <p:ext uri="{D42A27DB-BD31-4B8C-83A1-F6EECF244321}">
                <p14:modId xmlns:p14="http://schemas.microsoft.com/office/powerpoint/2010/main" val="960140756"/>
              </p:ext>
            </p:extLst>
          </p:nvPr>
        </p:nvGraphicFramePr>
        <p:xfrm>
          <a:off x="533400" y="1524000"/>
          <a:ext cx="8229599" cy="4759371"/>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90599">
                  <a:extLst>
                    <a:ext uri="{9D8B030D-6E8A-4147-A177-3AD203B41FA5}">
                      <a16:colId xmlns:a16="http://schemas.microsoft.com/office/drawing/2014/main" val="20006"/>
                    </a:ext>
                  </a:extLst>
                </a:gridCol>
              </a:tblGrid>
              <a:tr h="762000">
                <a:tc>
                  <a:txBody>
                    <a:bodyPr/>
                    <a:lstStyle/>
                    <a:p>
                      <a:pPr>
                        <a:spcBef>
                          <a:spcPts val="300"/>
                        </a:spcBef>
                      </a:pPr>
                      <a:r>
                        <a:rPr lang="en-US" dirty="0">
                          <a:latin typeface="Calibri" pitchFamily="34" charset="0"/>
                        </a:rPr>
                        <a:t>Adult Mice</a:t>
                      </a:r>
                    </a:p>
                  </a:txBody>
                  <a:tcPr marT="137160" marB="137160"/>
                </a:tc>
                <a:tc>
                  <a:txBody>
                    <a:bodyPr/>
                    <a:lstStyle/>
                    <a:p>
                      <a:pPr>
                        <a:spcBef>
                          <a:spcPts val="300"/>
                        </a:spcBef>
                      </a:pPr>
                      <a:r>
                        <a:rPr lang="en-US" dirty="0">
                          <a:latin typeface="Calibri" pitchFamily="34" charset="0"/>
                        </a:rPr>
                        <a:t>Number of Legs</a:t>
                      </a:r>
                    </a:p>
                  </a:txBody>
                  <a:tcPr marT="137160" marB="137160"/>
                </a:tc>
                <a:tc>
                  <a:txBody>
                    <a:bodyPr/>
                    <a:lstStyle/>
                    <a:p>
                      <a:pPr>
                        <a:spcBef>
                          <a:spcPts val="300"/>
                        </a:spcBef>
                      </a:pPr>
                      <a:r>
                        <a:rPr lang="en-US" dirty="0">
                          <a:latin typeface="Calibri" pitchFamily="34" charset="0"/>
                        </a:rPr>
                        <a:t>Number of Ears</a:t>
                      </a:r>
                    </a:p>
                  </a:txBody>
                  <a:tcPr marT="137160" marB="137160"/>
                </a:tc>
                <a:tc>
                  <a:txBody>
                    <a:bodyPr/>
                    <a:lstStyle/>
                    <a:p>
                      <a:pPr>
                        <a:spcBef>
                          <a:spcPts val="300"/>
                        </a:spcBef>
                      </a:pPr>
                      <a:r>
                        <a:rPr lang="en-US" dirty="0">
                          <a:latin typeface="Calibri" pitchFamily="34" charset="0"/>
                        </a:rPr>
                        <a:t>Fur Color</a:t>
                      </a:r>
                    </a:p>
                  </a:txBody>
                  <a:tcPr marT="137160" marB="137160"/>
                </a:tc>
                <a:tc>
                  <a:txBody>
                    <a:bodyPr/>
                    <a:lstStyle/>
                    <a:p>
                      <a:pPr>
                        <a:spcBef>
                          <a:spcPts val="300"/>
                        </a:spcBef>
                      </a:pPr>
                      <a:r>
                        <a:rPr lang="en-US" dirty="0">
                          <a:latin typeface="Calibri" pitchFamily="34" charset="0"/>
                        </a:rPr>
                        <a:t>Length of Tail</a:t>
                      </a:r>
                    </a:p>
                  </a:txBody>
                  <a:tcPr marT="137160" marB="137160"/>
                </a:tc>
                <a:tc>
                  <a:txBody>
                    <a:bodyPr/>
                    <a:lstStyle/>
                    <a:p>
                      <a:pPr>
                        <a:spcBef>
                          <a:spcPts val="300"/>
                        </a:spcBef>
                      </a:pPr>
                      <a:r>
                        <a:rPr lang="en-US" dirty="0">
                          <a:latin typeface="Calibri" pitchFamily="34" charset="0"/>
                        </a:rPr>
                        <a:t>Color </a:t>
                      </a:r>
                      <a:br>
                        <a:rPr lang="en-US" dirty="0">
                          <a:latin typeface="Calibri" pitchFamily="34" charset="0"/>
                        </a:rPr>
                      </a:br>
                      <a:r>
                        <a:rPr lang="en-US" dirty="0">
                          <a:latin typeface="Calibri" pitchFamily="34" charset="0"/>
                        </a:rPr>
                        <a:t>of Eyes</a:t>
                      </a:r>
                    </a:p>
                  </a:txBody>
                  <a:tcPr marT="137160" marB="137160"/>
                </a:tc>
                <a:tc>
                  <a:txBody>
                    <a:bodyPr/>
                    <a:lstStyle/>
                    <a:p>
                      <a:pPr>
                        <a:spcBef>
                          <a:spcPts val="300"/>
                        </a:spcBef>
                      </a:pPr>
                      <a:r>
                        <a:rPr lang="en-US" dirty="0">
                          <a:latin typeface="Calibri" pitchFamily="34" charset="0"/>
                        </a:rPr>
                        <a:t>Color</a:t>
                      </a:r>
                      <a:r>
                        <a:rPr lang="en-US" baseline="0" dirty="0">
                          <a:latin typeface="Calibri" pitchFamily="34" charset="0"/>
                        </a:rPr>
                        <a:t> </a:t>
                      </a:r>
                      <a:br>
                        <a:rPr lang="en-US" baseline="0" dirty="0">
                          <a:latin typeface="Calibri" pitchFamily="34" charset="0"/>
                        </a:rPr>
                      </a:br>
                      <a:r>
                        <a:rPr lang="en-US" baseline="0" dirty="0">
                          <a:latin typeface="Calibri" pitchFamily="34" charset="0"/>
                        </a:rPr>
                        <a:t>of Nose</a:t>
                      </a:r>
                      <a:endParaRPr lang="en-US" dirty="0">
                        <a:latin typeface="Calibri" pitchFamily="34" charset="0"/>
                      </a:endParaRPr>
                    </a:p>
                  </a:txBody>
                  <a:tcPr marT="137160" marB="137160"/>
                </a:tc>
                <a:extLst>
                  <a:ext uri="{0D108BD9-81ED-4DB2-BD59-A6C34878D82A}">
                    <a16:rowId xmlns:a16="http://schemas.microsoft.com/office/drawing/2014/main" val="10000"/>
                  </a:ext>
                </a:extLst>
              </a:tr>
              <a:tr h="131213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1312137">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a:t>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312137">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609600" y="2438400"/>
            <a:ext cx="2362200" cy="1066800"/>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bwMode="auto">
          <a:xfrm>
            <a:off x="609600" y="3733800"/>
            <a:ext cx="2362200" cy="1143000"/>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bwMode="auto">
          <a:xfrm>
            <a:off x="609600" y="5105400"/>
            <a:ext cx="2362200" cy="106680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1219200"/>
          </a:xfrm>
        </p:spPr>
        <p:txBody>
          <a:bodyPr>
            <a:noAutofit/>
          </a:bodyPr>
          <a:lstStyle/>
          <a:p>
            <a:r>
              <a:rPr lang="en-US" dirty="0"/>
              <a:t>NGSS Standards: Inheritance and Variation in Traits</a:t>
            </a:r>
          </a:p>
        </p:txBody>
      </p:sp>
      <p:sp>
        <p:nvSpPr>
          <p:cNvPr id="3" name="Content Placeholder 2"/>
          <p:cNvSpPr>
            <a:spLocks noGrp="1"/>
          </p:cNvSpPr>
          <p:nvPr>
            <p:ph idx="1"/>
          </p:nvPr>
        </p:nvSpPr>
        <p:spPr>
          <a:xfrm>
            <a:off x="609600" y="1676400"/>
            <a:ext cx="8077200" cy="4876800"/>
          </a:xfrm>
        </p:spPr>
        <p:txBody>
          <a:bodyPr/>
          <a:lstStyle/>
          <a:p>
            <a:pPr marL="0" indent="0">
              <a:buNone/>
            </a:pPr>
            <a:r>
              <a:rPr lang="en-US" sz="2200" b="1" dirty="0"/>
              <a:t>Disciplinary Core Ideas</a:t>
            </a:r>
          </a:p>
          <a:p>
            <a:pPr marL="0" indent="0">
              <a:buNone/>
            </a:pPr>
            <a:r>
              <a:rPr lang="en-US" sz="2200" b="1" dirty="0"/>
              <a:t>LS3.A: Inheritance of Traits. </a:t>
            </a:r>
          </a:p>
          <a:p>
            <a:pPr marL="548640" indent="-274320">
              <a:spcBef>
                <a:spcPts val="600"/>
              </a:spcBef>
            </a:pPr>
            <a:r>
              <a:rPr lang="en-US" sz="2200" dirty="0"/>
              <a:t>Many characteristics of organisms are inherited from their parents. (3-LS3-1) </a:t>
            </a:r>
          </a:p>
          <a:p>
            <a:pPr marL="548640" indent="-274320">
              <a:spcBef>
                <a:spcPts val="600"/>
              </a:spcBef>
            </a:pPr>
            <a:r>
              <a:rPr lang="en-US" sz="2200" dirty="0"/>
              <a:t>Other characteristics result from individuals’ interactions with the environment, which can range from diet to learning. Many characteristics involve both inheritance and environment. </a:t>
            </a:r>
            <a:br>
              <a:rPr lang="en-US" sz="2200" dirty="0"/>
            </a:br>
            <a:r>
              <a:rPr lang="en-US" sz="2200" dirty="0"/>
              <a:t>(3-LS3-2)</a:t>
            </a:r>
          </a:p>
          <a:p>
            <a:pPr marL="0" indent="0">
              <a:buNone/>
            </a:pPr>
            <a:r>
              <a:rPr lang="en-US" sz="2200" b="1" dirty="0"/>
              <a:t>LS3.B: Variation of Traits. </a:t>
            </a:r>
          </a:p>
          <a:p>
            <a:pPr marL="548640" indent="-274320">
              <a:spcBef>
                <a:spcPts val="600"/>
              </a:spcBef>
            </a:pPr>
            <a:r>
              <a:rPr lang="en-US" sz="2200" dirty="0"/>
              <a:t>Different organisms vary in how they look and function because they have different inherited information. (3-LS3-1) </a:t>
            </a:r>
          </a:p>
          <a:p>
            <a:pPr marL="548640" indent="-274320">
              <a:spcBef>
                <a:spcPts val="600"/>
              </a:spcBef>
            </a:pPr>
            <a:r>
              <a:rPr lang="en-US" sz="2200" dirty="0"/>
              <a:t>The environment also affects the traits that an organism develops. (3-LS3-2)</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True or False?</a:t>
            </a:r>
          </a:p>
        </p:txBody>
      </p:sp>
      <p:sp>
        <p:nvSpPr>
          <p:cNvPr id="3" name="Content Placeholder 2"/>
          <p:cNvSpPr>
            <a:spLocks noGrp="1"/>
          </p:cNvSpPr>
          <p:nvPr>
            <p:ph idx="1"/>
          </p:nvPr>
        </p:nvSpPr>
        <p:spPr>
          <a:xfrm>
            <a:off x="609600" y="1371600"/>
            <a:ext cx="8077200" cy="4876800"/>
          </a:xfrm>
        </p:spPr>
        <p:txBody>
          <a:bodyPr/>
          <a:lstStyle/>
          <a:p>
            <a:pPr marL="0" indent="0">
              <a:buNone/>
            </a:pPr>
            <a:r>
              <a:rPr lang="en-US" sz="3200" b="1" dirty="0"/>
              <a:t>Statement 1: </a:t>
            </a:r>
          </a:p>
          <a:p>
            <a:pPr marL="731520" indent="0">
              <a:spcBef>
                <a:spcPts val="1200"/>
              </a:spcBef>
              <a:buNone/>
            </a:pPr>
            <a:r>
              <a:rPr lang="en-US" sz="3200" i="1" dirty="0"/>
              <a:t>The babies of living things have traits exactly like their parents’ traits.</a:t>
            </a:r>
          </a:p>
          <a:p>
            <a:pPr marL="0" indent="0">
              <a:spcBef>
                <a:spcPts val="2400"/>
              </a:spcBef>
              <a:buNone/>
            </a:pPr>
            <a:r>
              <a:rPr lang="en-US" sz="3200" b="1" dirty="0"/>
              <a:t>Discuss these questions :</a:t>
            </a:r>
          </a:p>
          <a:p>
            <a:pPr marL="731520" lvl="0" indent="-365760">
              <a:spcBef>
                <a:spcPts val="600"/>
              </a:spcBef>
            </a:pPr>
            <a:r>
              <a:rPr lang="en-US" sz="3200" dirty="0"/>
              <a:t>Is this statement true or false? Why do you think so? </a:t>
            </a:r>
          </a:p>
          <a:p>
            <a:pPr marL="731520" lvl="0" indent="-365760">
              <a:spcBef>
                <a:spcPts val="600"/>
              </a:spcBef>
            </a:pPr>
            <a:r>
              <a:rPr lang="en-US" sz="3200" dirty="0"/>
              <a:t>If it’s true, what is your evidence? </a:t>
            </a:r>
          </a:p>
          <a:p>
            <a:pPr marL="731520" lvl="0" indent="-365760">
              <a:spcBef>
                <a:spcPts val="600"/>
              </a:spcBef>
            </a:pPr>
            <a:r>
              <a:rPr lang="en-US" sz="3200" dirty="0"/>
              <a:t>If it’s false, what would make it true?</a:t>
            </a:r>
            <a:endParaRPr lang="en-US" sz="4000" dirty="0"/>
          </a:p>
          <a:p>
            <a:pPr marL="731520" indent="-365760">
              <a:spcBef>
                <a:spcPts val="600"/>
              </a:spcBef>
            </a:pPr>
            <a:endParaRPr lang="en-US" sz="3200" b="1" dirty="0"/>
          </a:p>
        </p:txBody>
      </p:sp>
    </p:spTree>
    <p:extLst>
      <p:ext uri="{BB962C8B-B14F-4D97-AF65-F5344CB8AC3E}">
        <p14:creationId xmlns:p14="http://schemas.microsoft.com/office/powerpoint/2010/main" val="3610690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True or False?</a:t>
            </a:r>
          </a:p>
        </p:txBody>
      </p:sp>
      <p:sp>
        <p:nvSpPr>
          <p:cNvPr id="3" name="Content Placeholder 2"/>
          <p:cNvSpPr>
            <a:spLocks noGrp="1"/>
          </p:cNvSpPr>
          <p:nvPr>
            <p:ph idx="1"/>
          </p:nvPr>
        </p:nvSpPr>
        <p:spPr>
          <a:xfrm>
            <a:off x="685800" y="1295400"/>
            <a:ext cx="8001000" cy="4876800"/>
          </a:xfrm>
        </p:spPr>
        <p:txBody>
          <a:bodyPr/>
          <a:lstStyle/>
          <a:p>
            <a:pPr marL="0" indent="0">
              <a:buNone/>
            </a:pPr>
            <a:r>
              <a:rPr lang="en-US" sz="3200" b="1" dirty="0"/>
              <a:t>Statement 2: </a:t>
            </a:r>
          </a:p>
          <a:p>
            <a:pPr marL="731520" indent="0">
              <a:spcBef>
                <a:spcPts val="1200"/>
              </a:spcBef>
              <a:buNone/>
            </a:pPr>
            <a:r>
              <a:rPr lang="en-US" sz="3200" i="1" dirty="0"/>
              <a:t>The babies of living things don’t have </a:t>
            </a:r>
            <a:br>
              <a:rPr lang="en-US" sz="3200" i="1" dirty="0"/>
            </a:br>
            <a:r>
              <a:rPr lang="en-US" sz="3200" i="1" dirty="0"/>
              <a:t>any of their parents’ traits.</a:t>
            </a:r>
          </a:p>
          <a:p>
            <a:pPr marL="0" indent="0">
              <a:spcBef>
                <a:spcPts val="2400"/>
              </a:spcBef>
              <a:buNone/>
            </a:pPr>
            <a:r>
              <a:rPr lang="en-US" sz="3200" b="1" dirty="0"/>
              <a:t>Discuss these questions :</a:t>
            </a:r>
          </a:p>
          <a:p>
            <a:pPr marL="731520" lvl="0" indent="-365760">
              <a:spcBef>
                <a:spcPts val="600"/>
              </a:spcBef>
            </a:pPr>
            <a:r>
              <a:rPr lang="en-US" sz="3200" dirty="0"/>
              <a:t>Is this statement true or false? Why do you think so? </a:t>
            </a:r>
          </a:p>
          <a:p>
            <a:pPr marL="731520" lvl="0" indent="-365760">
              <a:spcBef>
                <a:spcPts val="600"/>
              </a:spcBef>
            </a:pPr>
            <a:r>
              <a:rPr lang="en-US" sz="3200" dirty="0"/>
              <a:t>If it’s true, what is your evidence? </a:t>
            </a:r>
          </a:p>
          <a:p>
            <a:pPr marL="731520" lvl="0" indent="-365760">
              <a:spcBef>
                <a:spcPts val="600"/>
              </a:spcBef>
            </a:pPr>
            <a:r>
              <a:rPr lang="en-US" sz="3200" dirty="0"/>
              <a:t>If it’s false, what would make it true?</a:t>
            </a:r>
            <a:endParaRPr lang="en-US" sz="4000" dirty="0"/>
          </a:p>
          <a:p>
            <a:pPr marL="731520" indent="0">
              <a:spcBef>
                <a:spcPts val="1200"/>
              </a:spcBef>
              <a:buNone/>
            </a:pPr>
            <a:endParaRPr lang="en-US" sz="3200" dirty="0"/>
          </a:p>
        </p:txBody>
      </p:sp>
    </p:spTree>
    <p:extLst>
      <p:ext uri="{BB962C8B-B14F-4D97-AF65-F5344CB8AC3E}">
        <p14:creationId xmlns:p14="http://schemas.microsoft.com/office/powerpoint/2010/main" val="1811031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True or False?</a:t>
            </a:r>
          </a:p>
        </p:txBody>
      </p:sp>
      <p:sp>
        <p:nvSpPr>
          <p:cNvPr id="3" name="Content Placeholder 2"/>
          <p:cNvSpPr>
            <a:spLocks noGrp="1"/>
          </p:cNvSpPr>
          <p:nvPr>
            <p:ph idx="1"/>
          </p:nvPr>
        </p:nvSpPr>
        <p:spPr>
          <a:xfrm>
            <a:off x="609600" y="1371600"/>
            <a:ext cx="8153400" cy="5181600"/>
          </a:xfrm>
        </p:spPr>
        <p:txBody>
          <a:bodyPr/>
          <a:lstStyle/>
          <a:p>
            <a:pPr marL="0" indent="0">
              <a:buNone/>
            </a:pPr>
            <a:r>
              <a:rPr lang="en-US" sz="2900" b="1" dirty="0"/>
              <a:t>Statement 3:</a:t>
            </a:r>
          </a:p>
          <a:p>
            <a:pPr marL="731520" indent="0">
              <a:spcBef>
                <a:spcPts val="1200"/>
              </a:spcBef>
              <a:buNone/>
            </a:pPr>
            <a:r>
              <a:rPr lang="en-US" sz="2900" i="1" dirty="0"/>
              <a:t>The babies of living things have some </a:t>
            </a:r>
            <a:br>
              <a:rPr lang="en-US" sz="2900" i="1" dirty="0"/>
            </a:br>
            <a:r>
              <a:rPr lang="en-US" sz="2900" i="1" dirty="0"/>
              <a:t>traits that are like their parents’ traits </a:t>
            </a:r>
            <a:br>
              <a:rPr lang="en-US" sz="2900" i="1" dirty="0"/>
            </a:br>
            <a:r>
              <a:rPr lang="en-US" sz="2900" i="1" dirty="0"/>
              <a:t>and some traits that are different from their parents’ traits.</a:t>
            </a:r>
          </a:p>
          <a:p>
            <a:pPr marL="0" indent="0">
              <a:spcBef>
                <a:spcPts val="2400"/>
              </a:spcBef>
              <a:buNone/>
            </a:pPr>
            <a:r>
              <a:rPr lang="en-US" sz="2900" b="1" dirty="0"/>
              <a:t>Discuss these questions :</a:t>
            </a:r>
          </a:p>
          <a:p>
            <a:pPr marL="731520" lvl="0" indent="-365760">
              <a:spcBef>
                <a:spcPts val="600"/>
              </a:spcBef>
            </a:pPr>
            <a:r>
              <a:rPr lang="en-US" sz="2900" dirty="0"/>
              <a:t>Is this statement true or false? Why do you think so? </a:t>
            </a:r>
          </a:p>
          <a:p>
            <a:pPr marL="731520" lvl="0" indent="-365760">
              <a:spcBef>
                <a:spcPts val="600"/>
              </a:spcBef>
            </a:pPr>
            <a:r>
              <a:rPr lang="en-US" sz="2900" dirty="0"/>
              <a:t>If it’s true, what is your evidence? </a:t>
            </a:r>
          </a:p>
          <a:p>
            <a:pPr marL="731520" lvl="0" indent="-365760">
              <a:spcBef>
                <a:spcPts val="600"/>
              </a:spcBef>
            </a:pPr>
            <a:r>
              <a:rPr lang="en-US" sz="2900" dirty="0"/>
              <a:t>If it’s false, what would make it true?</a:t>
            </a:r>
          </a:p>
          <a:p>
            <a:pPr marL="731520" indent="0">
              <a:spcBef>
                <a:spcPts val="1200"/>
              </a:spcBef>
              <a:buNone/>
            </a:pPr>
            <a:endParaRPr lang="en-US" sz="3200" dirty="0"/>
          </a:p>
        </p:txBody>
      </p:sp>
    </p:spTree>
    <p:extLst>
      <p:ext uri="{BB962C8B-B14F-4D97-AF65-F5344CB8AC3E}">
        <p14:creationId xmlns:p14="http://schemas.microsoft.com/office/powerpoint/2010/main" val="1441233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990600"/>
          </a:xfrm>
        </p:spPr>
        <p:txBody>
          <a:bodyPr>
            <a:normAutofit/>
          </a:bodyPr>
          <a:lstStyle/>
          <a:p>
            <a:r>
              <a:rPr lang="en-US" dirty="0"/>
              <a:t>Today’s Focus Questions</a:t>
            </a:r>
          </a:p>
        </p:txBody>
      </p:sp>
      <p:sp>
        <p:nvSpPr>
          <p:cNvPr id="3" name="Content Placeholder 2"/>
          <p:cNvSpPr>
            <a:spLocks noGrp="1"/>
          </p:cNvSpPr>
          <p:nvPr>
            <p:ph idx="1"/>
          </p:nvPr>
        </p:nvSpPr>
        <p:spPr>
          <a:xfrm>
            <a:off x="685800" y="1371600"/>
            <a:ext cx="8077200" cy="4876800"/>
          </a:xfrm>
        </p:spPr>
        <p:txBody>
          <a:bodyPr/>
          <a:lstStyle/>
          <a:p>
            <a:r>
              <a:rPr lang="en-US" sz="3200" dirty="0"/>
              <a:t>How can analyzing data and constructing explanations help students </a:t>
            </a:r>
            <a:r>
              <a:rPr lang="en-US" sz="3200" i="1" dirty="0"/>
              <a:t>move forward</a:t>
            </a:r>
            <a:r>
              <a:rPr lang="en-US" sz="3200" b="1" dirty="0"/>
              <a:t> </a:t>
            </a:r>
            <a:r>
              <a:rPr lang="en-US" sz="3200" dirty="0"/>
              <a:t>toward deeper understandings of science ideas? </a:t>
            </a:r>
          </a:p>
          <a:p>
            <a:r>
              <a:rPr lang="en-US" sz="3200" dirty="0"/>
              <a:t>How can we design experiments to test for genetic and environmental causes of trait variation?</a:t>
            </a:r>
          </a:p>
          <a:p>
            <a:r>
              <a:rPr lang="en-US" sz="3200" dirty="0"/>
              <a:t>How would biologists explain how a trait changes within a population over time?</a:t>
            </a:r>
            <a:endParaRPr lang="en-US" sz="3000" dirty="0"/>
          </a:p>
        </p:txBody>
      </p:sp>
    </p:spTree>
    <p:extLst>
      <p:ext uri="{BB962C8B-B14F-4D97-AF65-F5344CB8AC3E}">
        <p14:creationId xmlns:p14="http://schemas.microsoft.com/office/powerpoint/2010/main" val="2460538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Reflect: Lesson-6 Focus Questions</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Do babies of living things have the same traits as their parents? How do you know? </a:t>
            </a:r>
            <a:endParaRPr lang="en-US" sz="2800" dirty="0"/>
          </a:p>
        </p:txBody>
      </p:sp>
    </p:spTree>
    <p:extLst>
      <p:ext uri="{BB962C8B-B14F-4D97-AF65-F5344CB8AC3E}">
        <p14:creationId xmlns:p14="http://schemas.microsoft.com/office/powerpoint/2010/main" val="3262671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fontScale="90000"/>
          </a:bodyPr>
          <a:lstStyle/>
          <a:p>
            <a:r>
              <a:rPr lang="en-US" dirty="0"/>
              <a:t>Reflect: Content Deepening Focus Question 1</a:t>
            </a:r>
          </a:p>
        </p:txBody>
      </p:sp>
      <p:sp>
        <p:nvSpPr>
          <p:cNvPr id="3" name="Content Placeholder 2"/>
          <p:cNvSpPr>
            <a:spLocks noGrp="1"/>
          </p:cNvSpPr>
          <p:nvPr>
            <p:ph idx="1"/>
          </p:nvPr>
        </p:nvSpPr>
        <p:spPr>
          <a:xfrm>
            <a:off x="609600" y="1600200"/>
            <a:ext cx="8077200" cy="4876800"/>
          </a:xfrm>
        </p:spPr>
        <p:txBody>
          <a:bodyPr/>
          <a:lstStyle/>
          <a:p>
            <a:pPr marL="0" indent="0">
              <a:spcBef>
                <a:spcPts val="1200"/>
              </a:spcBef>
              <a:buNone/>
            </a:pPr>
            <a:r>
              <a:rPr lang="en-US" sz="3200" dirty="0"/>
              <a:t>How can we design experiments to test for genetic and environmental causes of trait variation?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sz="3800" dirty="0"/>
              <a:t>Investigation 2: Genetics or Environment?</a:t>
            </a:r>
          </a:p>
        </p:txBody>
      </p:sp>
      <p:sp>
        <p:nvSpPr>
          <p:cNvPr id="3" name="Content Placeholder 2"/>
          <p:cNvSpPr>
            <a:spLocks noGrp="1"/>
          </p:cNvSpPr>
          <p:nvPr>
            <p:ph idx="1"/>
          </p:nvPr>
        </p:nvSpPr>
        <p:spPr>
          <a:xfrm>
            <a:off x="609600" y="1600200"/>
            <a:ext cx="8077200" cy="4876800"/>
          </a:xfrm>
        </p:spPr>
        <p:txBody>
          <a:bodyPr/>
          <a:lstStyle/>
          <a:p>
            <a:pPr marL="0" indent="0">
              <a:spcBef>
                <a:spcPts val="1200"/>
              </a:spcBef>
              <a:buNone/>
            </a:pPr>
            <a:r>
              <a:rPr lang="en-US" sz="3200" b="1" dirty="0"/>
              <a:t>Focus question: </a:t>
            </a:r>
            <a:r>
              <a:rPr lang="en-US" sz="3200" dirty="0"/>
              <a:t>How can we design experiments to test for genetic and environmental causes of trait variation?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sz="3800" dirty="0"/>
              <a:t>Investigation 2: Genetics or Environment? </a:t>
            </a:r>
          </a:p>
        </p:txBody>
      </p:sp>
      <p:sp>
        <p:nvSpPr>
          <p:cNvPr id="3" name="Content Placeholder 2"/>
          <p:cNvSpPr>
            <a:spLocks noGrp="1"/>
          </p:cNvSpPr>
          <p:nvPr>
            <p:ph idx="1"/>
          </p:nvPr>
        </p:nvSpPr>
        <p:spPr>
          <a:xfrm>
            <a:off x="685800" y="4343400"/>
            <a:ext cx="8077200" cy="1981200"/>
          </a:xfrm>
        </p:spPr>
        <p:txBody>
          <a:bodyPr/>
          <a:lstStyle/>
          <a:p>
            <a:pPr marL="365760" indent="-365760">
              <a:spcBef>
                <a:spcPts val="600"/>
              </a:spcBef>
            </a:pPr>
            <a:r>
              <a:rPr lang="en-US" sz="3000" dirty="0"/>
              <a:t>What would a graph look like for a trait in which all the variation is due to </a:t>
            </a:r>
            <a:r>
              <a:rPr lang="en-US" sz="3000" b="1" dirty="0"/>
              <a:t>genetics</a:t>
            </a:r>
            <a:r>
              <a:rPr lang="en-US" sz="3000" dirty="0"/>
              <a:t>?</a:t>
            </a:r>
          </a:p>
          <a:p>
            <a:pPr marL="365760" indent="-365760">
              <a:spcBef>
                <a:spcPts val="600"/>
              </a:spcBef>
            </a:pPr>
            <a:r>
              <a:rPr lang="en-US" sz="3000" dirty="0"/>
              <a:t>What would a graph look like for a trait in which all the variation is due to </a:t>
            </a:r>
            <a:r>
              <a:rPr lang="en-US" sz="3000" b="1" dirty="0"/>
              <a:t>environment</a:t>
            </a:r>
            <a:r>
              <a:rPr lang="en-US" sz="3000" dirty="0"/>
              <a:t>?</a:t>
            </a:r>
          </a:p>
        </p:txBody>
      </p:sp>
      <p:pic>
        <p:nvPicPr>
          <p:cNvPr id="5" name="Picture 4"/>
          <p:cNvPicPr>
            <a:picLocks noChangeAspect="1"/>
          </p:cNvPicPr>
          <p:nvPr/>
        </p:nvPicPr>
        <p:blipFill>
          <a:blip r:embed="rId3" cstate="print"/>
          <a:stretch>
            <a:fillRect/>
          </a:stretch>
        </p:blipFill>
        <p:spPr>
          <a:xfrm>
            <a:off x="3048000" y="1447800"/>
            <a:ext cx="2571029" cy="1932537"/>
          </a:xfrm>
          <a:prstGeom prst="rect">
            <a:avLst/>
          </a:prstGeom>
        </p:spPr>
      </p:pic>
      <p:sp>
        <p:nvSpPr>
          <p:cNvPr id="7" name="TextBox 6"/>
          <p:cNvSpPr txBox="1"/>
          <p:nvPr/>
        </p:nvSpPr>
        <p:spPr>
          <a:xfrm>
            <a:off x="1752600" y="2286000"/>
            <a:ext cx="1143000" cy="646331"/>
          </a:xfrm>
          <a:prstGeom prst="rect">
            <a:avLst/>
          </a:prstGeom>
          <a:noFill/>
        </p:spPr>
        <p:txBody>
          <a:bodyPr wrap="square" rtlCol="0">
            <a:spAutoFit/>
          </a:bodyPr>
          <a:lstStyle/>
          <a:p>
            <a:r>
              <a:rPr lang="en-US" dirty="0"/>
              <a:t>Height of Twin 1</a:t>
            </a:r>
          </a:p>
        </p:txBody>
      </p:sp>
      <p:sp>
        <p:nvSpPr>
          <p:cNvPr id="8" name="TextBox 7"/>
          <p:cNvSpPr txBox="1"/>
          <p:nvPr/>
        </p:nvSpPr>
        <p:spPr>
          <a:xfrm>
            <a:off x="3657600" y="3505200"/>
            <a:ext cx="1600200" cy="646331"/>
          </a:xfrm>
          <a:prstGeom prst="rect">
            <a:avLst/>
          </a:prstGeom>
          <a:noFill/>
        </p:spPr>
        <p:txBody>
          <a:bodyPr wrap="square" rtlCol="0">
            <a:spAutoFit/>
          </a:bodyPr>
          <a:lstStyle/>
          <a:p>
            <a:r>
              <a:rPr lang="en-US" dirty="0"/>
              <a:t>Height of Twin 2</a:t>
            </a:r>
          </a:p>
        </p:txBody>
      </p:sp>
    </p:spTree>
    <p:extLst>
      <p:ext uri="{BB962C8B-B14F-4D97-AF65-F5344CB8AC3E}">
        <p14:creationId xmlns:p14="http://schemas.microsoft.com/office/powerpoint/2010/main" val="3675896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F5A000-0436-448D-A2B4-69382232EBED}"/>
              </a:ext>
            </a:extLst>
          </p:cNvPr>
          <p:cNvGrpSpPr/>
          <p:nvPr/>
        </p:nvGrpSpPr>
        <p:grpSpPr>
          <a:xfrm>
            <a:off x="381000" y="1295400"/>
            <a:ext cx="7848600" cy="5302554"/>
            <a:chOff x="762000" y="1295400"/>
            <a:chExt cx="7848600" cy="5302554"/>
          </a:xfrm>
        </p:grpSpPr>
        <p:cxnSp>
          <p:nvCxnSpPr>
            <p:cNvPr id="5" name="Straight Connector 4"/>
            <p:cNvCxnSpPr/>
            <p:nvPr/>
          </p:nvCxnSpPr>
          <p:spPr>
            <a:xfrm>
              <a:off x="2209800" y="1905000"/>
              <a:ext cx="0" cy="388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209800" y="5791200"/>
              <a:ext cx="6400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173704" y="2438400"/>
              <a:ext cx="4684296" cy="33568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514600" y="5334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Oval 12"/>
            <p:cNvSpPr/>
            <p:nvPr/>
          </p:nvSpPr>
          <p:spPr>
            <a:xfrm>
              <a:off x="3048000" y="4953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Oval 13"/>
            <p:cNvSpPr/>
            <p:nvPr/>
          </p:nvSpPr>
          <p:spPr>
            <a:xfrm>
              <a:off x="3581400" y="4572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p:cNvSpPr/>
            <p:nvPr/>
          </p:nvSpPr>
          <p:spPr>
            <a:xfrm>
              <a:off x="4038600" y="4267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Oval 15"/>
            <p:cNvSpPr/>
            <p:nvPr/>
          </p:nvSpPr>
          <p:spPr>
            <a:xfrm>
              <a:off x="4495800" y="3886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Oval 16"/>
            <p:cNvSpPr/>
            <p:nvPr/>
          </p:nvSpPr>
          <p:spPr>
            <a:xfrm>
              <a:off x="4953000" y="3581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p:cNvSpPr/>
            <p:nvPr/>
          </p:nvSpPr>
          <p:spPr>
            <a:xfrm>
              <a:off x="5486400" y="3200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Oval 18"/>
            <p:cNvSpPr/>
            <p:nvPr/>
          </p:nvSpPr>
          <p:spPr>
            <a:xfrm>
              <a:off x="6019800" y="2819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Box 19"/>
            <p:cNvSpPr txBox="1"/>
            <p:nvPr/>
          </p:nvSpPr>
          <p:spPr>
            <a:xfrm>
              <a:off x="4594512" y="5951623"/>
              <a:ext cx="1631375" cy="646331"/>
            </a:xfrm>
            <a:prstGeom prst="rect">
              <a:avLst/>
            </a:prstGeom>
            <a:noFill/>
          </p:spPr>
          <p:txBody>
            <a:bodyPr wrap="square" rtlCol="0">
              <a:spAutoFit/>
            </a:bodyPr>
            <a:lstStyle/>
            <a:p>
              <a:r>
                <a:rPr lang="en-US" dirty="0">
                  <a:solidFill>
                    <a:srgbClr val="292934"/>
                  </a:solidFill>
                </a:rPr>
                <a:t>Height of </a:t>
              </a:r>
              <a:br>
                <a:rPr lang="en-US" dirty="0">
                  <a:solidFill>
                    <a:srgbClr val="292934"/>
                  </a:solidFill>
                </a:rPr>
              </a:br>
              <a:r>
                <a:rPr lang="en-US" dirty="0">
                  <a:solidFill>
                    <a:srgbClr val="292934"/>
                  </a:solidFill>
                </a:rPr>
                <a:t>Twin 2</a:t>
              </a:r>
            </a:p>
          </p:txBody>
        </p:sp>
        <p:sp>
          <p:nvSpPr>
            <p:cNvPr id="21" name="TextBox 20"/>
            <p:cNvSpPr txBox="1"/>
            <p:nvPr/>
          </p:nvSpPr>
          <p:spPr>
            <a:xfrm>
              <a:off x="762000" y="3429000"/>
              <a:ext cx="1143000" cy="646331"/>
            </a:xfrm>
            <a:prstGeom prst="rect">
              <a:avLst/>
            </a:prstGeom>
            <a:noFill/>
          </p:spPr>
          <p:txBody>
            <a:bodyPr wrap="square" rtlCol="0">
              <a:spAutoFit/>
            </a:bodyPr>
            <a:lstStyle/>
            <a:p>
              <a:r>
                <a:rPr lang="en-US" dirty="0">
                  <a:solidFill>
                    <a:srgbClr val="292934"/>
                  </a:solidFill>
                </a:rPr>
                <a:t>Height of Twin 1</a:t>
              </a:r>
            </a:p>
          </p:txBody>
        </p:sp>
        <p:sp>
          <p:nvSpPr>
            <p:cNvPr id="22" name="TextBox 21"/>
            <p:cNvSpPr txBox="1"/>
            <p:nvPr/>
          </p:nvSpPr>
          <p:spPr>
            <a:xfrm>
              <a:off x="2819400" y="1295400"/>
              <a:ext cx="5791200" cy="1077218"/>
            </a:xfrm>
            <a:prstGeom prst="rect">
              <a:avLst/>
            </a:prstGeom>
            <a:noFill/>
          </p:spPr>
          <p:txBody>
            <a:bodyPr wrap="square" rtlCol="0">
              <a:spAutoFit/>
            </a:bodyPr>
            <a:lstStyle/>
            <a:p>
              <a:r>
                <a:rPr lang="en-US" sz="3200" dirty="0">
                  <a:solidFill>
                    <a:srgbClr val="292934"/>
                  </a:solidFill>
                  <a:latin typeface="Calibri" pitchFamily="34" charset="0"/>
                </a:rPr>
                <a:t>All of the twins’ height variation  is due to genetics.</a:t>
              </a:r>
            </a:p>
          </p:txBody>
        </p:sp>
        <p:sp>
          <p:nvSpPr>
            <p:cNvPr id="25" name="Oval 24"/>
            <p:cNvSpPr/>
            <p:nvPr/>
          </p:nvSpPr>
          <p:spPr>
            <a:xfrm>
              <a:off x="6477000" y="2514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6" name="Title 1"/>
          <p:cNvSpPr txBox="1">
            <a:spLocks/>
          </p:cNvSpPr>
          <p:nvPr/>
        </p:nvSpPr>
        <p:spPr>
          <a:xfrm>
            <a:off x="457200" y="457200"/>
            <a:ext cx="8229600" cy="6858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Investigation 2: Genetics or Environment? </a:t>
            </a:r>
          </a:p>
        </p:txBody>
      </p:sp>
    </p:spTree>
    <p:extLst>
      <p:ext uri="{BB962C8B-B14F-4D97-AF65-F5344CB8AC3E}">
        <p14:creationId xmlns:p14="http://schemas.microsoft.com/office/powerpoint/2010/main" val="2856242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35D22B9C-70EE-4ED0-AE82-32894484382B}"/>
              </a:ext>
            </a:extLst>
          </p:cNvPr>
          <p:cNvCxnSpPr/>
          <p:nvPr/>
        </p:nvCxnSpPr>
        <p:spPr>
          <a:xfrm>
            <a:off x="1743095" y="1981200"/>
            <a:ext cx="0" cy="381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4B2511A-5037-48C6-BE42-80E5F8CF76C3}"/>
              </a:ext>
            </a:extLst>
          </p:cNvPr>
          <p:cNvCxnSpPr/>
          <p:nvPr/>
        </p:nvCxnSpPr>
        <p:spPr>
          <a:xfrm flipH="1">
            <a:off x="1743095" y="5791200"/>
            <a:ext cx="6400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E86A687D-39BE-47DA-B8BE-8DA6614C6EDD}"/>
              </a:ext>
            </a:extLst>
          </p:cNvPr>
          <p:cNvSpPr/>
          <p:nvPr/>
        </p:nvSpPr>
        <p:spPr>
          <a:xfrm>
            <a:off x="2276495" y="2514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4" name="Oval 73">
            <a:extLst>
              <a:ext uri="{FF2B5EF4-FFF2-40B4-BE49-F238E27FC236}">
                <a16:creationId xmlns:a16="http://schemas.microsoft.com/office/drawing/2014/main" id="{436630B0-857F-426C-A808-D14A7775E814}"/>
              </a:ext>
            </a:extLst>
          </p:cNvPr>
          <p:cNvSpPr/>
          <p:nvPr/>
        </p:nvSpPr>
        <p:spPr>
          <a:xfrm>
            <a:off x="2200295" y="4953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Oval 74">
            <a:extLst>
              <a:ext uri="{FF2B5EF4-FFF2-40B4-BE49-F238E27FC236}">
                <a16:creationId xmlns:a16="http://schemas.microsoft.com/office/drawing/2014/main" id="{FCE6CB06-DDBD-468E-85FC-39EC41806E18}"/>
              </a:ext>
            </a:extLst>
          </p:cNvPr>
          <p:cNvSpPr/>
          <p:nvPr/>
        </p:nvSpPr>
        <p:spPr>
          <a:xfrm>
            <a:off x="2657495" y="3505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Oval 75">
            <a:extLst>
              <a:ext uri="{FF2B5EF4-FFF2-40B4-BE49-F238E27FC236}">
                <a16:creationId xmlns:a16="http://schemas.microsoft.com/office/drawing/2014/main" id="{43882728-DFE2-4A92-AA07-0FC2CB24E187}"/>
              </a:ext>
            </a:extLst>
          </p:cNvPr>
          <p:cNvSpPr/>
          <p:nvPr/>
        </p:nvSpPr>
        <p:spPr>
          <a:xfrm>
            <a:off x="3343295" y="4495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Oval 76">
            <a:extLst>
              <a:ext uri="{FF2B5EF4-FFF2-40B4-BE49-F238E27FC236}">
                <a16:creationId xmlns:a16="http://schemas.microsoft.com/office/drawing/2014/main" id="{DB386D7D-5E74-46B9-9C42-2657A1E6DA09}"/>
              </a:ext>
            </a:extLst>
          </p:cNvPr>
          <p:cNvSpPr/>
          <p:nvPr/>
        </p:nvSpPr>
        <p:spPr>
          <a:xfrm>
            <a:off x="4029095" y="2667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Oval 77">
            <a:extLst>
              <a:ext uri="{FF2B5EF4-FFF2-40B4-BE49-F238E27FC236}">
                <a16:creationId xmlns:a16="http://schemas.microsoft.com/office/drawing/2014/main" id="{7590E0AC-435F-4E26-935D-179DC17F3F4D}"/>
              </a:ext>
            </a:extLst>
          </p:cNvPr>
          <p:cNvSpPr/>
          <p:nvPr/>
        </p:nvSpPr>
        <p:spPr>
          <a:xfrm>
            <a:off x="4486295" y="4724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Oval 78">
            <a:extLst>
              <a:ext uri="{FF2B5EF4-FFF2-40B4-BE49-F238E27FC236}">
                <a16:creationId xmlns:a16="http://schemas.microsoft.com/office/drawing/2014/main" id="{3888A833-CFC7-4EB3-A0E3-049A3C459D58}"/>
              </a:ext>
            </a:extLst>
          </p:cNvPr>
          <p:cNvSpPr/>
          <p:nvPr/>
        </p:nvSpPr>
        <p:spPr>
          <a:xfrm>
            <a:off x="5553095" y="4724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Oval 79">
            <a:extLst>
              <a:ext uri="{FF2B5EF4-FFF2-40B4-BE49-F238E27FC236}">
                <a16:creationId xmlns:a16="http://schemas.microsoft.com/office/drawing/2014/main" id="{9617FFD9-8485-4209-B147-814B9E88FD0B}"/>
              </a:ext>
            </a:extLst>
          </p:cNvPr>
          <p:cNvSpPr/>
          <p:nvPr/>
        </p:nvSpPr>
        <p:spPr>
          <a:xfrm>
            <a:off x="3114695" y="2819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TextBox 80">
            <a:extLst>
              <a:ext uri="{FF2B5EF4-FFF2-40B4-BE49-F238E27FC236}">
                <a16:creationId xmlns:a16="http://schemas.microsoft.com/office/drawing/2014/main" id="{608F489A-3B15-4C1D-B305-4A6DC71DF38F}"/>
              </a:ext>
            </a:extLst>
          </p:cNvPr>
          <p:cNvSpPr txBox="1"/>
          <p:nvPr/>
        </p:nvSpPr>
        <p:spPr>
          <a:xfrm>
            <a:off x="4257695" y="5943600"/>
            <a:ext cx="1631375" cy="646331"/>
          </a:xfrm>
          <a:prstGeom prst="rect">
            <a:avLst/>
          </a:prstGeom>
          <a:noFill/>
        </p:spPr>
        <p:txBody>
          <a:bodyPr wrap="square" rtlCol="0">
            <a:spAutoFit/>
          </a:bodyPr>
          <a:lstStyle/>
          <a:p>
            <a:r>
              <a:rPr lang="en-US" dirty="0">
                <a:solidFill>
                  <a:srgbClr val="292934"/>
                </a:solidFill>
              </a:rPr>
              <a:t>Height of </a:t>
            </a:r>
            <a:br>
              <a:rPr lang="en-US" dirty="0">
                <a:solidFill>
                  <a:srgbClr val="292934"/>
                </a:solidFill>
              </a:rPr>
            </a:br>
            <a:r>
              <a:rPr lang="en-US" dirty="0">
                <a:solidFill>
                  <a:srgbClr val="292934"/>
                </a:solidFill>
              </a:rPr>
              <a:t>Twin 2</a:t>
            </a:r>
          </a:p>
        </p:txBody>
      </p:sp>
      <p:sp>
        <p:nvSpPr>
          <p:cNvPr id="82" name="TextBox 81">
            <a:extLst>
              <a:ext uri="{FF2B5EF4-FFF2-40B4-BE49-F238E27FC236}">
                <a16:creationId xmlns:a16="http://schemas.microsoft.com/office/drawing/2014/main" id="{6159874B-BBBA-47D8-813E-42E308C302AB}"/>
              </a:ext>
            </a:extLst>
          </p:cNvPr>
          <p:cNvSpPr txBox="1"/>
          <p:nvPr/>
        </p:nvSpPr>
        <p:spPr>
          <a:xfrm>
            <a:off x="447695" y="3124200"/>
            <a:ext cx="1219200" cy="646331"/>
          </a:xfrm>
          <a:prstGeom prst="rect">
            <a:avLst/>
          </a:prstGeom>
          <a:noFill/>
        </p:spPr>
        <p:txBody>
          <a:bodyPr wrap="square" rtlCol="0">
            <a:spAutoFit/>
          </a:bodyPr>
          <a:lstStyle/>
          <a:p>
            <a:r>
              <a:rPr lang="en-US" dirty="0">
                <a:solidFill>
                  <a:srgbClr val="292934"/>
                </a:solidFill>
              </a:rPr>
              <a:t>Height of</a:t>
            </a:r>
            <a:br>
              <a:rPr lang="en-US" dirty="0">
                <a:solidFill>
                  <a:srgbClr val="292934"/>
                </a:solidFill>
              </a:rPr>
            </a:br>
            <a:r>
              <a:rPr lang="en-US" dirty="0">
                <a:solidFill>
                  <a:srgbClr val="292934"/>
                </a:solidFill>
              </a:rPr>
              <a:t>Twin 1</a:t>
            </a:r>
          </a:p>
        </p:txBody>
      </p:sp>
      <p:sp>
        <p:nvSpPr>
          <p:cNvPr id="83" name="TextBox 82">
            <a:extLst>
              <a:ext uri="{FF2B5EF4-FFF2-40B4-BE49-F238E27FC236}">
                <a16:creationId xmlns:a16="http://schemas.microsoft.com/office/drawing/2014/main" id="{67838506-FE84-49A9-8712-F801A99349E3}"/>
              </a:ext>
            </a:extLst>
          </p:cNvPr>
          <p:cNvSpPr txBox="1"/>
          <p:nvPr/>
        </p:nvSpPr>
        <p:spPr>
          <a:xfrm>
            <a:off x="2657495" y="1219200"/>
            <a:ext cx="5953105" cy="1077218"/>
          </a:xfrm>
          <a:prstGeom prst="rect">
            <a:avLst/>
          </a:prstGeom>
          <a:noFill/>
        </p:spPr>
        <p:txBody>
          <a:bodyPr wrap="none" rtlCol="0">
            <a:spAutoFit/>
          </a:bodyPr>
          <a:lstStyle/>
          <a:p>
            <a:r>
              <a:rPr lang="en-US" sz="3200" dirty="0">
                <a:solidFill>
                  <a:srgbClr val="292934"/>
                </a:solidFill>
                <a:latin typeface="Calibri" pitchFamily="34" charset="0"/>
              </a:rPr>
              <a:t>All of the twins’ height variation is </a:t>
            </a:r>
            <a:br>
              <a:rPr lang="en-US" sz="3200" dirty="0">
                <a:solidFill>
                  <a:srgbClr val="292934"/>
                </a:solidFill>
                <a:latin typeface="Calibri" pitchFamily="34" charset="0"/>
              </a:rPr>
            </a:br>
            <a:r>
              <a:rPr lang="en-US" sz="3200" dirty="0">
                <a:solidFill>
                  <a:srgbClr val="292934"/>
                </a:solidFill>
                <a:latin typeface="Calibri" pitchFamily="34" charset="0"/>
              </a:rPr>
              <a:t>due to environment</a:t>
            </a:r>
          </a:p>
        </p:txBody>
      </p:sp>
      <p:sp>
        <p:nvSpPr>
          <p:cNvPr id="84" name="Oval 83">
            <a:extLst>
              <a:ext uri="{FF2B5EF4-FFF2-40B4-BE49-F238E27FC236}">
                <a16:creationId xmlns:a16="http://schemas.microsoft.com/office/drawing/2014/main" id="{FD1D13FD-C3B5-42E0-9D63-8054A1D80ED5}"/>
              </a:ext>
            </a:extLst>
          </p:cNvPr>
          <p:cNvSpPr/>
          <p:nvPr/>
        </p:nvSpPr>
        <p:spPr>
          <a:xfrm>
            <a:off x="4791095" y="4038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5" name="Oval 84">
            <a:extLst>
              <a:ext uri="{FF2B5EF4-FFF2-40B4-BE49-F238E27FC236}">
                <a16:creationId xmlns:a16="http://schemas.microsoft.com/office/drawing/2014/main" id="{AEF2D914-4B3A-4A17-8772-387C706361E8}"/>
              </a:ext>
            </a:extLst>
          </p:cNvPr>
          <p:cNvSpPr/>
          <p:nvPr/>
        </p:nvSpPr>
        <p:spPr>
          <a:xfrm>
            <a:off x="5781695" y="2667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Oval 85">
            <a:extLst>
              <a:ext uri="{FF2B5EF4-FFF2-40B4-BE49-F238E27FC236}">
                <a16:creationId xmlns:a16="http://schemas.microsoft.com/office/drawing/2014/main" id="{B9938DD9-E3B5-4792-ADF5-D1C3F66D67FF}"/>
              </a:ext>
            </a:extLst>
          </p:cNvPr>
          <p:cNvSpPr/>
          <p:nvPr/>
        </p:nvSpPr>
        <p:spPr>
          <a:xfrm>
            <a:off x="6772295" y="4648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7" name="Oval 86">
            <a:extLst>
              <a:ext uri="{FF2B5EF4-FFF2-40B4-BE49-F238E27FC236}">
                <a16:creationId xmlns:a16="http://schemas.microsoft.com/office/drawing/2014/main" id="{EE00E121-BB2A-42F8-A43B-2C665C92B1EA}"/>
              </a:ext>
            </a:extLst>
          </p:cNvPr>
          <p:cNvSpPr/>
          <p:nvPr/>
        </p:nvSpPr>
        <p:spPr>
          <a:xfrm>
            <a:off x="7686695" y="2438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8" name="Oval 87">
            <a:extLst>
              <a:ext uri="{FF2B5EF4-FFF2-40B4-BE49-F238E27FC236}">
                <a16:creationId xmlns:a16="http://schemas.microsoft.com/office/drawing/2014/main" id="{11FF2867-31EE-4698-AB2B-7A92B4DEA920}"/>
              </a:ext>
            </a:extLst>
          </p:cNvPr>
          <p:cNvSpPr/>
          <p:nvPr/>
        </p:nvSpPr>
        <p:spPr>
          <a:xfrm>
            <a:off x="7762895" y="4191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9" name="Oval 88">
            <a:extLst>
              <a:ext uri="{FF2B5EF4-FFF2-40B4-BE49-F238E27FC236}">
                <a16:creationId xmlns:a16="http://schemas.microsoft.com/office/drawing/2014/main" id="{238AB948-D0D5-4A48-B5EE-500C3D40F22F}"/>
              </a:ext>
            </a:extLst>
          </p:cNvPr>
          <p:cNvSpPr/>
          <p:nvPr/>
        </p:nvSpPr>
        <p:spPr>
          <a:xfrm>
            <a:off x="2962295" y="5257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0" name="Oval 89">
            <a:extLst>
              <a:ext uri="{FF2B5EF4-FFF2-40B4-BE49-F238E27FC236}">
                <a16:creationId xmlns:a16="http://schemas.microsoft.com/office/drawing/2014/main" id="{CD3C8DEE-E4B7-49B6-9D80-12A1D64B968D}"/>
              </a:ext>
            </a:extLst>
          </p:cNvPr>
          <p:cNvSpPr/>
          <p:nvPr/>
        </p:nvSpPr>
        <p:spPr>
          <a:xfrm>
            <a:off x="4638695" y="2971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1" name="Oval 90">
            <a:extLst>
              <a:ext uri="{FF2B5EF4-FFF2-40B4-BE49-F238E27FC236}">
                <a16:creationId xmlns:a16="http://schemas.microsoft.com/office/drawing/2014/main" id="{0D185BB1-AD89-4C57-A2FA-5277083ADD0C}"/>
              </a:ext>
            </a:extLst>
          </p:cNvPr>
          <p:cNvSpPr/>
          <p:nvPr/>
        </p:nvSpPr>
        <p:spPr>
          <a:xfrm>
            <a:off x="6086495" y="4038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2" name="Oval 91">
            <a:extLst>
              <a:ext uri="{FF2B5EF4-FFF2-40B4-BE49-F238E27FC236}">
                <a16:creationId xmlns:a16="http://schemas.microsoft.com/office/drawing/2014/main" id="{FF2A2966-7449-4F41-8B99-48729AB3BBF6}"/>
              </a:ext>
            </a:extLst>
          </p:cNvPr>
          <p:cNvSpPr/>
          <p:nvPr/>
        </p:nvSpPr>
        <p:spPr>
          <a:xfrm>
            <a:off x="3571895" y="3352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3" name="Oval 92">
            <a:extLst>
              <a:ext uri="{FF2B5EF4-FFF2-40B4-BE49-F238E27FC236}">
                <a16:creationId xmlns:a16="http://schemas.microsoft.com/office/drawing/2014/main" id="{77254F26-9D00-4302-8FD6-744784EEBCF2}"/>
              </a:ext>
            </a:extLst>
          </p:cNvPr>
          <p:cNvSpPr/>
          <p:nvPr/>
        </p:nvSpPr>
        <p:spPr>
          <a:xfrm>
            <a:off x="6696095" y="2667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4" name="Oval 93">
            <a:extLst>
              <a:ext uri="{FF2B5EF4-FFF2-40B4-BE49-F238E27FC236}">
                <a16:creationId xmlns:a16="http://schemas.microsoft.com/office/drawing/2014/main" id="{72D2078E-C809-4FB9-BDEA-FCCE3A62EB33}"/>
              </a:ext>
            </a:extLst>
          </p:cNvPr>
          <p:cNvSpPr/>
          <p:nvPr/>
        </p:nvSpPr>
        <p:spPr>
          <a:xfrm>
            <a:off x="7610495" y="5181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5" name="Oval 94">
            <a:extLst>
              <a:ext uri="{FF2B5EF4-FFF2-40B4-BE49-F238E27FC236}">
                <a16:creationId xmlns:a16="http://schemas.microsoft.com/office/drawing/2014/main" id="{FBF24E1F-3D18-495B-828B-0CB20D821EE4}"/>
              </a:ext>
            </a:extLst>
          </p:cNvPr>
          <p:cNvSpPr/>
          <p:nvPr/>
        </p:nvSpPr>
        <p:spPr>
          <a:xfrm>
            <a:off x="6315095" y="3200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6" name="Oval 95">
            <a:extLst>
              <a:ext uri="{FF2B5EF4-FFF2-40B4-BE49-F238E27FC236}">
                <a16:creationId xmlns:a16="http://schemas.microsoft.com/office/drawing/2014/main" id="{7919FC8F-9A4D-4914-9F83-D4D6B29C36CD}"/>
              </a:ext>
            </a:extLst>
          </p:cNvPr>
          <p:cNvSpPr/>
          <p:nvPr/>
        </p:nvSpPr>
        <p:spPr>
          <a:xfrm>
            <a:off x="5324495" y="3352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7" name="Oval 96">
            <a:extLst>
              <a:ext uri="{FF2B5EF4-FFF2-40B4-BE49-F238E27FC236}">
                <a16:creationId xmlns:a16="http://schemas.microsoft.com/office/drawing/2014/main" id="{C571CB86-D46B-4578-9AD5-1AC13E3072CF}"/>
              </a:ext>
            </a:extLst>
          </p:cNvPr>
          <p:cNvSpPr/>
          <p:nvPr/>
        </p:nvSpPr>
        <p:spPr>
          <a:xfrm>
            <a:off x="7762895" y="3581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8" name="Oval 97">
            <a:extLst>
              <a:ext uri="{FF2B5EF4-FFF2-40B4-BE49-F238E27FC236}">
                <a16:creationId xmlns:a16="http://schemas.microsoft.com/office/drawing/2014/main" id="{90310525-1963-4A39-9D70-7DE62B13AD95}"/>
              </a:ext>
            </a:extLst>
          </p:cNvPr>
          <p:cNvSpPr/>
          <p:nvPr/>
        </p:nvSpPr>
        <p:spPr>
          <a:xfrm>
            <a:off x="7381895" y="3048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9" name="Oval 98">
            <a:extLst>
              <a:ext uri="{FF2B5EF4-FFF2-40B4-BE49-F238E27FC236}">
                <a16:creationId xmlns:a16="http://schemas.microsoft.com/office/drawing/2014/main" id="{BFE70ECB-A129-4646-B8F5-7ABBEF7042B3}"/>
              </a:ext>
            </a:extLst>
          </p:cNvPr>
          <p:cNvSpPr/>
          <p:nvPr/>
        </p:nvSpPr>
        <p:spPr>
          <a:xfrm>
            <a:off x="4029095" y="4114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0" name="Title 1">
            <a:extLst>
              <a:ext uri="{FF2B5EF4-FFF2-40B4-BE49-F238E27FC236}">
                <a16:creationId xmlns:a16="http://schemas.microsoft.com/office/drawing/2014/main" id="{D4562E77-9920-4C54-A490-501FB161D69E}"/>
              </a:ext>
            </a:extLst>
          </p:cNvPr>
          <p:cNvSpPr txBox="1">
            <a:spLocks/>
          </p:cNvSpPr>
          <p:nvPr/>
        </p:nvSpPr>
        <p:spPr>
          <a:xfrm>
            <a:off x="457200" y="457200"/>
            <a:ext cx="8229600" cy="6858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Investigation 1: Genetics or Environment? </a:t>
            </a:r>
          </a:p>
        </p:txBody>
      </p:sp>
      <p:cxnSp>
        <p:nvCxnSpPr>
          <p:cNvPr id="101" name="Straight Connector 100">
            <a:extLst>
              <a:ext uri="{FF2B5EF4-FFF2-40B4-BE49-F238E27FC236}">
                <a16:creationId xmlns:a16="http://schemas.microsoft.com/office/drawing/2014/main" id="{525F9C38-CF5E-4BAD-AE3D-5DA54B4AF640}"/>
              </a:ext>
            </a:extLst>
          </p:cNvPr>
          <p:cNvCxnSpPr/>
          <p:nvPr/>
        </p:nvCxnSpPr>
        <p:spPr>
          <a:xfrm flipH="1">
            <a:off x="1743095" y="3962400"/>
            <a:ext cx="6400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360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Investigation 2: Genetics or Environment?</a:t>
            </a:r>
          </a:p>
        </p:txBody>
      </p:sp>
      <p:sp>
        <p:nvSpPr>
          <p:cNvPr id="3" name="Content Placeholder 2"/>
          <p:cNvSpPr>
            <a:spLocks noGrp="1"/>
          </p:cNvSpPr>
          <p:nvPr>
            <p:ph idx="1"/>
          </p:nvPr>
        </p:nvSpPr>
        <p:spPr>
          <a:xfrm>
            <a:off x="457200" y="5684837"/>
            <a:ext cx="8229600" cy="868363"/>
          </a:xfrm>
        </p:spPr>
        <p:txBody>
          <a:bodyPr>
            <a:noAutofit/>
          </a:bodyPr>
          <a:lstStyle/>
          <a:p>
            <a:pPr marL="0" indent="0">
              <a:buNone/>
            </a:pPr>
            <a:r>
              <a:rPr lang="en-US" sz="2800" dirty="0"/>
              <a:t>This graph shows the association between the novelty-seeking scores of identical twins who were raised apart. </a:t>
            </a:r>
          </a:p>
        </p:txBody>
      </p:sp>
      <p:pic>
        <p:nvPicPr>
          <p:cNvPr id="4" name="Picture 3"/>
          <p:cNvPicPr/>
          <p:nvPr/>
        </p:nvPicPr>
        <p:blipFill rotWithShape="1">
          <a:blip r:embed="rId3" cstate="print"/>
          <a:srcRect r="47619"/>
          <a:stretch/>
        </p:blipFill>
        <p:spPr>
          <a:xfrm>
            <a:off x="2743200" y="1565079"/>
            <a:ext cx="4191000" cy="4078679"/>
          </a:xfrm>
          <a:prstGeom prst="rect">
            <a:avLst/>
          </a:prstGeom>
        </p:spPr>
      </p:pic>
    </p:spTree>
    <p:extLst>
      <p:ext uri="{BB962C8B-B14F-4D97-AF65-F5344CB8AC3E}">
        <p14:creationId xmlns:p14="http://schemas.microsoft.com/office/powerpoint/2010/main" val="3534172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077200" cy="4953000"/>
          </a:xfrm>
        </p:spPr>
        <p:txBody>
          <a:bodyPr/>
          <a:lstStyle/>
          <a:p>
            <a:pPr marL="365760" indent="-365760"/>
            <a:r>
              <a:rPr lang="en-US" sz="2900" dirty="0"/>
              <a:t>Studies suggest that about 40% of the variation in novelty-seeking behavior is controlled by genetics.</a:t>
            </a:r>
          </a:p>
          <a:p>
            <a:pPr marL="365760" lvl="0" indent="-365760">
              <a:spcBef>
                <a:spcPts val="800"/>
              </a:spcBef>
            </a:pPr>
            <a:r>
              <a:rPr lang="en-US" sz="2900" dirty="0"/>
              <a:t>Twin and adoption studies suggest that 30 to 60% of the variation in many personality traits is due to inherited factors.</a:t>
            </a:r>
          </a:p>
          <a:p>
            <a:pPr marL="365760" lvl="0" indent="-365760">
              <a:spcBef>
                <a:spcPts val="800"/>
              </a:spcBef>
            </a:pPr>
            <a:r>
              <a:rPr lang="en-US" sz="2900" dirty="0"/>
              <a:t>However, little is known about the genes involved or how they differ between people.</a:t>
            </a:r>
          </a:p>
          <a:p>
            <a:pPr marL="365760" lvl="0" indent="-365760">
              <a:spcBef>
                <a:spcPts val="800"/>
              </a:spcBef>
            </a:pPr>
            <a:r>
              <a:rPr lang="en-US" sz="2900" dirty="0"/>
              <a:t>Little is also known about how genes interact with the developing brain and with environmental and experiential factors to generate behavior.</a:t>
            </a:r>
          </a:p>
          <a:p>
            <a:endParaRPr lang="en-US" sz="3000" dirty="0"/>
          </a:p>
        </p:txBody>
      </p:sp>
      <p:sp>
        <p:nvSpPr>
          <p:cNvPr id="5" name="Title 1"/>
          <p:cNvSpPr>
            <a:spLocks noGrp="1"/>
          </p:cNvSpPr>
          <p:nvPr>
            <p:ph type="title"/>
          </p:nvPr>
        </p:nvSpPr>
        <p:spPr>
          <a:xfrm>
            <a:off x="609600" y="457200"/>
            <a:ext cx="8077200" cy="990600"/>
          </a:xfrm>
        </p:spPr>
        <p:txBody>
          <a:bodyPr>
            <a:normAutofit/>
          </a:bodyPr>
          <a:lstStyle/>
          <a:p>
            <a:r>
              <a:rPr lang="en-US" sz="3800" dirty="0"/>
              <a:t>Investigation 2: Genetics or Environment?</a:t>
            </a:r>
          </a:p>
        </p:txBody>
      </p:sp>
    </p:spTree>
    <p:extLst>
      <p:ext uri="{BB962C8B-B14F-4D97-AF65-F5344CB8AC3E}">
        <p14:creationId xmlns:p14="http://schemas.microsoft.com/office/powerpoint/2010/main" val="274572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077200" cy="4724400"/>
          </a:xfrm>
        </p:spPr>
        <p:txBody>
          <a:bodyPr/>
          <a:lstStyle/>
          <a:p>
            <a:pPr marL="365760" indent="-365760">
              <a:spcBef>
                <a:spcPts val="600"/>
              </a:spcBef>
            </a:pPr>
            <a:r>
              <a:rPr lang="en-US" sz="3200" dirty="0"/>
              <a:t>In the twin studies, genetics was the constant, since the twins’ DNA was identical, and the environment varied.</a:t>
            </a:r>
          </a:p>
          <a:p>
            <a:pPr marL="365760" indent="-365760">
              <a:spcBef>
                <a:spcPts val="1200"/>
              </a:spcBef>
            </a:pPr>
            <a:r>
              <a:rPr lang="en-US" sz="3200" dirty="0"/>
              <a:t>Another way to determine the extent to which genetics and the environment cause variation in traits is to make environment the constant and let genetics be the variable. </a:t>
            </a:r>
          </a:p>
          <a:p>
            <a:pPr marL="0" indent="0">
              <a:spcBef>
                <a:spcPts val="1200"/>
              </a:spcBef>
              <a:buNone/>
            </a:pPr>
            <a:r>
              <a:rPr lang="en-US" sz="3200" dirty="0"/>
              <a:t>Let’s find out how scientists have applied this approach to plants.</a:t>
            </a:r>
          </a:p>
        </p:txBody>
      </p:sp>
      <p:sp>
        <p:nvSpPr>
          <p:cNvPr id="8" name="Title 7"/>
          <p:cNvSpPr>
            <a:spLocks noGrp="1"/>
          </p:cNvSpPr>
          <p:nvPr>
            <p:ph type="title"/>
          </p:nvPr>
        </p:nvSpPr>
        <p:spPr>
          <a:xfrm>
            <a:off x="533400" y="533400"/>
            <a:ext cx="8153400" cy="990600"/>
          </a:xfrm>
        </p:spPr>
        <p:txBody>
          <a:bodyPr>
            <a:normAutofit/>
          </a:bodyPr>
          <a:lstStyle/>
          <a:p>
            <a:r>
              <a:rPr lang="en-US" sz="3800" dirty="0"/>
              <a:t>Investigation 2: Genetics or Environment?</a:t>
            </a:r>
          </a:p>
        </p:txBody>
      </p:sp>
    </p:spTree>
    <p:extLst>
      <p:ext uri="{BB962C8B-B14F-4D97-AF65-F5344CB8AC3E}">
        <p14:creationId xmlns:p14="http://schemas.microsoft.com/office/powerpoint/2010/main" val="92496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667000" y="1524000"/>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olidFill>
                  <a:srgbClr val="292934"/>
                </a:solidFill>
                <a:latin typeface="Calibri" pitchFamily="34" charset="0"/>
              </a:rPr>
              <a:t>Yarrow (</a:t>
            </a:r>
            <a:r>
              <a:rPr lang="en-US" altLang="en-US" sz="2800" i="1" dirty="0" err="1">
                <a:solidFill>
                  <a:srgbClr val="292934"/>
                </a:solidFill>
                <a:latin typeface="Calibri" pitchFamily="34" charset="0"/>
              </a:rPr>
              <a:t>Achillea</a:t>
            </a:r>
            <a:r>
              <a:rPr lang="en-US" altLang="en-US" sz="2800" i="1" dirty="0">
                <a:solidFill>
                  <a:srgbClr val="292934"/>
                </a:solidFill>
                <a:latin typeface="Calibri" pitchFamily="34" charset="0"/>
              </a:rPr>
              <a:t> </a:t>
            </a:r>
            <a:r>
              <a:rPr lang="en-US" altLang="en-US" sz="2800" i="1" dirty="0" err="1">
                <a:solidFill>
                  <a:srgbClr val="292934"/>
                </a:solidFill>
                <a:latin typeface="Calibri" pitchFamily="34" charset="0"/>
              </a:rPr>
              <a:t>lanulosa</a:t>
            </a:r>
            <a:r>
              <a:rPr lang="en-US" altLang="en-US" sz="2800" dirty="0">
                <a:solidFill>
                  <a:srgbClr val="292934"/>
                </a:solidFill>
                <a:latin typeface="Calibri" pitchFamily="34"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209800"/>
            <a:ext cx="3200400" cy="4000500"/>
          </a:xfrm>
          <a:prstGeom prst="rect">
            <a:avLst/>
          </a:prstGeom>
        </p:spPr>
      </p:pic>
      <p:sp>
        <p:nvSpPr>
          <p:cNvPr id="7" name="Rectangle 6"/>
          <p:cNvSpPr/>
          <p:nvPr/>
        </p:nvSpPr>
        <p:spPr>
          <a:xfrm>
            <a:off x="4876800" y="6210300"/>
            <a:ext cx="1558440" cy="215444"/>
          </a:xfrm>
          <a:prstGeom prst="rect">
            <a:avLst/>
          </a:prstGeom>
        </p:spPr>
        <p:txBody>
          <a:bodyPr wrap="none">
            <a:spAutoFit/>
          </a:bodyPr>
          <a:lstStyle/>
          <a:p>
            <a:r>
              <a:rPr lang="en-US" sz="800" dirty="0">
                <a:latin typeface="Calibri" panose="020F0502020204030204" pitchFamily="34" charset="0"/>
              </a:rPr>
              <a:t>Photo courtesy of Wikimedia.org</a:t>
            </a:r>
          </a:p>
        </p:txBody>
      </p:sp>
      <p:sp>
        <p:nvSpPr>
          <p:cNvPr id="8" name="Title 7"/>
          <p:cNvSpPr>
            <a:spLocks noGrp="1"/>
          </p:cNvSpPr>
          <p:nvPr>
            <p:ph type="title"/>
          </p:nvPr>
        </p:nvSpPr>
        <p:spPr>
          <a:xfrm>
            <a:off x="533400" y="381000"/>
            <a:ext cx="8153400" cy="990600"/>
          </a:xfrm>
        </p:spPr>
        <p:txBody>
          <a:bodyPr>
            <a:normAutofit/>
          </a:bodyPr>
          <a:lstStyle/>
          <a:p>
            <a:r>
              <a:rPr lang="en-US" sz="3800" dirty="0"/>
              <a:t>Investigation 2: Genetics or Environment?</a:t>
            </a:r>
          </a:p>
        </p:txBody>
      </p:sp>
    </p:spTree>
    <p:extLst>
      <p:ext uri="{BB962C8B-B14F-4D97-AF65-F5344CB8AC3E}">
        <p14:creationId xmlns:p14="http://schemas.microsoft.com/office/powerpoint/2010/main" val="92496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643A2322-4A21-42FB-8494-53ADB0CEF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457200"/>
            <a:ext cx="58499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828800" y="4038600"/>
            <a:ext cx="2676002" cy="914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016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sz="3800" dirty="0"/>
              <a:t>Investigation 2: Genetics or Environment?</a:t>
            </a:r>
          </a:p>
        </p:txBody>
      </p:sp>
      <p:sp>
        <p:nvSpPr>
          <p:cNvPr id="7" name="Rectangle 6"/>
          <p:cNvSpPr/>
          <p:nvPr/>
        </p:nvSpPr>
        <p:spPr>
          <a:xfrm>
            <a:off x="4114800" y="4572000"/>
            <a:ext cx="1946367" cy="246221"/>
          </a:xfrm>
          <a:prstGeom prst="rect">
            <a:avLst/>
          </a:prstGeom>
        </p:spPr>
        <p:txBody>
          <a:bodyPr wrap="none">
            <a:spAutoFit/>
          </a:bodyPr>
          <a:lstStyle/>
          <a:p>
            <a:r>
              <a:rPr lang="en-US" sz="1000" dirty="0">
                <a:solidFill>
                  <a:schemeClr val="bg1"/>
                </a:solidFill>
                <a:latin typeface="Calibri" panose="020F0502020204030204" pitchFamily="34" charset="0"/>
              </a:rPr>
              <a:t>Photo courtesy of Wikimedia.com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110" y="1645867"/>
            <a:ext cx="2009980" cy="2512475"/>
          </a:xfrm>
          <a:prstGeom prst="rect">
            <a:avLst/>
          </a:prstGeom>
        </p:spPr>
      </p:pic>
      <p:sp>
        <p:nvSpPr>
          <p:cNvPr id="5" name="Rectangle 4"/>
          <p:cNvSpPr/>
          <p:nvPr/>
        </p:nvSpPr>
        <p:spPr>
          <a:xfrm>
            <a:off x="3691165" y="4111431"/>
            <a:ext cx="1923925" cy="246221"/>
          </a:xfrm>
          <a:prstGeom prst="rect">
            <a:avLst/>
          </a:prstGeom>
        </p:spPr>
        <p:txBody>
          <a:bodyPr wrap="none">
            <a:spAutoFit/>
          </a:bodyPr>
          <a:lstStyle/>
          <a:p>
            <a:r>
              <a:rPr lang="en-US" sz="1000" dirty="0">
                <a:solidFill>
                  <a:srgbClr val="000000"/>
                </a:solidFill>
                <a:latin typeface="Calibri" panose="020F0502020204030204" pitchFamily="34" charset="0"/>
              </a:rPr>
              <a:t>Photo courtesy of Wikimedia.org</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95800"/>
            <a:ext cx="9144000" cy="1682257"/>
          </a:xfrm>
          <a:prstGeom prst="rect">
            <a:avLst/>
          </a:prstGeom>
        </p:spPr>
      </p:pic>
    </p:spTree>
    <p:extLst>
      <p:ext uri="{BB962C8B-B14F-4D97-AF65-F5344CB8AC3E}">
        <p14:creationId xmlns:p14="http://schemas.microsoft.com/office/powerpoint/2010/main" val="30775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61066"/>
            <a:ext cx="9144000" cy="5135868"/>
          </a:xfrm>
          <a:prstGeom prst="rect">
            <a:avLst/>
          </a:prstGeom>
        </p:spPr>
      </p:pic>
      <p:sp>
        <p:nvSpPr>
          <p:cNvPr id="3" name="TextBox 2"/>
          <p:cNvSpPr txBox="1"/>
          <p:nvPr/>
        </p:nvSpPr>
        <p:spPr>
          <a:xfrm>
            <a:off x="533400" y="5638800"/>
            <a:ext cx="8229600" cy="1015663"/>
          </a:xfrm>
          <a:prstGeom prst="rect">
            <a:avLst/>
          </a:prstGeom>
          <a:noFill/>
        </p:spPr>
        <p:txBody>
          <a:bodyPr wrap="square" rtlCol="0">
            <a:spAutoFit/>
          </a:bodyPr>
          <a:lstStyle/>
          <a:p>
            <a:r>
              <a:rPr lang="en-US" sz="3000" dirty="0">
                <a:solidFill>
                  <a:srgbClr val="292934"/>
                </a:solidFill>
                <a:latin typeface="Calibri" pitchFamily="34" charset="0"/>
              </a:rPr>
              <a:t>Make a claim (with evidence) about whether genetics or the environment caused this variation.</a:t>
            </a:r>
          </a:p>
        </p:txBody>
      </p:sp>
      <p:sp>
        <p:nvSpPr>
          <p:cNvPr id="5" name="Title 1"/>
          <p:cNvSpPr txBox="1">
            <a:spLocks/>
          </p:cNvSpPr>
          <p:nvPr/>
        </p:nvSpPr>
        <p:spPr>
          <a:xfrm>
            <a:off x="533400" y="457200"/>
            <a:ext cx="8153400" cy="7620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100" normalizeH="0" baseline="0" noProof="0">
                <a:ln>
                  <a:noFill/>
                </a:ln>
                <a:solidFill>
                  <a:schemeClr val="tx2"/>
                </a:solidFill>
                <a:effectLst/>
                <a:uLnTx/>
                <a:uFillTx/>
                <a:latin typeface="Calibri" panose="020F0502020204030204" pitchFamily="34" charset="0"/>
                <a:ea typeface="+mj-ea"/>
                <a:cs typeface="+mj-cs"/>
              </a:rPr>
              <a:t>Investigation 2: Genetics or Environment?</a:t>
            </a:r>
            <a:endPar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endParaRPr>
          </a:p>
        </p:txBody>
      </p:sp>
      <p:sp>
        <p:nvSpPr>
          <p:cNvPr id="6" name="Rectangle 5"/>
          <p:cNvSpPr/>
          <p:nvPr/>
        </p:nvSpPr>
        <p:spPr>
          <a:xfrm>
            <a:off x="7162800" y="5638800"/>
            <a:ext cx="1385316" cy="215444"/>
          </a:xfrm>
          <a:prstGeom prst="rect">
            <a:avLst/>
          </a:prstGeom>
        </p:spPr>
        <p:txBody>
          <a:bodyPr wrap="none">
            <a:spAutoFit/>
          </a:bodyPr>
          <a:lstStyle/>
          <a:p>
            <a:r>
              <a:rPr lang="en-US" sz="800" dirty="0">
                <a:latin typeface="Calibri" panose="020F0502020204030204" pitchFamily="34" charset="0"/>
              </a:rPr>
              <a:t>Courtesy of Cal Poly Pomona</a:t>
            </a:r>
          </a:p>
        </p:txBody>
      </p:sp>
    </p:spTree>
    <p:extLst>
      <p:ext uri="{BB962C8B-B14F-4D97-AF65-F5344CB8AC3E}">
        <p14:creationId xmlns:p14="http://schemas.microsoft.com/office/powerpoint/2010/main" val="4025323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1219200"/>
          </a:xfrm>
        </p:spPr>
        <p:txBody>
          <a:bodyPr>
            <a:noAutofit/>
          </a:bodyPr>
          <a:lstStyle/>
          <a:p>
            <a:r>
              <a:rPr lang="en-US" dirty="0"/>
              <a:t>NGSS Standards: Inheritance and Variation in Traits</a:t>
            </a:r>
          </a:p>
        </p:txBody>
      </p:sp>
      <p:sp>
        <p:nvSpPr>
          <p:cNvPr id="3" name="Content Placeholder 2"/>
          <p:cNvSpPr>
            <a:spLocks noGrp="1"/>
          </p:cNvSpPr>
          <p:nvPr>
            <p:ph idx="1"/>
          </p:nvPr>
        </p:nvSpPr>
        <p:spPr>
          <a:xfrm>
            <a:off x="609600" y="1676400"/>
            <a:ext cx="8077200" cy="4876800"/>
          </a:xfrm>
        </p:spPr>
        <p:txBody>
          <a:bodyPr/>
          <a:lstStyle/>
          <a:p>
            <a:pPr marL="0" indent="0">
              <a:buNone/>
            </a:pPr>
            <a:r>
              <a:rPr lang="en-US" sz="2200" b="1" dirty="0"/>
              <a:t>Disciplinary Core Ideas</a:t>
            </a:r>
          </a:p>
          <a:p>
            <a:pPr marL="0" indent="0">
              <a:buNone/>
            </a:pPr>
            <a:r>
              <a:rPr lang="en-US" sz="2200" b="1" dirty="0"/>
              <a:t>LS3.A: Inheritance of Traits. </a:t>
            </a:r>
          </a:p>
          <a:p>
            <a:pPr marL="548640" indent="-274320">
              <a:spcBef>
                <a:spcPts val="600"/>
              </a:spcBef>
            </a:pPr>
            <a:r>
              <a:rPr lang="en-US" sz="2200" dirty="0"/>
              <a:t>Many characteristics of organisms are inherited from their parents. (3-LS3-1) </a:t>
            </a:r>
          </a:p>
          <a:p>
            <a:pPr marL="548640" indent="-274320">
              <a:spcBef>
                <a:spcPts val="600"/>
              </a:spcBef>
            </a:pPr>
            <a:r>
              <a:rPr lang="en-US" sz="2200" dirty="0"/>
              <a:t>Other characteristics result from individuals’ interactions with the environment, which can range from diet to learning. Many characteristics involve both inheritance and environment. </a:t>
            </a:r>
            <a:br>
              <a:rPr lang="en-US" sz="2200" dirty="0"/>
            </a:br>
            <a:r>
              <a:rPr lang="en-US" sz="2200" dirty="0"/>
              <a:t>(3-LS3-2)</a:t>
            </a:r>
          </a:p>
          <a:p>
            <a:pPr marL="0" indent="0">
              <a:buNone/>
            </a:pPr>
            <a:r>
              <a:rPr lang="en-US" sz="2200" b="1" dirty="0"/>
              <a:t>LS3.B: Variation of Traits. </a:t>
            </a:r>
          </a:p>
          <a:p>
            <a:pPr marL="548640" indent="-274320">
              <a:spcBef>
                <a:spcPts val="600"/>
              </a:spcBef>
            </a:pPr>
            <a:r>
              <a:rPr lang="en-US" sz="2200" dirty="0"/>
              <a:t>Different organisms vary in how they look and function because they have different inherited information. (3-LS3-1) </a:t>
            </a:r>
          </a:p>
          <a:p>
            <a:pPr marL="548640" indent="-274320">
              <a:spcBef>
                <a:spcPts val="600"/>
              </a:spcBef>
            </a:pPr>
            <a:r>
              <a:rPr lang="en-US" sz="2200" dirty="0"/>
              <a:t>The environment also affects the traits that an organism develops. (3-LS3-2)</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Autofit/>
          </a:bodyPr>
          <a:lstStyle/>
          <a:p>
            <a:r>
              <a:rPr lang="en-US" dirty="0"/>
              <a:t>Ideas That Explain How Populations Change over Time</a:t>
            </a:r>
          </a:p>
        </p:txBody>
      </p:sp>
      <p:graphicFrame>
        <p:nvGraphicFramePr>
          <p:cNvPr id="5" name="Diagram 4"/>
          <p:cNvGraphicFramePr/>
          <p:nvPr>
            <p:extLst>
              <p:ext uri="{D42A27DB-BD31-4B8C-83A1-F6EECF244321}">
                <p14:modId xmlns:p14="http://schemas.microsoft.com/office/powerpoint/2010/main" val="3089327827"/>
              </p:ext>
            </p:extLst>
          </p:nvPr>
        </p:nvGraphicFramePr>
        <p:xfrm>
          <a:off x="1143000" y="1473200"/>
          <a:ext cx="67818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9888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609600" y="457200"/>
            <a:ext cx="7860632" cy="990600"/>
          </a:xfrm>
        </p:spPr>
        <p:txBody>
          <a:bodyPr>
            <a:normAutofit/>
          </a:bodyPr>
          <a:lstStyle/>
          <a:p>
            <a:pPr>
              <a:defRPr/>
            </a:pPr>
            <a:r>
              <a:rPr lang="en-US" dirty="0"/>
              <a:t>Investigation 3: Counting Seeds</a:t>
            </a:r>
          </a:p>
        </p:txBody>
      </p:sp>
      <p:sp>
        <p:nvSpPr>
          <p:cNvPr id="331779" name="Rectangle 3"/>
          <p:cNvSpPr>
            <a:spLocks noGrp="1" noChangeArrowheads="1"/>
          </p:cNvSpPr>
          <p:nvPr>
            <p:ph idx="1"/>
          </p:nvPr>
        </p:nvSpPr>
        <p:spPr>
          <a:xfrm>
            <a:off x="609600" y="1524000"/>
            <a:ext cx="7848600" cy="4953000"/>
          </a:xfrm>
        </p:spPr>
        <p:txBody>
          <a:bodyPr>
            <a:noAutofit/>
          </a:bodyPr>
          <a:lstStyle/>
          <a:p>
            <a:pPr marL="0" indent="0">
              <a:lnSpc>
                <a:spcPct val="90000"/>
              </a:lnSpc>
              <a:buFont typeface="Arial" pitchFamily="34" charset="0"/>
              <a:buNone/>
              <a:defRPr/>
            </a:pPr>
            <a:r>
              <a:rPr lang="en-US" sz="3200" b="1" dirty="0"/>
              <a:t>Assumptions:</a:t>
            </a:r>
          </a:p>
          <a:p>
            <a:pPr marL="731520" indent="-365760">
              <a:lnSpc>
                <a:spcPct val="90000"/>
              </a:lnSpc>
              <a:spcBef>
                <a:spcPts val="600"/>
              </a:spcBef>
              <a:buFont typeface="+mj-lt"/>
              <a:buAutoNum type="arabicPeriod"/>
              <a:defRPr/>
            </a:pPr>
            <a:r>
              <a:rPr lang="en-US" sz="3200" dirty="0"/>
              <a:t>All of the seeds from a piece of fruit survive, become adults, and make their own fruits. </a:t>
            </a:r>
          </a:p>
          <a:p>
            <a:pPr marL="731520" indent="-365760">
              <a:lnSpc>
                <a:spcPct val="90000"/>
              </a:lnSpc>
              <a:spcBef>
                <a:spcPts val="600"/>
              </a:spcBef>
              <a:buFont typeface="+mj-lt"/>
              <a:buAutoNum type="arabicPeriod"/>
              <a:defRPr/>
            </a:pPr>
            <a:r>
              <a:rPr lang="en-US" sz="3200" dirty="0"/>
              <a:t>The piece of fruit we have represents the last fruit of its kind on Earth.</a:t>
            </a:r>
          </a:p>
          <a:p>
            <a:pPr marL="731520" indent="-365760">
              <a:lnSpc>
                <a:spcPct val="90000"/>
              </a:lnSpc>
              <a:spcBef>
                <a:spcPts val="600"/>
              </a:spcBef>
              <a:buFont typeface="+mj-lt"/>
              <a:buAutoNum type="arabicPeriod"/>
              <a:defRPr/>
            </a:pPr>
            <a:r>
              <a:rPr lang="en-US" sz="3200" dirty="0"/>
              <a:t>All plants will die at the end of each year.</a:t>
            </a:r>
          </a:p>
          <a:p>
            <a:pPr marL="731520" indent="-365760">
              <a:lnSpc>
                <a:spcPct val="90000"/>
              </a:lnSpc>
              <a:spcBef>
                <a:spcPts val="600"/>
              </a:spcBef>
              <a:buFont typeface="+mj-lt"/>
              <a:buAutoNum type="arabicPeriod"/>
              <a:defRPr/>
            </a:pPr>
            <a:r>
              <a:rPr lang="en-US" sz="3200" dirty="0"/>
              <a:t>Each plant produces the same number of fruits per year. </a:t>
            </a:r>
          </a:p>
          <a:p>
            <a:pPr marL="731520" indent="-365760">
              <a:lnSpc>
                <a:spcPct val="90000"/>
              </a:lnSpc>
              <a:spcBef>
                <a:spcPts val="600"/>
              </a:spcBef>
              <a:buFont typeface="+mj-lt"/>
              <a:buAutoNum type="arabicPeriod"/>
              <a:defRPr/>
            </a:pPr>
            <a:r>
              <a:rPr lang="en-US" sz="3200" dirty="0"/>
              <a:t>One apple tree will produce 850 apples. </a:t>
            </a:r>
          </a:p>
        </p:txBody>
      </p:sp>
    </p:spTree>
    <p:extLst>
      <p:ext uri="{BB962C8B-B14F-4D97-AF65-F5344CB8AC3E}">
        <p14:creationId xmlns:p14="http://schemas.microsoft.com/office/powerpoint/2010/main" val="268557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Investigation 3: Counting Seeds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1200"/>
              </a:spcBef>
            </a:pPr>
            <a:r>
              <a:rPr lang="en-US" sz="3200" dirty="0"/>
              <a:t>Not all of these seeds will grow into apple trees!</a:t>
            </a:r>
          </a:p>
          <a:p>
            <a:pPr marL="365760" indent="-365760">
              <a:spcBef>
                <a:spcPts val="1200"/>
              </a:spcBef>
            </a:pPr>
            <a:r>
              <a:rPr lang="en-US" sz="3200" b="1" dirty="0"/>
              <a:t>New science idea: </a:t>
            </a:r>
            <a:r>
              <a:rPr lang="en-US" sz="3200" dirty="0"/>
              <a:t>More offspring are born than survive.</a:t>
            </a:r>
          </a:p>
        </p:txBody>
      </p:sp>
    </p:spTree>
    <p:extLst>
      <p:ext uri="{BB962C8B-B14F-4D97-AF65-F5344CB8AC3E}">
        <p14:creationId xmlns:p14="http://schemas.microsoft.com/office/powerpoint/2010/main" val="325930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21697155"/>
              </p:ext>
            </p:extLst>
          </p:nvPr>
        </p:nvGraphicFramePr>
        <p:xfrm>
          <a:off x="1143000" y="1473200"/>
          <a:ext cx="67818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09600" y="533400"/>
            <a:ext cx="8077200" cy="990600"/>
          </a:xfrm>
        </p:spPr>
        <p:txBody>
          <a:bodyPr>
            <a:noAutofit/>
          </a:bodyPr>
          <a:lstStyle/>
          <a:p>
            <a:r>
              <a:rPr lang="en-US" dirty="0"/>
              <a:t>Ideas That Explain How Populations Change over Time</a:t>
            </a:r>
          </a:p>
        </p:txBody>
      </p:sp>
    </p:spTree>
    <p:extLst>
      <p:ext uri="{BB962C8B-B14F-4D97-AF65-F5344CB8AC3E}">
        <p14:creationId xmlns:p14="http://schemas.microsoft.com/office/powerpoint/2010/main" val="1655540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r>
              <a:rPr lang="en-US" dirty="0"/>
              <a:t>Reflect: Content Deepening Focus Question 1</a:t>
            </a:r>
          </a:p>
        </p:txBody>
      </p:sp>
      <p:sp>
        <p:nvSpPr>
          <p:cNvPr id="3" name="Content Placeholder 2"/>
          <p:cNvSpPr>
            <a:spLocks noGrp="1"/>
          </p:cNvSpPr>
          <p:nvPr>
            <p:ph idx="1"/>
          </p:nvPr>
        </p:nvSpPr>
        <p:spPr>
          <a:xfrm>
            <a:off x="609600" y="1905000"/>
            <a:ext cx="8077200" cy="4572000"/>
          </a:xfrm>
        </p:spPr>
        <p:txBody>
          <a:bodyPr/>
          <a:lstStyle/>
          <a:p>
            <a:pPr marL="0" indent="0">
              <a:spcBef>
                <a:spcPts val="1200"/>
              </a:spcBef>
              <a:buNone/>
            </a:pPr>
            <a:r>
              <a:rPr lang="en-US" sz="3200" dirty="0"/>
              <a:t>How can we design experiments to test for genetic and environmental causes of trait variation?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 2</a:t>
            </a:r>
          </a:p>
        </p:txBody>
      </p:sp>
      <p:sp>
        <p:nvSpPr>
          <p:cNvPr id="3" name="Content Placeholder 2"/>
          <p:cNvSpPr>
            <a:spLocks noGrp="1"/>
          </p:cNvSpPr>
          <p:nvPr>
            <p:ph idx="1"/>
          </p:nvPr>
        </p:nvSpPr>
        <p:spPr>
          <a:xfrm>
            <a:off x="609600" y="1600200"/>
            <a:ext cx="8077200" cy="4876800"/>
          </a:xfrm>
        </p:spPr>
        <p:txBody>
          <a:bodyPr>
            <a:normAutofit/>
          </a:bodyPr>
          <a:lstStyle/>
          <a:p>
            <a:pPr marL="0" lvl="0" indent="0">
              <a:buNone/>
            </a:pPr>
            <a:r>
              <a:rPr lang="en-US" sz="3600" dirty="0"/>
              <a:t>How would biologists explain how a trait changes within a population over time?</a:t>
            </a:r>
          </a:p>
          <a:p>
            <a:endParaRPr lang="en-US" dirty="0"/>
          </a:p>
        </p:txBody>
      </p:sp>
    </p:spTree>
    <p:extLst>
      <p:ext uri="{BB962C8B-B14F-4D97-AF65-F5344CB8AC3E}">
        <p14:creationId xmlns:p14="http://schemas.microsoft.com/office/powerpoint/2010/main" val="3891770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990600"/>
          </a:xfrm>
        </p:spPr>
        <p:txBody>
          <a:bodyPr>
            <a:noAutofit/>
          </a:bodyPr>
          <a:lstStyle/>
          <a:p>
            <a:r>
              <a:rPr lang="en-US" sz="3600" dirty="0"/>
              <a:t>Investigation 4: Explaining Changes over Time</a:t>
            </a:r>
          </a:p>
        </p:txBody>
      </p:sp>
      <p:sp>
        <p:nvSpPr>
          <p:cNvPr id="3" name="Content Placeholder 2"/>
          <p:cNvSpPr>
            <a:spLocks noGrp="1"/>
          </p:cNvSpPr>
          <p:nvPr>
            <p:ph idx="1"/>
          </p:nvPr>
        </p:nvSpPr>
        <p:spPr>
          <a:xfrm>
            <a:off x="609600" y="1752600"/>
            <a:ext cx="7924800" cy="4495800"/>
          </a:xfrm>
        </p:spPr>
        <p:txBody>
          <a:bodyPr/>
          <a:lstStyle/>
          <a:p>
            <a:pPr marL="0" indent="0">
              <a:buNone/>
            </a:pPr>
            <a:r>
              <a:rPr lang="en-US" sz="3200" b="1" dirty="0"/>
              <a:t>Goal: </a:t>
            </a:r>
            <a:r>
              <a:rPr lang="en-US" sz="3200" dirty="0"/>
              <a:t>To develop a full explanation for change in populations over time using evidence and major principles of natural selection </a:t>
            </a:r>
          </a:p>
        </p:txBody>
      </p:sp>
    </p:spTree>
    <p:extLst>
      <p:ext uri="{BB962C8B-B14F-4D97-AF65-F5344CB8AC3E}">
        <p14:creationId xmlns:p14="http://schemas.microsoft.com/office/powerpoint/2010/main" val="26616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dirty="0"/>
              <a:t>The Student Thinking Lens: Moving Student Thinking Forward</a:t>
            </a:r>
          </a:p>
        </p:txBody>
      </p:sp>
      <p:sp>
        <p:nvSpPr>
          <p:cNvPr id="3" name="Content Placeholder 2"/>
          <p:cNvSpPr>
            <a:spLocks noGrp="1"/>
          </p:cNvSpPr>
          <p:nvPr>
            <p:ph idx="1"/>
          </p:nvPr>
        </p:nvSpPr>
        <p:spPr>
          <a:xfrm>
            <a:off x="2667000" y="3657600"/>
            <a:ext cx="3276600" cy="2743200"/>
          </a:xfrm>
        </p:spPr>
        <p:txBody>
          <a:bodyPr/>
          <a:lstStyle/>
          <a:p>
            <a:pPr marL="0" indent="0">
              <a:buNone/>
            </a:pPr>
            <a:r>
              <a:rPr lang="en-US" sz="3000" dirty="0"/>
              <a:t>By using </a:t>
            </a:r>
            <a:r>
              <a:rPr lang="en-US" sz="3000" dirty="0" err="1"/>
              <a:t>STeLLA</a:t>
            </a:r>
            <a:r>
              <a:rPr lang="en-US" sz="3000" dirty="0"/>
              <a:t> strategies 4–8 to  engage students in making sense of the world around them.</a:t>
            </a:r>
            <a:endParaRPr lang="en-US" sz="3000" b="1" i="1" dirty="0"/>
          </a:p>
        </p:txBody>
      </p:sp>
      <p:pic>
        <p:nvPicPr>
          <p:cNvPr id="6" name="Picture 5"/>
          <p:cNvPicPr>
            <a:picLocks noChangeAspect="1"/>
          </p:cNvPicPr>
          <p:nvPr/>
        </p:nvPicPr>
        <p:blipFill>
          <a:blip r:embed="rId3" cstate="print"/>
          <a:stretch>
            <a:fillRect/>
          </a:stretch>
        </p:blipFill>
        <p:spPr>
          <a:xfrm>
            <a:off x="6248400" y="3581400"/>
            <a:ext cx="2428417" cy="2177201"/>
          </a:xfrm>
          <a:prstGeom prst="rect">
            <a:avLst/>
          </a:prstGeom>
        </p:spPr>
      </p:pic>
      <p:sp>
        <p:nvSpPr>
          <p:cNvPr id="8" name="Rectangle 7"/>
          <p:cNvSpPr/>
          <p:nvPr/>
        </p:nvSpPr>
        <p:spPr>
          <a:xfrm>
            <a:off x="457200" y="1905000"/>
            <a:ext cx="7696200" cy="1477328"/>
          </a:xfrm>
          <a:prstGeom prst="rect">
            <a:avLst/>
          </a:prstGeom>
        </p:spPr>
        <p:txBody>
          <a:bodyPr wrap="square">
            <a:spAutoFit/>
          </a:bodyPr>
          <a:lstStyle/>
          <a:p>
            <a:r>
              <a:rPr lang="en-US" sz="3000" i="1" dirty="0">
                <a:latin typeface="Calibri" panose="020F0502020204030204" pitchFamily="34" charset="0"/>
              </a:rPr>
              <a:t>How can we advance students’ science learning without just telling them about science ideas and expecting them to memorize the concepts?  </a:t>
            </a:r>
          </a:p>
        </p:txBody>
      </p:sp>
      <p:pic>
        <p:nvPicPr>
          <p:cNvPr id="4" name="Picture 3"/>
          <p:cNvPicPr>
            <a:picLocks noChangeAspect="1"/>
          </p:cNvPicPr>
          <p:nvPr/>
        </p:nvPicPr>
        <p:blipFill>
          <a:blip r:embed="rId4" cstate="print"/>
          <a:stretch>
            <a:fillRect/>
          </a:stretch>
        </p:blipFill>
        <p:spPr>
          <a:xfrm>
            <a:off x="348532" y="4495800"/>
            <a:ext cx="1775086" cy="1066800"/>
          </a:xfrm>
          <a:prstGeom prst="rect">
            <a:avLst/>
          </a:prstGeom>
        </p:spPr>
      </p:pic>
    </p:spTree>
    <p:extLst>
      <p:ext uri="{BB962C8B-B14F-4D97-AF65-F5344CB8AC3E}">
        <p14:creationId xmlns:p14="http://schemas.microsoft.com/office/powerpoint/2010/main" val="114316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Investigation 4: Explaining Changes over Time</a:t>
            </a:r>
          </a:p>
        </p:txBody>
      </p:sp>
      <p:sp>
        <p:nvSpPr>
          <p:cNvPr id="3" name="Content Placeholder 2"/>
          <p:cNvSpPr>
            <a:spLocks noGrp="1"/>
          </p:cNvSpPr>
          <p:nvPr>
            <p:ph idx="1"/>
          </p:nvPr>
        </p:nvSpPr>
        <p:spPr>
          <a:xfrm>
            <a:off x="609600" y="6096000"/>
            <a:ext cx="8229600" cy="479442"/>
          </a:xfrm>
        </p:spPr>
        <p:txBody>
          <a:bodyPr/>
          <a:lstStyle/>
          <a:p>
            <a:pPr marL="136525" indent="0">
              <a:buNone/>
            </a:pPr>
            <a:r>
              <a:rPr lang="en-US" sz="1800" u="sng" dirty="0">
                <a:hlinkClick r:id="rId3"/>
              </a:rPr>
              <a:t>http://www.hhmi.org/biointeractive/making-fittest-natural-selection-and-adaptation</a:t>
            </a:r>
            <a:endParaRPr lang="en-US" sz="1800" u="sng" dirty="0"/>
          </a:p>
          <a:p>
            <a:pPr marL="136525" indent="0">
              <a:buNone/>
            </a:pPr>
            <a:endParaRPr lang="en-US" sz="2000" dirty="0"/>
          </a:p>
        </p:txBody>
      </p:sp>
      <p:pic>
        <p:nvPicPr>
          <p:cNvPr id="5" name="Picture 4"/>
          <p:cNvPicPr>
            <a:picLocks noChangeAspect="1"/>
          </p:cNvPicPr>
          <p:nvPr/>
        </p:nvPicPr>
        <p:blipFill>
          <a:blip r:embed="rId4" cstate="print"/>
          <a:stretch>
            <a:fillRect/>
          </a:stretch>
        </p:blipFill>
        <p:spPr>
          <a:xfrm>
            <a:off x="1893094" y="1546359"/>
            <a:ext cx="5193506" cy="4192922"/>
          </a:xfrm>
          <a:prstGeom prst="rect">
            <a:avLst/>
          </a:prstGeom>
        </p:spPr>
      </p:pic>
      <p:sp>
        <p:nvSpPr>
          <p:cNvPr id="6" name="Rectangle 5">
            <a:extLst>
              <a:ext uri="{FF2B5EF4-FFF2-40B4-BE49-F238E27FC236}">
                <a16:creationId xmlns:a16="http://schemas.microsoft.com/office/drawing/2014/main" id="{5B2DA669-B256-49F1-A698-3C6E4B0C81FA}"/>
              </a:ext>
            </a:extLst>
          </p:cNvPr>
          <p:cNvSpPr/>
          <p:nvPr/>
        </p:nvSpPr>
        <p:spPr>
          <a:xfrm>
            <a:off x="4477390" y="5700268"/>
            <a:ext cx="2773516" cy="215444"/>
          </a:xfrm>
          <a:prstGeom prst="rect">
            <a:avLst/>
          </a:prstGeom>
        </p:spPr>
        <p:txBody>
          <a:bodyPr wrap="none">
            <a:spAutoFit/>
          </a:bodyPr>
          <a:lstStyle/>
          <a:p>
            <a:r>
              <a:rPr lang="en-US" sz="800" dirty="0">
                <a:latin typeface="Calibri" panose="020F0502020204030204" pitchFamily="34" charset="0"/>
              </a:rPr>
              <a:t>Used with permission from Howard Hughes Medical Institute</a:t>
            </a:r>
          </a:p>
        </p:txBody>
      </p:sp>
    </p:spTree>
    <p:extLst>
      <p:ext uri="{BB962C8B-B14F-4D97-AF65-F5344CB8AC3E}">
        <p14:creationId xmlns:p14="http://schemas.microsoft.com/office/powerpoint/2010/main" val="1209374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effectLst/>
              </a:rPr>
              <a:t>Investigation 4: Explaining Changes over Time</a:t>
            </a:r>
          </a:p>
        </p:txBody>
      </p:sp>
      <p:graphicFrame>
        <p:nvGraphicFramePr>
          <p:cNvPr id="6" name="Table 5"/>
          <p:cNvGraphicFramePr>
            <a:graphicFrameLocks noGrp="1"/>
          </p:cNvGraphicFramePr>
          <p:nvPr>
            <p:extLst>
              <p:ext uri="{D42A27DB-BD31-4B8C-83A1-F6EECF244321}">
                <p14:modId xmlns:p14="http://schemas.microsoft.com/office/powerpoint/2010/main" val="3496082927"/>
              </p:ext>
            </p:extLst>
          </p:nvPr>
        </p:nvGraphicFramePr>
        <p:xfrm>
          <a:off x="533400" y="1676401"/>
          <a:ext cx="8077199" cy="4724400"/>
        </p:xfrm>
        <a:graphic>
          <a:graphicData uri="http://schemas.openxmlformats.org/drawingml/2006/table">
            <a:tbl>
              <a:tblPr firstRow="1" firstCol="1" bandRow="1"/>
              <a:tblGrid>
                <a:gridCol w="1553308">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2485291">
                  <a:extLst>
                    <a:ext uri="{9D8B030D-6E8A-4147-A177-3AD203B41FA5}">
                      <a16:colId xmlns:a16="http://schemas.microsoft.com/office/drawing/2014/main" val="20002"/>
                    </a:ext>
                  </a:extLst>
                </a:gridCol>
              </a:tblGrid>
              <a:tr h="494954">
                <a:tc gridSpan="3">
                  <a:txBody>
                    <a:bodyPr/>
                    <a:lstStyle/>
                    <a:p>
                      <a:pPr marL="0" marR="0" algn="ctr">
                        <a:spcBef>
                          <a:spcPts val="300"/>
                        </a:spcBef>
                        <a:spcAft>
                          <a:spcPts val="0"/>
                        </a:spcAft>
                      </a:pPr>
                      <a:endParaRPr lang="en-US" sz="200" b="1" kern="1200" dirty="0">
                        <a:solidFill>
                          <a:schemeClr val="tx1"/>
                        </a:solidFill>
                        <a:latin typeface="+mn-lt"/>
                        <a:ea typeface="+mn-ea"/>
                        <a:cs typeface="+mn-cs"/>
                      </a:endParaRPr>
                    </a:p>
                    <a:p>
                      <a:pPr marL="0" marR="0" algn="ctr">
                        <a:spcBef>
                          <a:spcPts val="300"/>
                        </a:spcBef>
                        <a:spcAft>
                          <a:spcPts val="0"/>
                        </a:spcAft>
                      </a:pPr>
                      <a:r>
                        <a:rPr lang="en-US" sz="2000" b="1" kern="1200" dirty="0">
                          <a:solidFill>
                            <a:schemeClr val="tx1"/>
                          </a:solidFill>
                          <a:latin typeface="+mn-lt"/>
                          <a:ea typeface="+mn-ea"/>
                          <a:cs typeface="+mn-cs"/>
                        </a:rPr>
                        <a:t>Constructing a Natural-Selection Explanation</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l">
                        <a:spcBef>
                          <a:spcPts val="0"/>
                        </a:spcBef>
                        <a:spcAft>
                          <a:spcPts val="0"/>
                        </a:spcAft>
                      </a:pPr>
                      <a:endParaRPr lang="en-US" sz="2000" b="1"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ctr">
                        <a:spcBef>
                          <a:spcPts val="0"/>
                        </a:spcBef>
                        <a:spcAft>
                          <a:spcPts val="0"/>
                        </a:spcAft>
                      </a:pP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494954">
                <a:tc>
                  <a:txBody>
                    <a:bodyPr/>
                    <a:lstStyle/>
                    <a:p>
                      <a:pPr marL="0" marR="0">
                        <a:spcBef>
                          <a:spcPts val="0"/>
                        </a:spcBef>
                        <a:spcAft>
                          <a:spcPts val="0"/>
                        </a:spcAft>
                      </a:pPr>
                      <a:r>
                        <a:rPr lang="en-US" sz="2000" b="1" dirty="0">
                          <a:solidFill>
                            <a:schemeClr val="tx1"/>
                          </a:solidFill>
                          <a:effectLst/>
                          <a:latin typeface="+mn-lt"/>
                          <a:ea typeface="Calibri"/>
                        </a:rPr>
                        <a:t>Principle</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2000" b="1" dirty="0">
                          <a:solidFill>
                            <a:schemeClr val="tx1"/>
                          </a:solidFill>
                          <a:effectLst/>
                          <a:latin typeface="+mn-lt"/>
                          <a:ea typeface="Times New Roman"/>
                        </a:rPr>
                        <a:t>Definition</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b="1" dirty="0">
                          <a:solidFill>
                            <a:schemeClr val="tx1"/>
                          </a:solidFill>
                          <a:effectLst/>
                          <a:latin typeface="+mn-lt"/>
                          <a:ea typeface="Calibri"/>
                        </a:rPr>
                        <a:t>Evidence</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860546">
                <a:tc>
                  <a:txBody>
                    <a:bodyPr/>
                    <a:lstStyle/>
                    <a:p>
                      <a:pPr marL="0" marR="0">
                        <a:spcBef>
                          <a:spcPts val="200"/>
                        </a:spcBef>
                        <a:spcAft>
                          <a:spcPts val="0"/>
                        </a:spcAft>
                      </a:pPr>
                      <a:endParaRPr lang="en-US" sz="200" b="0" dirty="0">
                        <a:solidFill>
                          <a:schemeClr val="tx1"/>
                        </a:solidFill>
                        <a:effectLst/>
                        <a:latin typeface="+mn-lt"/>
                        <a:ea typeface="Calibri"/>
                      </a:endParaRPr>
                    </a:p>
                    <a:p>
                      <a:pPr marL="0" marR="0">
                        <a:spcBef>
                          <a:spcPts val="200"/>
                        </a:spcBef>
                        <a:spcAft>
                          <a:spcPts val="0"/>
                        </a:spcAft>
                      </a:pPr>
                      <a:r>
                        <a:rPr lang="en-US" sz="2000" b="0" dirty="0">
                          <a:solidFill>
                            <a:schemeClr val="tx1"/>
                          </a:solidFill>
                          <a:effectLst/>
                          <a:latin typeface="+mn-lt"/>
                          <a:ea typeface="Calibri"/>
                        </a:rPr>
                        <a:t>Variation </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mn-lt"/>
                          <a:ea typeface="Times New Roman"/>
                        </a:rPr>
                        <a:t> (See handout for definitions.)</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54479">
                <a:tc>
                  <a:txBody>
                    <a:bodyPr/>
                    <a:lstStyle/>
                    <a:p>
                      <a:pPr marL="0" marR="0">
                        <a:spcBef>
                          <a:spcPts val="0"/>
                        </a:spcBef>
                        <a:spcAft>
                          <a:spcPts val="0"/>
                        </a:spcAft>
                      </a:pPr>
                      <a:endParaRPr lang="en-US" sz="200" b="0" dirty="0">
                        <a:solidFill>
                          <a:schemeClr val="tx1"/>
                        </a:solidFill>
                        <a:effectLst/>
                        <a:latin typeface="+mn-lt"/>
                        <a:ea typeface="Calibri"/>
                      </a:endParaRPr>
                    </a:p>
                    <a:p>
                      <a:pPr marL="0" marR="0">
                        <a:spcBef>
                          <a:spcPts val="0"/>
                        </a:spcBef>
                        <a:spcAft>
                          <a:spcPts val="0"/>
                        </a:spcAft>
                      </a:pPr>
                      <a:r>
                        <a:rPr lang="en-US" sz="2000" b="0" dirty="0">
                          <a:solidFill>
                            <a:schemeClr val="tx1"/>
                          </a:solidFill>
                          <a:effectLst/>
                          <a:latin typeface="+mn-lt"/>
                          <a:ea typeface="Calibri"/>
                        </a:rPr>
                        <a:t>Inheritance</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89909">
                <a:tc>
                  <a:txBody>
                    <a:bodyPr/>
                    <a:lstStyle/>
                    <a:p>
                      <a:pPr marL="0" marR="0">
                        <a:spcBef>
                          <a:spcPts val="0"/>
                        </a:spcBef>
                        <a:spcAft>
                          <a:spcPts val="0"/>
                        </a:spcAft>
                      </a:pPr>
                      <a:endParaRPr lang="en-US" sz="200" b="0" dirty="0">
                        <a:solidFill>
                          <a:schemeClr val="tx1"/>
                        </a:solidFill>
                        <a:effectLst/>
                        <a:latin typeface="+mn-lt"/>
                        <a:ea typeface="Calibri"/>
                      </a:endParaRPr>
                    </a:p>
                    <a:p>
                      <a:pPr marL="0" marR="0">
                        <a:spcBef>
                          <a:spcPts val="0"/>
                        </a:spcBef>
                        <a:spcAft>
                          <a:spcPts val="0"/>
                        </a:spcAft>
                      </a:pPr>
                      <a:r>
                        <a:rPr lang="en-US" sz="2000" b="0" dirty="0">
                          <a:solidFill>
                            <a:schemeClr val="tx1"/>
                          </a:solidFill>
                          <a:effectLst/>
                          <a:latin typeface="+mn-lt"/>
                          <a:ea typeface="Calibri"/>
                        </a:rPr>
                        <a:t>Selection </a:t>
                      </a:r>
                      <a:endParaRPr lang="en-US" sz="2000" b="0" dirty="0">
                        <a:solidFill>
                          <a:schemeClr val="tx1"/>
                        </a:solidFill>
                        <a:effectLst/>
                        <a:latin typeface="+mn-lt"/>
                        <a:ea typeface="Times New Roman"/>
                      </a:endParaRPr>
                    </a:p>
                    <a:p>
                      <a:pPr marL="0" marR="0">
                        <a:spcBef>
                          <a:spcPts val="0"/>
                        </a:spcBef>
                        <a:spcAft>
                          <a:spcPts val="0"/>
                        </a:spcAft>
                      </a:pPr>
                      <a:r>
                        <a:rPr lang="en-US" sz="2000" b="0" dirty="0">
                          <a:solidFill>
                            <a:schemeClr val="tx1"/>
                          </a:solidFill>
                          <a:effectLst/>
                          <a:latin typeface="+mn-lt"/>
                          <a:ea typeface="Calibri"/>
                        </a:rPr>
                        <a:t> </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29558">
                <a:tc>
                  <a:txBody>
                    <a:bodyPr/>
                    <a:lstStyle/>
                    <a:p>
                      <a:pPr marL="0" marR="0">
                        <a:spcBef>
                          <a:spcPts val="0"/>
                        </a:spcBef>
                        <a:spcAft>
                          <a:spcPts val="0"/>
                        </a:spcAft>
                      </a:pPr>
                      <a:endParaRPr lang="en-US" sz="200" b="0" dirty="0">
                        <a:solidFill>
                          <a:schemeClr val="tx1"/>
                        </a:solidFill>
                        <a:effectLst/>
                        <a:latin typeface="+mn-lt"/>
                        <a:ea typeface="Calibri"/>
                      </a:endParaRPr>
                    </a:p>
                    <a:p>
                      <a:pPr marL="0" marR="0">
                        <a:spcBef>
                          <a:spcPts val="0"/>
                        </a:spcBef>
                        <a:spcAft>
                          <a:spcPts val="0"/>
                        </a:spcAft>
                      </a:pPr>
                      <a:r>
                        <a:rPr lang="en-US" sz="2000" b="0" dirty="0">
                          <a:solidFill>
                            <a:schemeClr val="tx1"/>
                          </a:solidFill>
                          <a:effectLst/>
                          <a:latin typeface="+mn-lt"/>
                          <a:ea typeface="Calibri"/>
                        </a:rPr>
                        <a:t>Adaptation </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5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990600"/>
          </a:xfrm>
        </p:spPr>
        <p:txBody>
          <a:bodyPr>
            <a:noAutofit/>
          </a:bodyPr>
          <a:lstStyle/>
          <a:p>
            <a:r>
              <a:rPr lang="en-US" dirty="0"/>
              <a:t>Reflect: Content Deepening Focus Question 2</a:t>
            </a:r>
          </a:p>
        </p:txBody>
      </p:sp>
      <p:sp>
        <p:nvSpPr>
          <p:cNvPr id="3" name="Content Placeholder 2"/>
          <p:cNvSpPr>
            <a:spLocks noGrp="1"/>
          </p:cNvSpPr>
          <p:nvPr>
            <p:ph idx="1"/>
          </p:nvPr>
        </p:nvSpPr>
        <p:spPr>
          <a:xfrm>
            <a:off x="533400" y="1905000"/>
            <a:ext cx="8153400" cy="4572000"/>
          </a:xfrm>
        </p:spPr>
        <p:txBody>
          <a:bodyPr>
            <a:normAutofit/>
          </a:bodyPr>
          <a:lstStyle/>
          <a:p>
            <a:pPr marL="0" lvl="0" indent="0">
              <a:buNone/>
            </a:pPr>
            <a:r>
              <a:rPr lang="en-US" sz="3200" dirty="0"/>
              <a:t>How would biologists explain how a trait changes within a population over time?</a:t>
            </a:r>
          </a:p>
          <a:p>
            <a:endParaRPr lang="en-US" dirty="0"/>
          </a:p>
        </p:txBody>
      </p:sp>
    </p:spTree>
    <p:extLst>
      <p:ext uri="{BB962C8B-B14F-4D97-AF65-F5344CB8AC3E}">
        <p14:creationId xmlns:p14="http://schemas.microsoft.com/office/powerpoint/2010/main" val="902261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90600"/>
          </a:xfrm>
        </p:spPr>
        <p:txBody>
          <a:bodyPr>
            <a:normAutofit/>
          </a:bodyPr>
          <a:lstStyle/>
          <a:p>
            <a:r>
              <a:rPr lang="en-US" dirty="0"/>
              <a:t>Content Deepening Reflections</a:t>
            </a:r>
          </a:p>
        </p:txBody>
      </p:sp>
      <p:sp>
        <p:nvSpPr>
          <p:cNvPr id="3" name="Content Placeholder 2"/>
          <p:cNvSpPr>
            <a:spLocks noGrp="1"/>
          </p:cNvSpPr>
          <p:nvPr>
            <p:ph idx="1"/>
          </p:nvPr>
        </p:nvSpPr>
        <p:spPr>
          <a:xfrm>
            <a:off x="609600" y="1524000"/>
            <a:ext cx="8229600" cy="4800600"/>
          </a:xfrm>
        </p:spPr>
        <p:txBody>
          <a:bodyPr/>
          <a:lstStyle/>
          <a:p>
            <a:pPr marL="0" indent="0">
              <a:spcBef>
                <a:spcPts val="1200"/>
              </a:spcBef>
              <a:buNone/>
            </a:pPr>
            <a:r>
              <a:rPr lang="en-US" sz="3200" dirty="0"/>
              <a:t>In this content deepening session …</a:t>
            </a:r>
          </a:p>
          <a:p>
            <a:pPr marL="365760" indent="-365760">
              <a:spcBef>
                <a:spcPts val="1200"/>
              </a:spcBef>
            </a:pPr>
            <a:r>
              <a:rPr lang="en-US" sz="3200" dirty="0"/>
              <a:t>How were you engaged in analyzing and interpreting data?</a:t>
            </a:r>
          </a:p>
          <a:p>
            <a:pPr marL="365760" indent="-365760">
              <a:spcBef>
                <a:spcPts val="1200"/>
              </a:spcBef>
            </a:pPr>
            <a:r>
              <a:rPr lang="en-US" sz="3200" dirty="0"/>
              <a:t>How were you engaged in constructing explanations and arguments?</a:t>
            </a:r>
          </a:p>
          <a:p>
            <a:pPr marL="365760" indent="-365760">
              <a:spcBef>
                <a:spcPts val="1200"/>
              </a:spcBef>
            </a:pPr>
            <a:r>
              <a:rPr lang="en-US" sz="3200" dirty="0"/>
              <a:t>How did the investigations move your thinking forward toward more-scientific ideas about variation in traits?</a:t>
            </a:r>
          </a:p>
        </p:txBody>
      </p:sp>
    </p:spTree>
    <p:extLst>
      <p:ext uri="{BB962C8B-B14F-4D97-AF65-F5344CB8AC3E}">
        <p14:creationId xmlns:p14="http://schemas.microsoft.com/office/powerpoint/2010/main" val="2752460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49" y="762000"/>
            <a:ext cx="8229600" cy="762000"/>
          </a:xfrm>
        </p:spPr>
        <p:txBody>
          <a:bodyPr>
            <a:normAutofit fontScale="90000"/>
          </a:bodyPr>
          <a:lstStyle/>
          <a:p>
            <a:r>
              <a:rPr lang="en-US" sz="3900" dirty="0"/>
              <a:t>Summary: Moving Student Thinking Forward</a:t>
            </a:r>
            <a:br>
              <a:rPr lang="en-US" dirty="0"/>
            </a:br>
            <a:endParaRPr lang="en-US" dirty="0"/>
          </a:p>
        </p:txBody>
      </p:sp>
      <p:sp>
        <p:nvSpPr>
          <p:cNvPr id="3" name="Content Placeholder 2"/>
          <p:cNvSpPr>
            <a:spLocks noGrp="1"/>
          </p:cNvSpPr>
          <p:nvPr>
            <p:ph idx="1"/>
          </p:nvPr>
        </p:nvSpPr>
        <p:spPr>
          <a:xfrm>
            <a:off x="457200" y="1371600"/>
            <a:ext cx="8229600" cy="4876800"/>
          </a:xfrm>
        </p:spPr>
        <p:txBody>
          <a:bodyPr/>
          <a:lstStyle/>
          <a:p>
            <a:pPr marL="365760" indent="-365760">
              <a:buFont typeface="+mj-lt"/>
              <a:buAutoNum type="arabicPeriod"/>
            </a:pPr>
            <a:r>
              <a:rPr lang="en-US" sz="3200" dirty="0"/>
              <a:t>How can we advance student thinking without simply telling students about science ideas and asking them to memorize the concepts?  </a:t>
            </a:r>
          </a:p>
          <a:p>
            <a:pPr marL="365760" indent="-365760">
              <a:spcBef>
                <a:spcPts val="1200"/>
              </a:spcBef>
              <a:buFont typeface="+mj-lt"/>
              <a:buAutoNum type="arabicPeriod"/>
            </a:pPr>
            <a:r>
              <a:rPr lang="en-US" sz="3200" dirty="0"/>
              <a:t>Refer to our Effective Science Teaching chart from day 1. Which of these ideas do you want to highlight based on the strategies we’ve explored so far? Anything you want to add or modify?  </a:t>
            </a:r>
          </a:p>
        </p:txBody>
      </p:sp>
    </p:spTree>
    <p:extLst>
      <p:ext uri="{BB962C8B-B14F-4D97-AF65-F5344CB8AC3E}">
        <p14:creationId xmlns:p14="http://schemas.microsoft.com/office/powerpoint/2010/main" val="275246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990600"/>
          </a:xfrm>
        </p:spPr>
        <p:txBody>
          <a:bodyPr>
            <a:normAutofit/>
          </a:bodyPr>
          <a:lstStyle/>
          <a:p>
            <a:r>
              <a:rPr lang="en-US" dirty="0"/>
              <a:t>Today’s Focus Questions</a:t>
            </a:r>
          </a:p>
        </p:txBody>
      </p:sp>
      <p:sp>
        <p:nvSpPr>
          <p:cNvPr id="3" name="Content Placeholder 2"/>
          <p:cNvSpPr>
            <a:spLocks noGrp="1"/>
          </p:cNvSpPr>
          <p:nvPr>
            <p:ph idx="1"/>
          </p:nvPr>
        </p:nvSpPr>
        <p:spPr>
          <a:xfrm>
            <a:off x="685800" y="1371600"/>
            <a:ext cx="8077200" cy="4876800"/>
          </a:xfrm>
        </p:spPr>
        <p:txBody>
          <a:bodyPr/>
          <a:lstStyle/>
          <a:p>
            <a:r>
              <a:rPr lang="en-US" sz="3200" dirty="0"/>
              <a:t>How can analyzing data and constructing explanations help students </a:t>
            </a:r>
            <a:r>
              <a:rPr lang="en-US" sz="3200" i="1" dirty="0"/>
              <a:t>move forward</a:t>
            </a:r>
            <a:r>
              <a:rPr lang="en-US" sz="3200" b="1" dirty="0"/>
              <a:t> </a:t>
            </a:r>
            <a:r>
              <a:rPr lang="en-US" sz="3200" dirty="0"/>
              <a:t>toward deeper understandings of science ideas? </a:t>
            </a:r>
          </a:p>
          <a:p>
            <a:r>
              <a:rPr lang="en-US" sz="3200" dirty="0"/>
              <a:t>How can we design experiments to test for genetic and environmental causes of trait variation?</a:t>
            </a:r>
          </a:p>
          <a:p>
            <a:r>
              <a:rPr lang="en-US" sz="3200" dirty="0"/>
              <a:t>How would biologists explain how a trait changes within a population over time?</a:t>
            </a:r>
            <a:endParaRPr lang="en-US" sz="3000" dirty="0"/>
          </a:p>
        </p:txBody>
      </p:sp>
    </p:spTree>
    <p:extLst>
      <p:ext uri="{BB962C8B-B14F-4D97-AF65-F5344CB8AC3E}">
        <p14:creationId xmlns:p14="http://schemas.microsoft.com/office/powerpoint/2010/main" val="2460538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Homework</a:t>
            </a:r>
          </a:p>
        </p:txBody>
      </p:sp>
      <p:sp>
        <p:nvSpPr>
          <p:cNvPr id="3" name="Content Placeholder 2"/>
          <p:cNvSpPr>
            <a:spLocks noGrp="1"/>
          </p:cNvSpPr>
          <p:nvPr>
            <p:ph idx="1"/>
          </p:nvPr>
        </p:nvSpPr>
        <p:spPr>
          <a:xfrm>
            <a:off x="457200" y="1524000"/>
            <a:ext cx="8229600" cy="4876800"/>
          </a:xfrm>
        </p:spPr>
        <p:txBody>
          <a:bodyPr/>
          <a:lstStyle/>
          <a:p>
            <a:pPr marL="365760" indent="-365760" eaLnBrk="1" hangingPunct="1">
              <a:buFont typeface="+mj-lt"/>
              <a:buAutoNum type="arabicPeriod"/>
              <a:defRPr/>
            </a:pPr>
            <a:r>
              <a:rPr lang="en-US" sz="3200" dirty="0"/>
              <a:t>Review strategy 6 in the </a:t>
            </a:r>
            <a:r>
              <a:rPr lang="en-US" sz="3200" dirty="0" err="1"/>
              <a:t>STeLLA</a:t>
            </a:r>
            <a:r>
              <a:rPr lang="en-US" sz="3200" dirty="0"/>
              <a:t> strategies booklet and complete the STL Z-fold summary chart for this strategy: Engage students in using and applying new science ideas in a variety of ways and contexts.</a:t>
            </a:r>
          </a:p>
          <a:p>
            <a:pPr marL="365760" lvl="1" indent="-365760" eaLnBrk="1" hangingPunct="1">
              <a:spcBef>
                <a:spcPts val="1200"/>
              </a:spcBef>
              <a:buFont typeface="+mj-lt"/>
              <a:buAutoNum type="arabicPeriod" startAt="2"/>
              <a:defRPr/>
            </a:pPr>
            <a:r>
              <a:rPr lang="en-US" sz="3200" dirty="0"/>
              <a:t>Be prepared to share your assigned lesson plan review.</a:t>
            </a:r>
          </a:p>
        </p:txBody>
      </p:sp>
    </p:spTree>
    <p:extLst>
      <p:ext uri="{BB962C8B-B14F-4D97-AF65-F5344CB8AC3E}">
        <p14:creationId xmlns:p14="http://schemas.microsoft.com/office/powerpoint/2010/main" val="3697199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990600"/>
          </a:xfrm>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219200"/>
            <a:ext cx="8382000" cy="5334000"/>
          </a:xfrm>
        </p:spPr>
        <p:txBody>
          <a:bodyPr>
            <a:noAutofit/>
          </a:bodyPr>
          <a:lstStyle/>
          <a:p>
            <a:pPr marL="0" indent="0">
              <a:spcAft>
                <a:spcPts val="0"/>
              </a:spcAft>
              <a:buNone/>
            </a:pPr>
            <a:r>
              <a:rPr lang="en-US" sz="2600" dirty="0"/>
              <a:t>Complete the Daily Reflections sheet (handout 3.12).</a:t>
            </a:r>
          </a:p>
          <a:p>
            <a:pPr marL="731520" indent="-365760">
              <a:spcBef>
                <a:spcPts val="300"/>
              </a:spcBef>
              <a:spcAft>
                <a:spcPts val="300"/>
              </a:spcAft>
              <a:buFont typeface="+mj-lt"/>
              <a:buAutoNum type="arabicPeriod"/>
            </a:pPr>
            <a:r>
              <a:rPr lang="en-US" sz="2600" dirty="0"/>
              <a:t>What new idea or insight did you have today related to strategy 4 (analyzing and interpreting data and observations) and strategy 5 (constructing explanations and arguments)? </a:t>
            </a:r>
          </a:p>
          <a:p>
            <a:pPr marL="731520" lvl="0" indent="-365760">
              <a:spcBef>
                <a:spcPts val="300"/>
              </a:spcBef>
              <a:spcAft>
                <a:spcPts val="300"/>
              </a:spcAft>
              <a:buFont typeface="+mj-lt"/>
              <a:buAutoNum type="arabicPeriod"/>
            </a:pPr>
            <a:r>
              <a:rPr lang="en-US" sz="2600" dirty="0"/>
              <a:t>What ideas do strategies 4 and 5 give you about things to try or change in your science teaching? </a:t>
            </a:r>
          </a:p>
          <a:p>
            <a:pPr marL="731520" indent="-365760">
              <a:spcBef>
                <a:spcPts val="300"/>
              </a:spcBef>
              <a:spcAft>
                <a:spcPts val="300"/>
              </a:spcAft>
              <a:buFont typeface="+mj-lt"/>
              <a:buAutoNum type="arabicPeriod"/>
            </a:pPr>
            <a:r>
              <a:rPr lang="en-US" sz="2600" dirty="0"/>
              <a:t>Answer one of these questions: (1) What important science idea are you taking away from our content deepening work today? Remember to state the idea in a complete sentence. (2) What question do you have about trait variation and inheritance (i.e., something you’re unclear or wonder about)?</a:t>
            </a:r>
          </a:p>
          <a:p>
            <a:endParaRPr lang="en-US" sz="2700" dirty="0"/>
          </a:p>
          <a:p>
            <a:pPr marL="457200" indent="-457200" eaLnBrk="1" hangingPunct="1"/>
            <a:endParaRPr lang="en-US" sz="2700" dirty="0"/>
          </a:p>
        </p:txBody>
      </p:sp>
    </p:spTree>
    <p:extLst>
      <p:ext uri="{BB962C8B-B14F-4D97-AF65-F5344CB8AC3E}">
        <p14:creationId xmlns:p14="http://schemas.microsoft.com/office/powerpoint/2010/main" val="42509987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525962"/>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90337805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Heart</a:t>
            </a:r>
            <a:br>
              <a:rPr lang="en-US" sz="4400" dirty="0"/>
            </a:br>
            <a:endParaRPr lang="en-US" sz="4400" dirty="0"/>
          </a:p>
        </p:txBody>
      </p:sp>
      <p:sp>
        <p:nvSpPr>
          <p:cNvPr id="115715" name="Rectangle 3"/>
          <p:cNvSpPr>
            <a:spLocks noGrp="1" noChangeArrowheads="1"/>
          </p:cNvSpPr>
          <p:nvPr>
            <p:ph idx="1"/>
          </p:nvPr>
        </p:nvSpPr>
        <p:spPr>
          <a:xfrm>
            <a:off x="457200" y="2371165"/>
            <a:ext cx="8382000" cy="4334435"/>
          </a:xfrm>
        </p:spPr>
        <p:txBody>
          <a:bodyPr rtlCol="0">
            <a:normAutofit fontScale="77500" lnSpcReduction="20000"/>
          </a:bodyPr>
          <a:lstStyle/>
          <a:p>
            <a:pPr marL="0" indent="0" eaLnBrk="1" fontAlgn="auto" hangingPunct="1">
              <a:spcAft>
                <a:spcPts val="0"/>
              </a:spcAft>
              <a:buFont typeface="Arial" pitchFamily="34" charset="0"/>
              <a:buNone/>
              <a:defRPr/>
            </a:pPr>
            <a:r>
              <a:rPr lang="en-US" sz="3300" b="1" dirty="0"/>
              <a:t>The Heart of </a:t>
            </a:r>
            <a:r>
              <a:rPr lang="en-US" sz="3300" b="1" dirty="0" err="1"/>
              <a:t>RESPeCT</a:t>
            </a:r>
            <a:r>
              <a:rPr lang="en-US" sz="3300" b="1" dirty="0"/>
              <a:t> Lesson Analysis and Content </a:t>
            </a:r>
            <a:br>
              <a:rPr lang="en-US" sz="3300" b="1" dirty="0"/>
            </a:br>
            <a:r>
              <a:rPr lang="en-US" sz="3300" b="1" dirty="0"/>
              <a:t>Deepening</a:t>
            </a:r>
          </a:p>
          <a:p>
            <a:pPr marL="342900" marR="0" lvl="0" indent="-342900">
              <a:lnSpc>
                <a:spcPct val="110000"/>
              </a:lnSpc>
              <a:spcBef>
                <a:spcPts val="600"/>
              </a:spcBef>
              <a:spcAft>
                <a:spcPts val="0"/>
              </a:spcAft>
              <a:buFont typeface="Symbol"/>
              <a:buChar char=""/>
            </a:pPr>
            <a:r>
              <a:rPr lang="en-US" sz="3300" dirty="0">
                <a:solidFill>
                  <a:srgbClr val="292934"/>
                </a:solidFill>
              </a:rPr>
              <a:t>Keep the goal in mind: analysis of teaching to improve student learning.  </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Share your ideas, uncertainties, confusion, disagreements, questions, and good humor. All points of view are welcome.</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Expect and ask questions to deepen everyone’s learning; be constructively challenging.</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Listen carefully; seek to understand other participants’ points of view.</a:t>
            </a:r>
            <a:endParaRPr lang="en-US" sz="33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457200" y="1219200"/>
            <a:ext cx="85433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0369066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391400" cy="990600"/>
          </a:xfrm>
        </p:spPr>
        <p:txBody>
          <a:bodyPr>
            <a:noAutofit/>
          </a:bodyPr>
          <a:lstStyle/>
          <a:p>
            <a:r>
              <a:rPr lang="en-US" dirty="0"/>
              <a:t>The Student Thinking Lens: Moving Student Thinking Forward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9767372"/>
              </p:ext>
            </p:extLst>
          </p:nvPr>
        </p:nvGraphicFramePr>
        <p:xfrm>
          <a:off x="476250" y="1828800"/>
          <a:ext cx="8229600" cy="4494616"/>
        </p:xfrm>
        <a:graphic>
          <a:graphicData uri="http://schemas.openxmlformats.org/drawingml/2006/table">
            <a:tbl>
              <a:tblPr firstRow="1" bandRow="1">
                <a:tableStyleId>{5C22544A-7EE6-4342-B048-85BDC9FD1C3A}</a:tableStyleId>
              </a:tblPr>
              <a:tblGrid>
                <a:gridCol w="4019550">
                  <a:extLst>
                    <a:ext uri="{9D8B030D-6E8A-4147-A177-3AD203B41FA5}">
                      <a16:colId xmlns:a16="http://schemas.microsoft.com/office/drawing/2014/main" val="20000"/>
                    </a:ext>
                  </a:extLst>
                </a:gridCol>
                <a:gridCol w="4210050">
                  <a:extLst>
                    <a:ext uri="{9D8B030D-6E8A-4147-A177-3AD203B41FA5}">
                      <a16:colId xmlns:a16="http://schemas.microsoft.com/office/drawing/2014/main" val="20001"/>
                    </a:ext>
                  </a:extLst>
                </a:gridCol>
              </a:tblGrid>
              <a:tr h="762000">
                <a:tc>
                  <a:txBody>
                    <a:bodyPr/>
                    <a:lstStyle/>
                    <a:p>
                      <a:pPr algn="ctr">
                        <a:spcBef>
                          <a:spcPts val="0"/>
                        </a:spcBef>
                      </a:pPr>
                      <a:endParaRPr lang="en-US" sz="300" dirty="0"/>
                    </a:p>
                    <a:p>
                      <a:pPr algn="ctr">
                        <a:spcBef>
                          <a:spcPts val="0"/>
                        </a:spcBef>
                      </a:pPr>
                      <a:r>
                        <a:rPr lang="en-US" dirty="0"/>
                        <a:t>Strategies That Reveal</a:t>
                      </a:r>
                      <a:br>
                        <a:rPr lang="en-US" dirty="0"/>
                      </a:br>
                      <a:r>
                        <a:rPr lang="en-US" dirty="0"/>
                        <a:t>Student Thinking</a:t>
                      </a:r>
                    </a:p>
                  </a:txBody>
                  <a:tcPr/>
                </a:tc>
                <a:tc>
                  <a:txBody>
                    <a:bodyPr/>
                    <a:lstStyle/>
                    <a:p>
                      <a:pPr algn="ctr"/>
                      <a:endParaRPr lang="en-US" sz="300" dirty="0"/>
                    </a:p>
                    <a:p>
                      <a:pPr algn="ctr"/>
                      <a:r>
                        <a:rPr lang="en-US" dirty="0"/>
                        <a:t>Strategies</a:t>
                      </a:r>
                      <a:r>
                        <a:rPr lang="en-US" baseline="0" dirty="0"/>
                        <a:t> That Move </a:t>
                      </a:r>
                      <a:br>
                        <a:rPr lang="en-US" baseline="0" dirty="0"/>
                      </a:br>
                      <a:r>
                        <a:rPr lang="en-US" baseline="0" dirty="0"/>
                        <a:t>Student Thinking Forward</a:t>
                      </a:r>
                      <a:endParaRPr lang="en-US" dirty="0"/>
                    </a:p>
                  </a:txBody>
                  <a:tcPr/>
                </a:tc>
                <a:extLst>
                  <a:ext uri="{0D108BD9-81ED-4DB2-BD59-A6C34878D82A}">
                    <a16:rowId xmlns:a16="http://schemas.microsoft.com/office/drawing/2014/main" val="10000"/>
                  </a:ext>
                </a:extLst>
              </a:tr>
              <a:tr h="486309">
                <a:tc>
                  <a:txBody>
                    <a:bodyPr/>
                    <a:lstStyle/>
                    <a:p>
                      <a:r>
                        <a:rPr lang="en-US" dirty="0"/>
                        <a:t>1. Elicit questions</a:t>
                      </a:r>
                    </a:p>
                  </a:txBody>
                  <a:tcPr/>
                </a:tc>
                <a:tc>
                  <a:txBody>
                    <a:bodyPr/>
                    <a:lstStyle/>
                    <a:p>
                      <a:endParaRPr lang="en-US" dirty="0"/>
                    </a:p>
                  </a:txBody>
                  <a:tcPr/>
                </a:tc>
                <a:extLst>
                  <a:ext uri="{0D108BD9-81ED-4DB2-BD59-A6C34878D82A}">
                    <a16:rowId xmlns:a16="http://schemas.microsoft.com/office/drawing/2014/main" val="10001"/>
                  </a:ext>
                </a:extLst>
              </a:tr>
              <a:tr h="486309">
                <a:tc>
                  <a:txBody>
                    <a:bodyPr/>
                    <a:lstStyle/>
                    <a:p>
                      <a:r>
                        <a:rPr lang="en-US" dirty="0"/>
                        <a:t>2.</a:t>
                      </a:r>
                      <a:r>
                        <a:rPr lang="en-US" baseline="0" dirty="0"/>
                        <a:t> Probe questions</a:t>
                      </a:r>
                      <a:endParaRPr lang="en-US" dirty="0"/>
                    </a:p>
                  </a:txBody>
                  <a:tcPr/>
                </a:tc>
                <a:tc>
                  <a:txBody>
                    <a:bodyPr/>
                    <a:lstStyle/>
                    <a:p>
                      <a:endParaRPr lang="en-US" dirty="0"/>
                    </a:p>
                  </a:txBody>
                  <a:tcPr/>
                </a:tc>
                <a:extLst>
                  <a:ext uri="{0D108BD9-81ED-4DB2-BD59-A6C34878D82A}">
                    <a16:rowId xmlns:a16="http://schemas.microsoft.com/office/drawing/2014/main" val="10002"/>
                  </a:ext>
                </a:extLst>
              </a:tr>
              <a:tr h="486309">
                <a:tc>
                  <a:txBody>
                    <a:bodyPr/>
                    <a:lstStyle/>
                    <a:p>
                      <a:r>
                        <a:rPr lang="en-US" dirty="0"/>
                        <a:t>3. Challenge questions</a:t>
                      </a:r>
                    </a:p>
                  </a:txBody>
                  <a:tcPr/>
                </a:tc>
                <a:tc>
                  <a:txBody>
                    <a:bodyPr/>
                    <a:lstStyle/>
                    <a:p>
                      <a:r>
                        <a:rPr lang="en-US" dirty="0"/>
                        <a:t>3. Challenge questions</a:t>
                      </a:r>
                    </a:p>
                  </a:txBody>
                  <a:tcPr/>
                </a:tc>
                <a:extLst>
                  <a:ext uri="{0D108BD9-81ED-4DB2-BD59-A6C34878D82A}">
                    <a16:rowId xmlns:a16="http://schemas.microsoft.com/office/drawing/2014/main" val="10003"/>
                  </a:ext>
                </a:extLst>
              </a:tr>
              <a:tr h="486309">
                <a:tc>
                  <a:txBody>
                    <a:bodyPr/>
                    <a:lstStyle/>
                    <a:p>
                      <a:r>
                        <a:rPr lang="en-US" dirty="0"/>
                        <a:t>4. Analysis</a:t>
                      </a:r>
                      <a:r>
                        <a:rPr lang="en-US" baseline="0" dirty="0"/>
                        <a:t> </a:t>
                      </a:r>
                      <a:r>
                        <a:rPr lang="en-US" dirty="0"/>
                        <a:t>and interpretation</a:t>
                      </a:r>
                      <a:r>
                        <a:rPr lang="en-US" baseline="0" dirty="0"/>
                        <a:t> of </a:t>
                      </a:r>
                      <a:r>
                        <a:rPr lang="en-US" dirty="0"/>
                        <a:t>data</a:t>
                      </a:r>
                    </a:p>
                  </a:txBody>
                  <a:tcPr/>
                </a:tc>
                <a:tc>
                  <a:txBody>
                    <a:bodyPr/>
                    <a:lstStyle/>
                    <a:p>
                      <a:r>
                        <a:rPr lang="en-US" dirty="0"/>
                        <a:t>4. Analysis and interpretation of data</a:t>
                      </a:r>
                    </a:p>
                  </a:txBody>
                  <a:tcPr/>
                </a:tc>
                <a:extLst>
                  <a:ext uri="{0D108BD9-81ED-4DB2-BD59-A6C34878D82A}">
                    <a16:rowId xmlns:a16="http://schemas.microsoft.com/office/drawing/2014/main" val="10004"/>
                  </a:ext>
                </a:extLst>
              </a:tr>
              <a:tr h="486309">
                <a:tc>
                  <a:txBody>
                    <a:bodyPr/>
                    <a:lstStyle/>
                    <a:p>
                      <a:r>
                        <a:rPr lang="en-US" dirty="0"/>
                        <a:t>5. Construction of explanations</a:t>
                      </a:r>
                    </a:p>
                  </a:txBody>
                  <a:tcPr/>
                </a:tc>
                <a:tc>
                  <a:txBody>
                    <a:bodyPr/>
                    <a:lstStyle/>
                    <a:p>
                      <a:r>
                        <a:rPr lang="en-US" dirty="0"/>
                        <a:t>5. Construction of explanations</a:t>
                      </a:r>
                    </a:p>
                  </a:txBody>
                  <a:tcPr/>
                </a:tc>
                <a:extLst>
                  <a:ext uri="{0D108BD9-81ED-4DB2-BD59-A6C34878D82A}">
                    <a16:rowId xmlns:a16="http://schemas.microsoft.com/office/drawing/2014/main" val="10005"/>
                  </a:ext>
                </a:extLst>
              </a:tr>
              <a:tr h="486309">
                <a:tc>
                  <a:txBody>
                    <a:bodyPr/>
                    <a:lstStyle/>
                    <a:p>
                      <a:r>
                        <a:rPr lang="en-US" dirty="0"/>
                        <a:t>6. Use and application</a:t>
                      </a:r>
                      <a:r>
                        <a:rPr lang="en-US" baseline="0" dirty="0"/>
                        <a:t> of </a:t>
                      </a:r>
                      <a:r>
                        <a:rPr lang="en-US" dirty="0"/>
                        <a:t>new ideas</a:t>
                      </a:r>
                    </a:p>
                  </a:txBody>
                  <a:tcPr/>
                </a:tc>
                <a:tc>
                  <a:txBody>
                    <a:bodyPr/>
                    <a:lstStyle/>
                    <a:p>
                      <a:r>
                        <a:rPr lang="en-US" dirty="0"/>
                        <a:t>6. Use</a:t>
                      </a:r>
                      <a:r>
                        <a:rPr lang="en-US" baseline="0" dirty="0"/>
                        <a:t> and application of new ideas</a:t>
                      </a:r>
                      <a:endParaRPr lang="en-US" dirty="0"/>
                    </a:p>
                  </a:txBody>
                  <a:tcPr/>
                </a:tc>
                <a:extLst>
                  <a:ext uri="{0D108BD9-81ED-4DB2-BD59-A6C34878D82A}">
                    <a16:rowId xmlns:a16="http://schemas.microsoft.com/office/drawing/2014/main" val="10006"/>
                  </a:ext>
                </a:extLst>
              </a:tr>
              <a:tr h="407381">
                <a:tc>
                  <a:txBody>
                    <a:bodyPr/>
                    <a:lstStyle/>
                    <a:p>
                      <a:r>
                        <a:rPr lang="en-US" dirty="0"/>
                        <a:t>7. Synthesis and summarizing</a:t>
                      </a:r>
                    </a:p>
                  </a:txBody>
                  <a:tcPr/>
                </a:tc>
                <a:tc>
                  <a:txBody>
                    <a:bodyPr/>
                    <a:lstStyle/>
                    <a:p>
                      <a:r>
                        <a:rPr lang="en-US" dirty="0"/>
                        <a:t>7. Synthesis and summarizing</a:t>
                      </a:r>
                    </a:p>
                  </a:txBody>
                  <a:tcPr/>
                </a:tc>
                <a:extLst>
                  <a:ext uri="{0D108BD9-81ED-4DB2-BD59-A6C34878D82A}">
                    <a16:rowId xmlns:a16="http://schemas.microsoft.com/office/drawing/2014/main" val="10007"/>
                  </a:ext>
                </a:extLst>
              </a:tr>
              <a:tr h="407381">
                <a:tc>
                  <a:txBody>
                    <a:bodyPr/>
                    <a:lstStyle/>
                    <a:p>
                      <a:r>
                        <a:rPr lang="en-US" dirty="0"/>
                        <a:t>8. Scientific</a:t>
                      </a:r>
                      <a:r>
                        <a:rPr lang="en-US" baseline="0" dirty="0"/>
                        <a:t> communication</a:t>
                      </a:r>
                      <a:endParaRPr lang="en-US" dirty="0"/>
                    </a:p>
                  </a:txBody>
                  <a:tcPr/>
                </a:tc>
                <a:tc>
                  <a:txBody>
                    <a:bodyPr/>
                    <a:lstStyle/>
                    <a:p>
                      <a:r>
                        <a:rPr lang="en-US" dirty="0"/>
                        <a:t>8. Scientific communication</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852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96200" cy="1143000"/>
          </a:xfrm>
        </p:spPr>
        <p:txBody>
          <a:bodyPr>
            <a:noAutofit/>
          </a:bodyPr>
          <a:lstStyle/>
          <a:p>
            <a:r>
              <a:rPr lang="en-US" dirty="0"/>
              <a:t>The Student Thinking Lens: From Questions to Activities</a:t>
            </a:r>
          </a:p>
        </p:txBody>
      </p:sp>
      <p:sp>
        <p:nvSpPr>
          <p:cNvPr id="3" name="Content Placeholder 2"/>
          <p:cNvSpPr>
            <a:spLocks noGrp="1"/>
          </p:cNvSpPr>
          <p:nvPr>
            <p:ph idx="1"/>
          </p:nvPr>
        </p:nvSpPr>
        <p:spPr>
          <a:xfrm>
            <a:off x="457200" y="1828800"/>
            <a:ext cx="8229600" cy="4876800"/>
          </a:xfrm>
        </p:spPr>
        <p:txBody>
          <a:bodyPr/>
          <a:lstStyle/>
          <a:p>
            <a:pPr marL="365760" indent="-365760">
              <a:spcBef>
                <a:spcPts val="1200"/>
              </a:spcBef>
            </a:pPr>
            <a:r>
              <a:rPr lang="en-US" sz="3200" dirty="0"/>
              <a:t>Look at the Summary of </a:t>
            </a:r>
            <a:r>
              <a:rPr lang="en-US" sz="3200" dirty="0" err="1"/>
              <a:t>STeLLA</a:t>
            </a:r>
            <a:r>
              <a:rPr lang="en-US" sz="3200" dirty="0"/>
              <a:t> Student Thinking Lens Strategies in the strategies booklet.</a:t>
            </a:r>
          </a:p>
          <a:p>
            <a:pPr marL="365760" indent="-365760">
              <a:spcBef>
                <a:spcPts val="1200"/>
              </a:spcBef>
            </a:pPr>
            <a:r>
              <a:rPr lang="en-US" sz="3200" dirty="0"/>
              <a:t>What distinguishes strategies 1–3 from the rest of the Student Thinking Lens strategies? </a:t>
            </a:r>
            <a:endParaRPr lang="en-US" dirty="0"/>
          </a:p>
          <a:p>
            <a:pPr marL="0" indent="0">
              <a:buNone/>
            </a:pPr>
            <a:endParaRPr lang="en-US" dirty="0"/>
          </a:p>
        </p:txBody>
      </p:sp>
    </p:spTree>
    <p:extLst>
      <p:ext uri="{BB962C8B-B14F-4D97-AF65-F5344CB8AC3E}">
        <p14:creationId xmlns:p14="http://schemas.microsoft.com/office/powerpoint/2010/main" val="231390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609600"/>
            <a:ext cx="8229600" cy="1143000"/>
          </a:xfrm>
        </p:spPr>
        <p:txBody>
          <a:bodyPr>
            <a:noAutofit/>
          </a:bodyPr>
          <a:lstStyle/>
          <a:p>
            <a:pPr eaLnBrk="1" hangingPunct="1"/>
            <a:r>
              <a:rPr lang="en-US" dirty="0"/>
              <a:t>STL Strategies 4 and 5: Purposes and Key Features</a:t>
            </a:r>
          </a:p>
        </p:txBody>
      </p:sp>
      <p:sp>
        <p:nvSpPr>
          <p:cNvPr id="16387" name="Rectangle 3"/>
          <p:cNvSpPr>
            <a:spLocks noGrp="1" noChangeArrowheads="1"/>
          </p:cNvSpPr>
          <p:nvPr>
            <p:ph type="body" idx="1"/>
          </p:nvPr>
        </p:nvSpPr>
        <p:spPr>
          <a:xfrm>
            <a:off x="685800" y="2057400"/>
            <a:ext cx="3886200" cy="1752600"/>
          </a:xfrm>
          <a:ln w="50800">
            <a:solidFill>
              <a:schemeClr val="accent1"/>
            </a:solidFill>
          </a:ln>
        </p:spPr>
        <p:txBody>
          <a:bodyPr/>
          <a:lstStyle/>
          <a:p>
            <a:pPr marL="0" indent="0" algn="ctr" eaLnBrk="1" hangingPunct="1">
              <a:spcAft>
                <a:spcPts val="600"/>
              </a:spcAft>
              <a:buNone/>
            </a:pPr>
            <a:r>
              <a:rPr lang="en-US" sz="3000" b="1" dirty="0"/>
              <a:t>Strategy 4</a:t>
            </a:r>
          </a:p>
          <a:p>
            <a:pPr marL="228600" indent="-228600" algn="ctr">
              <a:spcBef>
                <a:spcPts val="672"/>
              </a:spcBef>
              <a:spcAft>
                <a:spcPts val="1200"/>
              </a:spcAft>
              <a:buNone/>
            </a:pPr>
            <a:r>
              <a:rPr lang="en-US" sz="3000" dirty="0"/>
              <a:t>What are the purpose and key features?</a:t>
            </a:r>
          </a:p>
        </p:txBody>
      </p:sp>
      <p:sp>
        <p:nvSpPr>
          <p:cNvPr id="9" name="Rectangle 3"/>
          <p:cNvSpPr txBox="1">
            <a:spLocks noChangeArrowheads="1"/>
          </p:cNvSpPr>
          <p:nvPr/>
        </p:nvSpPr>
        <p:spPr bwMode="auto">
          <a:xfrm>
            <a:off x="4724400" y="2057400"/>
            <a:ext cx="3886200" cy="1752600"/>
          </a:xfrm>
          <a:prstGeom prst="rect">
            <a:avLst/>
          </a:prstGeom>
          <a:noFill/>
          <a:ln w="50800">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ts val="600"/>
              </a:spcAft>
              <a:buClr>
                <a:schemeClr val="accent1"/>
              </a:buClr>
              <a:buSzPct val="85000"/>
              <a:buFont typeface="Arial" charset="0"/>
              <a:buNone/>
              <a:tabLst/>
              <a:defRPr/>
            </a:pPr>
            <a:r>
              <a:rPr kumimoji="0" lang="en-US" sz="30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Strategy 5</a:t>
            </a:r>
          </a:p>
          <a:p>
            <a:pPr marL="228600" marR="0" lvl="0" indent="-228600" algn="ctr" defTabSz="914400" rtl="0" eaLnBrk="0" fontAlgn="base" latinLnBrk="0" hangingPunct="0">
              <a:lnSpc>
                <a:spcPct val="100000"/>
              </a:lnSpc>
              <a:spcBef>
                <a:spcPts val="672"/>
              </a:spcBef>
              <a:spcAft>
                <a:spcPts val="1200"/>
              </a:spcAft>
              <a:buClr>
                <a:schemeClr val="accent1"/>
              </a:buClr>
              <a:buSzPct val="85000"/>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What are the purpose and key features?</a:t>
            </a:r>
          </a:p>
        </p:txBody>
      </p:sp>
    </p:spTree>
    <p:extLst>
      <p:ext uri="{BB962C8B-B14F-4D97-AF65-F5344CB8AC3E}">
        <p14:creationId xmlns:p14="http://schemas.microsoft.com/office/powerpoint/2010/main" val="1375290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21156</TotalTime>
  <Words>8262</Words>
  <Application>Microsoft Office PowerPoint</Application>
  <PresentationFormat>On-screen Show (4:3)</PresentationFormat>
  <Paragraphs>1020</Paragraphs>
  <Slides>69</Slides>
  <Notes>69</Notes>
  <HiddenSlides>2</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69</vt:i4>
      </vt:variant>
    </vt:vector>
  </HeadingPairs>
  <TitlesOfParts>
    <vt:vector size="76" baseType="lpstr">
      <vt:lpstr>Arial</vt:lpstr>
      <vt:lpstr>Calibri</vt:lpstr>
      <vt:lpstr>Lucida Sans Unicode</vt:lpstr>
      <vt:lpstr>Symbol</vt:lpstr>
      <vt:lpstr>Clarity</vt:lpstr>
      <vt:lpstr>1_Clarity</vt:lpstr>
      <vt:lpstr>2_Clarity</vt:lpstr>
      <vt:lpstr>RESPeCT PD pROGRAM</vt:lpstr>
      <vt:lpstr>Agenda for Day 3</vt:lpstr>
      <vt:lpstr>Trends in Reflections</vt:lpstr>
      <vt:lpstr>Today’s Focus Questions</vt:lpstr>
      <vt:lpstr>PowerPoint Presentation</vt:lpstr>
      <vt:lpstr>The Student Thinking Lens: Moving Student Thinking Forward</vt:lpstr>
      <vt:lpstr>The Student Thinking Lens: Moving Student Thinking Forward</vt:lpstr>
      <vt:lpstr>The Student Thinking Lens: From Questions to Activities</vt:lpstr>
      <vt:lpstr>STL Strategies 4 and 5: Purposes and Key Features</vt:lpstr>
      <vt:lpstr> Relationships between Strategies 4 and 5 </vt:lpstr>
      <vt:lpstr>Practice Identifying Strategies 4 and 5</vt:lpstr>
      <vt:lpstr>Lesson Analysis Focus Question</vt:lpstr>
      <vt:lpstr>Lesson Analysis: Review Lesson  Context </vt:lpstr>
      <vt:lpstr>Lesson Analysis: Identify Strategy 4</vt:lpstr>
      <vt:lpstr>Lesson Analysis: Analyze Strategy 4 and Reflect</vt:lpstr>
      <vt:lpstr>Strategy 5 Practice: Explanation and Argumentation   </vt:lpstr>
      <vt:lpstr>Lesson Analysis: Review Lesson  Context </vt:lpstr>
      <vt:lpstr>Lesson Analysis: Identify Strategy 5 </vt:lpstr>
      <vt:lpstr>Lesson Analysis: Analyze Strategy 5 and Reflect</vt:lpstr>
      <vt:lpstr>Reflect: Key Ideas about Lesson Analysis</vt:lpstr>
      <vt:lpstr> Summarizing Strategies 4 and 5</vt:lpstr>
      <vt:lpstr>Reflect: Lesson Analysis Focus Question</vt:lpstr>
      <vt:lpstr>Variation in traits</vt:lpstr>
      <vt:lpstr>Unit Central Question</vt:lpstr>
      <vt:lpstr>Review: Variation in Traits</vt:lpstr>
      <vt:lpstr>Review: Types of Traits</vt:lpstr>
      <vt:lpstr>Novelty-Seeking Behavioral Trait</vt:lpstr>
      <vt:lpstr>Novelty-Seeking Behavioral Trait</vt:lpstr>
      <vt:lpstr>Content Deepening: Focus Question 1</vt:lpstr>
      <vt:lpstr>Inherited Traits</vt:lpstr>
      <vt:lpstr>NGSS Standards: Inheritance and Variation in Traits</vt:lpstr>
      <vt:lpstr>NGSS Standards: Inheritance and Variation in Traits</vt:lpstr>
      <vt:lpstr>Lesson 6: Focus Questions</vt:lpstr>
      <vt:lpstr>Investigation 1: Mouse Traits</vt:lpstr>
      <vt:lpstr>Data Table of Mouse Traits</vt:lpstr>
      <vt:lpstr>NGSS Standards: Inheritance and Variation in Traits</vt:lpstr>
      <vt:lpstr>True or False?</vt:lpstr>
      <vt:lpstr>True or False?</vt:lpstr>
      <vt:lpstr>True or False?</vt:lpstr>
      <vt:lpstr>Reflect: Lesson-6 Focus Questions</vt:lpstr>
      <vt:lpstr>Reflect: Content Deepening Focus Question 1</vt:lpstr>
      <vt:lpstr>Investigation 2: Genetics or Environment?</vt:lpstr>
      <vt:lpstr>Investigation 2: Genetics or Environment? </vt:lpstr>
      <vt:lpstr>PowerPoint Presentation</vt:lpstr>
      <vt:lpstr>PowerPoint Presentation</vt:lpstr>
      <vt:lpstr>Investigation 2: Genetics or Environment?</vt:lpstr>
      <vt:lpstr>Investigation 2: Genetics or Environment?</vt:lpstr>
      <vt:lpstr>Investigation 2: Genetics or Environment?</vt:lpstr>
      <vt:lpstr>Investigation 2: Genetics or Environment?</vt:lpstr>
      <vt:lpstr>Investigation 2: Genetics or Environment?</vt:lpstr>
      <vt:lpstr>PowerPoint Presentation</vt:lpstr>
      <vt:lpstr>NGSS Standards: Inheritance and Variation in Traits</vt:lpstr>
      <vt:lpstr>Ideas That Explain How Populations Change over Time</vt:lpstr>
      <vt:lpstr>Investigation 3: Counting Seeds</vt:lpstr>
      <vt:lpstr>Investigation 3: Counting Seeds</vt:lpstr>
      <vt:lpstr>Ideas That Explain How Populations Change over Time</vt:lpstr>
      <vt:lpstr>Reflect: Content Deepening Focus Question 1</vt:lpstr>
      <vt:lpstr>Content Deepening: Focus Question 2</vt:lpstr>
      <vt:lpstr>Investigation 4: Explaining Changes over Time</vt:lpstr>
      <vt:lpstr>Investigation 4: Explaining Changes over Time</vt:lpstr>
      <vt:lpstr>Investigation 4: Explaining Changes over Time</vt:lpstr>
      <vt:lpstr>Reflect: Content Deepening Focus Question 2</vt:lpstr>
      <vt:lpstr>Content Deepening Reflections</vt:lpstr>
      <vt:lpstr>Summary: Moving Student Thinking Forward </vt:lpstr>
      <vt:lpstr>Today’s Focus Questions</vt:lpstr>
      <vt:lpstr>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769</cp:revision>
  <cp:lastPrinted>2016-03-10T21:38:21Z</cp:lastPrinted>
  <dcterms:created xsi:type="dcterms:W3CDTF">2014-06-10T18:20:14Z</dcterms:created>
  <dcterms:modified xsi:type="dcterms:W3CDTF">2020-01-07T21:39:54Z</dcterms:modified>
</cp:coreProperties>
</file>