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736" r:id="rId3"/>
  </p:sldMasterIdLst>
  <p:notesMasterIdLst>
    <p:notesMasterId r:id="rId72"/>
  </p:notesMasterIdLst>
  <p:sldIdLst>
    <p:sldId id="299" r:id="rId4"/>
    <p:sldId id="390" r:id="rId5"/>
    <p:sldId id="391" r:id="rId6"/>
    <p:sldId id="392" r:id="rId7"/>
    <p:sldId id="427" r:id="rId8"/>
    <p:sldId id="393" r:id="rId9"/>
    <p:sldId id="394" r:id="rId10"/>
    <p:sldId id="395" r:id="rId11"/>
    <p:sldId id="428" r:id="rId12"/>
    <p:sldId id="396" r:id="rId13"/>
    <p:sldId id="397" r:id="rId14"/>
    <p:sldId id="398" r:id="rId15"/>
    <p:sldId id="340"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357" r:id="rId33"/>
    <p:sldId id="429" r:id="rId34"/>
    <p:sldId id="430" r:id="rId35"/>
    <p:sldId id="431" r:id="rId36"/>
    <p:sldId id="433" r:id="rId37"/>
    <p:sldId id="434" r:id="rId38"/>
    <p:sldId id="435" r:id="rId39"/>
    <p:sldId id="436" r:id="rId40"/>
    <p:sldId id="437" r:id="rId41"/>
    <p:sldId id="438" r:id="rId42"/>
    <p:sldId id="439" r:id="rId43"/>
    <p:sldId id="441" r:id="rId44"/>
    <p:sldId id="442" r:id="rId45"/>
    <p:sldId id="443" r:id="rId46"/>
    <p:sldId id="444" r:id="rId47"/>
    <p:sldId id="445" r:id="rId48"/>
    <p:sldId id="446" r:id="rId49"/>
    <p:sldId id="447" r:id="rId50"/>
    <p:sldId id="448" r:id="rId51"/>
    <p:sldId id="449" r:id="rId52"/>
    <p:sldId id="450" r:id="rId53"/>
    <p:sldId id="456" r:id="rId54"/>
    <p:sldId id="457" r:id="rId55"/>
    <p:sldId id="458" r:id="rId56"/>
    <p:sldId id="454" r:id="rId57"/>
    <p:sldId id="455" r:id="rId58"/>
    <p:sldId id="459" r:id="rId59"/>
    <p:sldId id="464" r:id="rId60"/>
    <p:sldId id="465" r:id="rId61"/>
    <p:sldId id="466" r:id="rId62"/>
    <p:sldId id="467" r:id="rId63"/>
    <p:sldId id="468" r:id="rId64"/>
    <p:sldId id="462" r:id="rId65"/>
    <p:sldId id="469" r:id="rId66"/>
    <p:sldId id="470" r:id="rId67"/>
    <p:sldId id="389" r:id="rId68"/>
    <p:sldId id="356" r:id="rId69"/>
    <p:sldId id="355" r:id="rId70"/>
    <p:sldId id="426"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00" autoAdjust="0"/>
    <p:restoredTop sz="76344" autoAdjust="0"/>
  </p:normalViewPr>
  <p:slideViewPr>
    <p:cSldViewPr>
      <p:cViewPr varScale="1">
        <p:scale>
          <a:sx n="86" d="100"/>
          <a:sy n="86" d="100"/>
        </p:scale>
        <p:origin x="948" y="60"/>
      </p:cViewPr>
      <p:guideLst>
        <p:guide orient="horz" pos="2160"/>
        <p:guide pos="2880"/>
      </p:guideLst>
    </p:cSldViewPr>
  </p:slideViewPr>
  <p:notesTextViewPr>
    <p:cViewPr>
      <p:scale>
        <a:sx n="1" d="1"/>
        <a:sy n="1" d="1"/>
      </p:scale>
      <p:origin x="0" y="0"/>
    </p:cViewPr>
  </p:notesTextViewPr>
  <p:sorterViewPr>
    <p:cViewPr>
      <p:scale>
        <a:sx n="100" d="100"/>
        <a:sy n="100" d="100"/>
      </p:scale>
      <p:origin x="0" y="-125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3 min</a:t>
            </a:r>
          </a:p>
          <a:p>
            <a:pPr eaLnBrk="1" hangingPunct="1"/>
            <a:endParaRPr lang="en-US" altLang="en-US" dirty="0"/>
          </a:p>
          <a:p>
            <a:pPr marL="228600" indent="-228600" eaLnBrk="1" hangingPunct="1">
              <a:buAutoNum type="alphaLcPeriod"/>
            </a:pPr>
            <a:r>
              <a:rPr lang="en-US" sz="1200" kern="1200" dirty="0">
                <a:solidFill>
                  <a:schemeClr val="tx1"/>
                </a:solidFill>
                <a:effectLst/>
                <a:latin typeface="+mn-lt"/>
                <a:ea typeface="+mn-ea"/>
                <a:cs typeface="+mn-cs"/>
              </a:rPr>
              <a:t>Take care of any housekeeping issues.</a:t>
            </a:r>
          </a:p>
          <a:p>
            <a:pPr marL="228600" indent="-228600" eaLnBrk="1" hangingPunct="1">
              <a:buAutoNum type="alphaLcPeriod"/>
            </a:pPr>
            <a:endParaRPr lang="en-US" altLang="en-US" dirty="0"/>
          </a:p>
        </p:txBody>
      </p:sp>
    </p:spTree>
    <p:extLst>
      <p:ext uri="{BB962C8B-B14F-4D97-AF65-F5344CB8AC3E}">
        <p14:creationId xmlns:p14="http://schemas.microsoft.com/office/powerpoint/2010/main" val="308322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3 min</a:t>
            </a:r>
          </a:p>
          <a:p>
            <a:pPr eaLnBrk="1" hangingPunct="1"/>
            <a:endParaRPr lang="en-US" dirty="0"/>
          </a:p>
          <a:p>
            <a:pPr marL="228600" lvl="1" indent="-228600">
              <a:buAutoNum type="alphaLcPeriod"/>
            </a:pPr>
            <a:r>
              <a:rPr lang="en-US" sz="1200" kern="1200" dirty="0">
                <a:solidFill>
                  <a:schemeClr val="tx1"/>
                </a:solidFill>
                <a:latin typeface="+mn-lt"/>
                <a:ea typeface="+mn-ea"/>
                <a:cs typeface="+mn-cs"/>
              </a:rPr>
              <a:t>“This is the three-step protocol that will guide our video-based lesson analysis work. Although we’ll follow the protocol a bit more loosely during the Summer Institute, we’ll rely heavily on this explicit three-step format as we move into the fall study groups.”</a:t>
            </a:r>
          </a:p>
          <a:p>
            <a:pPr marL="228600" lvl="1" indent="-228600">
              <a:buNone/>
            </a:pPr>
            <a:endParaRPr lang="en-US" dirty="0"/>
          </a:p>
          <a:p>
            <a:pPr marL="228600" indent="-228600">
              <a:buAutoNum type="alphaLcPeriod" startAt="2"/>
            </a:pPr>
            <a:r>
              <a:rPr lang="en-US" dirty="0"/>
              <a:t>Review the steps on the slide; then tell participants, “Framing our analysis in this way and following specific steps will help us focus more holistically on the teaching and the impact of the </a:t>
            </a:r>
            <a:r>
              <a:rPr lang="en-US" dirty="0" err="1"/>
              <a:t>STeLLA</a:t>
            </a:r>
            <a:r>
              <a:rPr lang="en-US" dirty="0"/>
              <a:t> strategies on student thinking and learning and the storyline students are constructing (i.e., the Student Thinking Lens and the Science Content Storyline Lens).” </a:t>
            </a:r>
            <a:r>
              <a:rPr lang="en-US" sz="900" dirty="0"/>
              <a:t> </a:t>
            </a:r>
          </a:p>
          <a:p>
            <a:pPr marL="0" indent="0">
              <a:buNone/>
            </a:pP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10</a:t>
            </a:fld>
            <a:endParaRPr lang="en-US"/>
          </a:p>
        </p:txBody>
      </p:sp>
    </p:spTree>
    <p:extLst>
      <p:ext uri="{BB962C8B-B14F-4D97-AF65-F5344CB8AC3E}">
        <p14:creationId xmlns:p14="http://schemas.microsoft.com/office/powerpoint/2010/main" val="49787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lvl="0"/>
            <a:r>
              <a:rPr lang="en-US" dirty="0"/>
              <a:t>3 </a:t>
            </a:r>
            <a:r>
              <a:rPr lang="en-US" baseline="0" dirty="0"/>
              <a:t>min</a:t>
            </a:r>
          </a:p>
          <a:p>
            <a:pPr lvl="0"/>
            <a:endParaRPr lang="en-US" sz="1200" kern="1200" baseline="0" dirty="0">
              <a:solidFill>
                <a:schemeClr val="tx1"/>
              </a:solidFill>
              <a:latin typeface="+mn-lt"/>
              <a:ea typeface="+mn-ea"/>
              <a:cs typeface="+mn-cs"/>
            </a:endParaRPr>
          </a:p>
          <a:p>
            <a:pPr marL="228600" lvl="0" indent="-228600">
              <a:buAutoNum type="alphaLcPeriod"/>
            </a:pPr>
            <a:r>
              <a:rPr lang="en-US" sz="1200" kern="1200" dirty="0">
                <a:solidFill>
                  <a:schemeClr val="tx1"/>
                </a:solidFill>
                <a:latin typeface="+mn-lt"/>
                <a:ea typeface="+mn-ea"/>
                <a:cs typeface="+mn-cs"/>
              </a:rPr>
              <a:t>“The lesson analysis protocol includes this five-step process.”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Review the steps on the slide and note that in the study groups, these steps will be followed more explicitly than they will be during the Summer Institute.</a:t>
            </a:r>
          </a:p>
          <a:p>
            <a:pPr marL="0" indent="0">
              <a:buNone/>
            </a:pPr>
            <a:endParaRPr lang="en-US" sz="1200" kern="1200" dirty="0">
              <a:solidFill>
                <a:schemeClr val="tx1"/>
              </a:solidFill>
              <a:latin typeface="+mn-lt"/>
              <a:ea typeface="+mn-ea"/>
              <a:cs typeface="+mn-cs"/>
            </a:endParaRPr>
          </a:p>
          <a:p>
            <a:endParaRPr lang="en-US" dirty="0"/>
          </a:p>
        </p:txBody>
      </p:sp>
      <p:sp>
        <p:nvSpPr>
          <p:cNvPr id="44036" name="Slide Number Placeholder 3"/>
          <p:cNvSpPr>
            <a:spLocks noGrp="1"/>
          </p:cNvSpPr>
          <p:nvPr>
            <p:ph type="sldNum" sz="quarter" idx="5"/>
          </p:nvPr>
        </p:nvSpPr>
        <p:spPr>
          <a:noFill/>
        </p:spPr>
        <p:txBody>
          <a:bodyPr/>
          <a:lstStyle>
            <a:lvl1pPr defTabSz="966507" eaLnBrk="0" hangingPunct="0">
              <a:defRPr>
                <a:solidFill>
                  <a:schemeClr val="tx1"/>
                </a:solidFill>
                <a:latin typeface="Arial" charset="0"/>
              </a:defRPr>
            </a:lvl1pPr>
            <a:lvl2pPr marL="770572" indent="-296373" defTabSz="966507" eaLnBrk="0" hangingPunct="0">
              <a:defRPr>
                <a:solidFill>
                  <a:schemeClr val="tx1"/>
                </a:solidFill>
                <a:latin typeface="Arial" charset="0"/>
              </a:defRPr>
            </a:lvl2pPr>
            <a:lvl3pPr marL="1185495" indent="-237099" defTabSz="966507" eaLnBrk="0" hangingPunct="0">
              <a:defRPr>
                <a:solidFill>
                  <a:schemeClr val="tx1"/>
                </a:solidFill>
                <a:latin typeface="Arial" charset="0"/>
              </a:defRPr>
            </a:lvl3pPr>
            <a:lvl4pPr marL="1659690" indent="-237099" defTabSz="966507" eaLnBrk="0" hangingPunct="0">
              <a:defRPr>
                <a:solidFill>
                  <a:schemeClr val="tx1"/>
                </a:solidFill>
                <a:latin typeface="Arial" charset="0"/>
              </a:defRPr>
            </a:lvl4pPr>
            <a:lvl5pPr marL="2133890" indent="-237099" defTabSz="966507" eaLnBrk="0" hangingPunct="0">
              <a:defRPr>
                <a:solidFill>
                  <a:schemeClr val="tx1"/>
                </a:solidFill>
                <a:latin typeface="Arial" charset="0"/>
              </a:defRPr>
            </a:lvl5pPr>
            <a:lvl6pPr marL="2608086" indent="-237099" defTabSz="966507" eaLnBrk="0" fontAlgn="base" hangingPunct="0">
              <a:spcBef>
                <a:spcPct val="0"/>
              </a:spcBef>
              <a:spcAft>
                <a:spcPct val="0"/>
              </a:spcAft>
              <a:defRPr>
                <a:solidFill>
                  <a:schemeClr val="tx1"/>
                </a:solidFill>
                <a:latin typeface="Arial" charset="0"/>
              </a:defRPr>
            </a:lvl6pPr>
            <a:lvl7pPr marL="3082284" indent="-237099" defTabSz="966507" eaLnBrk="0" fontAlgn="base" hangingPunct="0">
              <a:spcBef>
                <a:spcPct val="0"/>
              </a:spcBef>
              <a:spcAft>
                <a:spcPct val="0"/>
              </a:spcAft>
              <a:defRPr>
                <a:solidFill>
                  <a:schemeClr val="tx1"/>
                </a:solidFill>
                <a:latin typeface="Arial" charset="0"/>
              </a:defRPr>
            </a:lvl7pPr>
            <a:lvl8pPr marL="3556482" indent="-237099" defTabSz="966507" eaLnBrk="0" fontAlgn="base" hangingPunct="0">
              <a:spcBef>
                <a:spcPct val="0"/>
              </a:spcBef>
              <a:spcAft>
                <a:spcPct val="0"/>
              </a:spcAft>
              <a:defRPr>
                <a:solidFill>
                  <a:schemeClr val="tx1"/>
                </a:solidFill>
                <a:latin typeface="Arial" charset="0"/>
              </a:defRPr>
            </a:lvl8pPr>
            <a:lvl9pPr marL="4030679" indent="-237099" defTabSz="966507" eaLnBrk="0" fontAlgn="base" hangingPunct="0">
              <a:spcBef>
                <a:spcPct val="0"/>
              </a:spcBef>
              <a:spcAft>
                <a:spcPct val="0"/>
              </a:spcAft>
              <a:defRPr>
                <a:solidFill>
                  <a:schemeClr val="tx1"/>
                </a:solidFill>
                <a:latin typeface="Arial" charset="0"/>
              </a:defRPr>
            </a:lvl9pPr>
          </a:lstStyle>
          <a:p>
            <a:pPr eaLnBrk="1" hangingPunct="1"/>
            <a:fld id="{B59F497B-ABD1-49CE-9BDF-6FB0A384F89B}" type="slidenum">
              <a:rPr lang="en-US">
                <a:solidFill>
                  <a:srgbClr val="000000"/>
                </a:solidFill>
              </a:rPr>
              <a:pPr eaLnBrk="1" hangingPunct="1"/>
              <a:t>11</a:t>
            </a:fld>
            <a:endParaRPr lang="en-US"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t>BSCS</a:t>
            </a:r>
          </a:p>
        </p:txBody>
      </p:sp>
      <p:sp>
        <p:nvSpPr>
          <p:cNvPr id="3" name="Header Placeholder 2"/>
          <p:cNvSpPr>
            <a:spLocks noGrp="1"/>
          </p:cNvSpPr>
          <p:nvPr>
            <p:ph type="hdr" sz="quarter" idx="11"/>
          </p:nvPr>
        </p:nvSpPr>
        <p:spPr/>
        <p:txBody>
          <a:bodyPr/>
          <a:lstStyle/>
          <a:p>
            <a:pPr>
              <a:defRPr/>
            </a:pPr>
            <a:r>
              <a:rPr lang="en-US"/>
              <a:t>STeLLA Blue 1       Study Group 1</a:t>
            </a:r>
            <a:endParaRPr lang="en-US" dirty="0"/>
          </a:p>
        </p:txBody>
      </p:sp>
      <p:sp>
        <p:nvSpPr>
          <p:cNvPr id="4" name="Date Placeholder 3"/>
          <p:cNvSpPr>
            <a:spLocks noGrp="1"/>
          </p:cNvSpPr>
          <p:nvPr>
            <p:ph type="dt" idx="12"/>
          </p:nvPr>
        </p:nvSpPr>
        <p:spPr/>
        <p:txBody>
          <a:bodyPr/>
          <a:lstStyle/>
          <a:p>
            <a:pPr>
              <a:defRPr/>
            </a:pPr>
            <a:r>
              <a:rPr lang="en-US"/>
              <a:t>9/24/2012</a:t>
            </a:r>
            <a:endParaRPr lang="en-US" dirty="0"/>
          </a:p>
        </p:txBody>
      </p:sp>
    </p:spTree>
    <p:extLst>
      <p:ext uri="{BB962C8B-B14F-4D97-AF65-F5344CB8AC3E}">
        <p14:creationId xmlns:p14="http://schemas.microsoft.com/office/powerpoint/2010/main" val="70356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 </a:t>
            </a:r>
          </a:p>
          <a:p>
            <a:endParaRPr lang="en-US" baseline="0" dirty="0"/>
          </a:p>
          <a:p>
            <a:pPr marL="228600" lvl="1" indent="-228600">
              <a:buAutoNum type="alphaLcPeriod"/>
            </a:pPr>
            <a:r>
              <a:rPr lang="en-US" b="1" dirty="0"/>
              <a:t>Ask:</a:t>
            </a:r>
            <a:r>
              <a:rPr lang="en-US" dirty="0"/>
              <a:t> “Why is each of these viewing basics important? Which will be hardest for you?”</a:t>
            </a:r>
          </a:p>
          <a:p>
            <a:endParaRPr lang="en-US" u="sng" dirty="0"/>
          </a:p>
          <a:p>
            <a:pPr marL="228600" indent="-228600">
              <a:buAutoNum type="alphaLcPeriod" startAt="2"/>
            </a:pPr>
            <a:r>
              <a:rPr lang="en-US" dirty="0"/>
              <a:t>Tell participants they can find details on the viewing basics in the </a:t>
            </a:r>
            <a:r>
              <a:rPr lang="en-US" dirty="0" err="1"/>
              <a:t>STeLLA</a:t>
            </a:r>
            <a:r>
              <a:rPr lang="en-US" dirty="0"/>
              <a:t> strategies booklet and refer to this information later.</a:t>
            </a:r>
          </a:p>
          <a:p>
            <a:endParaRPr lang="en-US" b="1" dirty="0"/>
          </a:p>
          <a:p>
            <a:pPr marL="228600" indent="-228600">
              <a:buAutoNum type="alphaLcPeriod" startAt="3"/>
            </a:pPr>
            <a:r>
              <a:rPr lang="en-US" b="1" dirty="0"/>
              <a:t>Highlight:</a:t>
            </a:r>
            <a:r>
              <a:rPr lang="en-US" dirty="0"/>
              <a:t> “The videos we’ll be viewing throughout the program aren’t necessarily exemplary, but rather they provide real-world examples of teachers implementing the </a:t>
            </a:r>
            <a:r>
              <a:rPr lang="en-US" dirty="0" err="1"/>
              <a:t>STeLLA</a:t>
            </a:r>
            <a:r>
              <a:rPr lang="en-US" dirty="0"/>
              <a:t> strategies. Examples like these deepen our thinking because we can see the sometimes unintended results of teacher decisions and consider missed opportunities.” </a:t>
            </a:r>
          </a:p>
          <a:p>
            <a:endParaRPr lang="en-US" u="sng" dirty="0"/>
          </a:p>
          <a:p>
            <a:pPr marL="228600" indent="-228600">
              <a:buAutoNum type="alphaLcPeriod" startAt="4"/>
            </a:pPr>
            <a:r>
              <a:rPr lang="en-US" b="1" dirty="0"/>
              <a:t>Honor the </a:t>
            </a:r>
            <a:r>
              <a:rPr lang="en-US" b="1" dirty="0" err="1"/>
              <a:t>videocase</a:t>
            </a:r>
            <a:r>
              <a:rPr lang="en-US" b="1" dirty="0"/>
              <a:t> teachers! </a:t>
            </a:r>
            <a:r>
              <a:rPr lang="en-US" dirty="0"/>
              <a:t>All of these courageous teachers are not only working hard to improve their own teaching practice but are also willing to make their practice public so that others can learn from it. None of them would claim to be exemplary science teachers. </a:t>
            </a:r>
            <a:r>
              <a:rPr lang="en-US" sz="900" dirty="0"/>
              <a:t>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210962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Describe the context of the first video clip participants will watch. (See the top of the transcript—handout 2.1 in the PD program binder.)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“This student interview showcases the use of elicit and probe questions. Even though this clip doesn’t take place in the context of an actual classroom, the idea is to look at the quality and form of the questions. Our second video clip will feature probe and challenge questions in a classroom context.”</a:t>
            </a:r>
          </a:p>
          <a:p>
            <a:pPr marL="342900" indent="-342900">
              <a:buAutoNum type="alphaLcPeriod" startAt="2"/>
            </a:pPr>
            <a:endParaRPr lang="en-US" sz="18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416101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dirty="0"/>
              <a:t>20 min </a:t>
            </a:r>
          </a:p>
          <a:p>
            <a:endParaRPr lang="en-US" dirty="0"/>
          </a:p>
          <a:p>
            <a:pPr marL="228600" lvl="1" indent="-228600">
              <a:buAutoNum type="alphaLcPeriod"/>
            </a:pPr>
            <a:r>
              <a:rPr lang="en-US" dirty="0"/>
              <a:t>Provide instructions for watching video clip 1 and using the transcript to identify</a:t>
            </a:r>
            <a:r>
              <a:rPr lang="en-US" b="1" i="1" dirty="0"/>
              <a:t> </a:t>
            </a:r>
            <a:r>
              <a:rPr lang="en-US" dirty="0"/>
              <a:t>questions that elicit (E) and probe (P) student ideas and predictions.</a:t>
            </a:r>
          </a:p>
          <a:p>
            <a:endParaRPr lang="en-US" u="sng" dirty="0"/>
          </a:p>
          <a:p>
            <a:pPr marL="228600" indent="-228600">
              <a:buAutoNum type="alphaLcPeriod" startAt="2"/>
            </a:pPr>
            <a:r>
              <a:rPr lang="en-US" dirty="0"/>
              <a:t>Remind participants that the purpose of watching the video clip is to deepen their shared understandings of these strategies and to build their individual and collective lesson analysis skills. </a:t>
            </a:r>
          </a:p>
          <a:p>
            <a:endParaRPr lang="en-US" b="1" dirty="0"/>
          </a:p>
          <a:p>
            <a:pPr marL="228600" indent="-228600">
              <a:buAutoNum type="alphaLcPeriod" startAt="3"/>
            </a:pPr>
            <a:r>
              <a:rPr lang="en-US" b="1" dirty="0"/>
              <a:t>Individuals:</a:t>
            </a:r>
            <a:r>
              <a:rPr lang="en-US" dirty="0"/>
              <a:t> Allow time for participants to review the video transcript and mark E and P questions. </a:t>
            </a:r>
          </a:p>
          <a:p>
            <a:endParaRPr lang="en-US" b="1" dirty="0"/>
          </a:p>
          <a:p>
            <a:pPr marL="228600" indent="-228600">
              <a:buAutoNum type="alphaLcPeriod" startAt="4"/>
            </a:pPr>
            <a:r>
              <a:rPr lang="en-US" b="1" dirty="0"/>
              <a:t>Whole group:</a:t>
            </a:r>
            <a:r>
              <a:rPr lang="en-US" dirty="0"/>
              <a:t> Discuss what participants found in the transcript. Encourage them to use evidence from the transcript and reasons from their Z-fold summary charts or the </a:t>
            </a:r>
            <a:r>
              <a:rPr lang="en-US" dirty="0" err="1"/>
              <a:t>STeLLA</a:t>
            </a:r>
            <a:r>
              <a:rPr lang="en-US" dirty="0"/>
              <a:t> strategies booklet to support their ideas. Participants should work to differentiate elicit and probe questions and distinguish them from other types of teacher questions or statements.</a:t>
            </a:r>
          </a:p>
          <a:p>
            <a:endParaRPr lang="en-US" dirty="0"/>
          </a:p>
          <a:p>
            <a:r>
              <a:rPr lang="en-US" sz="1200" b="1" kern="1200" dirty="0">
                <a:solidFill>
                  <a:schemeClr val="tx1"/>
                </a:solidFill>
                <a:latin typeface="+mn-lt"/>
                <a:ea typeface="+mn-ea"/>
                <a:cs typeface="+mn-cs"/>
              </a:rPr>
              <a:t>Examples of elicit questions: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00:00:06:</a:t>
            </a:r>
            <a:r>
              <a:rPr lang="en-US" sz="1200" kern="1200" dirty="0">
                <a:solidFill>
                  <a:schemeClr val="tx1"/>
                </a:solidFill>
                <a:latin typeface="+mn-lt"/>
                <a:ea typeface="+mn-ea"/>
                <a:cs typeface="+mn-cs"/>
              </a:rPr>
              <a:t> “How are they [the rabbits] different?” </a:t>
            </a:r>
          </a:p>
          <a:p>
            <a:pPr marL="137160" indent="-137160">
              <a:buFont typeface="Arial" pitchFamily="34" charset="0"/>
              <a:buChar char="•"/>
            </a:pPr>
            <a:r>
              <a:rPr lang="en-US" sz="1200" b="1" kern="1200" dirty="0">
                <a:solidFill>
                  <a:schemeClr val="tx1"/>
                </a:solidFill>
                <a:latin typeface="+mn-lt"/>
                <a:ea typeface="+mn-ea"/>
                <a:cs typeface="+mn-cs"/>
              </a:rPr>
              <a:t>Segment 00:00:30:</a:t>
            </a:r>
            <a:r>
              <a:rPr lang="en-US" sz="1200" kern="1200" dirty="0">
                <a:solidFill>
                  <a:schemeClr val="tx1"/>
                </a:solidFill>
                <a:latin typeface="+mn-lt"/>
                <a:ea typeface="+mn-ea"/>
                <a:cs typeface="+mn-cs"/>
              </a:rPr>
              <a:t> “So if [the rabbits] were born in this habitat, or this area, and this was a predator, would any of them have a better chance of surviving than the others?”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Although elicit questions are typically used in a classroom setting to elicit a variety of student ideas, this video clip shows an interview with a student conducted before the Variation in Traits unit began.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probe questions: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00:00:13: </a:t>
            </a:r>
            <a:r>
              <a:rPr lang="en-US" sz="1200" kern="1200" dirty="0">
                <a:solidFill>
                  <a:schemeClr val="tx1"/>
                </a:solidFill>
                <a:latin typeface="+mn-lt"/>
                <a:ea typeface="+mn-ea"/>
                <a:cs typeface="+mn-cs"/>
              </a:rPr>
              <a:t>“OK, so tell me about their skin.”</a:t>
            </a:r>
          </a:p>
          <a:p>
            <a:pPr marL="137160" indent="-137160">
              <a:buFont typeface="Arial" pitchFamily="34" charset="0"/>
              <a:buChar char="•"/>
            </a:pPr>
            <a:r>
              <a:rPr lang="en-US" sz="1200" b="1" kern="1200" dirty="0">
                <a:solidFill>
                  <a:schemeClr val="tx1"/>
                </a:solidFill>
                <a:latin typeface="+mn-lt"/>
                <a:ea typeface="+mn-ea"/>
                <a:cs typeface="+mn-cs"/>
              </a:rPr>
              <a:t>Segment 00:00:44: </a:t>
            </a:r>
            <a:r>
              <a:rPr lang="en-US" sz="1200" kern="1200" dirty="0">
                <a:solidFill>
                  <a:schemeClr val="tx1"/>
                </a:solidFill>
                <a:latin typeface="+mn-lt"/>
                <a:ea typeface="+mn-ea"/>
                <a:cs typeface="+mn-cs"/>
              </a:rPr>
              <a:t>“Ah. So how does blending in help them survive better?”</a:t>
            </a:r>
          </a:p>
          <a:p>
            <a:pPr marL="137160" indent="-137160">
              <a:buFont typeface="Arial" pitchFamily="34" charset="0"/>
              <a:buChar char="•"/>
            </a:pPr>
            <a:r>
              <a:rPr lang="en-US" sz="1200" b="1" kern="1200" dirty="0">
                <a:solidFill>
                  <a:schemeClr val="tx1"/>
                </a:solidFill>
                <a:latin typeface="+mn-lt"/>
                <a:ea typeface="+mn-ea"/>
                <a:cs typeface="+mn-cs"/>
              </a:rPr>
              <a:t>Segment 00:00:51: </a:t>
            </a:r>
            <a:r>
              <a:rPr lang="en-US" sz="1200" kern="1200" dirty="0">
                <a:solidFill>
                  <a:schemeClr val="tx1"/>
                </a:solidFill>
                <a:latin typeface="+mn-lt"/>
                <a:ea typeface="+mn-ea"/>
                <a:cs typeface="+mn-cs"/>
              </a:rPr>
              <a:t>“So which ones out of … out of that group might the predators see more easily?”</a:t>
            </a:r>
          </a:p>
          <a:p>
            <a:pPr marL="137160" indent="-137160">
              <a:buFont typeface="Arial" pitchFamily="34" charset="0"/>
              <a:buChar char="•"/>
            </a:pPr>
            <a:r>
              <a:rPr lang="en-US" sz="1200" b="1" kern="1200" dirty="0">
                <a:solidFill>
                  <a:schemeClr val="tx1"/>
                </a:solidFill>
                <a:latin typeface="+mn-lt"/>
                <a:ea typeface="+mn-ea"/>
                <a:cs typeface="+mn-cs"/>
              </a:rPr>
              <a:t>Segment 00:01:00: </a:t>
            </a:r>
            <a:r>
              <a:rPr lang="en-US" sz="1200" kern="1200" dirty="0">
                <a:solidFill>
                  <a:schemeClr val="tx1"/>
                </a:solidFill>
                <a:latin typeface="+mn-lt"/>
                <a:ea typeface="+mn-ea"/>
                <a:cs typeface="+mn-cs"/>
              </a:rPr>
              <a:t>“How come the black ones?”</a:t>
            </a:r>
          </a:p>
          <a:p>
            <a:pPr marL="137160" indent="-137160">
              <a:buFont typeface="Arial" pitchFamily="34" charset="0"/>
              <a:buChar char="•"/>
            </a:pPr>
            <a:r>
              <a:rPr lang="en-US" sz="1200" b="1" kern="1200" dirty="0">
                <a:solidFill>
                  <a:schemeClr val="tx1"/>
                </a:solidFill>
                <a:latin typeface="+mn-lt"/>
                <a:ea typeface="+mn-ea"/>
                <a:cs typeface="+mn-cs"/>
              </a:rPr>
              <a:t>Segment 00:01:53: </a:t>
            </a:r>
            <a:r>
              <a:rPr lang="en-US" sz="1200" kern="1200" dirty="0">
                <a:solidFill>
                  <a:schemeClr val="tx1"/>
                </a:solidFill>
                <a:latin typeface="+mn-lt"/>
                <a:ea typeface="+mn-ea"/>
                <a:cs typeface="+mn-cs"/>
              </a:rPr>
              <a:t>“How might they look different?”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One question at video segment 00:01:33—“Knowing that these guys are harder to see, over years and years and year, what might these rabbits look like?”—might be interpreted as a challenge question in this interview because the interviewer is trying to guide Marissa toward make a connection she hasn’t mentioned between the predation she’s been talking about and its impact on future generations of rabbits. This question is pushing Marissa to go beyond her current thinking (not simply probing what she knows now.)</a:t>
            </a:r>
            <a:endParaRPr lang="en-US" dirty="0"/>
          </a:p>
          <a:p>
            <a:pPr defTabSz="864908">
              <a:defRPr/>
            </a:pPr>
            <a:endParaRPr lang="en-US" sz="1700"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29022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pPr defTabSz="864908">
              <a:defRPr/>
            </a:pPr>
            <a:endParaRPr lang="en-US" dirty="0"/>
          </a:p>
          <a:p>
            <a:pPr marL="228600" lvl="1" indent="-228600">
              <a:buAutoNum type="alphaLcPeriod"/>
            </a:pPr>
            <a:r>
              <a:rPr lang="en-US" dirty="0"/>
              <a:t>Give participants time to review the video transcript and develop an answer to one of the analysis questions on this slide. Encourage them to write down their answers.</a:t>
            </a:r>
          </a:p>
          <a:p>
            <a:endParaRPr lang="en-US" dirty="0"/>
          </a:p>
          <a:p>
            <a:pPr marL="228600" indent="-228600">
              <a:buAutoNum type="alphaLcPeriod" startAt="2"/>
            </a:pPr>
            <a:r>
              <a:rPr lang="en-US" dirty="0"/>
              <a:t>For this first video analysis, do a round-robin and have each participant share. Ask probe and challenge questions to support participants in communicating their ideas clearly and completely:</a:t>
            </a:r>
          </a:p>
          <a:p>
            <a:pPr marL="448650" indent="-134595">
              <a:buFont typeface="Arial" pitchFamily="34" charset="0"/>
              <a:buChar char="•"/>
            </a:pPr>
            <a:r>
              <a:rPr lang="en-US" b="1" dirty="0"/>
              <a:t>Probe question:</a:t>
            </a:r>
            <a:r>
              <a:rPr lang="en-US" dirty="0"/>
              <a:t> “Can you say more about what you mean by …?”  </a:t>
            </a:r>
          </a:p>
          <a:p>
            <a:pPr marL="448650" indent="-134595">
              <a:buFont typeface="Arial" pitchFamily="34" charset="0"/>
              <a:buChar char="•"/>
            </a:pPr>
            <a:r>
              <a:rPr lang="en-US" b="1" dirty="0"/>
              <a:t>Challenge question:</a:t>
            </a:r>
            <a:r>
              <a:rPr lang="en-US" dirty="0"/>
              <a:t> “Can you point to a specific place in the transcript that supports your idea?” </a:t>
            </a:r>
          </a:p>
          <a:p>
            <a:endParaRPr lang="en-US" dirty="0"/>
          </a:p>
          <a:p>
            <a:pPr marL="228600" indent="-228600">
              <a:buAutoNum type="alphaLcPeriod" startAt="3"/>
            </a:pPr>
            <a:r>
              <a:rPr lang="en-US" dirty="0"/>
              <a:t>As participants share, encourage others to respond by asking questions like these:</a:t>
            </a:r>
          </a:p>
          <a:p>
            <a:pPr marL="448650" indent="-134595">
              <a:buFont typeface="Arial" pitchFamily="34" charset="0"/>
              <a:buChar char="•"/>
            </a:pPr>
            <a:r>
              <a:rPr lang="en-US" dirty="0"/>
              <a:t>Do others have additional evidence to support (or challenge) this idea?</a:t>
            </a:r>
          </a:p>
          <a:p>
            <a:pPr marL="448650" indent="-134595">
              <a:buFont typeface="Arial" pitchFamily="34" charset="0"/>
              <a:buChar char="•"/>
            </a:pPr>
            <a:r>
              <a:rPr lang="en-US" dirty="0"/>
              <a:t>Do others have a different interpretation?</a:t>
            </a:r>
          </a:p>
          <a:p>
            <a:pPr marL="448650" indent="-134595">
              <a:buFont typeface="Arial" pitchFamily="34" charset="0"/>
              <a:buChar char="•"/>
            </a:pPr>
            <a:endParaRPr lang="en-US" sz="1200" b="0" kern="1200" dirty="0">
              <a:solidFill>
                <a:schemeClr val="tx1"/>
              </a:solidFill>
              <a:latin typeface="+mn-lt"/>
              <a:ea typeface="+mn-ea"/>
              <a:cs typeface="+mn-cs"/>
            </a:endParaRPr>
          </a:p>
          <a:p>
            <a:pPr marL="0" indent="0">
              <a:buFont typeface="Arial" pitchFamily="34" charset="0"/>
              <a:buNone/>
            </a:pPr>
            <a:r>
              <a:rPr lang="en-US" sz="1200" b="1" kern="1200" dirty="0">
                <a:solidFill>
                  <a:schemeClr val="tx1"/>
                </a:solidFill>
                <a:latin typeface="+mn-lt"/>
                <a:ea typeface="+mn-ea"/>
                <a:cs typeface="+mn-cs"/>
              </a:rPr>
              <a:t>Ideal response:</a:t>
            </a:r>
          </a:p>
          <a:p>
            <a:pPr marL="137160" indent="-134595">
              <a:buFont typeface="Arial" pitchFamily="34" charset="0"/>
              <a:buChar char="•"/>
            </a:pPr>
            <a:r>
              <a:rPr lang="en-US" sz="1200" kern="1200" dirty="0">
                <a:solidFill>
                  <a:schemeClr val="tx1"/>
                </a:solidFill>
                <a:latin typeface="+mn-lt"/>
                <a:ea typeface="+mn-ea"/>
                <a:cs typeface="+mn-cs"/>
              </a:rPr>
              <a:t>At video segment 00:00:30, the interviewer asks whether any of the bunnies might have a better chance of surviving than others. Marissa talks about how well the white rabbits blend into their environment and avoid being eaten by a predator (segments 00:00:38; 00:00:48). Then she seems to indicate that the brown and black bunnies would move to different habitats to avoid predators (00:01:22) and wouldn’t stay in the snowy environment: “The … the brown ones would live closer to, like, forests, and then the black bunnies would probably live close to dark places.” It would be nice to know more about Marissa’s thinking at this point. Students often believe that animals </a:t>
            </a:r>
            <a:r>
              <a:rPr lang="en-US" sz="1200" i="1" kern="1200" dirty="0">
                <a:solidFill>
                  <a:schemeClr val="tx1"/>
                </a:solidFill>
                <a:latin typeface="+mn-lt"/>
                <a:ea typeface="+mn-ea"/>
                <a:cs typeface="+mn-cs"/>
              </a:rPr>
              <a:t>choose</a:t>
            </a:r>
            <a:r>
              <a:rPr lang="en-US" sz="1200" kern="1200" dirty="0">
                <a:solidFill>
                  <a:schemeClr val="tx1"/>
                </a:solidFill>
                <a:latin typeface="+mn-lt"/>
                <a:ea typeface="+mn-ea"/>
                <a:cs typeface="+mn-cs"/>
              </a:rPr>
              <a:t> to live in an environment where they’re camouflaged, and they don’t understand that animals are camouflaged in their environment as the result of natural selection causing a change in populations over time.</a:t>
            </a:r>
            <a:endParaRPr lang="en-US" dirty="0"/>
          </a:p>
          <a:p>
            <a:endParaRPr lang="en-US" dirty="0"/>
          </a:p>
          <a:p>
            <a:pPr lvl="0"/>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6696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16</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t>20</a:t>
            </a:r>
            <a:r>
              <a:rPr lang="en-US" baseline="0" dirty="0"/>
              <a:t> min</a:t>
            </a:r>
          </a:p>
          <a:p>
            <a:pPr lvl="0"/>
            <a:endParaRPr lang="en-US" baseline="0" dirty="0"/>
          </a:p>
          <a:p>
            <a:pPr marL="228600" lvl="1" indent="-228600">
              <a:buAutoNum type="alphaLcPeriod"/>
            </a:pPr>
            <a:r>
              <a:rPr lang="en-US" dirty="0"/>
              <a:t>Provide instructions for watching video clip 2 and using the transcript (handout 2.2) to identify questions that probe student ideas and predictions and challenge student thinking. </a:t>
            </a:r>
          </a:p>
          <a:p>
            <a:endParaRPr lang="en-US" u="sng" dirty="0"/>
          </a:p>
          <a:p>
            <a:pPr marL="228600" indent="-228600">
              <a:buAutoNum type="alphaLcPeriod" startAt="2"/>
            </a:pPr>
            <a:r>
              <a:rPr lang="en-US" dirty="0"/>
              <a:t>Encourage participants to refer to the strategy charts from day 1 </a:t>
            </a:r>
            <a:r>
              <a:rPr lang="en-US" sz="1200" kern="1200" baseline="0" dirty="0">
                <a:solidFill>
                  <a:schemeClr val="tx1"/>
                </a:solidFill>
                <a:latin typeface="+mn-lt"/>
                <a:ea typeface="+mn-ea"/>
                <a:cs typeface="+mn-cs"/>
              </a:rPr>
              <a:t>(STL strategies 1</a:t>
            </a:r>
            <a:r>
              <a:rPr lang="en-US" sz="1200" kern="1200" dirty="0">
                <a:solidFill>
                  <a:schemeClr val="tx1"/>
                </a:solidFill>
                <a:latin typeface="+mn-lt"/>
                <a:ea typeface="+mn-ea"/>
                <a:cs typeface="+mn-cs"/>
              </a:rPr>
              <a:t>–3</a:t>
            </a:r>
            <a:r>
              <a:rPr lang="en-US" sz="1200" kern="1200" baseline="0" dirty="0">
                <a:solidFill>
                  <a:schemeClr val="tx1"/>
                </a:solidFill>
                <a:latin typeface="+mn-lt"/>
                <a:ea typeface="+mn-ea"/>
                <a:cs typeface="+mn-cs"/>
              </a:rPr>
              <a:t>)</a:t>
            </a:r>
            <a:r>
              <a:rPr lang="en-US" dirty="0"/>
              <a:t>, their Z-fold summary charts, and the </a:t>
            </a:r>
            <a:r>
              <a:rPr lang="en-US" dirty="0" err="1"/>
              <a:t>STeLLA</a:t>
            </a:r>
            <a:r>
              <a:rPr lang="en-US" dirty="0"/>
              <a:t> strategies booklet for help differentiating probe and challenge questions. Remind them that other types of questions (such as elicit questions) may appear in this video clip.</a:t>
            </a:r>
          </a:p>
          <a:p>
            <a:endParaRPr lang="en-US" b="1" dirty="0"/>
          </a:p>
          <a:p>
            <a:pPr marL="228600" indent="-228600">
              <a:buAutoNum type="alphaLcPeriod" startAt="3"/>
            </a:pPr>
            <a:r>
              <a:rPr lang="en-US" b="1" dirty="0"/>
              <a:t>Set the context: </a:t>
            </a:r>
            <a:r>
              <a:rPr lang="en-US" dirty="0"/>
              <a:t>Read the context for video clip 2 (at the top of the transcript).</a:t>
            </a:r>
          </a:p>
          <a:p>
            <a:endParaRPr lang="en-US" u="sng" dirty="0"/>
          </a:p>
          <a:p>
            <a:pPr marL="228600" marR="0" indent="-228600" algn="l" defTabSz="914400" rtl="0" eaLnBrk="1" fontAlgn="auto" latinLnBrk="0" hangingPunct="1">
              <a:lnSpc>
                <a:spcPct val="100000"/>
              </a:lnSpc>
              <a:spcBef>
                <a:spcPts val="0"/>
              </a:spcBef>
              <a:spcAft>
                <a:spcPts val="0"/>
              </a:spcAft>
              <a:buClrTx/>
              <a:buSzTx/>
              <a:buFontTx/>
              <a:buAutoNum type="alphaLcPeriod" startAt="4"/>
              <a:tabLst/>
              <a:defRPr/>
            </a:pPr>
            <a:r>
              <a:rPr lang="en-US" sz="1200" kern="1200" dirty="0">
                <a:solidFill>
                  <a:schemeClr val="tx1"/>
                </a:solidFill>
                <a:latin typeface="+mn-lt"/>
                <a:ea typeface="+mn-ea"/>
                <a:cs typeface="+mn-cs"/>
              </a:rPr>
              <a:t>Emphasize that the students in this class haven’t yet studied anything about variation in traits.</a:t>
            </a:r>
            <a:endParaRPr lang="en-US" dirty="0"/>
          </a:p>
          <a:p>
            <a:endParaRPr lang="en-US" dirty="0"/>
          </a:p>
          <a:p>
            <a:pPr marL="228600" indent="-228600">
              <a:buAutoNum type="alphaLcPeriod" startAt="5"/>
            </a:pPr>
            <a:r>
              <a:rPr lang="en-US" dirty="0"/>
              <a:t>Show the video clip and allow time for participants to study the transcript before advancing to the next slide.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66662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 </a:t>
            </a:r>
          </a:p>
          <a:p>
            <a:endParaRPr lang="en-US" baseline="0" dirty="0"/>
          </a:p>
          <a:p>
            <a:pPr marL="228600" lvl="1" indent="-228600">
              <a:buAutoNum type="alphaLcPeriod"/>
            </a:pPr>
            <a:r>
              <a:rPr lang="en-US" dirty="0"/>
              <a:t>After each suggested probe or challenge question, ask participants the following:</a:t>
            </a:r>
          </a:p>
          <a:p>
            <a:pPr marL="448650" indent="-134595">
              <a:buFont typeface="Arial" pitchFamily="34" charset="0"/>
              <a:buChar char="•"/>
            </a:pPr>
            <a:r>
              <a:rPr lang="en-US" dirty="0"/>
              <a:t>“What makes this a probe/challenge question?”</a:t>
            </a:r>
          </a:p>
          <a:p>
            <a:pPr marL="448650" indent="-134595">
              <a:buFont typeface="Arial" pitchFamily="34" charset="0"/>
              <a:buChar char="•"/>
            </a:pPr>
            <a:r>
              <a:rPr lang="en-US" dirty="0"/>
              <a:t>“Did others mark this as a probe/challenge question?”</a:t>
            </a:r>
          </a:p>
          <a:p>
            <a:pPr marL="448650" indent="-134595">
              <a:buFont typeface="Arial" pitchFamily="34" charset="0"/>
              <a:buChar char="•"/>
            </a:pPr>
            <a:r>
              <a:rPr lang="en-US" dirty="0"/>
              <a:t>“Can you point to any of our resources (the Z-fold summary chart, our strategy charts from day 1, or the </a:t>
            </a:r>
            <a:r>
              <a:rPr lang="en-US" dirty="0" err="1"/>
              <a:t>STeLLA</a:t>
            </a:r>
            <a:r>
              <a:rPr lang="en-US" dirty="0"/>
              <a:t> strategies booklet) to support your answer?”</a:t>
            </a:r>
          </a:p>
          <a:p>
            <a:endParaRPr lang="en-US" dirty="0"/>
          </a:p>
          <a:p>
            <a:pPr marL="228600" indent="-228600">
              <a:buAutoNum type="alphaLcPeriod" startAt="2"/>
            </a:pPr>
            <a:r>
              <a:rPr lang="en-US" dirty="0"/>
              <a:t>Don’t worry about debate and lack of agreement on some questions. </a:t>
            </a:r>
            <a:r>
              <a:rPr lang="en-US" b="1" dirty="0"/>
              <a:t>The important thing</a:t>
            </a:r>
            <a:r>
              <a:rPr lang="en-US" dirty="0"/>
              <a:t> is that participants clearly understand the difference between the purposes of probe and challenge questions. Sometimes it’s hard to tell whether the teacher in the video intended to find out what a student meant (probe) or move student thinking toward more-scientific understandings (challenge). The teacher may also be asking elicit questions to reveal student ideas and misconceptions.</a:t>
            </a:r>
            <a:endParaRPr lang="en-US" baseline="0" dirty="0"/>
          </a:p>
          <a:p>
            <a:endParaRPr lang="en-US" dirty="0"/>
          </a:p>
          <a:p>
            <a:r>
              <a:rPr lang="en-US" sz="1200" b="1" kern="1200" dirty="0">
                <a:solidFill>
                  <a:schemeClr val="tx1"/>
                </a:solidFill>
                <a:latin typeface="+mn-lt"/>
                <a:ea typeface="+mn-ea"/>
                <a:cs typeface="+mn-cs"/>
              </a:rPr>
              <a:t>Possible examples of probe questions: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00:00:10:</a:t>
            </a:r>
            <a:r>
              <a:rPr lang="en-US" sz="1200" kern="1200" dirty="0">
                <a:solidFill>
                  <a:schemeClr val="tx1"/>
                </a:solidFill>
                <a:latin typeface="+mn-lt"/>
                <a:ea typeface="+mn-ea"/>
                <a:cs typeface="+mn-cs"/>
              </a:rPr>
              <a:t> “OK, so talk to me about some of your differences, some of your variations. What did you find?” [</a:t>
            </a:r>
            <a:r>
              <a:rPr lang="en-US" sz="1200" i="1" kern="1200" dirty="0">
                <a:solidFill>
                  <a:schemeClr val="tx1"/>
                </a:solidFill>
                <a:latin typeface="+mn-lt"/>
                <a:ea typeface="+mn-ea"/>
                <a:cs typeface="+mn-cs"/>
              </a:rPr>
              <a:t>Justification:</a:t>
            </a:r>
            <a:r>
              <a:rPr lang="en-US" sz="1200" kern="1200" dirty="0">
                <a:solidFill>
                  <a:schemeClr val="tx1"/>
                </a:solidFill>
                <a:latin typeface="+mn-lt"/>
                <a:ea typeface="+mn-ea"/>
                <a:cs typeface="+mn-cs"/>
              </a:rPr>
              <a:t> This is a restated elicit question used to probe what the small group is thinking.]</a:t>
            </a:r>
          </a:p>
          <a:p>
            <a:pPr marL="137160" indent="-137160">
              <a:buFont typeface="Arial" pitchFamily="34" charset="0"/>
              <a:buChar char="•"/>
            </a:pPr>
            <a:r>
              <a:rPr lang="en-US" sz="1200" b="1" kern="1200" dirty="0">
                <a:solidFill>
                  <a:schemeClr val="tx1"/>
                </a:solidFill>
                <a:latin typeface="+mn-lt"/>
                <a:ea typeface="+mn-ea"/>
                <a:cs typeface="+mn-cs"/>
              </a:rPr>
              <a:t>Segment 00:00:22:</a:t>
            </a:r>
            <a:r>
              <a:rPr lang="en-US" sz="1200" kern="1200" dirty="0">
                <a:solidFill>
                  <a:schemeClr val="tx1"/>
                </a:solidFill>
                <a:latin typeface="+mn-lt"/>
                <a:ea typeface="+mn-ea"/>
                <a:cs typeface="+mn-cs"/>
              </a:rPr>
              <a:t> “OK, so you said you can see dots on each paper … on each ladybug.”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The teacher paraphrases what a student says.]</a:t>
            </a:r>
          </a:p>
          <a:p>
            <a:pPr marL="137160" indent="-137160">
              <a:buFont typeface="Arial" pitchFamily="34" charset="0"/>
              <a:buChar char="•"/>
            </a:pPr>
            <a:r>
              <a:rPr lang="en-US" sz="1200" b="1" kern="1200" dirty="0">
                <a:solidFill>
                  <a:schemeClr val="tx1"/>
                </a:solidFill>
                <a:latin typeface="+mn-lt"/>
                <a:ea typeface="+mn-ea"/>
                <a:cs typeface="+mn-cs"/>
              </a:rPr>
              <a:t>Segment 00:01:19:</a:t>
            </a:r>
            <a:r>
              <a:rPr lang="en-US" sz="1200" kern="1200" dirty="0">
                <a:solidFill>
                  <a:schemeClr val="tx1"/>
                </a:solidFill>
                <a:latin typeface="+mn-lt"/>
                <a:ea typeface="+mn-ea"/>
                <a:cs typeface="+mn-cs"/>
              </a:rPr>
              <a:t> “What do you think are some reasons that that might take place?”</a:t>
            </a:r>
          </a:p>
          <a:p>
            <a:pPr marL="137160" indent="-137160">
              <a:buFont typeface="Arial" pitchFamily="34" charset="0"/>
              <a:buChar char="•"/>
            </a:pPr>
            <a:r>
              <a:rPr lang="en-US" sz="1200" b="1" kern="1200" dirty="0">
                <a:solidFill>
                  <a:schemeClr val="tx1"/>
                </a:solidFill>
                <a:latin typeface="+mn-lt"/>
                <a:ea typeface="+mn-ea"/>
                <a:cs typeface="+mn-cs"/>
              </a:rPr>
              <a:t>Segments 00:01:41, 00:01:46:</a:t>
            </a:r>
            <a:r>
              <a:rPr lang="en-US" sz="1200" kern="1200" dirty="0">
                <a:solidFill>
                  <a:schemeClr val="tx1"/>
                </a:solidFill>
                <a:latin typeface="+mn-lt"/>
                <a:ea typeface="+mn-ea"/>
                <a:cs typeface="+mn-cs"/>
              </a:rPr>
              <a:t> “So are you … are you saying that environment … could possibly have a … a reason for variation?”</a:t>
            </a:r>
          </a:p>
          <a:p>
            <a:pPr marL="137160" indent="-137160">
              <a:buFont typeface="Arial" pitchFamily="34" charset="0"/>
              <a:buChar char="•"/>
            </a:pPr>
            <a:r>
              <a:rPr lang="en-US" sz="1200" b="1" kern="1200" dirty="0">
                <a:solidFill>
                  <a:schemeClr val="tx1"/>
                </a:solidFill>
                <a:latin typeface="+mn-lt"/>
                <a:ea typeface="+mn-ea"/>
                <a:cs typeface="+mn-cs"/>
              </a:rPr>
              <a:t>Segment 00:01:51:</a:t>
            </a:r>
            <a:r>
              <a:rPr lang="en-US" sz="1200" kern="1200" dirty="0">
                <a:solidFill>
                  <a:schemeClr val="tx1"/>
                </a:solidFill>
                <a:latin typeface="+mn-lt"/>
                <a:ea typeface="+mn-ea"/>
                <a:cs typeface="+mn-cs"/>
              </a:rPr>
              <a:t> “So tell me more about that. So environment. What other kind of big categories like that do you think might be a cause for variations in ladybugs?”</a:t>
            </a:r>
          </a:p>
          <a:p>
            <a:pPr marL="137160" indent="-137160">
              <a:buFont typeface="Arial" pitchFamily="34" charset="0"/>
              <a:buChar char="•"/>
            </a:pPr>
            <a:r>
              <a:rPr lang="en-US" sz="1200" b="1" kern="1200" dirty="0">
                <a:solidFill>
                  <a:schemeClr val="tx1"/>
                </a:solidFill>
                <a:latin typeface="+mn-lt"/>
                <a:ea typeface="+mn-ea"/>
                <a:cs typeface="+mn-cs"/>
              </a:rPr>
              <a:t>Segment 00:02:09:</a:t>
            </a:r>
            <a:r>
              <a:rPr lang="en-US" sz="1200" kern="1200" dirty="0">
                <a:solidFill>
                  <a:schemeClr val="tx1"/>
                </a:solidFill>
                <a:latin typeface="+mn-lt"/>
                <a:ea typeface="+mn-ea"/>
                <a:cs typeface="+mn-cs"/>
              </a:rPr>
              <a:t> “OK, and tell me more about that. Why … why … why not purple? Why not pink?”</a:t>
            </a:r>
          </a:p>
          <a:p>
            <a:pPr marL="137160" indent="-137160">
              <a:buFont typeface="Arial" pitchFamily="34" charset="0"/>
              <a:buChar char="•"/>
            </a:pPr>
            <a:r>
              <a:rPr lang="en-US" sz="1200" b="1" kern="1200" dirty="0">
                <a:solidFill>
                  <a:schemeClr val="tx1"/>
                </a:solidFill>
                <a:latin typeface="+mn-lt"/>
                <a:ea typeface="+mn-ea"/>
                <a:cs typeface="+mn-cs"/>
              </a:rPr>
              <a:t>Segment 00:02:32:</a:t>
            </a:r>
            <a:r>
              <a:rPr lang="en-US" sz="1200" kern="1200" dirty="0">
                <a:solidFill>
                  <a:schemeClr val="tx1"/>
                </a:solidFill>
                <a:latin typeface="+mn-lt"/>
                <a:ea typeface="+mn-ea"/>
                <a:cs typeface="+mn-cs"/>
              </a:rPr>
              <a:t> “OK. Can you think of any other … Other than environment, why else do you think that there might be a difference in variations?”</a:t>
            </a:r>
          </a:p>
          <a:p>
            <a:pPr marL="137160" indent="-137160">
              <a:buFont typeface="Arial" pitchFamily="34" charset="0"/>
              <a:buChar char="•"/>
            </a:pPr>
            <a:r>
              <a:rPr lang="en-US" sz="1200" b="1" kern="1200" dirty="0">
                <a:solidFill>
                  <a:schemeClr val="tx1"/>
                </a:solidFill>
                <a:latin typeface="+mn-lt"/>
                <a:ea typeface="+mn-ea"/>
                <a:cs typeface="+mn-cs"/>
              </a:rPr>
              <a:t>Segment 00:02:54:</a:t>
            </a:r>
            <a:r>
              <a:rPr lang="en-US" sz="1200" kern="1200" dirty="0">
                <a:solidFill>
                  <a:schemeClr val="tx1"/>
                </a:solidFill>
                <a:latin typeface="+mn-lt"/>
                <a:ea typeface="+mn-ea"/>
                <a:cs typeface="+mn-cs"/>
              </a:rPr>
              <a:t> “Yeah, but why the … why the difference in spot … number of spots?”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Some participants may question why segments 00:01:51 and 00:02:32 are probe questions rather than elicit or challenge questions. Both questions could reasonably be interpreted as elicit questions, since Ms. </a:t>
            </a:r>
            <a:r>
              <a:rPr lang="en-US" sz="1200" kern="1200" dirty="0" err="1">
                <a:solidFill>
                  <a:schemeClr val="tx1"/>
                </a:solidFill>
                <a:latin typeface="+mn-lt"/>
                <a:ea typeface="+mn-ea"/>
                <a:cs typeface="+mn-cs"/>
              </a:rPr>
              <a:t>Lathon</a:t>
            </a:r>
            <a:r>
              <a:rPr lang="en-US" sz="1200" kern="1200" dirty="0">
                <a:solidFill>
                  <a:schemeClr val="tx1"/>
                </a:solidFill>
                <a:latin typeface="+mn-lt"/>
                <a:ea typeface="+mn-ea"/>
                <a:cs typeface="+mn-cs"/>
              </a:rPr>
              <a:t> is looking for other ideas to explain why variations might exist rather than looking for one correct answer. However, neither question can be interpreted as a challenge question because Ms. </a:t>
            </a:r>
            <a:r>
              <a:rPr lang="en-US" sz="1200" kern="1200" dirty="0" err="1">
                <a:solidFill>
                  <a:schemeClr val="tx1"/>
                </a:solidFill>
                <a:latin typeface="+mn-lt"/>
                <a:ea typeface="+mn-ea"/>
                <a:cs typeface="+mn-cs"/>
              </a:rPr>
              <a:t>Lathon</a:t>
            </a:r>
            <a:r>
              <a:rPr lang="en-US" sz="1200" kern="1200" dirty="0">
                <a:solidFill>
                  <a:schemeClr val="tx1"/>
                </a:solidFill>
                <a:latin typeface="+mn-lt"/>
                <a:ea typeface="+mn-ea"/>
                <a:cs typeface="+mn-cs"/>
              </a:rPr>
              <a:t> hasn’t yet introduced any new science ideas and isn’t trying to change student thinking. She is simply trying to learn more about what students currently think and is building on what students’ have already said about why variations exist. She is probing their thinking, not attempting to move student thinking toward more scientifically accurate ideas.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497694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dirty="0"/>
          </a:p>
          <a:p>
            <a:pPr marL="228600" lvl="1" indent="-228600">
              <a:buAutoNum type="alphaLcPeriod"/>
            </a:pPr>
            <a:r>
              <a:rPr lang="en-US" sz="1200" kern="1200" dirty="0">
                <a:solidFill>
                  <a:schemeClr val="tx1"/>
                </a:solidFill>
                <a:latin typeface="+mn-lt"/>
                <a:ea typeface="+mn-ea"/>
                <a:cs typeface="+mn-cs"/>
              </a:rPr>
              <a:t>Remind participants of the purposes of video analysis: to deepen understandings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to develop their ability to analyze student thinking; and, ultimately, to improve student learning.</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“Select one analysis question on the slide; then review the transcript and develop an answer to this question. Write your responses in your science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will likely choose to answer the first question. The second question is more difficult but is an interesting one you might want to model if no one addresses it. (See ideal response below.)</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As participants share their responses to the questions, encourage discussion and ask the following questions:</a:t>
            </a:r>
          </a:p>
          <a:p>
            <a:pPr marL="228600" indent="-137160">
              <a:buFont typeface="Arial" pitchFamily="34" charset="0"/>
              <a:buChar char="•"/>
            </a:pPr>
            <a:r>
              <a:rPr lang="en-US" sz="1200" b="1" kern="1200" dirty="0">
                <a:solidFill>
                  <a:schemeClr val="tx1"/>
                </a:solidFill>
                <a:latin typeface="+mn-lt"/>
                <a:ea typeface="+mn-ea"/>
                <a:cs typeface="+mn-cs"/>
              </a:rPr>
              <a:t>Probe:</a:t>
            </a:r>
            <a:r>
              <a:rPr lang="en-US" sz="1200" kern="1200" dirty="0">
                <a:solidFill>
                  <a:schemeClr val="tx1"/>
                </a:solidFill>
                <a:latin typeface="+mn-lt"/>
                <a:ea typeface="+mn-ea"/>
                <a:cs typeface="+mn-cs"/>
              </a:rPr>
              <a:t> “Can you say more about what you mean by …”</a:t>
            </a:r>
          </a:p>
          <a:p>
            <a:pPr marL="228600" indent="-137160">
              <a:buFont typeface="Arial" pitchFamily="34" charset="0"/>
              <a:buChar char="•"/>
            </a:pPr>
            <a:r>
              <a:rPr lang="en-US" sz="1200" b="1" kern="1200" dirty="0">
                <a:solidFill>
                  <a:schemeClr val="tx1"/>
                </a:solidFill>
                <a:latin typeface="+mn-lt"/>
                <a:ea typeface="+mn-ea"/>
                <a:cs typeface="+mn-cs"/>
              </a:rPr>
              <a:t>Challenge:</a:t>
            </a:r>
            <a:r>
              <a:rPr lang="en-US" sz="1200" kern="1200" dirty="0">
                <a:solidFill>
                  <a:schemeClr val="tx1"/>
                </a:solidFill>
                <a:latin typeface="+mn-lt"/>
                <a:ea typeface="+mn-ea"/>
                <a:cs typeface="+mn-cs"/>
              </a:rPr>
              <a:t> “Can you point to a specific place in the transcript that supports your idea?”</a:t>
            </a:r>
          </a:p>
          <a:p>
            <a:pPr marL="228600" indent="-137160">
              <a:buFont typeface="Arial" pitchFamily="34" charset="0"/>
              <a:buChar char="•"/>
            </a:pPr>
            <a:r>
              <a:rPr lang="en-US" sz="1200" kern="1200" dirty="0">
                <a:solidFill>
                  <a:schemeClr val="tx1"/>
                </a:solidFill>
                <a:latin typeface="+mn-lt"/>
                <a:ea typeface="+mn-ea"/>
                <a:cs typeface="+mn-cs"/>
              </a:rPr>
              <a:t>“Do others have additional evidence to support or challenge this idea?”</a:t>
            </a:r>
          </a:p>
          <a:p>
            <a:pPr marL="228600" indent="-137160">
              <a:buFont typeface="Arial" pitchFamily="34" charset="0"/>
              <a:buChar char="•"/>
            </a:pPr>
            <a:r>
              <a:rPr lang="en-US" sz="1200" kern="1200" dirty="0">
                <a:solidFill>
                  <a:schemeClr val="tx1"/>
                </a:solidFill>
                <a:latin typeface="+mn-lt"/>
                <a:ea typeface="+mn-ea"/>
                <a:cs typeface="+mn-cs"/>
              </a:rPr>
              <a:t>“Do others have a different interpretation?”</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Highlight these points as needed:</a:t>
            </a:r>
          </a:p>
          <a:p>
            <a:pPr marL="228600" indent="-137160">
              <a:buFont typeface="Arial" pitchFamily="34" charset="0"/>
              <a:buChar char="•"/>
            </a:pPr>
            <a:r>
              <a:rPr lang="en-US" sz="1200" kern="1200" dirty="0">
                <a:solidFill>
                  <a:schemeClr val="tx1"/>
                </a:solidFill>
                <a:latin typeface="+mn-lt"/>
                <a:ea typeface="+mn-ea"/>
                <a:cs typeface="+mn-cs"/>
              </a:rPr>
              <a:t>Ask probe questions when students make vague or abbreviated statements or when they simply name a vocabulary term. Do they really understand the concepts, or do they have misconceptions?</a:t>
            </a:r>
          </a:p>
          <a:p>
            <a:pPr marL="228600" indent="-137160">
              <a:buFont typeface="Arial" pitchFamily="34" charset="0"/>
              <a:buChar char="•"/>
            </a:pPr>
            <a:r>
              <a:rPr lang="en-US" sz="1200" kern="1200" dirty="0">
                <a:solidFill>
                  <a:schemeClr val="tx1"/>
                </a:solidFill>
                <a:latin typeface="+mn-lt"/>
                <a:ea typeface="+mn-ea"/>
                <a:cs typeface="+mn-cs"/>
              </a:rPr>
              <a:t>Don’t probe everything. Just probe responses that might reveal interesting student thinking related to the main learning goal.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Question 1:</a:t>
            </a:r>
            <a:r>
              <a:rPr lang="en-US" sz="1200" kern="1200" dirty="0">
                <a:solidFill>
                  <a:schemeClr val="tx1"/>
                </a:solidFill>
                <a:latin typeface="+mn-lt"/>
                <a:ea typeface="+mn-ea"/>
                <a:cs typeface="+mn-cs"/>
              </a:rPr>
              <a:t> Probe questions revealed interesting student ideas related to trait variation.</a:t>
            </a:r>
          </a:p>
          <a:p>
            <a:pPr marL="320040" indent="-137160">
              <a:buFont typeface="Arial" pitchFamily="34" charset="0"/>
              <a:buChar char="•"/>
            </a:pPr>
            <a:r>
              <a:rPr lang="en-US" sz="1200" b="1" kern="1200" dirty="0">
                <a:solidFill>
                  <a:schemeClr val="tx1"/>
                </a:solidFill>
                <a:latin typeface="+mn-lt"/>
                <a:ea typeface="+mn-ea"/>
                <a:cs typeface="+mn-cs"/>
              </a:rPr>
              <a:t>Segment 00:01:51:</a:t>
            </a:r>
            <a:r>
              <a:rPr lang="en-US" sz="1200" kern="1200" dirty="0">
                <a:solidFill>
                  <a:schemeClr val="tx1"/>
                </a:solidFill>
                <a:latin typeface="+mn-lt"/>
                <a:ea typeface="+mn-ea"/>
                <a:cs typeface="+mn-cs"/>
              </a:rPr>
              <a:t> The teacher’s probe question—“What other kind of big categories like [environment] do you think might be a cause for variations in ladybugs?”—led to a student noticing that some ladybugs are red and some are orange.</a:t>
            </a:r>
          </a:p>
          <a:p>
            <a:pPr marL="320040" indent="-137160">
              <a:buFont typeface="Arial" pitchFamily="34" charset="0"/>
              <a:buChar char="•"/>
            </a:pPr>
            <a:r>
              <a:rPr lang="en-US" sz="1200" b="1" kern="1200" dirty="0">
                <a:solidFill>
                  <a:schemeClr val="tx1"/>
                </a:solidFill>
                <a:latin typeface="+mn-lt"/>
                <a:ea typeface="+mn-ea"/>
                <a:cs typeface="+mn-cs"/>
              </a:rPr>
              <a:t>Segments 00:02:32 and 00:02:54:</a:t>
            </a:r>
            <a:r>
              <a:rPr lang="en-US" sz="1200" kern="1200" dirty="0">
                <a:solidFill>
                  <a:schemeClr val="tx1"/>
                </a:solidFill>
                <a:latin typeface="+mn-lt"/>
                <a:ea typeface="+mn-ea"/>
                <a:cs typeface="+mn-cs"/>
              </a:rPr>
              <a:t> After the teacher’s first probe question—“Other than environment, why else do you think there might be a difference in variations?”— students noticed a variation in the number of spots on the ladybugs, and the next question—“Yeah, but why the …why the difference in spot … number of spots?”—led to an interesting student idea that this variation might be related to the age of the ladybugs (the older the ladybug, the more spots).   </a:t>
            </a:r>
          </a:p>
          <a:p>
            <a:pPr marL="137160" indent="-137160">
              <a:buFont typeface="Arial" pitchFamily="34" charset="0"/>
              <a:buChar char="•"/>
            </a:pPr>
            <a:r>
              <a:rPr lang="en-US" sz="1200" i="1" kern="1200" dirty="0">
                <a:solidFill>
                  <a:schemeClr val="tx1"/>
                </a:solidFill>
                <a:latin typeface="+mn-lt"/>
                <a:ea typeface="+mn-ea"/>
                <a:cs typeface="+mn-cs"/>
              </a:rPr>
              <a:t>Question 2:</a:t>
            </a:r>
            <a:r>
              <a:rPr lang="en-US" sz="1200" kern="1200" dirty="0">
                <a:solidFill>
                  <a:schemeClr val="tx1"/>
                </a:solidFill>
                <a:latin typeface="+mn-lt"/>
                <a:ea typeface="+mn-ea"/>
                <a:cs typeface="+mn-cs"/>
              </a:rPr>
              <a:t> The following probe questions weren’t related to the idea that ladybug traits vary and consequently led student thinking away from the key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focus of the discussion:</a:t>
            </a:r>
          </a:p>
          <a:p>
            <a:pPr marL="320040" indent="-137160">
              <a:buFont typeface="Arial" pitchFamily="34" charset="0"/>
              <a:buChar char="•"/>
            </a:pPr>
            <a:r>
              <a:rPr lang="en-US" sz="1200" kern="1200" dirty="0">
                <a:solidFill>
                  <a:schemeClr val="tx1"/>
                </a:solidFill>
                <a:latin typeface="+mn-lt"/>
                <a:ea typeface="+mn-ea"/>
                <a:cs typeface="+mn-cs"/>
              </a:rPr>
              <a:t>At segment 00:02:01, a student noticed a variation in ladybug traits: Some ladybugs are orange, and some are red. The teacher responded at segment 00:02:09 with a broad probe question: “Tell me more about that.” But then the teacher added, “Why not purple? Why not pink?” This led students away from thinking about trait variations (why some ladybugs are red and others are orange) to thinking about why ladybugs are never purple or pink. The question revealed interesting student ideas, such as “[Pink or purple] wouldn’t look good for a ladybug” (segment 00:02:13), but these ideas weren’t related to trait variation.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2726893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BA67EAEF-652F-4956-A656-EB003437A79A}" type="slidenum">
              <a:rPr lang="en-US" smtClean="0"/>
              <a:pPr eaLnBrk="1" hangingPunct="1"/>
              <a:t>19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228600" lvl="1" indent="-228600">
              <a:buAutoNum type="alphaLcPeriod"/>
            </a:pPr>
            <a:r>
              <a:rPr lang="en-US" dirty="0"/>
              <a:t>“Now let’s consider some commonly held student ideas (misconceptions). Then we can analyze whether any of these ideas appear in our video clips.” </a:t>
            </a:r>
          </a:p>
          <a:p>
            <a:endParaRPr lang="en-US" dirty="0"/>
          </a:p>
          <a:p>
            <a:pPr marL="228600" marR="0" lvl="1" indent="-228600" algn="l" defTabSz="914400" rtl="0" eaLnBrk="1" fontAlgn="auto" latinLnBrk="0" hangingPunct="1">
              <a:lnSpc>
                <a:spcPct val="100000"/>
              </a:lnSpc>
              <a:spcBef>
                <a:spcPts val="0"/>
              </a:spcBef>
              <a:spcAft>
                <a:spcPts val="0"/>
              </a:spcAft>
              <a:buClrTx/>
              <a:buSzTx/>
              <a:buFontTx/>
              <a:buAutoNum type="alphaLcPeriod" startAt="2"/>
              <a:tabLst/>
              <a:defRPr/>
            </a:pPr>
            <a:r>
              <a:rPr lang="en-US" sz="1200" kern="1200" dirty="0">
                <a:solidFill>
                  <a:schemeClr val="tx1"/>
                </a:solidFill>
                <a:latin typeface="+mn-lt"/>
                <a:ea typeface="+mn-ea"/>
                <a:cs typeface="+mn-cs"/>
              </a:rPr>
              <a:t>Have participants locate the Common Student Ideas chart in the resources section of their lesson plans binders. </a:t>
            </a:r>
          </a:p>
          <a:p>
            <a:endParaRPr lang="en-US" dirty="0"/>
          </a:p>
          <a:p>
            <a:pPr marL="228600" indent="-228600">
              <a:buAutoNum type="alphaLcPeriod" startAt="3"/>
            </a:pPr>
            <a:r>
              <a:rPr lang="en-US" dirty="0"/>
              <a:t>“This Common Student Ideas chart shows some commonly held student ideas that are interesting but aren’t scientifically accurate.”</a:t>
            </a:r>
          </a:p>
          <a:p>
            <a:endParaRPr lang="en-US" b="1" dirty="0"/>
          </a:p>
          <a:p>
            <a:pPr marL="228600" indent="-228600">
              <a:buAutoNum type="alphaLcPeriod" startAt="4"/>
            </a:pPr>
            <a:r>
              <a:rPr lang="en-US" b="1" dirty="0"/>
              <a:t>Individuals:</a:t>
            </a:r>
            <a:r>
              <a:rPr lang="en-US" dirty="0"/>
              <a:t> Have participants mark with a red sticker dot any</a:t>
            </a:r>
            <a:r>
              <a:rPr lang="en-US" sz="1000" dirty="0"/>
              <a:t> </a:t>
            </a:r>
            <a:r>
              <a:rPr lang="en-US" dirty="0"/>
              <a:t>ideas they’ve observed among their students, and mark with a blue sticker dot any ideas they’ve</a:t>
            </a:r>
            <a:r>
              <a:rPr lang="en-US" baseline="0" dirty="0"/>
              <a:t> had</a:t>
            </a:r>
            <a:r>
              <a:rPr lang="en-US" dirty="0"/>
              <a:t> themselves.</a:t>
            </a:r>
          </a:p>
          <a:p>
            <a:endParaRPr lang="en-US" b="1" dirty="0"/>
          </a:p>
          <a:p>
            <a:pPr marL="228600" indent="-228600">
              <a:buAutoNum type="alphaLcPeriod" startAt="5"/>
            </a:pPr>
            <a:r>
              <a:rPr lang="en-US" b="1" dirty="0"/>
              <a:t>Pairs:</a:t>
            </a:r>
            <a:r>
              <a:rPr lang="en-US" dirty="0"/>
              <a:t> Have participants discuss their observations with a partner.</a:t>
            </a:r>
          </a:p>
          <a:p>
            <a:endParaRPr lang="en-US" b="1" dirty="0"/>
          </a:p>
          <a:p>
            <a:pPr marL="228600" indent="-228600">
              <a:buAutoNum type="alphaLcPeriod" startAt="6"/>
            </a:pPr>
            <a:r>
              <a:rPr lang="en-US" b="1" dirty="0"/>
              <a:t>Whole-group discussion:</a:t>
            </a:r>
            <a:r>
              <a:rPr lang="en-US" dirty="0"/>
              <a:t> </a:t>
            </a:r>
            <a:r>
              <a:rPr lang="en-US" sz="1200" kern="1200" dirty="0">
                <a:solidFill>
                  <a:schemeClr val="tx1"/>
                </a:solidFill>
                <a:latin typeface="+mn-lt"/>
                <a:ea typeface="+mn-ea"/>
                <a:cs typeface="+mn-cs"/>
              </a:rPr>
              <a:t>Ask participants to share which ideas they’ve observed in their students and themselves. During this share-out, apply sticker dots to the Common Student Ideas chart at the front of the room as participants to highlight patterns in the results. Then discuss the following questions:</a:t>
            </a:r>
            <a:endParaRPr lang="en-US" dirty="0"/>
          </a:p>
          <a:p>
            <a:pPr marL="448650" indent="-134595">
              <a:buFont typeface="Arial" pitchFamily="34" charset="0"/>
              <a:buChar char="•"/>
            </a:pPr>
            <a:r>
              <a:rPr lang="en-US" dirty="0"/>
              <a:t>“What conceptual patterns do you notice in the red and blue dots?” </a:t>
            </a:r>
          </a:p>
          <a:p>
            <a:pPr marL="448650" indent="-134595">
              <a:buFont typeface="Arial" pitchFamily="34" charset="0"/>
              <a:buChar char="•"/>
            </a:pPr>
            <a:r>
              <a:rPr lang="en-US" dirty="0"/>
              <a:t>“What reactions do you have to this analysis? What did it make you think about?”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skip this pattern analysis and discussion.</a:t>
            </a:r>
          </a:p>
          <a:p>
            <a:endParaRPr lang="en-US" b="1" dirty="0"/>
          </a:p>
          <a:p>
            <a:pPr marL="228600" indent="-228600">
              <a:buAutoNum type="alphaLcPeriod" startAt="7"/>
            </a:pPr>
            <a:r>
              <a:rPr lang="en-US" dirty="0"/>
              <a:t>“We’ve recognized these common ideas in students or held them ourselves. It’s important to be aware of them when we’re analyzing student thinking in the video clips or planning and teaching lessons in the future.”</a:t>
            </a:r>
          </a:p>
          <a:p>
            <a:endParaRPr lang="en-US" b="1" dirty="0"/>
          </a:p>
          <a:p>
            <a:pPr marL="228600" indent="-228600">
              <a:buAutoNum type="alphaLcPeriod" startAt="8"/>
            </a:pPr>
            <a:r>
              <a:rPr lang="en-US" dirty="0"/>
              <a:t>“Now let’s look for evidence of these common student ideas in a video clip.” </a:t>
            </a:r>
            <a:r>
              <a:rPr lang="en-US" sz="900" dirty="0"/>
              <a:t> </a:t>
            </a:r>
          </a:p>
          <a:p>
            <a:pPr marL="0" indent="0">
              <a:buNone/>
            </a:pP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4829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pPr marL="228600" indent="-228600">
              <a:buAutoNum type="alphaLcPeriod"/>
            </a:pPr>
            <a:r>
              <a:rPr lang="en-US" dirty="0"/>
              <a:t>Give participants time to review your summary of their reflections from day 1 and offer reactions and comments or ask follow-up questions. </a:t>
            </a:r>
          </a:p>
          <a:p>
            <a:pPr marL="228600" indent="-228600">
              <a:buAutoNum type="alphaLcPeriod"/>
            </a:pP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228600" lvl="1" indent="-228600">
              <a:buAutoNum type="alphaLcPeriod"/>
            </a:pPr>
            <a:r>
              <a:rPr lang="en-US" sz="1200" kern="1200" dirty="0">
                <a:solidFill>
                  <a:schemeClr val="tx1"/>
                </a:solidFill>
                <a:latin typeface="+mn-lt"/>
                <a:ea typeface="+mn-ea"/>
                <a:cs typeface="+mn-cs"/>
              </a:rPr>
              <a:t>Have participants count off in ones and twos (1, 2, 1, 2). “Ones” will focus on the odd-numbered ideas on the Common Student Ideas chart, and “twos” will focus on the even-numbered ideas.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050" kern="1200" dirty="0">
                <a:solidFill>
                  <a:schemeClr val="tx1"/>
                </a:solidFill>
                <a:latin typeface="+mn-lt"/>
                <a:ea typeface="+mn-ea"/>
                <a:cs typeface="+mn-cs"/>
              </a:rPr>
              <a:t> </a:t>
            </a:r>
            <a:endParaRPr lang="en-US" b="1" dirty="0"/>
          </a:p>
          <a:p>
            <a:pPr marL="228600" indent="-228600">
              <a:buAutoNum type="alphaLcPeriod" startAt="2"/>
            </a:pPr>
            <a:r>
              <a:rPr lang="en-US" b="1" dirty="0"/>
              <a:t>Individuals:</a:t>
            </a:r>
            <a:r>
              <a:rPr lang="en-US" dirty="0"/>
              <a:t> “Read the scientific explanations for your assigned idea on the Common Student Ideas chart.” </a:t>
            </a:r>
          </a:p>
          <a:p>
            <a:endParaRPr lang="en-US" b="1" dirty="0"/>
          </a:p>
          <a:p>
            <a:pPr marL="228600" indent="-228600">
              <a:buAutoNum type="alphaLcPeriod" startAt="3"/>
            </a:pPr>
            <a:r>
              <a:rPr lang="en-US" b="1" dirty="0"/>
              <a:t>Pairs:</a:t>
            </a:r>
            <a:r>
              <a:rPr lang="en-US" dirty="0"/>
              <a:t> “Discuss these explanations</a:t>
            </a:r>
            <a:r>
              <a:rPr lang="en-US" baseline="0" dirty="0"/>
              <a:t> briefly </a:t>
            </a:r>
            <a:r>
              <a:rPr lang="en-US" dirty="0"/>
              <a:t>with a partner. What was new to you? Write on sticky notes any content questions you have and place the notes on the Parking Lot poster.”</a:t>
            </a:r>
          </a:p>
          <a:p>
            <a:pPr marL="0" indent="0">
              <a:buNone/>
            </a:pP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20</a:t>
            </a:fld>
            <a:endParaRPr lang="en-US"/>
          </a:p>
        </p:txBody>
      </p:sp>
    </p:spTree>
    <p:extLst>
      <p:ext uri="{BB962C8B-B14F-4D97-AF65-F5344CB8AC3E}">
        <p14:creationId xmlns:p14="http://schemas.microsoft.com/office/powerpoint/2010/main" val="182049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945369A7-A66B-424A-B74B-C0F6E25AA912}" type="slidenum">
              <a:rPr lang="en-US" smtClean="0">
                <a:ea typeface="ＭＳ Ｐゴシック" pitchFamily="34" charset="-128"/>
              </a:rPr>
              <a:pPr eaLnBrk="1" hangingPunct="1"/>
              <a:t>21</a:t>
            </a:fld>
            <a:endParaRPr lang="en-US">
              <a:ea typeface="ＭＳ Ｐゴシック"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5</a:t>
            </a:r>
            <a:r>
              <a:rPr lang="en-US" baseline="0" dirty="0">
                <a:ea typeface="ＭＳ Ｐゴシック" pitchFamily="34" charset="-128"/>
              </a:rPr>
              <a:t> min</a:t>
            </a:r>
          </a:p>
          <a:p>
            <a:pPr eaLnBrk="1" hangingPunct="1"/>
            <a:endParaRPr lang="en-US" dirty="0">
              <a:ea typeface="ＭＳ Ｐゴシック" pitchFamily="34" charset="-128"/>
            </a:endParaRPr>
          </a:p>
          <a:p>
            <a:pPr marL="228600" lvl="1" indent="-228600">
              <a:buAutoNum type="alphaLcPeriod"/>
            </a:pPr>
            <a:r>
              <a:rPr lang="en-US" dirty="0"/>
              <a:t>“Before we analyze the video clip, let’s think about our lesson analysis process.”</a:t>
            </a:r>
          </a:p>
          <a:p>
            <a:endParaRPr lang="en-US" dirty="0"/>
          </a:p>
          <a:p>
            <a:pPr marL="228600" indent="-228600">
              <a:buAutoNum type="alphaLcPeriod" startAt="2"/>
            </a:pPr>
            <a:r>
              <a:rPr lang="en-US" dirty="0"/>
              <a:t>Review the analysis basics on the slide. </a:t>
            </a:r>
          </a:p>
          <a:p>
            <a:endParaRPr lang="en-US" b="1" dirty="0"/>
          </a:p>
          <a:p>
            <a:r>
              <a:rPr lang="en-US" b="1" dirty="0"/>
              <a:t>Note:</a:t>
            </a:r>
            <a:r>
              <a:rPr lang="en-US" dirty="0"/>
              <a:t> Direct participants to page 2 in the strategies booklet if they have specific questions that require more information.</a:t>
            </a:r>
          </a:p>
          <a:p>
            <a:endParaRPr lang="en-US" b="1" dirty="0"/>
          </a:p>
          <a:p>
            <a:pPr marL="228600" indent="-228600">
              <a:buAutoNum type="alphaLcPeriod" startAt="3"/>
            </a:pPr>
            <a:r>
              <a:rPr lang="en-US" b="1" dirty="0"/>
              <a:t>Why the analysis basics are important:</a:t>
            </a:r>
            <a:r>
              <a:rPr lang="en-US" dirty="0"/>
              <a:t> “The analysis basics will help us dig deeper and learn more from our </a:t>
            </a:r>
            <a:r>
              <a:rPr lang="en-US" dirty="0" err="1"/>
              <a:t>videocase</a:t>
            </a:r>
            <a:r>
              <a:rPr lang="en-US" dirty="0"/>
              <a:t> analyses while keeping us focused on the ultimate goal of improved student learning.” </a:t>
            </a:r>
          </a:p>
          <a:p>
            <a:endParaRPr lang="en-US" b="1" dirty="0"/>
          </a:p>
          <a:p>
            <a:r>
              <a:rPr lang="en-US" b="1" dirty="0"/>
              <a:t>Note: </a:t>
            </a:r>
            <a:r>
              <a:rPr lang="en-US" dirty="0"/>
              <a:t>This lesson analysis process is </a:t>
            </a:r>
            <a:r>
              <a:rPr lang="en-US" b="1" dirty="0"/>
              <a:t>not</a:t>
            </a:r>
            <a:r>
              <a:rPr lang="en-US" dirty="0"/>
              <a:t> about critiquing teachers but about improving student learning. </a:t>
            </a:r>
          </a:p>
          <a:p>
            <a:endParaRPr lang="en-US" b="1" dirty="0"/>
          </a:p>
          <a:p>
            <a:pPr marL="228600" indent="-228600">
              <a:buAutoNum type="alphaLcPeriod" startAt="4"/>
            </a:pPr>
            <a:r>
              <a:rPr lang="en-US" dirty="0"/>
              <a:t>“We’ll use a more structured lesson analysis protocol when we begin reviewing each other’s videos in the fall study-group sessions.” </a:t>
            </a:r>
            <a:endParaRPr lang="en-US" sz="1000" dirty="0"/>
          </a:p>
          <a:p>
            <a:pPr marL="216227" lvl="1" indent="-216227" defTabSz="864908">
              <a:defRPr/>
            </a:pPr>
            <a:endParaRPr lang="en-US" sz="1500" dirty="0"/>
          </a:p>
          <a:p>
            <a:pPr eaLnBrk="1" hangingPunct="1"/>
            <a:endParaRPr lang="en-US" baseline="0" dirty="0">
              <a:ea typeface="ＭＳ Ｐゴシック" pitchFamily="34" charset="-128"/>
            </a:endParaRP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5076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228600" lvl="1" indent="-228600">
              <a:buAutoNum type="alphaLcPeriod"/>
            </a:pPr>
            <a:r>
              <a:rPr lang="en-US" dirty="0"/>
              <a:t>Remind participants of the purposes of video analysis: to deepen understandings of </a:t>
            </a:r>
            <a:r>
              <a:rPr lang="en-US" dirty="0" err="1"/>
              <a:t>STeLLA</a:t>
            </a:r>
            <a:r>
              <a:rPr lang="en-US" dirty="0"/>
              <a:t> strategies; to develop their ability to analyze student thinking; and, ultimately, to improve student learning.</a:t>
            </a:r>
          </a:p>
          <a:p>
            <a:endParaRPr lang="en-US" b="1" dirty="0"/>
          </a:p>
          <a:p>
            <a:pPr marL="228600" indent="-228600">
              <a:buAutoNum type="alphaLcPeriod" startAt="2"/>
            </a:pPr>
            <a:r>
              <a:rPr lang="en-US" b="1" dirty="0"/>
              <a:t>Tell participants:</a:t>
            </a:r>
            <a:r>
              <a:rPr lang="en-US" dirty="0"/>
              <a:t> “Remember to refer to your Common Student Ideas chart as you analyze the video clip.” </a:t>
            </a:r>
          </a:p>
          <a:p>
            <a:endParaRPr lang="en-US" b="1" dirty="0"/>
          </a:p>
          <a:p>
            <a:pPr marL="228600" indent="-228600">
              <a:buAutoNum type="alphaLcPeriod" startAt="3"/>
            </a:pPr>
            <a:r>
              <a:rPr lang="en-US" b="1" dirty="0"/>
              <a:t>Individuals: </a:t>
            </a:r>
            <a:r>
              <a:rPr lang="en-US" dirty="0"/>
              <a:t>Review the slide instructions before participants begin working independently on the tasks.</a:t>
            </a:r>
            <a:r>
              <a:rPr lang="en-US" sz="1000" dirty="0"/>
              <a:t> </a:t>
            </a:r>
            <a:endParaRPr lang="en-US" dirty="0"/>
          </a:p>
          <a:p>
            <a:endParaRPr lang="en-US" b="1" dirty="0"/>
          </a:p>
          <a:p>
            <a:pPr marL="228600" indent="-228600">
              <a:buAutoNum type="alphaLcPeriod" startAt="4"/>
            </a:pPr>
            <a:r>
              <a:rPr lang="en-US" b="1" dirty="0"/>
              <a:t>Whole group:</a:t>
            </a:r>
            <a:endParaRPr lang="en-US" dirty="0"/>
          </a:p>
          <a:p>
            <a:pPr marL="448650" indent="-134595">
              <a:buFont typeface="Arial" pitchFamily="34" charset="0"/>
              <a:buChar char="•"/>
            </a:pPr>
            <a:r>
              <a:rPr lang="en-US" dirty="0"/>
              <a:t>Have several participants share their claims and evidence. </a:t>
            </a:r>
          </a:p>
          <a:p>
            <a:pPr marL="448650" indent="-134595">
              <a:buFont typeface="Arial" pitchFamily="34" charset="0"/>
              <a:buChar char="•"/>
            </a:pPr>
            <a:r>
              <a:rPr lang="en-US" b="1" dirty="0"/>
              <a:t>Ask:</a:t>
            </a:r>
            <a:r>
              <a:rPr lang="en-US" dirty="0"/>
              <a:t> “Did you recognize any of the common student ideas in the students’ responses?”</a:t>
            </a:r>
          </a:p>
          <a:p>
            <a:pPr marL="448650" indent="-134595">
              <a:buFont typeface="Arial" pitchFamily="34" charset="0"/>
              <a:buChar char="•"/>
            </a:pPr>
            <a:r>
              <a:rPr lang="en-US" b="1" dirty="0"/>
              <a:t>Ask:</a:t>
            </a:r>
            <a:r>
              <a:rPr lang="en-US" dirty="0"/>
              <a:t> “What probe or challenge questions might you ask to better understand student thinking?”</a:t>
            </a:r>
          </a:p>
          <a:p>
            <a:endParaRPr lang="en-US" b="1" dirty="0"/>
          </a:p>
          <a:p>
            <a:r>
              <a:rPr lang="en-US" b="1" dirty="0"/>
              <a:t>Note:</a:t>
            </a:r>
            <a:r>
              <a:rPr lang="en-US" dirty="0"/>
              <a:t> Remember to use probe and challenge questions as you interact with participants.</a:t>
            </a:r>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587469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23</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latin typeface="Arial" charset="0"/>
              </a:rPr>
              <a:t>20 min</a:t>
            </a:r>
          </a:p>
          <a:p>
            <a:pPr lvl="0"/>
            <a:endParaRPr lang="en-US" u="none" dirty="0">
              <a:latin typeface="Arial" charset="0"/>
            </a:endParaRPr>
          </a:p>
          <a:p>
            <a:pPr marL="228600" lvl="1" indent="-228600">
              <a:buAutoNum type="alphaLcPeriod"/>
            </a:pPr>
            <a:r>
              <a:rPr lang="en-US" dirty="0"/>
              <a:t>Read the context for this video clip at the top of the transcript (handout</a:t>
            </a:r>
            <a:r>
              <a:rPr lang="en-US" baseline="0" dirty="0"/>
              <a:t> 2.3</a:t>
            </a:r>
            <a:r>
              <a:rPr lang="en-US" dirty="0"/>
              <a:t>). </a:t>
            </a:r>
          </a:p>
          <a:p>
            <a:pPr marL="0" lvl="1"/>
            <a:endParaRPr lang="en-US" dirty="0"/>
          </a:p>
          <a:p>
            <a:pPr marL="228600" indent="-228600">
              <a:buAutoNum type="alphaLcPeriod" startAt="2"/>
            </a:pPr>
            <a:r>
              <a:rPr lang="en-US" dirty="0"/>
              <a:t>Provide instructions for watching video clip 3 and using the transcript to identify</a:t>
            </a:r>
            <a:r>
              <a:rPr lang="en-US" b="1" i="1" dirty="0"/>
              <a:t> </a:t>
            </a:r>
            <a:r>
              <a:rPr lang="en-US" dirty="0"/>
              <a:t>questions that probe student ideas and predictions and challenge student thinking. </a:t>
            </a:r>
            <a:r>
              <a:rPr lang="en-US" b="1" dirty="0"/>
              <a:t>Participants should also be on the lookout for leading questions and missed opportunities. </a:t>
            </a:r>
            <a:r>
              <a:rPr lang="en-US" dirty="0"/>
              <a:t>(</a:t>
            </a:r>
            <a:r>
              <a:rPr lang="en-US" b="1" dirty="0"/>
              <a:t>Note: </a:t>
            </a:r>
            <a:r>
              <a:rPr lang="en-US" dirty="0"/>
              <a:t>Leading questions provide hints or make it easy for students to give the “right” answer.) Remind participants that other types of questions (such as elicit questions) may appear in this video clip.</a:t>
            </a:r>
          </a:p>
          <a:p>
            <a:endParaRPr lang="en-US" dirty="0"/>
          </a:p>
          <a:p>
            <a:pPr marL="228600" indent="-228600">
              <a:buAutoNum type="alphaLcPeriod" startAt="3"/>
            </a:pPr>
            <a:r>
              <a:rPr lang="en-US" dirty="0"/>
              <a:t>Show the video clip.</a:t>
            </a:r>
          </a:p>
          <a:p>
            <a:endParaRPr lang="en-US" b="1" dirty="0"/>
          </a:p>
          <a:p>
            <a:pPr marL="228600" indent="-228600">
              <a:buAutoNum type="alphaLcPeriod" startAt="4"/>
            </a:pPr>
            <a:r>
              <a:rPr lang="en-US" b="1" dirty="0"/>
              <a:t>Individuals: </a:t>
            </a:r>
            <a:r>
              <a:rPr lang="en-US" dirty="0"/>
              <a:t>Review the slide instructions before participants begin working independently on the tasks.</a:t>
            </a:r>
            <a:r>
              <a:rPr lang="en-US" sz="1000" dirty="0"/>
              <a:t> </a:t>
            </a:r>
            <a:endParaRPr lang="en-US" dirty="0"/>
          </a:p>
          <a:p>
            <a:endParaRPr lang="en-US" b="1" dirty="0"/>
          </a:p>
          <a:p>
            <a:pPr marL="228600" indent="-228600">
              <a:buAutoNum type="alphaLcPeriod" startAt="5"/>
            </a:pPr>
            <a:r>
              <a:rPr lang="en-US" b="1" dirty="0"/>
              <a:t>Whole group: </a:t>
            </a:r>
            <a:endParaRPr lang="en-US" dirty="0"/>
          </a:p>
          <a:p>
            <a:pPr marL="448650" indent="-134595">
              <a:buFont typeface="Arial" pitchFamily="34" charset="0"/>
              <a:buChar char="•"/>
            </a:pPr>
            <a:r>
              <a:rPr lang="en-US" dirty="0"/>
              <a:t>Challenge participants to clearly state their reasons for identifying a question as probe, challenge, or leading.</a:t>
            </a:r>
          </a:p>
          <a:p>
            <a:pPr marL="448650" indent="-134595">
              <a:buFont typeface="Arial" pitchFamily="34" charset="0"/>
              <a:buChar char="•"/>
            </a:pPr>
            <a:r>
              <a:rPr lang="en-US" dirty="0"/>
              <a:t>Encourage participants to provide evidence from the </a:t>
            </a:r>
            <a:r>
              <a:rPr lang="en-US" dirty="0" err="1"/>
              <a:t>STeLLA</a:t>
            </a:r>
            <a:r>
              <a:rPr lang="en-US" dirty="0"/>
              <a:t> strategies booklet to support their claims.</a:t>
            </a:r>
          </a:p>
          <a:p>
            <a:pPr marL="448650" indent="-134595">
              <a:buFont typeface="Arial" pitchFamily="34" charset="0"/>
              <a:buChar char="•"/>
            </a:pPr>
            <a:endParaRPr lang="en-US" dirty="0"/>
          </a:p>
          <a:p>
            <a:r>
              <a:rPr lang="en-US" sz="1200" b="1" kern="1200" dirty="0">
                <a:solidFill>
                  <a:schemeClr val="tx1"/>
                </a:solidFill>
                <a:latin typeface="+mn-lt"/>
                <a:ea typeface="+mn-ea"/>
                <a:cs typeface="+mn-cs"/>
              </a:rPr>
              <a:t>Examples of probe questions: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00:00:31:</a:t>
            </a:r>
            <a:r>
              <a:rPr lang="en-US" sz="1200" kern="1200" dirty="0">
                <a:solidFill>
                  <a:schemeClr val="tx1"/>
                </a:solidFill>
                <a:latin typeface="+mn-lt"/>
                <a:ea typeface="+mn-ea"/>
                <a:cs typeface="+mn-cs"/>
              </a:rPr>
              <a:t> “You think green. How come?” </a:t>
            </a:r>
          </a:p>
          <a:p>
            <a:pPr marL="137160" indent="-137160">
              <a:buFont typeface="Arial" pitchFamily="34" charset="0"/>
              <a:buChar char="•"/>
            </a:pPr>
            <a:r>
              <a:rPr lang="en-US" sz="1200" b="1" kern="1200" dirty="0">
                <a:solidFill>
                  <a:schemeClr val="tx1"/>
                </a:solidFill>
                <a:latin typeface="+mn-lt"/>
                <a:ea typeface="+mn-ea"/>
                <a:cs typeface="+mn-cs"/>
              </a:rPr>
              <a:t>Segment 00:01:50:</a:t>
            </a:r>
            <a:r>
              <a:rPr lang="en-US" sz="1200" kern="1200" dirty="0">
                <a:solidFill>
                  <a:schemeClr val="tx1"/>
                </a:solidFill>
                <a:latin typeface="+mn-lt"/>
                <a:ea typeface="+mn-ea"/>
                <a:cs typeface="+mn-cs"/>
              </a:rPr>
              <a:t> “Why do you think green or light purple?”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 of a challenge question:</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0:01:59.9:</a:t>
            </a:r>
            <a:r>
              <a:rPr lang="en-US" sz="1200" kern="1200" dirty="0">
                <a:solidFill>
                  <a:schemeClr val="tx1"/>
                </a:solidFill>
                <a:latin typeface="+mn-lt"/>
                <a:ea typeface="+mn-ea"/>
                <a:cs typeface="+mn-cs"/>
              </a:rPr>
              <a:t> “When all those beetles had babies, what do you think the next generation will look like?” [</a:t>
            </a:r>
            <a:r>
              <a:rPr lang="en-US" sz="1200" i="1" kern="1200" dirty="0">
                <a:solidFill>
                  <a:schemeClr val="tx1"/>
                </a:solidFill>
                <a:latin typeface="+mn-lt"/>
                <a:ea typeface="+mn-ea"/>
                <a:cs typeface="+mn-cs"/>
              </a:rPr>
              <a:t>Justification:</a:t>
            </a:r>
            <a:r>
              <a:rPr lang="en-US" sz="1200" kern="1200" dirty="0">
                <a:solidFill>
                  <a:schemeClr val="tx1"/>
                </a:solidFill>
                <a:latin typeface="+mn-lt"/>
                <a:ea typeface="+mn-ea"/>
                <a:cs typeface="+mn-cs"/>
              </a:rPr>
              <a:t> The teacher is trying to get students to transition from thinking about the offspring of two green beetles to making a new connection to the offspring of a whole generation of beetles in this population.]</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038078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10</a:t>
            </a:r>
            <a:r>
              <a:rPr lang="en-US" baseline="0" dirty="0"/>
              <a:t> min </a:t>
            </a:r>
          </a:p>
          <a:p>
            <a:endParaRPr lang="en-US" dirty="0"/>
          </a:p>
          <a:p>
            <a:pPr marL="228600" indent="-228600">
              <a:buAutoNum type="alphaLcPeriod"/>
            </a:pPr>
            <a:r>
              <a:rPr lang="en-US" b="1" dirty="0"/>
              <a:t>Emphasize: </a:t>
            </a:r>
            <a:r>
              <a:rPr lang="en-US" dirty="0"/>
              <a:t>“Remember to refer to your Common Student Ideas chart as you analyze the video.” </a:t>
            </a:r>
          </a:p>
          <a:p>
            <a:endParaRPr lang="en-US" b="1" dirty="0"/>
          </a:p>
          <a:p>
            <a:pPr marL="228600" indent="-228600">
              <a:buAutoNum type="alphaLcPeriod" startAt="2"/>
            </a:pPr>
            <a:r>
              <a:rPr lang="en-US" b="1" dirty="0"/>
              <a:t>Individuals: </a:t>
            </a:r>
            <a:r>
              <a:rPr lang="en-US" dirty="0"/>
              <a:t>Review the slide instructions before participants begin working independently on developing a claim to answer the analysis question.</a:t>
            </a:r>
            <a:r>
              <a:rPr lang="en-US" sz="1000" dirty="0"/>
              <a:t> </a:t>
            </a:r>
            <a:endParaRPr lang="en-US" dirty="0"/>
          </a:p>
          <a:p>
            <a:endParaRPr lang="en-US" b="1" dirty="0"/>
          </a:p>
          <a:p>
            <a:pPr marL="228600" indent="-228600">
              <a:buAutoNum type="alphaLcPeriod" startAt="3"/>
            </a:pPr>
            <a:r>
              <a:rPr lang="en-US" b="1" dirty="0"/>
              <a:t>Whole group:</a:t>
            </a:r>
            <a:endParaRPr lang="en-US" dirty="0"/>
          </a:p>
          <a:p>
            <a:pPr marL="448650" indent="-134595">
              <a:buFont typeface="Arial" pitchFamily="34" charset="0"/>
              <a:buChar char="•"/>
            </a:pPr>
            <a:r>
              <a:rPr lang="en-US" dirty="0"/>
              <a:t>Have several participants share their claims and evidence. </a:t>
            </a:r>
          </a:p>
          <a:p>
            <a:pPr marL="448650" indent="-134595">
              <a:buFont typeface="Arial" pitchFamily="34" charset="0"/>
              <a:buChar char="•"/>
            </a:pPr>
            <a:r>
              <a:rPr lang="en-US" b="1" dirty="0"/>
              <a:t>Ask:</a:t>
            </a:r>
            <a:r>
              <a:rPr lang="en-US" dirty="0"/>
              <a:t> “Did you recognize any of the common student ideas in the students’ responses?”</a:t>
            </a:r>
          </a:p>
          <a:p>
            <a:pPr marL="448650" indent="-134595">
              <a:buFont typeface="Arial" pitchFamily="34" charset="0"/>
              <a:buChar char="•"/>
            </a:pPr>
            <a:r>
              <a:rPr lang="en-US" b="1" dirty="0"/>
              <a:t>Ask:</a:t>
            </a:r>
            <a:r>
              <a:rPr lang="en-US" dirty="0"/>
              <a:t> “What probe or challenge questions might you ask to better understand student thinking?”</a:t>
            </a:r>
          </a:p>
          <a:p>
            <a:endParaRPr lang="en-US" b="1" dirty="0"/>
          </a:p>
          <a:p>
            <a:r>
              <a:rPr lang="en-US" b="1" dirty="0"/>
              <a:t>Note:</a:t>
            </a:r>
            <a:r>
              <a:rPr lang="en-US" dirty="0"/>
              <a:t> Remember to use probe and challenge questions as you interact with participants.</a:t>
            </a:r>
          </a:p>
          <a:p>
            <a:endParaRPr lang="en-US" sz="1600" dirty="0"/>
          </a:p>
          <a:p>
            <a:r>
              <a:rPr lang="en-US" sz="1200" b="1" kern="1200" dirty="0">
                <a:solidFill>
                  <a:schemeClr val="tx1"/>
                </a:solidFill>
                <a:latin typeface="+mn-lt"/>
                <a:ea typeface="+mn-ea"/>
                <a:cs typeface="+mn-cs"/>
              </a:rPr>
              <a:t>Common student idea in the video clip: </a:t>
            </a:r>
            <a:r>
              <a:rPr lang="en-US" sz="1200" kern="1200" dirty="0">
                <a:solidFill>
                  <a:schemeClr val="tx1"/>
                </a:solidFill>
                <a:latin typeface="+mn-lt"/>
                <a:ea typeface="+mn-ea"/>
                <a:cs typeface="+mn-cs"/>
              </a:rPr>
              <a:t>This clip relates to the common student idea that only the most common traits in a generation of living things will be passed on to the next generation, and less common traits will disappear. In other words, the dominant trait wins.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Claim:</a:t>
            </a:r>
            <a:r>
              <a:rPr lang="en-US" sz="1200" kern="1200" dirty="0">
                <a:solidFill>
                  <a:schemeClr val="tx1"/>
                </a:solidFill>
                <a:latin typeface="+mn-lt"/>
                <a:ea typeface="+mn-ea"/>
                <a:cs typeface="+mn-cs"/>
              </a:rPr>
              <a:t> Students make predictions about the next generation of beetles based on the idea that the most-common trait in the population “wins” and takes over completely in the next generation. Students don’t consider that some beetles have a survival advantage over others or that beetles in the next generation will show variation in traits. They have an all-or-nothing perspective.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All five students who made a prediction during the discussion (see video segments 00:01:46–00:01:53; 00:02:19–00:02:27; 00:02:48; 00:02:57; and 00:03:20–00:03:26) named just one or two colors (out of the five). Except for S2, they all picked green, light purple, or both because four of each of these two colors was more than blue (three), dark purple (three), and black (one). Their reasoning was that the most-dominant beetle colors from Round 7 would be the only colors in the next round. They didn’t use reasoning related to natural selection to argue that the green beetles would have a better chance of surviving than all of the other beetles because they’re better camouflaged against a green background. Students also didn’t predict that there would still be a variety of colors in the next round.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Reasoning:</a:t>
            </a:r>
            <a:r>
              <a:rPr lang="en-US" sz="1200" kern="1200" dirty="0">
                <a:solidFill>
                  <a:schemeClr val="tx1"/>
                </a:solidFill>
                <a:latin typeface="+mn-lt"/>
                <a:ea typeface="+mn-ea"/>
                <a:cs typeface="+mn-cs"/>
              </a:rPr>
              <a:t> The teacher’s questioning helped lead students down this path. In segment 00:01:09, she originally posed the question, “When all those beetles had babies, what do you think the next generation will look like? So, with the baby beetles, what do we think that’ll look like?” But then she immediately shifted the question to “Which one would have the most?” and continued to use this new version of the question for the remainder of the clip (segments 00:01:25; 00:03:13; and 00:03:29).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Alternative:</a:t>
            </a:r>
            <a:r>
              <a:rPr lang="en-US" sz="1200" kern="1200" dirty="0">
                <a:solidFill>
                  <a:schemeClr val="tx1"/>
                </a:solidFill>
                <a:latin typeface="+mn-lt"/>
                <a:ea typeface="+mn-ea"/>
                <a:cs typeface="+mn-cs"/>
              </a:rPr>
              <a:t> It would be better to stick with the original question: “When all those beetles had babies, what do you think the next generation will look like?” The teacher could also encourage students to look at the patterns on their data table as they went from Hunt 1 to Hunt 2 to Hunt 3. For each color of beetle, the numbers slowly changed, although some colors changed faster than others. But no color of beetle completely disappeared, even after seven hunt rounds (generations) in their green environment. The teacher could also ask challenge questions to focus students’ attention on the idea that green beetles have a survival advantage because of the green environment. </a:t>
            </a:r>
            <a:endParaRPr lang="en-US" sz="160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2459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C33A080-172C-4302-A54F-1CC732807BC8}" type="slidenum">
              <a:rPr lang="en-US" smtClean="0"/>
              <a:pPr eaLnBrk="1" hangingPunct="1"/>
              <a:t>25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dirty="0"/>
              <a:t>5 min</a:t>
            </a:r>
          </a:p>
          <a:p>
            <a:pPr eaLnBrk="1" hangingPunct="1"/>
            <a:endParaRPr lang="en-US" dirty="0"/>
          </a:p>
          <a:p>
            <a:pPr marL="228600" lvl="1" indent="-228600">
              <a:buAutoNum type="alphaLcPeriod"/>
            </a:pPr>
            <a:r>
              <a:rPr lang="en-US" dirty="0"/>
              <a:t>Pose the first question on the slide. If participants need support, point them to the descriptions of strategies 1, 2, and 3 in the </a:t>
            </a:r>
            <a:r>
              <a:rPr lang="en-US" dirty="0" err="1"/>
              <a:t>STeLLA</a:t>
            </a:r>
            <a:r>
              <a:rPr lang="en-US" dirty="0"/>
              <a:t> strategies booklet (especially the Summary of </a:t>
            </a:r>
            <a:r>
              <a:rPr lang="en-US" dirty="0" err="1"/>
              <a:t>STeLLA</a:t>
            </a:r>
            <a:r>
              <a:rPr lang="en-US" dirty="0"/>
              <a:t> Student Thinking Lens Strategies).</a:t>
            </a:r>
          </a:p>
          <a:p>
            <a:endParaRPr lang="en-US" u="sng" dirty="0"/>
          </a:p>
          <a:p>
            <a:pPr marL="228600" indent="-228600">
              <a:buAutoNum type="alphaLcPeriod" startAt="2"/>
            </a:pPr>
            <a:r>
              <a:rPr lang="en-US" dirty="0"/>
              <a:t>Pose the second question. Do participants come up with the idea that science-content knowledge is essential for asking good elicit, probe, and challenge questions? </a:t>
            </a:r>
          </a:p>
          <a:p>
            <a:endParaRPr lang="en-US" dirty="0"/>
          </a:p>
          <a:p>
            <a:pPr marL="228600" indent="-228600">
              <a:buAutoNum type="alphaLcPeriod" startAt="3"/>
            </a:pPr>
            <a:r>
              <a:rPr lang="en-US" dirty="0"/>
              <a:t>Use the rest of the time to highlight the importance of knowing science content and being aware of common student ideas.</a:t>
            </a:r>
          </a:p>
          <a:p>
            <a:pPr marL="0" indent="0">
              <a:buNone/>
            </a:pP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00744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pPr defTabSz="864908">
              <a:defRPr/>
            </a:pPr>
            <a:endParaRPr lang="en-US" dirty="0"/>
          </a:p>
          <a:p>
            <a:pPr marL="228600" lvl="1" indent="-228600">
              <a:buAutoNum type="alphaLcPeriod"/>
            </a:pPr>
            <a:r>
              <a:rPr lang="en-US" dirty="0"/>
              <a:t>Ideally, participants will first respond to the questions in a quick write and then share their ideas with the group. But if time is running short, you can have them simply think for a minute and then share their ideas. But be sure to give them time to think before opening up the discussion. </a:t>
            </a:r>
          </a:p>
          <a:p>
            <a:pPr marL="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1676346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7024A7BC-B3C0-4760-B44F-5AB0F63B8F01}" type="slidenum">
              <a:rPr lang="en-US" smtClean="0"/>
              <a:pPr eaLnBrk="1" hangingPunct="1"/>
              <a:t>27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12</a:t>
            </a:r>
            <a:r>
              <a:rPr lang="en-US" baseline="0" dirty="0"/>
              <a:t> min</a:t>
            </a:r>
          </a:p>
          <a:p>
            <a:pPr eaLnBrk="1" hangingPunct="1"/>
            <a:endParaRPr lang="en-US" dirty="0"/>
          </a:p>
          <a:p>
            <a:pPr marL="228600" lvl="1" indent="-228600">
              <a:buAutoNum type="alphaLcPeriod"/>
            </a:pPr>
            <a:r>
              <a:rPr lang="en-US" b="1" dirty="0"/>
              <a:t>Describe the challenge: </a:t>
            </a:r>
            <a:r>
              <a:rPr lang="en-US" dirty="0"/>
              <a:t>“Next, you</a:t>
            </a:r>
            <a:r>
              <a:rPr lang="en-US" baseline="0" dirty="0"/>
              <a:t> and a partner will </a:t>
            </a:r>
            <a:r>
              <a:rPr lang="en-US" dirty="0"/>
              <a:t>practice using elicit and probe questions by interviewing each other. The challenge is to ask your partner an elicit question and then follow up by asking </a:t>
            </a:r>
            <a:r>
              <a:rPr lang="en-US" b="1" dirty="0"/>
              <a:t>only</a:t>
            </a:r>
            <a:r>
              <a:rPr lang="en-US" dirty="0"/>
              <a:t> probe questions.” </a:t>
            </a:r>
          </a:p>
          <a:p>
            <a:endParaRPr lang="en-US" dirty="0"/>
          </a:p>
          <a:p>
            <a:pPr marL="228600" indent="-228600">
              <a:buAutoNum type="alphaLcPeriod" startAt="2"/>
            </a:pPr>
            <a:r>
              <a:rPr lang="en-US" dirty="0"/>
              <a:t>Give each participant a different elicit question</a:t>
            </a:r>
            <a:r>
              <a:rPr lang="en-US" baseline="0" dirty="0"/>
              <a:t> (from the PD leader master cards)</a:t>
            </a:r>
            <a:r>
              <a:rPr lang="en-US" dirty="0"/>
              <a:t>.</a:t>
            </a:r>
          </a:p>
          <a:p>
            <a:endParaRPr lang="en-US" dirty="0"/>
          </a:p>
          <a:p>
            <a:pPr marL="228600" indent="-228600">
              <a:buAutoNum type="alphaLcPeriod" startAt="3"/>
            </a:pPr>
            <a:r>
              <a:rPr lang="en-US" dirty="0"/>
              <a:t>Direct participants to prepare for the interviews by following the slide instructions.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refer to the Common Student Ideas chart as a resource for this activity. </a:t>
            </a:r>
            <a:endParaRPr lang="en-US" baseline="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62275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EAFA9BB9-C4DD-493A-92F3-E14B584AA241}" type="slidenum">
              <a:rPr lang="en-US" smtClean="0"/>
              <a:pPr eaLnBrk="1" hangingPunct="1"/>
              <a:t>28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dirty="0"/>
              <a:t>12</a:t>
            </a:r>
            <a:r>
              <a:rPr lang="en-US" baseline="0" dirty="0"/>
              <a:t> min</a:t>
            </a:r>
          </a:p>
          <a:p>
            <a:pPr eaLnBrk="1" hangingPunct="1"/>
            <a:endParaRPr lang="en-US" dirty="0"/>
          </a:p>
          <a:p>
            <a:pPr marL="228600" lvl="1" indent="-228600">
              <a:buAutoNum type="alphaLcPeriod"/>
            </a:pPr>
            <a:r>
              <a:rPr lang="en-US" dirty="0"/>
              <a:t>Review the instructions on the slide.</a:t>
            </a:r>
          </a:p>
          <a:p>
            <a:pPr marL="0" lvl="1"/>
            <a:endParaRPr lang="en-US" dirty="0"/>
          </a:p>
          <a:p>
            <a:pPr marL="228600" lvl="1" indent="-228600">
              <a:buAutoNum type="alphaLcPeriod" startAt="2"/>
            </a:pPr>
            <a:r>
              <a:rPr lang="en-US" dirty="0"/>
              <a:t>“Each interviewer will have 5 minutes to ask questions. Try to keep going with your probe questions for at least 2 minutes.”</a:t>
            </a:r>
          </a:p>
          <a:p>
            <a:endParaRPr lang="en-US" sz="1000" b="1" dirty="0"/>
          </a:p>
          <a:p>
            <a:pPr marL="228600" indent="-228600">
              <a:buAutoNum type="alphaLcPeriod" startAt="3"/>
            </a:pPr>
            <a:r>
              <a:rPr lang="en-US" sz="1000" b="1" dirty="0"/>
              <a:t>Interviewees:</a:t>
            </a:r>
            <a:r>
              <a:rPr lang="en-US" dirty="0"/>
              <a:t> “Don’t pretend to be an elementary student; be yourself. H</a:t>
            </a:r>
            <a:r>
              <a:rPr lang="en-US" sz="1000" dirty="0"/>
              <a:t>elp your partner</a:t>
            </a:r>
            <a:r>
              <a:rPr lang="en-US" dirty="0"/>
              <a:t> by pushing yourself to explain things in more depth than you actually understand. Try to come up with possible explanations that go beyond the surface vocabulary. Don’t worry about being wrong; this will actually make the task more like what you might encounter in the classroom.” </a:t>
            </a:r>
            <a:endParaRPr lang="en-US" sz="1000" dirty="0"/>
          </a:p>
          <a:p>
            <a:pPr marL="216227" indent="-216227"/>
            <a:endParaRPr lang="en-US" sz="170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1651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851681F-2753-43EE-98D1-615BACDF747A}" type="slidenum">
              <a:rPr lang="en-US" smtClean="0"/>
              <a:pPr eaLnBrk="1" hangingPunct="1"/>
              <a:t>29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a:t>6 min</a:t>
            </a:r>
          </a:p>
          <a:p>
            <a:pPr eaLnBrk="1" hangingPunct="1"/>
            <a:endParaRPr lang="en-US" dirty="0"/>
          </a:p>
          <a:p>
            <a:pPr marL="228600" lvl="1" indent="-228600">
              <a:buAutoNum type="alphaLcPeriod"/>
            </a:pPr>
            <a:r>
              <a:rPr lang="en-US" b="1" dirty="0"/>
              <a:t>Whole group: </a:t>
            </a:r>
            <a:r>
              <a:rPr lang="en-US" dirty="0"/>
              <a:t>Discuss the questions on the slide.</a:t>
            </a:r>
          </a:p>
          <a:p>
            <a:endParaRPr lang="en-US" dirty="0"/>
          </a:p>
          <a:p>
            <a:pPr marL="228600" indent="-228600">
              <a:buAutoNum type="alphaLcPeriod" startAt="2"/>
            </a:pPr>
            <a:r>
              <a:rPr lang="en-US" dirty="0"/>
              <a:t>If there’s time, ask participants, “How might it help your teaching to do more of this type of practice (with a partner or small group)?”</a:t>
            </a:r>
          </a:p>
          <a:p>
            <a:pPr marL="0" indent="0">
              <a:buNone/>
            </a:pPr>
            <a:endParaRPr lang="en-US" dirty="0"/>
          </a:p>
          <a:p>
            <a:pPr eaLnBrk="1" hangingPunct="1"/>
            <a:endParaRPr lang="en-US" dirty="0"/>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54299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42823" indent="-285701" eaLnBrk="0" hangingPunct="0">
              <a:spcBef>
                <a:spcPct val="30000"/>
              </a:spcBef>
              <a:defRPr sz="1300">
                <a:solidFill>
                  <a:schemeClr val="tx1"/>
                </a:solidFill>
                <a:latin typeface="Arial" charset="0"/>
              </a:defRPr>
            </a:lvl2pPr>
            <a:lvl3pPr marL="1142804" indent="-228560" eaLnBrk="0" hangingPunct="0">
              <a:spcBef>
                <a:spcPct val="30000"/>
              </a:spcBef>
              <a:defRPr sz="1300">
                <a:solidFill>
                  <a:schemeClr val="tx1"/>
                </a:solidFill>
                <a:latin typeface="Arial" charset="0"/>
              </a:defRPr>
            </a:lvl3pPr>
            <a:lvl4pPr marL="1599926" indent="-228560" eaLnBrk="0" hangingPunct="0">
              <a:spcBef>
                <a:spcPct val="30000"/>
              </a:spcBef>
              <a:defRPr sz="1300">
                <a:solidFill>
                  <a:schemeClr val="tx1"/>
                </a:solidFill>
                <a:latin typeface="Arial" charset="0"/>
              </a:defRPr>
            </a:lvl4pPr>
            <a:lvl5pPr marL="2057049" indent="-228560" eaLnBrk="0" hangingPunct="0">
              <a:spcBef>
                <a:spcPct val="30000"/>
              </a:spcBef>
              <a:defRPr sz="1300">
                <a:solidFill>
                  <a:schemeClr val="tx1"/>
                </a:solidFill>
                <a:latin typeface="Arial" charset="0"/>
              </a:defRPr>
            </a:lvl5pPr>
            <a:lvl6pPr marL="2514171" indent="-228560" eaLnBrk="0" fontAlgn="base" hangingPunct="0">
              <a:spcBef>
                <a:spcPct val="30000"/>
              </a:spcBef>
              <a:spcAft>
                <a:spcPct val="0"/>
              </a:spcAft>
              <a:defRPr sz="1300">
                <a:solidFill>
                  <a:schemeClr val="tx1"/>
                </a:solidFill>
                <a:latin typeface="Arial" charset="0"/>
              </a:defRPr>
            </a:lvl6pPr>
            <a:lvl7pPr marL="2971293" indent="-228560" eaLnBrk="0" fontAlgn="base" hangingPunct="0">
              <a:spcBef>
                <a:spcPct val="30000"/>
              </a:spcBef>
              <a:spcAft>
                <a:spcPct val="0"/>
              </a:spcAft>
              <a:defRPr sz="1300">
                <a:solidFill>
                  <a:schemeClr val="tx1"/>
                </a:solidFill>
                <a:latin typeface="Arial" charset="0"/>
              </a:defRPr>
            </a:lvl7pPr>
            <a:lvl8pPr marL="3428414" indent="-228560" eaLnBrk="0" fontAlgn="base" hangingPunct="0">
              <a:spcBef>
                <a:spcPct val="30000"/>
              </a:spcBef>
              <a:spcAft>
                <a:spcPct val="0"/>
              </a:spcAft>
              <a:defRPr sz="1300">
                <a:solidFill>
                  <a:schemeClr val="tx1"/>
                </a:solidFill>
                <a:latin typeface="Arial" charset="0"/>
              </a:defRPr>
            </a:lvl8pPr>
            <a:lvl9pPr marL="3885537" indent="-22856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3</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t>5 min </a:t>
            </a:r>
          </a:p>
          <a:p>
            <a:endParaRPr lang="en-US" dirty="0"/>
          </a:p>
          <a:p>
            <a:pPr marL="228600" lvl="1" indent="-228600">
              <a:buAutoNum type="alphaLcPeriod"/>
            </a:pPr>
            <a:r>
              <a:rPr lang="en-US" b="1" dirty="0"/>
              <a:t>Provide context:</a:t>
            </a:r>
            <a:r>
              <a:rPr lang="en-US" dirty="0"/>
              <a:t> “Since we’ll</a:t>
            </a:r>
            <a:r>
              <a:rPr lang="en-US" sz="1000" dirty="0"/>
              <a:t> </a:t>
            </a:r>
            <a:r>
              <a:rPr lang="en-US" dirty="0"/>
              <a:t>be working together throughout the Summer Institute and the academic year, we need norms that will enable us to build trust and productivity as a group.</a:t>
            </a:r>
            <a:r>
              <a:rPr lang="en-US" sz="1000" dirty="0"/>
              <a:t> </a:t>
            </a:r>
            <a:r>
              <a:rPr lang="en-US" dirty="0"/>
              <a:t>Today we’ll start our analysis of other teachers’ classroom videos. In the fall, we’ll analyze videos from each other’s classrooms. For this work to be meaningful, we’ll need to push and challenge each other. This will require mutual respect and a common understanding of our goals.” </a:t>
            </a:r>
          </a:p>
          <a:p>
            <a:pPr lvl="1"/>
            <a:endParaRPr lang="en-US" dirty="0"/>
          </a:p>
          <a:p>
            <a:pPr marL="228600" indent="-228600">
              <a:buAutoNum type="alphaLcPeriod" startAt="2"/>
            </a:pPr>
            <a:r>
              <a:rPr lang="en-US" dirty="0"/>
              <a:t>“Do you want to clarify or revise any of these norms?” </a:t>
            </a:r>
            <a:r>
              <a:rPr lang="en-US" sz="1000" dirty="0"/>
              <a:t> </a:t>
            </a:r>
            <a:endParaRPr lang="en-US" dirty="0"/>
          </a:p>
          <a:p>
            <a:endParaRPr lang="en-US" b="1" dirty="0"/>
          </a:p>
          <a:p>
            <a:r>
              <a:rPr lang="en-US" b="1" dirty="0"/>
              <a:t>Note:</a:t>
            </a:r>
            <a:r>
              <a:rPr lang="en-US" dirty="0"/>
              <a:t> Have participants locate the half-page sheet of norms they pasted into their science notebooks</a:t>
            </a:r>
            <a:r>
              <a:rPr lang="en-US" sz="1000" dirty="0"/>
              <a:t> </a:t>
            </a:r>
            <a:r>
              <a:rPr lang="en-US" dirty="0"/>
              <a:t>on day 1. Remind them to leave space for revising the norms.</a:t>
            </a:r>
            <a:endParaRPr lang="en-US" sz="1600" dirty="0"/>
          </a:p>
          <a:p>
            <a:endParaRPr lang="en-US" u="sng" dirty="0"/>
          </a:p>
          <a:p>
            <a:pPr marL="228600" indent="-228600">
              <a:buAutoNum type="alphaLcPeriod" startAt="3"/>
            </a:pPr>
            <a:r>
              <a:rPr lang="en-US" dirty="0"/>
              <a:t>Encourage participants to ask clarifying questions regarding the meaning of any of the norms and jot notes in their science notebooks.</a:t>
            </a:r>
            <a:endParaRPr lang="en-US" sz="1600" dirty="0"/>
          </a:p>
          <a:p>
            <a:endParaRPr lang="en-US" u="sng" dirty="0"/>
          </a:p>
          <a:p>
            <a:pPr marL="228600" indent="-228600">
              <a:buAutoNum type="alphaLcPeriod" startAt="4"/>
            </a:pPr>
            <a:r>
              <a:rPr lang="en-US" dirty="0"/>
              <a:t>Ask participants if they’re willing to live with these norms today, and let them know they’ll have an opportunity to revise them tomorrow. Remind them of this at the end of the session.</a:t>
            </a:r>
          </a:p>
        </p:txBody>
      </p:sp>
    </p:spTree>
    <p:extLst>
      <p:ext uri="{BB962C8B-B14F-4D97-AF65-F5344CB8AC3E}">
        <p14:creationId xmlns:p14="http://schemas.microsoft.com/office/powerpoint/2010/main" val="327929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“Now let’s begin our content deepening work for today.”</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content background </a:t>
            </a:r>
            <a:r>
              <a:rPr lang="en-US" sz="1200" kern="1200" dirty="0" err="1">
                <a:solidFill>
                  <a:schemeClr val="tx1"/>
                </a:solidFill>
                <a:latin typeface="+mn-lt"/>
                <a:ea typeface="+mn-ea"/>
                <a:cs typeface="+mn-cs"/>
              </a:rPr>
              <a:t>documen</a:t>
            </a:r>
            <a:r>
              <a:rPr lang="en-US" sz="1200" kern="1200" dirty="0">
                <a:solidFill>
                  <a:schemeClr val="tx1"/>
                </a:solidFill>
                <a:latin typeface="+mn-lt"/>
                <a:ea typeface="+mn-ea"/>
                <a:cs typeface="+mn-cs"/>
              </a:rPr>
              <a:t>, and Common Student Ideas about Variation in Traits.</a:t>
            </a:r>
          </a:p>
        </p:txBody>
      </p:sp>
    </p:spTree>
    <p:extLst>
      <p:ext uri="{BB962C8B-B14F-4D97-AF65-F5344CB8AC3E}">
        <p14:creationId xmlns:p14="http://schemas.microsoft.com/office/powerpoint/2010/main" val="1750259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1" indent="-228600">
              <a:buAutoNum type="alphaLcPeriod"/>
            </a:pPr>
            <a:r>
              <a:rPr lang="en-US" sz="1200" kern="1200" dirty="0">
                <a:solidFill>
                  <a:schemeClr val="tx1"/>
                </a:solidFill>
                <a:latin typeface="+mn-lt"/>
                <a:ea typeface="+mn-ea"/>
                <a:cs typeface="+mn-cs"/>
              </a:rPr>
              <a:t>Revisit the unit central question that students will think about during the Variation in Traits lesson sequence.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“Today we’ll continue exploring key science ideas about trait</a:t>
            </a:r>
            <a:r>
              <a:rPr lang="en-US" sz="1200" kern="1200" baseline="0" dirty="0">
                <a:solidFill>
                  <a:schemeClr val="tx1"/>
                </a:solidFill>
                <a:latin typeface="+mn-lt"/>
                <a:ea typeface="+mn-ea"/>
                <a:cs typeface="+mn-cs"/>
              </a:rPr>
              <a:t> variation</a:t>
            </a:r>
            <a:r>
              <a:rPr lang="en-US" sz="1200" kern="1200" dirty="0">
                <a:solidFill>
                  <a:schemeClr val="tx1"/>
                </a:solidFill>
                <a:latin typeface="+mn-lt"/>
                <a:ea typeface="+mn-ea"/>
                <a:cs typeface="+mn-cs"/>
              </a:rPr>
              <a:t> that will help us answer this question.”</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1163828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1" indent="-228600">
              <a:buAutoNum type="alphaLcPeriod"/>
            </a:pPr>
            <a:r>
              <a:rPr lang="en-US" sz="1200" kern="1200" dirty="0">
                <a:solidFill>
                  <a:schemeClr val="tx1"/>
                </a:solidFill>
                <a:latin typeface="+mn-lt"/>
                <a:ea typeface="+mn-ea"/>
                <a:cs typeface="+mn-cs"/>
              </a:rPr>
              <a:t>Review the previous content deepening focus questions on the slide.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“What key science ideas from our last session helped us answer these</a:t>
            </a:r>
            <a:r>
              <a:rPr lang="en-US" sz="1200" kern="1200" baseline="0" dirty="0">
                <a:solidFill>
                  <a:schemeClr val="tx1"/>
                </a:solidFill>
                <a:latin typeface="+mn-lt"/>
                <a:ea typeface="+mn-ea"/>
                <a:cs typeface="+mn-cs"/>
              </a:rPr>
              <a:t> questions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During this review, p</a:t>
            </a:r>
            <a:r>
              <a:rPr lang="en-US" sz="1200" b="0" kern="1200" dirty="0">
                <a:solidFill>
                  <a:schemeClr val="tx1"/>
                </a:solidFill>
                <a:latin typeface="+mn-lt"/>
                <a:ea typeface="+mn-ea"/>
                <a:cs typeface="+mn-cs"/>
              </a:rPr>
              <a:t>articipants </a:t>
            </a:r>
            <a:r>
              <a:rPr lang="en-US" sz="1200" kern="1200" dirty="0">
                <a:solidFill>
                  <a:schemeClr val="tx1"/>
                </a:solidFill>
                <a:latin typeface="+mn-lt"/>
                <a:ea typeface="+mn-ea"/>
                <a:cs typeface="+mn-cs"/>
              </a:rPr>
              <a:t>may refer to the answers and ideas they recorded in their science notebooks in the previous session.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a:t>
            </a:r>
            <a:r>
              <a:rPr lang="en-US" dirty="0"/>
              <a:t>1 min</a:t>
            </a:r>
          </a:p>
          <a:p>
            <a:endParaRPr lang="en-US" dirty="0"/>
          </a:p>
          <a:p>
            <a:pPr marL="228600" indent="-228600">
              <a:buAutoNum type="alphaLcPeriod"/>
            </a:pPr>
            <a:r>
              <a:rPr lang="en-US" dirty="0"/>
              <a:t>Review the key science ideas on the slide.</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910145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228600" lvl="1" indent="-228600">
              <a:buAutoNum type="alphaLcPeriod"/>
            </a:pPr>
            <a:r>
              <a:rPr lang="en-US" sz="1200" kern="1200" dirty="0">
                <a:solidFill>
                  <a:schemeClr val="tx1"/>
                </a:solidFill>
                <a:latin typeface="+mn-lt"/>
                <a:ea typeface="+mn-ea"/>
                <a:cs typeface="+mn-cs"/>
              </a:rPr>
              <a:t>Ask participants to locate lesson 2a</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 in their lesson plans binders. Note that in this lesson, students measure and record the lengths of different plants (carrots and leaves). Participants will reflect on the math connections later on as a group. </a:t>
            </a:r>
          </a:p>
          <a:p>
            <a:pPr marL="0" lvl="1"/>
            <a:endParaRPr lang="en-US" sz="1200" b="1" kern="1200" dirty="0">
              <a:solidFill>
                <a:schemeClr val="tx1"/>
              </a:solidFill>
              <a:latin typeface="+mn-lt"/>
              <a:ea typeface="+mn-ea"/>
              <a:cs typeface="+mn-cs"/>
            </a:endParaRPr>
          </a:p>
          <a:p>
            <a:pPr marL="228600" lvl="1" indent="-228600">
              <a:buAutoNum type="alphaLcPeriod" startAt="2"/>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Review the steps on the slide and have participants pair up to complete the tasks, switching roles from last time. Make sure teachers and students know what tasks they should complete to prepare for the role-play.</a:t>
            </a:r>
          </a:p>
          <a:p>
            <a:pPr marL="0" lvl="1"/>
            <a:endParaRPr lang="en-US" sz="1200" kern="1200" dirty="0">
              <a:solidFill>
                <a:schemeClr val="tx1"/>
              </a:solidFill>
              <a:latin typeface="+mn-lt"/>
              <a:ea typeface="+mn-ea"/>
              <a:cs typeface="+mn-cs"/>
            </a:endParaRPr>
          </a:p>
          <a:p>
            <a:pPr marL="228600" lvl="1" indent="-228600">
              <a:buAutoNum type="alphaLcPeriod" startAt="3"/>
            </a:pPr>
            <a:r>
              <a:rPr lang="en-US" sz="1200" kern="1200" dirty="0">
                <a:solidFill>
                  <a:schemeClr val="tx1"/>
                </a:solidFill>
                <a:latin typeface="+mn-lt"/>
                <a:ea typeface="+mn-ea"/>
                <a:cs typeface="+mn-cs"/>
              </a:rPr>
              <a:t>“The instructions for this role-play are basically the same as last time, except that students are asked to prepare two or three challenge questions the teacher might ask to move their thinking forward. It’s often difficult for teachers to come up with challenge questions spontaneously, so if you’re the student in this role-play, your job is to come up with challenge questions that relate to ideas you’d expect your students to struggle with. Make sure to share these questions with your partner before you begin the role-play.” </a:t>
            </a:r>
          </a:p>
          <a:p>
            <a:pPr marL="0" lvl="1"/>
            <a:endParaRPr lang="en-US" sz="1200" kern="1200" dirty="0">
              <a:solidFill>
                <a:schemeClr val="tx1"/>
              </a:solidFill>
              <a:latin typeface="+mn-lt"/>
              <a:ea typeface="+mn-ea"/>
              <a:cs typeface="+mn-cs"/>
            </a:endParaRPr>
          </a:p>
          <a:p>
            <a:pPr marL="228600" lvl="1" indent="-228600">
              <a:buAutoNum type="alphaLcPeriod" startAt="4"/>
            </a:pPr>
            <a:r>
              <a:rPr lang="en-US" sz="1200" kern="1200" dirty="0">
                <a:solidFill>
                  <a:schemeClr val="tx1"/>
                </a:solidFill>
                <a:latin typeface="+mn-lt"/>
                <a:ea typeface="+mn-ea"/>
                <a:cs typeface="+mn-cs"/>
              </a:rPr>
              <a:t>Share any important lessons you may have learned from teaching the lesson. </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Give pairs adequate time to prepare for and act out their role-plays.</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697033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None/>
            </a:pPr>
            <a:r>
              <a:rPr lang="en-US" dirty="0"/>
              <a:t>7</a:t>
            </a:r>
            <a:r>
              <a:rPr lang="en-US" baseline="0" dirty="0"/>
              <a:t> min</a:t>
            </a:r>
          </a:p>
          <a:p>
            <a:pPr marL="224325" indent="-224325">
              <a:buNone/>
            </a:pPr>
            <a:endParaRPr lang="en-US" baseline="0" dirty="0"/>
          </a:p>
          <a:p>
            <a:pPr marL="228600" lvl="1" indent="-228600">
              <a:buAutoNum type="alphaLcPeriod"/>
            </a:pPr>
            <a:r>
              <a:rPr lang="en-US" sz="1200" kern="1200" dirty="0">
                <a:solidFill>
                  <a:schemeClr val="tx1"/>
                </a:solidFill>
                <a:latin typeface="+mn-lt"/>
                <a:ea typeface="+mn-ea"/>
                <a:cs typeface="+mn-cs"/>
              </a:rPr>
              <a:t>Read the questions on the slide; then have participants split up into small groups.</a:t>
            </a:r>
          </a:p>
          <a:p>
            <a:pPr marL="0" lvl="1"/>
            <a:endParaRPr lang="en-US" sz="1200" b="1" kern="1200" dirty="0">
              <a:solidFill>
                <a:schemeClr val="tx1"/>
              </a:solidFill>
              <a:latin typeface="+mn-lt"/>
              <a:ea typeface="+mn-ea"/>
              <a:cs typeface="+mn-cs"/>
            </a:endParaRPr>
          </a:p>
          <a:p>
            <a:pPr marL="228600" lvl="1" indent="-228600">
              <a:buAutoNum type="alphaLcPeriod" startAt="2"/>
            </a:pPr>
            <a:r>
              <a:rPr lang="en-US" sz="1200" b="1" kern="1200" dirty="0">
                <a:solidFill>
                  <a:schemeClr val="tx1"/>
                </a:solidFill>
                <a:latin typeface="+mn-lt"/>
                <a:ea typeface="+mn-ea"/>
                <a:cs typeface="+mn-cs"/>
              </a:rPr>
              <a:t>Small groups:</a:t>
            </a:r>
            <a:r>
              <a:rPr lang="en-US" sz="1200" kern="1200" dirty="0">
                <a:solidFill>
                  <a:schemeClr val="tx1"/>
                </a:solidFill>
                <a:latin typeface="+mn-lt"/>
                <a:ea typeface="+mn-ea"/>
                <a:cs typeface="+mn-cs"/>
              </a:rPr>
              <a:t> Assign one of the questions on the slide to each group. Direct groups to discuss their assigned question, develop an answer, and record their answers and ideas in their notebooks. </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groups to share their ideas for answering their assigned question. </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extLst>
      <p:ext uri="{BB962C8B-B14F-4D97-AF65-F5344CB8AC3E}">
        <p14:creationId xmlns:p14="http://schemas.microsoft.com/office/powerpoint/2010/main" val="3804786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None/>
            </a:pPr>
            <a:r>
              <a:rPr lang="en-US" dirty="0"/>
              <a:t>1</a:t>
            </a:r>
            <a:r>
              <a:rPr lang="en-US" baseline="0" dirty="0"/>
              <a:t> min</a:t>
            </a:r>
          </a:p>
          <a:p>
            <a:pPr marL="224325" indent="-224325">
              <a:buNone/>
            </a:pPr>
            <a:endParaRPr lang="en-US" baseline="0" dirty="0"/>
          </a:p>
          <a:p>
            <a:pPr marL="228600" lvl="1" indent="-228600">
              <a:buAutoNum type="alphaLcPeriod"/>
            </a:pPr>
            <a:r>
              <a:rPr lang="en-US" sz="1200" kern="1200" dirty="0">
                <a:solidFill>
                  <a:schemeClr val="tx1"/>
                </a:solidFill>
                <a:latin typeface="+mn-lt"/>
                <a:ea typeface="+mn-ea"/>
                <a:cs typeface="+mn-cs"/>
              </a:rPr>
              <a:t>Read the Common Core standards on the slide.</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Ask participants, “How might these math skills and concepts be emphasized during the science lesson? What about during a science-related math lesson?”</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As participants share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their ideas, record them on chart paper.</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8331155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a:t>
            </a:r>
            <a:r>
              <a:rPr lang="en-US" baseline="0" dirty="0"/>
              <a:t>min</a:t>
            </a:r>
          </a:p>
          <a:p>
            <a:endParaRPr lang="en-US" baseline="0" dirty="0"/>
          </a:p>
          <a:p>
            <a:pPr marL="228600" lvl="1" indent="-228600">
              <a:buAutoNum type="alphaLcPeriod"/>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Review the tasks on the slide and ask participants to complete them independently.</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two or three participants to share their sentences with the group.</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01337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228600" indent="-228600">
              <a:buAutoNum type="alphaLcPeriod"/>
            </a:pPr>
            <a:r>
              <a:rPr lang="en-US" dirty="0"/>
              <a:t>Read the focus question on the slide.</a:t>
            </a:r>
          </a:p>
          <a:p>
            <a:pPr marL="228600" indent="-228600">
              <a:buAutoNum type="alphaLcPeriod"/>
            </a:pPr>
            <a:endParaRPr lang="en-US" dirty="0"/>
          </a:p>
          <a:p>
            <a:pPr marL="228600" marR="0" lvl="1" indent="-228600" algn="l" defTabSz="914400" rtl="0" eaLnBrk="1" fontAlgn="auto" latinLnBrk="0" hangingPunct="1">
              <a:lnSpc>
                <a:spcPct val="100000"/>
              </a:lnSpc>
              <a:spcBef>
                <a:spcPts val="0"/>
              </a:spcBef>
              <a:spcAft>
                <a:spcPts val="0"/>
              </a:spcAft>
              <a:buClrTx/>
              <a:buSzTx/>
              <a:buFontTx/>
              <a:buAutoNum type="alphaLcPeriod" startAt="2"/>
              <a:tabLst/>
              <a:defRPr/>
            </a:pPr>
            <a:r>
              <a:rPr lang="en-US" sz="1200" kern="1200" dirty="0">
                <a:solidFill>
                  <a:schemeClr val="tx1"/>
                </a:solidFill>
                <a:latin typeface="+mn-lt"/>
                <a:ea typeface="+mn-ea"/>
                <a:cs typeface="+mn-cs"/>
              </a:rPr>
              <a:t>“This focus question will guide our content deepening work for the rest of the session.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To help us answer this question, we’ll conduct investigations from lessons 3, 4, and 5 of the Variation in Traits unit.”</a:t>
            </a:r>
            <a:endParaRPr lang="en-US" dirty="0"/>
          </a:p>
          <a:p>
            <a:endParaRPr lang="en-US" dirty="0"/>
          </a:p>
          <a:p>
            <a:pPr marL="228600" indent="-228600">
              <a:buAutoNum type="alphaLcPeriod" startAt="3"/>
            </a:pPr>
            <a:r>
              <a:rPr lang="en-US" b="1" dirty="0"/>
              <a:t>Individuals:</a:t>
            </a:r>
            <a:r>
              <a:rPr lang="en-US" dirty="0"/>
              <a:t> Ask participants to write the focus question in their science notebooks.</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41629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None/>
            </a:pPr>
            <a:r>
              <a:rPr lang="en-US" dirty="0"/>
              <a:t>2</a:t>
            </a:r>
            <a:r>
              <a:rPr lang="en-US" baseline="0" dirty="0"/>
              <a:t> min</a:t>
            </a:r>
          </a:p>
          <a:p>
            <a:pPr marL="224325" indent="-224325">
              <a:buNone/>
            </a:pPr>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Initially show only the focus question for lesson 3 and the beetle images on the slide.</a:t>
            </a:r>
          </a:p>
          <a:p>
            <a:pPr marL="0" lvl="1"/>
            <a:endParaRPr lang="en-US" sz="1200" kern="1200" dirty="0">
              <a:solidFill>
                <a:schemeClr val="tx1"/>
              </a:solidFill>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Introduce the focus question for lesson 3</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ask participants to write it in their science notebooks. Then reveal the content deepening focus question at the bottom of the slide.</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Ask participants, “What similarities and differences do you notice when you compare the focus question for lesson 3 and today’s content deepening focus question?”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 more specific focus question was chosen for lesson 3 because it’s likely to be more engaging and easier for students to answer than the more generic content deepening focus question.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9700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42823" indent="-285701" eaLnBrk="0" hangingPunct="0">
              <a:spcBef>
                <a:spcPct val="30000"/>
              </a:spcBef>
              <a:defRPr sz="1300">
                <a:solidFill>
                  <a:schemeClr val="tx1"/>
                </a:solidFill>
                <a:latin typeface="Arial" charset="0"/>
              </a:defRPr>
            </a:lvl2pPr>
            <a:lvl3pPr marL="1142804" indent="-228560" eaLnBrk="0" hangingPunct="0">
              <a:spcBef>
                <a:spcPct val="30000"/>
              </a:spcBef>
              <a:defRPr sz="1300">
                <a:solidFill>
                  <a:schemeClr val="tx1"/>
                </a:solidFill>
                <a:latin typeface="Arial" charset="0"/>
              </a:defRPr>
            </a:lvl3pPr>
            <a:lvl4pPr marL="1599926" indent="-228560" eaLnBrk="0" hangingPunct="0">
              <a:spcBef>
                <a:spcPct val="30000"/>
              </a:spcBef>
              <a:defRPr sz="1300">
                <a:solidFill>
                  <a:schemeClr val="tx1"/>
                </a:solidFill>
                <a:latin typeface="Arial" charset="0"/>
              </a:defRPr>
            </a:lvl4pPr>
            <a:lvl5pPr marL="2057049" indent="-228560" eaLnBrk="0" hangingPunct="0">
              <a:spcBef>
                <a:spcPct val="30000"/>
              </a:spcBef>
              <a:defRPr sz="1300">
                <a:solidFill>
                  <a:schemeClr val="tx1"/>
                </a:solidFill>
                <a:latin typeface="Arial" charset="0"/>
              </a:defRPr>
            </a:lvl5pPr>
            <a:lvl6pPr marL="2514171" indent="-228560" eaLnBrk="0" fontAlgn="base" hangingPunct="0">
              <a:spcBef>
                <a:spcPct val="30000"/>
              </a:spcBef>
              <a:spcAft>
                <a:spcPct val="0"/>
              </a:spcAft>
              <a:defRPr sz="1300">
                <a:solidFill>
                  <a:schemeClr val="tx1"/>
                </a:solidFill>
                <a:latin typeface="Arial" charset="0"/>
              </a:defRPr>
            </a:lvl6pPr>
            <a:lvl7pPr marL="2971293" indent="-228560" eaLnBrk="0" fontAlgn="base" hangingPunct="0">
              <a:spcBef>
                <a:spcPct val="30000"/>
              </a:spcBef>
              <a:spcAft>
                <a:spcPct val="0"/>
              </a:spcAft>
              <a:defRPr sz="1300">
                <a:solidFill>
                  <a:schemeClr val="tx1"/>
                </a:solidFill>
                <a:latin typeface="Arial" charset="0"/>
              </a:defRPr>
            </a:lvl7pPr>
            <a:lvl8pPr marL="3428414" indent="-228560" eaLnBrk="0" fontAlgn="base" hangingPunct="0">
              <a:spcBef>
                <a:spcPct val="30000"/>
              </a:spcBef>
              <a:spcAft>
                <a:spcPct val="0"/>
              </a:spcAft>
              <a:defRPr sz="1300">
                <a:solidFill>
                  <a:schemeClr val="tx1"/>
                </a:solidFill>
                <a:latin typeface="Arial" charset="0"/>
              </a:defRPr>
            </a:lvl8pPr>
            <a:lvl9pPr marL="3885537" indent="-22856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t>5 min</a:t>
            </a:r>
          </a:p>
          <a:p>
            <a:endParaRPr lang="en-US" u="sng" dirty="0"/>
          </a:p>
          <a:p>
            <a:pPr marL="228600" indent="-228600">
              <a:buAutoNum type="alphaLcPeriod"/>
            </a:pPr>
            <a:r>
              <a:rPr lang="en-US" dirty="0"/>
              <a:t>“Now let’s review the norms at the heart of the </a:t>
            </a:r>
            <a:r>
              <a:rPr lang="en-US" dirty="0" err="1"/>
              <a:t>RESPeCT</a:t>
            </a:r>
            <a:r>
              <a:rPr lang="en-US" dirty="0"/>
              <a:t> PD program.”</a:t>
            </a:r>
          </a:p>
          <a:p>
            <a:endParaRPr lang="en-US" dirty="0"/>
          </a:p>
          <a:p>
            <a:pPr marL="228600" indent="-228600">
              <a:buAutoNum type="alphaLcPeriod" startAt="2"/>
            </a:pPr>
            <a:r>
              <a:rPr lang="en-US" dirty="0"/>
              <a:t>“Do you want to clarify or revise any of these norms?”</a:t>
            </a:r>
          </a:p>
          <a:p>
            <a:endParaRPr lang="en-US" dirty="0"/>
          </a:p>
          <a:p>
            <a:pPr marL="228600" indent="-228600">
              <a:buAutoNum type="alphaLcPeriod" startAt="3"/>
            </a:pPr>
            <a:r>
              <a:rPr lang="en-US" dirty="0"/>
              <a:t>“Do you want to add any norms to this list?”</a:t>
            </a:r>
          </a:p>
          <a:p>
            <a:endParaRPr lang="en-US" b="1" u="sng" dirty="0"/>
          </a:p>
          <a:p>
            <a:r>
              <a:rPr lang="en-US" dirty="0"/>
              <a:t>d.</a:t>
            </a:r>
            <a:r>
              <a:rPr lang="en-US" baseline="0" dirty="0"/>
              <a:t> </a:t>
            </a:r>
            <a:r>
              <a:rPr lang="en-US" dirty="0"/>
              <a:t>Ask participants if they’re willing to live with these norms today, and announce that they’ll have an opportunity to revise them tomorrow. </a:t>
            </a:r>
          </a:p>
        </p:txBody>
      </p:sp>
    </p:spTree>
    <p:extLst>
      <p:ext uri="{BB962C8B-B14F-4D97-AF65-F5344CB8AC3E}">
        <p14:creationId xmlns:p14="http://schemas.microsoft.com/office/powerpoint/2010/main" val="746988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None/>
            </a:pPr>
            <a:r>
              <a:rPr lang="en-US" dirty="0"/>
              <a:t>6</a:t>
            </a:r>
            <a:r>
              <a:rPr lang="en-US" baseline="0" dirty="0"/>
              <a:t> min</a:t>
            </a:r>
          </a:p>
          <a:p>
            <a:pPr marL="224325" indent="-224325">
              <a:buNone/>
            </a:pPr>
            <a:endParaRPr lang="en-US" baseline="0" dirty="0"/>
          </a:p>
          <a:p>
            <a:pPr marL="228600" lvl="1" indent="-228600">
              <a:buAutoNum type="alphaLcPeriod"/>
            </a:pPr>
            <a:r>
              <a:rPr lang="en-US" sz="1200" kern="1200" dirty="0">
                <a:solidFill>
                  <a:schemeClr val="tx1"/>
                </a:solidFill>
                <a:latin typeface="+mn-lt"/>
                <a:ea typeface="+mn-ea"/>
                <a:cs typeface="+mn-cs"/>
              </a:rPr>
              <a:t>“Next, we’ll read a story about beetles in the desert from lesson 3 of the Variation in Traits unit.”</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Have participants locate handout 3.2 (Beetles in the Desert) in their lesson plans binders. </a:t>
            </a:r>
          </a:p>
          <a:p>
            <a:pPr marL="0" lvl="1"/>
            <a:endParaRPr lang="en-US" sz="1200" kern="1200" dirty="0">
              <a:solidFill>
                <a:schemeClr val="tx1"/>
              </a:solidFill>
              <a:latin typeface="+mn-lt"/>
              <a:ea typeface="+mn-ea"/>
              <a:cs typeface="+mn-cs"/>
            </a:endParaRPr>
          </a:p>
          <a:p>
            <a:pPr marL="228600" lvl="1" indent="-228600">
              <a:buAutoNum type="alphaLcPeriod" startAt="3"/>
            </a:pPr>
            <a:r>
              <a:rPr lang="en-US" sz="1200" kern="1200" dirty="0">
                <a:solidFill>
                  <a:schemeClr val="tx1"/>
                </a:solidFill>
                <a:latin typeface="+mn-lt"/>
                <a:ea typeface="+mn-ea"/>
                <a:cs typeface="+mn-cs"/>
              </a:rPr>
              <a:t>Highlight the questions on the slide that students will focus on during 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a:t>
            </a:r>
          </a:p>
          <a:p>
            <a:pPr marL="0" lvl="1"/>
            <a:endParaRPr lang="en-US" sz="1200" kern="1200" dirty="0">
              <a:solidFill>
                <a:schemeClr val="tx1"/>
              </a:solidFill>
              <a:latin typeface="+mn-lt"/>
              <a:ea typeface="+mn-ea"/>
              <a:cs typeface="+mn-cs"/>
            </a:endParaRPr>
          </a:p>
          <a:p>
            <a:pPr marL="228600" lvl="1" indent="-228600">
              <a:buAutoNum type="alphaLcPeriod" startAt="4"/>
            </a:pPr>
            <a:r>
              <a:rPr lang="en-US" sz="1200" kern="1200" dirty="0">
                <a:solidFill>
                  <a:schemeClr val="tx1"/>
                </a:solidFill>
                <a:latin typeface="+mn-lt"/>
                <a:ea typeface="+mn-ea"/>
                <a:cs typeface="+mn-cs"/>
              </a:rPr>
              <a:t>Ask one or two participants to read the story on the handout aloud. </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Answer the questions on the slide as a group based on the reading.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904556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0" dirty="0"/>
              <a:t> min</a:t>
            </a:r>
          </a:p>
          <a:p>
            <a:pPr marL="0" lvl="1" indent="0">
              <a:buNone/>
            </a:pPr>
            <a:endParaRPr lang="en-US" sz="1200" kern="1200" baseline="0" dirty="0">
              <a:solidFill>
                <a:schemeClr val="tx1"/>
              </a:solidFill>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Have participants locate handout 3.1 (Using the Model) in their lesson plans binders.</a:t>
            </a:r>
          </a:p>
          <a:p>
            <a:pPr marL="0" lvl="1" indent="0">
              <a:buNone/>
            </a:pPr>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Read the overview on the handout and discuss what the various parts of the model represent. Display the materials from the lesson kit as you describe them. </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Walk participants through rest of the instructions on the handout and explain the data table. Point out the data table you created on chart paper and make sure the rules are posted where participants can refer to them throughout the activity.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extLst>
      <p:ext uri="{BB962C8B-B14F-4D97-AF65-F5344CB8AC3E}">
        <p14:creationId xmlns:p14="http://schemas.microsoft.com/office/powerpoint/2010/main" val="39107521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228600" lvl="1" indent="-228600">
              <a:buAutoNum type="alphaLcPeriod"/>
            </a:pPr>
            <a:r>
              <a:rPr lang="en-US" sz="1200" kern="1200" dirty="0">
                <a:solidFill>
                  <a:schemeClr val="tx1"/>
                </a:solidFill>
                <a:latin typeface="+mn-lt"/>
                <a:ea typeface="+mn-ea"/>
                <a:cs typeface="+mn-cs"/>
              </a:rPr>
              <a:t>“What do you think will happen to the beetles in our desert environment? Do you think some will survive longer than others?</a:t>
            </a:r>
            <a:r>
              <a:rPr lang="en-US" sz="1200" kern="1200" baseline="0" dirty="0">
                <a:solidFill>
                  <a:schemeClr val="tx1"/>
                </a:solidFill>
                <a:latin typeface="+mn-lt"/>
                <a:ea typeface="+mn-ea"/>
                <a:cs typeface="+mn-cs"/>
              </a:rPr>
              <a:t> Which color beetles do you think will be eaten first, and which will be eaten last? Why do you think so?”</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“Pair up with an elbow partner and briefly share your ideas and reasoning.”</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min</a:t>
            </a:r>
          </a:p>
          <a:p>
            <a:endParaRPr lang="en-US" dirty="0"/>
          </a:p>
          <a:p>
            <a:pPr marL="228600" lvl="1" indent="-228600">
              <a:buAutoNum type="alphaLcPeriod"/>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“Now write your predictions in your science notebooks using the sentence starter on the slide.”</a:t>
            </a:r>
          </a:p>
          <a:p>
            <a:r>
              <a:rPr lang="en-US" sz="1200" kern="1200" dirty="0">
                <a:solidFill>
                  <a:schemeClr val="tx1"/>
                </a:solidFill>
                <a:latin typeface="+mn-lt"/>
                <a:ea typeface="+mn-ea"/>
                <a:cs typeface="+mn-cs"/>
              </a:rPr>
              <a:t> </a:t>
            </a:r>
          </a:p>
          <a:p>
            <a:pPr marL="228600" indent="-228600">
              <a:buAutoNum type="alphaLcPeriod" startAt="2"/>
            </a:pPr>
            <a:r>
              <a:rPr lang="en-US" sz="1200" b="1" kern="1200" dirty="0">
                <a:solidFill>
                  <a:schemeClr val="tx1"/>
                </a:solidFill>
                <a:latin typeface="+mn-lt"/>
                <a:ea typeface="+mn-ea"/>
                <a:cs typeface="+mn-cs"/>
              </a:rPr>
              <a:t>Whole group share-out:</a:t>
            </a:r>
            <a:r>
              <a:rPr lang="en-US" sz="1200" kern="1200" dirty="0">
                <a:solidFill>
                  <a:schemeClr val="tx1"/>
                </a:solidFill>
                <a:latin typeface="+mn-lt"/>
                <a:ea typeface="+mn-ea"/>
                <a:cs typeface="+mn-cs"/>
              </a:rPr>
              <a:t> “Let’s hear your predictions and reasoning. As others share their ideas, be prepared to agree or disagree, add your own ideas to the discussion, or ask questions using the sentence starters at the bottom of the slide. Communicating in scientific ways is an important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we’ll learn about later in the program.”</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a:t>
            </a:r>
            <a:r>
              <a:rPr lang="en-US" baseline="0" dirty="0"/>
              <a:t> min</a:t>
            </a:r>
          </a:p>
          <a:p>
            <a:endParaRPr lang="en-US" baseline="0" dirty="0"/>
          </a:p>
          <a:p>
            <a:pPr marL="228600" lvl="1" indent="-228600">
              <a:buAutoNum type="alphaLcPeriod"/>
            </a:pPr>
            <a:r>
              <a:rPr lang="en-US" sz="1200" kern="1200" dirty="0">
                <a:solidFill>
                  <a:schemeClr val="tx1"/>
                </a:solidFill>
                <a:latin typeface="+mn-lt"/>
                <a:ea typeface="+mn-ea"/>
                <a:cs typeface="+mn-cs"/>
              </a:rPr>
              <a:t>Using the materials from the lesson kit, set up the desert model according to the instructions in the handout. Don’t scatter the pom-poms on the fabric until just before the hunt begins. </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Assign the roles on the handout and review the responsibilities for each role. Briefly review the rules before beginning the investigation.</a:t>
            </a:r>
          </a:p>
          <a:p>
            <a:pPr marL="0" lvl="1"/>
            <a:endParaRPr lang="en-US" sz="1200" kern="1200" dirty="0">
              <a:solidFill>
                <a:schemeClr val="tx1"/>
              </a:solidFill>
              <a:latin typeface="+mn-lt"/>
              <a:ea typeface="+mn-ea"/>
              <a:cs typeface="+mn-cs"/>
            </a:endParaRPr>
          </a:p>
          <a:p>
            <a:pPr marL="228600" lvl="1" indent="-228600">
              <a:buAutoNum type="alphaLcPeriod" startAt="3"/>
            </a:pPr>
            <a:r>
              <a:rPr lang="en-US" sz="1200" kern="1200" dirty="0">
                <a:solidFill>
                  <a:schemeClr val="tx1"/>
                </a:solidFill>
                <a:latin typeface="+mn-lt"/>
                <a:ea typeface="+mn-ea"/>
                <a:cs typeface="+mn-cs"/>
              </a:rPr>
              <a:t>Ask participants to describe the beetles’ environment and have the recorder write a description at the top of the data table.</a:t>
            </a:r>
          </a:p>
          <a:p>
            <a:pPr marL="0" lvl="1"/>
            <a:endParaRPr lang="en-US" sz="1200" kern="1200" dirty="0">
              <a:solidFill>
                <a:schemeClr val="tx1"/>
              </a:solidFill>
              <a:latin typeface="+mn-lt"/>
              <a:ea typeface="+mn-ea"/>
              <a:cs typeface="+mn-cs"/>
            </a:endParaRPr>
          </a:p>
          <a:p>
            <a:pPr marL="228600" lvl="1" indent="-228600">
              <a:buAutoNum type="alphaLcPeriod" startAt="4"/>
            </a:pPr>
            <a:r>
              <a:rPr lang="en-US" sz="1200" kern="1200" dirty="0">
                <a:solidFill>
                  <a:schemeClr val="tx1"/>
                </a:solidFill>
                <a:latin typeface="+mn-lt"/>
                <a:ea typeface="+mn-ea"/>
                <a:cs typeface="+mn-cs"/>
              </a:rPr>
              <a:t>Direct participants to get into their assigned positions and ask the lizards to close their eyes. Scatter the pom-poms on the fabric and have counters report the starting numbers of their assigned colors to the reporter. Then give lizards the command to hunt.</a:t>
            </a:r>
          </a:p>
          <a:p>
            <a:pPr marL="0" lvl="1"/>
            <a:endParaRPr lang="en-US" sz="1200" kern="1200" dirty="0">
              <a:solidFill>
                <a:schemeClr val="tx1"/>
              </a:solidFill>
              <a:latin typeface="+mn-lt"/>
              <a:ea typeface="+mn-ea"/>
              <a:cs typeface="+mn-cs"/>
            </a:endParaRPr>
          </a:p>
          <a:p>
            <a:pPr marL="228600" lvl="1" indent="-228600">
              <a:buAutoNum type="alphaLcPeriod" startAt="5"/>
            </a:pPr>
            <a:r>
              <a:rPr lang="en-US" sz="1200" kern="1200" dirty="0">
                <a:solidFill>
                  <a:schemeClr val="tx1"/>
                </a:solidFill>
                <a:latin typeface="+mn-lt"/>
                <a:ea typeface="+mn-ea"/>
                <a:cs typeface="+mn-cs"/>
              </a:rPr>
              <a:t>Make sure counters keep track of the number of beetles still on the fabric after each hunt. Then at the end of the round, ask them to count the remaining pom-pom beetles in their assigned colors on the fabric and report this data to the recorder to write on the table.</a:t>
            </a:r>
          </a:p>
          <a:p>
            <a:r>
              <a:rPr lang="en-US" sz="1050" kern="1200" dirty="0">
                <a:solidFill>
                  <a:schemeClr val="tx1"/>
                </a:solidFill>
                <a:latin typeface="+mn-lt"/>
                <a:ea typeface="+mn-ea"/>
                <a:cs typeface="+mn-cs"/>
              </a:rPr>
              <a:t> </a:t>
            </a: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Have lizards continue hunting for pom-pom beetles until only 15 are left on the fabric. </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a:p>
        </p:txBody>
      </p:sp>
    </p:spTree>
    <p:extLst>
      <p:ext uri="{BB962C8B-B14F-4D97-AF65-F5344CB8AC3E}">
        <p14:creationId xmlns:p14="http://schemas.microsoft.com/office/powerpoint/2010/main" val="39107521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sz="1200" b="1" kern="1200" baseline="0" dirty="0">
              <a:solidFill>
                <a:schemeClr val="tx1"/>
              </a:solidFill>
              <a:latin typeface="+mn-lt"/>
              <a:ea typeface="+mn-ea"/>
              <a:cs typeface="+mn-cs"/>
            </a:endParaRPr>
          </a:p>
          <a:p>
            <a:pPr marL="228600" indent="-228600">
              <a:buAutoNum type="alphaLcPeriod"/>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copy the data table into their notebooks and answer the questions on the slide.</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As time allows, invite a few participants to share their answers and evidence.</a:t>
            </a:r>
          </a:p>
          <a:p>
            <a:endParaRPr lang="en-US" sz="1200" kern="1200" dirty="0">
              <a:solidFill>
                <a:schemeClr val="tx1"/>
              </a:solidFill>
              <a:latin typeface="+mn-lt"/>
              <a:ea typeface="+mn-ea"/>
              <a:cs typeface="+mn-cs"/>
            </a:endParaRPr>
          </a:p>
          <a:p>
            <a:pPr marL="228600" lvl="1" indent="-228600">
              <a:buAutoNum type="alphaLcPeriod" startAt="3"/>
            </a:pPr>
            <a:r>
              <a:rPr lang="en-US" sz="1200" kern="1200" dirty="0">
                <a:solidFill>
                  <a:schemeClr val="tx1"/>
                </a:solidFill>
                <a:latin typeface="+mn-lt"/>
                <a:ea typeface="+mn-ea"/>
                <a:cs typeface="+mn-cs"/>
              </a:rPr>
              <a:t>Ask participants to summarize and interpret the results of the simulation. Ask elicit and probe questions to determine what they think the results mean.</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Share your advice for managing this activity in the classroom.</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959869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None/>
            </a:pPr>
            <a:r>
              <a:rPr lang="en-US" dirty="0"/>
              <a:t>7</a:t>
            </a:r>
            <a:r>
              <a:rPr lang="en-US" baseline="0" dirty="0"/>
              <a:t> min</a:t>
            </a:r>
          </a:p>
          <a:p>
            <a:pPr marL="224325" indent="-224325">
              <a:buNone/>
            </a:pPr>
            <a:endParaRPr lang="en-US" baseline="0" dirty="0"/>
          </a:p>
          <a:p>
            <a:pPr marL="228600" lvl="1" indent="-228600">
              <a:buAutoNum type="alphaLcPeriod"/>
            </a:pPr>
            <a:r>
              <a:rPr lang="en-US" sz="1200" kern="1200" dirty="0">
                <a:solidFill>
                  <a:schemeClr val="tx1"/>
                </a:solidFill>
                <a:latin typeface="+mn-lt"/>
                <a:ea typeface="+mn-ea"/>
                <a:cs typeface="+mn-cs"/>
              </a:rPr>
              <a:t>“One of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we’ll be learning about later in this program is strategy D: Select content representations and models matched to the learning goal and engage students in their use.” </a:t>
            </a:r>
          </a:p>
          <a:p>
            <a:pPr marL="0" lvl="1"/>
            <a:endParaRPr lang="en-US" sz="1200" b="1" kern="1200" dirty="0">
              <a:solidFill>
                <a:schemeClr val="tx1"/>
              </a:solidFill>
              <a:latin typeface="+mn-lt"/>
              <a:ea typeface="+mn-ea"/>
              <a:cs typeface="+mn-cs"/>
            </a:endParaRPr>
          </a:p>
          <a:p>
            <a:pPr marL="228600" lvl="1" indent="-228600">
              <a:buAutoNum type="alphaLcPeriod" startAt="2"/>
            </a:pP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“It’s important that students link different aspects of a content representation or model to concrete aspects in the real world. An analogy map is one way we can help students make these connections.”</a:t>
            </a:r>
          </a:p>
          <a:p>
            <a:pPr marL="0" lvl="1"/>
            <a:endParaRPr lang="en-US" sz="1200" kern="1200" dirty="0">
              <a:solidFill>
                <a:schemeClr val="tx1"/>
              </a:solidFill>
              <a:latin typeface="+mn-lt"/>
              <a:ea typeface="+mn-ea"/>
              <a:cs typeface="+mn-cs"/>
            </a:endParaRPr>
          </a:p>
          <a:p>
            <a:pPr marL="228600" lvl="1" indent="-228600">
              <a:buAutoNum type="alphaLcPeriod" startAt="3"/>
            </a:pPr>
            <a:r>
              <a:rPr lang="en-US" sz="1200" kern="1200" dirty="0">
                <a:solidFill>
                  <a:schemeClr val="tx1"/>
                </a:solidFill>
                <a:latin typeface="+mn-lt"/>
                <a:ea typeface="+mn-ea"/>
                <a:cs typeface="+mn-cs"/>
              </a:rPr>
              <a:t>“The analogy map on this slide explains how and why parts of the desert model relate to parts of the real world.” </a:t>
            </a:r>
          </a:p>
          <a:p>
            <a:pPr marL="0" lvl="1"/>
            <a:endParaRPr lang="en-US" sz="1200" kern="1200" dirty="0">
              <a:solidFill>
                <a:schemeClr val="tx1"/>
              </a:solidFill>
              <a:latin typeface="+mn-lt"/>
              <a:ea typeface="+mn-ea"/>
              <a:cs typeface="+mn-cs"/>
            </a:endParaRPr>
          </a:p>
          <a:p>
            <a:pPr marL="228600" lvl="1" indent="-228600">
              <a:buAutoNum type="alphaLcPeriod" startAt="4"/>
            </a:pPr>
            <a:r>
              <a:rPr lang="en-US" sz="1200" kern="1200" dirty="0">
                <a:solidFill>
                  <a:schemeClr val="tx1"/>
                </a:solidFill>
                <a:latin typeface="+mn-lt"/>
                <a:ea typeface="+mn-ea"/>
                <a:cs typeface="+mn-cs"/>
              </a:rPr>
              <a:t>Distribute handout 2.4 (Beetles in the Desert—Analogy Map) and walk participants through the example on the first row. </a:t>
            </a:r>
          </a:p>
          <a:p>
            <a:pPr marL="0" lvl="1"/>
            <a:endParaRPr lang="en-US" sz="1200" b="1" kern="1200" dirty="0">
              <a:solidFill>
                <a:schemeClr val="tx1"/>
              </a:solidFill>
              <a:latin typeface="+mn-lt"/>
              <a:ea typeface="+mn-ea"/>
              <a:cs typeface="+mn-cs"/>
            </a:endParaRPr>
          </a:p>
          <a:p>
            <a:pPr marL="228600" lvl="1" indent="-228600">
              <a:buAutoNum type="alphaLcPeriod" startAt="5"/>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and complete the rest of the analogy map. </a:t>
            </a:r>
          </a:p>
          <a:p>
            <a:endParaRPr lang="en-US" sz="1200" b="1" kern="1200" dirty="0">
              <a:solidFill>
                <a:schemeClr val="tx1"/>
              </a:solidFill>
              <a:latin typeface="+mn-lt"/>
              <a:ea typeface="+mn-ea"/>
              <a:cs typeface="+mn-cs"/>
            </a:endParaRPr>
          </a:p>
          <a:p>
            <a:pPr marL="228600" indent="-228600">
              <a:buAutoNum type="alphaLcPeriod" startAt="6"/>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answers for the remaining rows on the analogy map. Then display the answer key (handout 3.4, Beetles in the Desert—Analogy-Map Answer Key) on a document reader.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022978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228600" lvl="1" indent="-228600">
              <a:buAutoNum type="alphaLcPeriod"/>
            </a:pPr>
            <a:r>
              <a:rPr lang="en-US" sz="1200" kern="1200" dirty="0">
                <a:solidFill>
                  <a:schemeClr val="tx1"/>
                </a:solidFill>
                <a:latin typeface="+mn-lt"/>
                <a:ea typeface="+mn-ea"/>
                <a:cs typeface="+mn-cs"/>
              </a:rPr>
              <a:t>“One of the major themes of the Next Generation Science Standards is using and analyzing models. Let’s take a moment and analyze the strengths and limitations of the desert model.” </a:t>
            </a:r>
          </a:p>
          <a:p>
            <a:pPr marL="0" lvl="1"/>
            <a:endParaRPr lang="en-US" sz="1200" b="1" kern="1200" dirty="0">
              <a:solidFill>
                <a:schemeClr val="tx1"/>
              </a:solidFill>
              <a:latin typeface="+mn-lt"/>
              <a:ea typeface="+mn-ea"/>
              <a:cs typeface="+mn-cs"/>
            </a:endParaRPr>
          </a:p>
          <a:p>
            <a:pPr marL="228600" lvl="1" indent="-228600">
              <a:buAutoNum type="alphaLcPeriod" startAt="2"/>
            </a:pP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Have participants pair up and discuss the questions on the slide.</a:t>
            </a:r>
          </a:p>
          <a:p>
            <a:pPr marL="0" lvl="1"/>
            <a:endParaRPr lang="en-US" sz="1200" b="1" kern="1200" dirty="0">
              <a:solidFill>
                <a:schemeClr val="tx1"/>
              </a:solidFill>
              <a:latin typeface="+mn-lt"/>
              <a:ea typeface="+mn-ea"/>
              <a:cs typeface="+mn-cs"/>
            </a:endParaRPr>
          </a:p>
          <a:p>
            <a:pPr marL="228600" lvl="1" indent="-228600">
              <a:buAutoNum type="alphaLcPeriod" startAt="3"/>
            </a:pP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“So what do you think are the key strengths and limitations of the desert model?”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extLst>
      <p:ext uri="{BB962C8B-B14F-4D97-AF65-F5344CB8AC3E}">
        <p14:creationId xmlns:p14="http://schemas.microsoft.com/office/powerpoint/2010/main" val="34710788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None/>
            </a:pPr>
            <a:r>
              <a:rPr lang="en-US" dirty="0"/>
              <a:t>Less</a:t>
            </a:r>
            <a:r>
              <a:rPr lang="en-US" baseline="0" dirty="0"/>
              <a:t> than 1 min</a:t>
            </a:r>
          </a:p>
          <a:p>
            <a:pPr marL="224325" indent="-224325">
              <a:buNone/>
            </a:pPr>
            <a:endParaRPr lang="en-US" baseline="0" dirty="0"/>
          </a:p>
          <a:p>
            <a:pPr marL="228600" lvl="1" indent="-228600">
              <a:buAutoNum type="alphaLcPeriod"/>
            </a:pPr>
            <a:r>
              <a:rPr lang="en-US" sz="1200" kern="1200" dirty="0">
                <a:solidFill>
                  <a:schemeClr val="tx1"/>
                </a:solidFill>
                <a:latin typeface="+mn-lt"/>
                <a:ea typeface="+mn-ea"/>
                <a:cs typeface="+mn-cs"/>
              </a:rPr>
              <a:t>Read the focus question on the slide and ask participants to write it in their science notebooks.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“In our next investigation from lesson 4 of the Variation in Traits unit, we’ll analyze the data we collected from our desert model and use it to help us explain why trait variations among desert beetles matter.” </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293591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None/>
            </a:pPr>
            <a:r>
              <a:rPr lang="en-US" baseline="0" dirty="0"/>
              <a:t>6 min</a:t>
            </a:r>
          </a:p>
          <a:p>
            <a:pPr marL="224325" indent="-224325">
              <a:buNone/>
            </a:pPr>
            <a:endParaRPr lang="en-US" baseline="0" dirty="0"/>
          </a:p>
          <a:p>
            <a:pPr marL="228600" lvl="1" indent="-228600">
              <a:buAutoNum type="alphaLcPeriod"/>
            </a:pPr>
            <a:r>
              <a:rPr lang="en-US" sz="1200" kern="1200" dirty="0">
                <a:solidFill>
                  <a:schemeClr val="tx1"/>
                </a:solidFill>
                <a:latin typeface="+mn-lt"/>
                <a:ea typeface="+mn-ea"/>
                <a:cs typeface="+mn-cs"/>
              </a:rPr>
              <a:t>Distribute handout 2.5 (Calculating the Fraction of Beetles) and explain that participants will need to use the data from the previous investigation to complete the handout. </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with an elbow partner to complete the handout. Encourage them to keep the focus question for lesson 4 in mind as they work on this task. </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Note that the timing of lesson 4 during the school year may create some teaching challenges if students haven’t yet studied fractions in depth. Share with participants how you handled these kinds of challenges in your classroom. One way to handle this is to walk students through the activity without spending much time talking about fractions. After students have learned more about fractions in math, teachers can revisit the fraction worksheet and discuss the results in more detail.</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74051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AutoNum type="alphaLcPeriod"/>
            </a:pPr>
            <a:r>
              <a:rPr lang="en-US" dirty="0"/>
              <a:t>Talk through the agenda for the day.</a:t>
            </a:r>
          </a:p>
          <a:p>
            <a:pPr marL="228600" indent="-228600">
              <a:buAutoNum type="alphaLcPeriod"/>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228600" lvl="1" indent="-228600">
              <a:buAutoNum type="alphaLcPeriod"/>
            </a:pPr>
            <a:r>
              <a:rPr lang="en-US" sz="1200" kern="1200" dirty="0">
                <a:solidFill>
                  <a:schemeClr val="tx1"/>
                </a:solidFill>
                <a:latin typeface="+mn-lt"/>
                <a:ea typeface="+mn-ea"/>
                <a:cs typeface="+mn-cs"/>
              </a:rPr>
              <a:t>“In a moment, you’ll create a bar graph like the one on this slide to represent in a visual way the number of beetles of each color that survived in our desert simulation. Each rectangle on the graph represents one beetle. The total number of beetles that were alive before the hunt was 45. If the number of beetles that survived at the end of the hunt are shaded in on the graph, the fraction is also represented. For example, if five yellow pom-pom beetles survived, then five rectangles on that bar of the graph would be shaded to represent the five surviving beetles out of the original nine. We could also represent this as the fraction 5/9.”</a:t>
            </a:r>
          </a:p>
          <a:p>
            <a:endParaRPr lang="en-US" sz="1200" b="1"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Have participants create a bar graph in their notebooks like the one on the slide and use their fraction data to shade in the graph for each color of beetle that survived.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964985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a:t>
            </a:r>
          </a:p>
          <a:p>
            <a:endParaRPr lang="en-US" dirty="0"/>
          </a:p>
          <a:p>
            <a:pPr marL="228600" indent="-228600">
              <a:buAutoNum type="alphaLcPeriod"/>
            </a:pPr>
            <a:r>
              <a:rPr lang="en-US" dirty="0"/>
              <a:t>Read the questions on the slide and ask participants how their students are</a:t>
            </a:r>
            <a:r>
              <a:rPr lang="en-US" baseline="0" dirty="0"/>
              <a:t> likely to complete the sentence starter.</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AutoNum type="alphaLcPeriod"/>
            </a:pPr>
            <a:r>
              <a:rPr lang="en-US" dirty="0"/>
              <a:t>“Now let’s talk about how we might help </a:t>
            </a:r>
            <a:r>
              <a:rPr lang="en-US" baseline="0" dirty="0"/>
              <a:t>students construct scientific explanations that will answer the question on the slide.” </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a:p>
        </p:txBody>
      </p:sp>
    </p:spTree>
    <p:extLst>
      <p:ext uri="{BB962C8B-B14F-4D97-AF65-F5344CB8AC3E}">
        <p14:creationId xmlns:p14="http://schemas.microsoft.com/office/powerpoint/2010/main" val="29142151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pPr marL="228600" lvl="1" indent="-228600">
              <a:buAutoNum type="alphaLcPeriod"/>
            </a:pPr>
            <a:r>
              <a:rPr lang="en-US" sz="1200" kern="1200" dirty="0">
                <a:solidFill>
                  <a:schemeClr val="tx1"/>
                </a:solidFill>
                <a:latin typeface="+mn-lt"/>
                <a:ea typeface="+mn-ea"/>
                <a:cs typeface="+mn-cs"/>
              </a:rPr>
              <a:t>“Constructing a scientific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explanation or claim and supporting it with evidence and reasoning is a key activity for students in science, mathematics, and English language arts. Using this CERA or claim-evidence-reasoning-alternative strategy makes each step of this process more explicit and gives students an opportunity to practice these essential skills.”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Read the question and instructions on the slide.</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make a claim that answers the question and write it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their science notebooks. The claim should include supporting evidence and reasoning as well. P</a:t>
            </a:r>
            <a:r>
              <a:rPr lang="en-US" sz="1200" kern="1200" baseline="0" dirty="0">
                <a:solidFill>
                  <a:schemeClr val="tx1"/>
                </a:solidFill>
                <a:latin typeface="+mn-lt"/>
                <a:ea typeface="+mn-ea"/>
                <a:cs typeface="+mn-cs"/>
              </a:rPr>
              <a:t>articipants </a:t>
            </a:r>
            <a:r>
              <a:rPr lang="en-US" sz="1200" kern="1200" dirty="0">
                <a:solidFill>
                  <a:schemeClr val="tx1"/>
                </a:solidFill>
                <a:latin typeface="+mn-lt"/>
                <a:ea typeface="+mn-ea"/>
                <a:cs typeface="+mn-cs"/>
              </a:rPr>
              <a:t>may want to use the sentence starters on the slide to formulate their claims.</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Ask participants to share their claims and evidence with a partner and practice giving each other feedback. </a:t>
            </a:r>
          </a:p>
          <a:p>
            <a:endParaRPr lang="en-US" sz="1200" b="1" kern="1200" dirty="0">
              <a:solidFill>
                <a:schemeClr val="tx1"/>
              </a:solidFill>
              <a:latin typeface="+mn-lt"/>
              <a:ea typeface="+mn-ea"/>
              <a:cs typeface="+mn-cs"/>
            </a:endParaRPr>
          </a:p>
          <a:p>
            <a:pPr marL="228600" indent="-228600">
              <a:buAutoNum type="alphaLcPeriod" startAt="5"/>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claims, evidence, and reasoning. Then ask them to come up with a sample claim they’d expect their students to make.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student claim with evidence and reasoning: </a:t>
            </a:r>
            <a:r>
              <a:rPr lang="en-US" sz="1200" kern="1200" dirty="0">
                <a:solidFill>
                  <a:schemeClr val="tx1"/>
                </a:solidFill>
                <a:latin typeface="+mn-lt"/>
                <a:ea typeface="+mn-ea"/>
                <a:cs typeface="+mn-cs"/>
              </a:rPr>
              <a:t>Differences in the color of desert beetles do affect whether they get eaten because the bar graph shows that more brown beetles survived than green beetles. I think that green beetles stood out more in the beige-colored desert environment and were easier for predators to see and catch. Beetles with the brown trait were harder for predators to see because they blended into their environment better. So variations in color make a difference in the desert beetles’ survival. </a:t>
            </a:r>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a:p>
        </p:txBody>
      </p:sp>
    </p:spTree>
    <p:extLst>
      <p:ext uri="{BB962C8B-B14F-4D97-AF65-F5344CB8AC3E}">
        <p14:creationId xmlns:p14="http://schemas.microsoft.com/office/powerpoint/2010/main" val="1333747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4325" indent="-224325">
              <a:buFont typeface="+mj-lt"/>
              <a:buNone/>
            </a:pPr>
            <a:r>
              <a:rPr lang="en-US" sz="1600" dirty="0"/>
              <a:t>1</a:t>
            </a:r>
            <a:r>
              <a:rPr lang="en-US" sz="1600" baseline="0" dirty="0"/>
              <a:t> min</a:t>
            </a:r>
          </a:p>
          <a:p>
            <a:pPr marL="224325" indent="-224325">
              <a:buFont typeface="+mj-lt"/>
              <a:buNone/>
            </a:pPr>
            <a:endParaRPr lang="en-US" sz="1600" baseline="0" dirty="0"/>
          </a:p>
          <a:p>
            <a:pPr marL="228600" lvl="1" indent="-228600">
              <a:buAutoNum type="alphaLcPeriod"/>
            </a:pPr>
            <a:r>
              <a:rPr lang="en-US" sz="1200" kern="1200" dirty="0">
                <a:solidFill>
                  <a:schemeClr val="tx1"/>
                </a:solidFill>
                <a:latin typeface="+mn-lt"/>
                <a:ea typeface="+mn-ea"/>
                <a:cs typeface="+mn-cs"/>
              </a:rPr>
              <a:t>Revisit the unit central question on the slide.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Ask participants, “What have we learned so far from our content deepening investigations that can help us answer this question?”</a:t>
            </a:r>
          </a:p>
          <a:p>
            <a:pPr marL="0" indent="0">
              <a:buNone/>
            </a:pPr>
            <a:endParaRPr lang="en-US" sz="2400"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7940BF28-FEE6-4882-AA51-BCD81EE3340F}" type="slidenum">
              <a:rPr lang="en-US" altLang="en-US" smtClean="0">
                <a:solidFill>
                  <a:prstClr val="black"/>
                </a:solidFill>
              </a:rPr>
              <a:pPr eaLnBrk="1" hangingPunct="1"/>
              <a:t>54</a:t>
            </a:fld>
            <a:endParaRPr lang="en-US" altLang="en-US">
              <a:solidFill>
                <a:prstClr val="black"/>
              </a:solidFill>
            </a:endParaRPr>
          </a:p>
        </p:txBody>
      </p:sp>
    </p:spTree>
    <p:extLst>
      <p:ext uri="{BB962C8B-B14F-4D97-AF65-F5344CB8AC3E}">
        <p14:creationId xmlns:p14="http://schemas.microsoft.com/office/powerpoint/2010/main" val="1180672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None/>
            </a:pPr>
            <a:r>
              <a:rPr lang="en-US" sz="1600" dirty="0"/>
              <a:t>4</a:t>
            </a:r>
            <a:r>
              <a:rPr lang="en-US" sz="1600" baseline="0" dirty="0"/>
              <a:t> min</a:t>
            </a:r>
          </a:p>
          <a:p>
            <a:pPr marL="224325" indent="-224325">
              <a:buNone/>
            </a:pPr>
            <a:endParaRPr lang="en-US" sz="1600" baseline="0" dirty="0"/>
          </a:p>
          <a:p>
            <a:pPr marL="228600" lvl="1" indent="-228600">
              <a:buAutoNum type="alphaLcPeriod"/>
            </a:pPr>
            <a:r>
              <a:rPr lang="en-US" sz="1200" kern="1200" dirty="0">
                <a:solidFill>
                  <a:schemeClr val="tx1"/>
                </a:solidFill>
                <a:latin typeface="+mn-lt"/>
                <a:ea typeface="+mn-ea"/>
                <a:cs typeface="+mn-cs"/>
              </a:rPr>
              <a:t>“What do you think happens to living things with different trait variations when the environment changes? Let’s find out!” </a:t>
            </a:r>
          </a:p>
          <a:p>
            <a:pPr marL="0" lvl="1"/>
            <a:endParaRPr lang="en-US" sz="1200" b="1" kern="1200" dirty="0">
              <a:solidFill>
                <a:schemeClr val="tx1"/>
              </a:solidFill>
              <a:latin typeface="+mn-lt"/>
              <a:ea typeface="+mn-ea"/>
              <a:cs typeface="+mn-cs"/>
            </a:endParaRPr>
          </a:p>
          <a:p>
            <a:pPr marL="228600" lvl="1" indent="-228600">
              <a:buAutoNum type="alphaLcPeriod" startAt="2"/>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Direct participants to locate the content background document in their lesson plans binders and complete the tasks on the slide. </a:t>
            </a:r>
          </a:p>
          <a:p>
            <a:pPr marL="0" lvl="1"/>
            <a:endParaRPr lang="en-US" sz="1200" b="1" kern="1200" dirty="0">
              <a:solidFill>
                <a:schemeClr val="tx1"/>
              </a:solidFill>
              <a:latin typeface="+mn-lt"/>
              <a:ea typeface="+mn-ea"/>
              <a:cs typeface="+mn-cs"/>
            </a:endParaRPr>
          </a:p>
          <a:p>
            <a:pPr marL="228600" lvl="1" indent="-228600">
              <a:buAutoNum type="alphaLcPeriod" startAt="3"/>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three main points from the reading and two statements they disagree with or have questions about. </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“How do you think the desert model could be used to illustrate the main points from the reading?”</a:t>
            </a:r>
          </a:p>
          <a:p>
            <a:pPr marL="0" indent="0">
              <a:buNone/>
            </a:pPr>
            <a:endParaRPr lang="en-US" sz="2400" baseline="0" dirty="0"/>
          </a:p>
          <a:p>
            <a:pPr marL="224325" indent="-224325">
              <a:buNone/>
            </a:pPr>
            <a:endParaRPr lang="en-US" sz="1600" baseline="0" dirty="0"/>
          </a:p>
          <a:p>
            <a:pPr marL="224325" indent="-224325">
              <a:buNone/>
            </a:pPr>
            <a:endParaRPr lang="en-US" sz="160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291939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228600" lvl="1" indent="-228600">
              <a:buAutoNum type="alphaLcPeriod"/>
            </a:pPr>
            <a:r>
              <a:rPr lang="en-US" sz="1200" kern="1200" dirty="0">
                <a:solidFill>
                  <a:schemeClr val="tx1"/>
                </a:solidFill>
                <a:latin typeface="+mn-lt"/>
                <a:ea typeface="+mn-ea"/>
                <a:cs typeface="+mn-cs"/>
              </a:rPr>
              <a:t>“What do you think will happen to the beetles in our desert model if their environment changes? That’s what we’ll explore in our final investigation from lesson 5a.”</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Ask participants to write the focus question on the slide in their science notebooks.</a:t>
            </a:r>
          </a:p>
          <a:p>
            <a:pPr marL="0" lvl="1"/>
            <a:endParaRPr lang="en-US" sz="1200" kern="1200" dirty="0">
              <a:solidFill>
                <a:schemeClr val="tx1"/>
              </a:solidFill>
              <a:latin typeface="+mn-lt"/>
              <a:ea typeface="+mn-ea"/>
              <a:cs typeface="+mn-cs"/>
            </a:endParaRPr>
          </a:p>
          <a:p>
            <a:pPr marL="228600" lvl="1" indent="-228600">
              <a:buAutoNum type="alphaLcPeriod" startAt="3"/>
            </a:pPr>
            <a:r>
              <a:rPr lang="en-US" sz="1200" kern="1200" dirty="0">
                <a:solidFill>
                  <a:schemeClr val="tx1"/>
                </a:solidFill>
                <a:latin typeface="+mn-lt"/>
                <a:ea typeface="+mn-ea"/>
                <a:cs typeface="+mn-cs"/>
              </a:rPr>
              <a:t>Emphasize that to better understand biological diversity, students need to realize that both traits and the environment play important</a:t>
            </a:r>
            <a:r>
              <a:rPr lang="en-US" sz="1200" kern="1200" baseline="0" dirty="0">
                <a:solidFill>
                  <a:schemeClr val="tx1"/>
                </a:solidFill>
                <a:latin typeface="+mn-lt"/>
                <a:ea typeface="+mn-ea"/>
                <a:cs typeface="+mn-cs"/>
              </a:rPr>
              <a:t> roles in the survival of organisms. Traits by themselves </a:t>
            </a:r>
            <a:r>
              <a:rPr lang="en-US" sz="1200" kern="1200" dirty="0">
                <a:solidFill>
                  <a:schemeClr val="tx1"/>
                </a:solidFill>
                <a:latin typeface="+mn-lt"/>
                <a:ea typeface="+mn-ea"/>
                <a:cs typeface="+mn-cs"/>
              </a:rPr>
              <a:t>are neither intrinsically good nor bad but largely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depend on the environment. </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To orient participants to the next investigation, have them locate lesson 5a in their lesson plans binders and quickly read through the overview page, outline, and lesson plan.</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6420122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lvl="1" indent="-228600">
              <a:buAutoNum type="alphaLcPeriod"/>
            </a:pPr>
            <a:r>
              <a:rPr lang="en-US" dirty="0"/>
              <a:t>Discuss various ways environments can change, including changes that occur because of droughts, flooding, and natural disasters.</a:t>
            </a:r>
          </a:p>
          <a:p>
            <a:pPr marL="0" lvl="1"/>
            <a:endParaRPr lang="en-US" dirty="0"/>
          </a:p>
          <a:p>
            <a:pPr marL="228600" lvl="1" indent="-228600">
              <a:buAutoNum type="alphaLcPeriod" startAt="2"/>
            </a:pPr>
            <a:r>
              <a:rPr lang="en-US" dirty="0"/>
              <a:t>Note that when environments change, it can affect which organisms survive and which don’t. Organisms that had a better chance of surviving in the original environment might not have an advantage in the changed environment.</a:t>
            </a:r>
          </a:p>
          <a:p>
            <a:endParaRPr lang="en-US" dirty="0"/>
          </a:p>
          <a:p>
            <a:pPr marL="228600" indent="-228600">
              <a:buAutoNum type="alphaLcPeriod" startAt="3"/>
            </a:pPr>
            <a:r>
              <a:rPr lang="en-US" dirty="0"/>
              <a:t>“In this investigation, we’ll think about what might happen if the beetles’ environment becomes drier and even more desert-like.”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350247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a:t>
            </a:r>
          </a:p>
          <a:p>
            <a:endParaRPr lang="en-US" dirty="0"/>
          </a:p>
          <a:p>
            <a:pPr>
              <a:buAutoNum type="alphaLcPeriod"/>
            </a:pPr>
            <a:r>
              <a:rPr lang="en-US" dirty="0"/>
              <a:t>  Introduce the questions on the slide.</a:t>
            </a:r>
          </a:p>
          <a:p>
            <a:pPr marL="224325" indent="-224325"/>
            <a:endParaRPr lang="en-US" dirty="0"/>
          </a:p>
          <a:p>
            <a:pPr marL="228600" indent="-228600">
              <a:buAutoNum type="alphaLcPeriod" startAt="2"/>
            </a:pPr>
            <a:r>
              <a:rPr lang="en-US" dirty="0"/>
              <a:t>Invite participants to share their predictions and reasoning.</a:t>
            </a:r>
          </a:p>
          <a:p>
            <a:endParaRPr lang="en-US" dirty="0"/>
          </a:p>
          <a:p>
            <a:pPr marL="228600" indent="-228600">
              <a:buAutoNum type="alphaLcPeriod" startAt="3"/>
            </a:pPr>
            <a:r>
              <a:rPr lang="en-US" dirty="0"/>
              <a:t>As participants share, record their predictions on chart paper.</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a:t>
            </a:r>
          </a:p>
          <a:p>
            <a:endParaRPr lang="en-US" baseline="0" dirty="0"/>
          </a:p>
          <a:p>
            <a:pPr marL="228600" lvl="1" indent="-228600">
              <a:buAutoNum type="alphaLcPeriod"/>
            </a:pPr>
            <a:r>
              <a:rPr lang="en-US" sz="1200" kern="1200" dirty="0">
                <a:solidFill>
                  <a:schemeClr val="tx1"/>
                </a:solidFill>
                <a:latin typeface="+mn-lt"/>
                <a:ea typeface="+mn-ea"/>
                <a:cs typeface="+mn-cs"/>
              </a:rPr>
              <a:t>“To test your predictions, we’ll perform our desert simulation again, but this time, we’ll use a new piece of fabric that represents a change in the beetles’ environment.”</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Set up the desert model using the new fabric and make sure the new data table is positioned</a:t>
            </a:r>
            <a:r>
              <a:rPr lang="en-US" sz="1200" kern="1200" baseline="0" dirty="0">
                <a:solidFill>
                  <a:schemeClr val="tx1"/>
                </a:solidFill>
                <a:latin typeface="+mn-lt"/>
                <a:ea typeface="+mn-ea"/>
                <a:cs typeface="+mn-cs"/>
              </a:rPr>
              <a:t> next to the original data table for comparison</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Briefly review the rules of the simulation. </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59</a:t>
            </a:fld>
            <a:endParaRPr lang="en-US"/>
          </a:p>
        </p:txBody>
      </p:sp>
    </p:spTree>
    <p:extLst>
      <p:ext uri="{BB962C8B-B14F-4D97-AF65-F5344CB8AC3E}">
        <p14:creationId xmlns:p14="http://schemas.microsoft.com/office/powerpoint/2010/main" val="421254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baseline="0" dirty="0"/>
              <a:t>1 min</a:t>
            </a:r>
          </a:p>
          <a:p>
            <a:endParaRPr lang="en-US" baseline="0" dirty="0"/>
          </a:p>
          <a:p>
            <a:pPr marL="228600" lvl="0" indent="-228600">
              <a:buAutoNum type="alphaLcPeriod"/>
            </a:pPr>
            <a:r>
              <a:rPr lang="en-US" dirty="0"/>
              <a:t>Introduce the focus questions that will guide today’s session.</a:t>
            </a:r>
          </a:p>
          <a:p>
            <a:pPr lvl="0"/>
            <a:endParaRPr lang="en-US" dirty="0"/>
          </a:p>
          <a:p>
            <a:pPr marL="228600" lvl="0" indent="-228600">
              <a:buAutoNum type="alphaLcPeriod" startAt="2"/>
            </a:pPr>
            <a:r>
              <a:rPr lang="en-US" baseline="0" dirty="0"/>
              <a:t>“</a:t>
            </a:r>
            <a:r>
              <a:rPr lang="en-US" dirty="0"/>
              <a:t>Each day we’re going to have at least one lesson analysis focus question and one content deepening focus question.”</a:t>
            </a:r>
          </a:p>
          <a:p>
            <a:endParaRPr lang="en-US" dirty="0"/>
          </a:p>
          <a:p>
            <a:pPr marL="228600" indent="-228600">
              <a:buAutoNum type="alphaLcPeriod" startAt="3"/>
            </a:pPr>
            <a:r>
              <a:rPr lang="en-US" dirty="0"/>
              <a:t>“Here are our focus questions for today’s session.” </a:t>
            </a:r>
          </a:p>
          <a:p>
            <a:pPr marL="0" indent="0">
              <a:buNone/>
            </a:pP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25510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endParaRPr lang="en-US" dirty="0"/>
          </a:p>
          <a:p>
            <a:endParaRPr lang="en-US" dirty="0"/>
          </a:p>
          <a:p>
            <a:pPr marL="228600" lvl="1" indent="-228600">
              <a:buAutoNum type="alphaLcPeriod"/>
            </a:pPr>
            <a:r>
              <a:rPr lang="en-US" sz="1200" kern="1200" dirty="0">
                <a:solidFill>
                  <a:schemeClr val="tx1"/>
                </a:solidFill>
                <a:latin typeface="+mn-lt"/>
                <a:ea typeface="+mn-ea"/>
                <a:cs typeface="+mn-cs"/>
              </a:rPr>
              <a:t>Assign new roles to participants and review 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responsibilities for each role. </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Ask participants to describe the beetles’ changed environment and have the recorder write the description at the top of the new data table.</a:t>
            </a:r>
          </a:p>
          <a:p>
            <a:pPr marL="0" lvl="1"/>
            <a:endParaRPr lang="en-US" sz="1200" kern="1200" dirty="0">
              <a:solidFill>
                <a:schemeClr val="tx1"/>
              </a:solidFill>
              <a:latin typeface="+mn-lt"/>
              <a:ea typeface="+mn-ea"/>
              <a:cs typeface="+mn-cs"/>
            </a:endParaRPr>
          </a:p>
          <a:p>
            <a:pPr marL="228600" lvl="1" indent="-228600">
              <a:buAutoNum type="alphaLcPeriod" startAt="3"/>
            </a:pPr>
            <a:r>
              <a:rPr lang="en-US" sz="1200" kern="1200" dirty="0">
                <a:solidFill>
                  <a:schemeClr val="tx1"/>
                </a:solidFill>
                <a:latin typeface="+mn-lt"/>
                <a:ea typeface="+mn-ea"/>
                <a:cs typeface="+mn-cs"/>
              </a:rPr>
              <a:t>Direct participants to get into their assigned positions and ask lizards to close their eyes. Scatter the pom-poms on the new fabric and have counters report the starting numbers of their assigned colors to the reporter. Then give lizards the command to hunt.</a:t>
            </a:r>
          </a:p>
          <a:p>
            <a:pPr marL="0" lvl="1"/>
            <a:endParaRPr lang="en-US" sz="1200" kern="1200" dirty="0">
              <a:solidFill>
                <a:schemeClr val="tx1"/>
              </a:solidFill>
              <a:latin typeface="+mn-lt"/>
              <a:ea typeface="+mn-ea"/>
              <a:cs typeface="+mn-cs"/>
            </a:endParaRPr>
          </a:p>
          <a:p>
            <a:pPr marL="228600" lvl="1" indent="-228600">
              <a:buAutoNum type="alphaLcPeriod" startAt="4"/>
            </a:pPr>
            <a:r>
              <a:rPr lang="en-US" sz="1200" kern="1200" dirty="0">
                <a:solidFill>
                  <a:schemeClr val="tx1"/>
                </a:solidFill>
                <a:latin typeface="+mn-lt"/>
                <a:ea typeface="+mn-ea"/>
                <a:cs typeface="+mn-cs"/>
              </a:rPr>
              <a:t>Make sure counters keep track of the number of beetles still on the fabric after each hunt. Then at the end of the round (six hunts), ask them to count the remaining pom-pom beetles in their assigned colors on the fabric and report this data to the recorder to write on the table.</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60</a:t>
            </a:fld>
            <a:endParaRPr lang="en-US"/>
          </a:p>
        </p:txBody>
      </p:sp>
    </p:spTree>
    <p:extLst>
      <p:ext uri="{BB962C8B-B14F-4D97-AF65-F5344CB8AC3E}">
        <p14:creationId xmlns:p14="http://schemas.microsoft.com/office/powerpoint/2010/main" val="39107521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lvl="1" indent="-228600">
              <a:buAutoNum type="alphaLcPeriod"/>
            </a:pPr>
            <a:r>
              <a:rPr lang="en-US" sz="1200" kern="1200" dirty="0">
                <a:solidFill>
                  <a:schemeClr val="tx1"/>
                </a:solidFill>
                <a:latin typeface="+mn-lt"/>
                <a:ea typeface="+mn-ea"/>
                <a:cs typeface="+mn-cs"/>
              </a:rPr>
              <a:t>Ask participants to calculate the fractions of beetles that survived in the changed environment and record this data in their science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will need to copy the table from handout 2.5 (Calculating the Fraction of Beetles) into their notebooks to record this set of data.</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Have participants create a new bar graph in their notebooks like the one on the slide, using their fraction data to shade in the graph for each color of beetle that survived.</a:t>
            </a:r>
          </a:p>
          <a:p>
            <a:pPr marL="0" lvl="1"/>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9649851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the data tables are positioned side by side for this comparison.</a:t>
            </a:r>
          </a:p>
          <a:p>
            <a:pPr lvl="1"/>
            <a:endParaRPr lang="en-US" sz="1200" kern="1200" dirty="0">
              <a:solidFill>
                <a:schemeClr val="tx1"/>
              </a:solidFill>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“Let’s compare the results of our two investigations. First, compare the data tables and examine the results. Then compare the bar graphs and examine the results.”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“Which comparison is more likely to help students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 understand the main points from the lesson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and answer the focus question, </a:t>
            </a:r>
            <a:r>
              <a:rPr lang="en-US" sz="1200" i="1" kern="1200" dirty="0">
                <a:solidFill>
                  <a:schemeClr val="tx1"/>
                </a:solidFill>
                <a:latin typeface="+mn-lt"/>
                <a:ea typeface="+mn-ea"/>
                <a:cs typeface="+mn-cs"/>
              </a:rPr>
              <a:t>What happens if the beetles’ environment changes?</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5837557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b="1" dirty="0"/>
              <a:t>Note:</a:t>
            </a:r>
            <a:r>
              <a:rPr lang="en-US" b="1" baseline="0" dirty="0"/>
              <a:t> </a:t>
            </a:r>
            <a:r>
              <a:rPr lang="en-US" baseline="0" dirty="0"/>
              <a:t>If time is limited, this activity may be skipped.</a:t>
            </a:r>
            <a:endParaRPr lang="en-US" dirty="0"/>
          </a:p>
          <a:p>
            <a:endParaRPr lang="en-US" dirty="0"/>
          </a:p>
          <a:p>
            <a:pPr marL="228600" indent="-228600">
              <a:buAutoNum type="alphaLcPeriod"/>
            </a:pPr>
            <a:r>
              <a:rPr lang="en-US" dirty="0"/>
              <a:t>Revisit the focus</a:t>
            </a:r>
            <a:r>
              <a:rPr lang="en-US" baseline="0" dirty="0"/>
              <a:t> question for lesson 5 and work as a group to develop an ideal student response. Encourage participants to use the sentence starters on the slide.</a:t>
            </a:r>
          </a:p>
          <a:p>
            <a:pPr marL="228600" indent="-228600">
              <a:buAutoNum type="alphaLcPeriod"/>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a:p>
        </p:txBody>
      </p:sp>
    </p:spTree>
    <p:extLst>
      <p:ext uri="{BB962C8B-B14F-4D97-AF65-F5344CB8AC3E}">
        <p14:creationId xmlns:p14="http://schemas.microsoft.com/office/powerpoint/2010/main" val="32809893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AutoNum type="alphaLcPeriod"/>
            </a:pPr>
            <a:r>
              <a:rPr lang="en-US" dirty="0"/>
              <a:t>Review the key science ideas</a:t>
            </a:r>
            <a:r>
              <a:rPr lang="en-US" baseline="0" dirty="0"/>
              <a:t> on the slide that summarize the results of today’s investigations.</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64</a:t>
            </a:fld>
            <a:endParaRPr lang="en-US"/>
          </a:p>
        </p:txBody>
      </p:sp>
    </p:spTree>
    <p:extLst>
      <p:ext uri="{BB962C8B-B14F-4D97-AF65-F5344CB8AC3E}">
        <p14:creationId xmlns:p14="http://schemas.microsoft.com/office/powerpoint/2010/main" val="32809893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3 min</a:t>
            </a:r>
          </a:p>
          <a:p>
            <a:endParaRPr lang="en-US" sz="1200" kern="1200" dirty="0">
              <a:solidFill>
                <a:schemeClr val="tx1"/>
              </a:solidFill>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Revisit the content deepening focus question on the slide.</a:t>
            </a:r>
          </a:p>
          <a:p>
            <a:endParaRPr lang="en-US" sz="1200"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Ask participants to answer the question in their science notebooks, using evidence from today’s investigations to support their ideas. </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If time allows, invite one or two participants to share their responses. Then ask participants to review the learning goals document and discuss which goals were addressed in this session.</a:t>
            </a:r>
          </a:p>
          <a:p>
            <a:pPr marL="0" indent="0">
              <a:buNone/>
            </a:pP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22653429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30145" indent="-319286" eaLnBrk="0" hangingPunct="0">
              <a:defRPr>
                <a:solidFill>
                  <a:schemeClr val="tx1"/>
                </a:solidFill>
                <a:latin typeface="Arial" charset="0"/>
              </a:defRPr>
            </a:lvl2pPr>
            <a:lvl3pPr marL="1277147" indent="-255429" eaLnBrk="0" hangingPunct="0">
              <a:defRPr>
                <a:solidFill>
                  <a:schemeClr val="tx1"/>
                </a:solidFill>
                <a:latin typeface="Arial" charset="0"/>
              </a:defRPr>
            </a:lvl3pPr>
            <a:lvl4pPr marL="1788005" indent="-255429" eaLnBrk="0" hangingPunct="0">
              <a:defRPr>
                <a:solidFill>
                  <a:schemeClr val="tx1"/>
                </a:solidFill>
                <a:latin typeface="Arial" charset="0"/>
              </a:defRPr>
            </a:lvl4pPr>
            <a:lvl5pPr marL="2298865" indent="-255429" eaLnBrk="0" hangingPunct="0">
              <a:defRPr>
                <a:solidFill>
                  <a:schemeClr val="tx1"/>
                </a:solidFill>
                <a:latin typeface="Arial" charset="0"/>
              </a:defRPr>
            </a:lvl5pPr>
            <a:lvl6pPr marL="2809723" indent="-255429" eaLnBrk="0" fontAlgn="base" hangingPunct="0">
              <a:spcBef>
                <a:spcPct val="0"/>
              </a:spcBef>
              <a:spcAft>
                <a:spcPct val="0"/>
              </a:spcAft>
              <a:defRPr>
                <a:solidFill>
                  <a:schemeClr val="tx1"/>
                </a:solidFill>
                <a:latin typeface="Arial" charset="0"/>
              </a:defRPr>
            </a:lvl6pPr>
            <a:lvl7pPr marL="3320582" indent="-255429" eaLnBrk="0" fontAlgn="base" hangingPunct="0">
              <a:spcBef>
                <a:spcPct val="0"/>
              </a:spcBef>
              <a:spcAft>
                <a:spcPct val="0"/>
              </a:spcAft>
              <a:defRPr>
                <a:solidFill>
                  <a:schemeClr val="tx1"/>
                </a:solidFill>
                <a:latin typeface="Arial" charset="0"/>
              </a:defRPr>
            </a:lvl7pPr>
            <a:lvl8pPr marL="3831441" indent="-255429" eaLnBrk="0" fontAlgn="base" hangingPunct="0">
              <a:spcBef>
                <a:spcPct val="0"/>
              </a:spcBef>
              <a:spcAft>
                <a:spcPct val="0"/>
              </a:spcAft>
              <a:defRPr>
                <a:solidFill>
                  <a:schemeClr val="tx1"/>
                </a:solidFill>
                <a:latin typeface="Arial" charset="0"/>
              </a:defRPr>
            </a:lvl8pPr>
            <a:lvl9pPr marL="4342300" indent="-255429" eaLnBrk="0" fontAlgn="base" hangingPunct="0">
              <a:spcBef>
                <a:spcPct val="0"/>
              </a:spcBef>
              <a:spcAft>
                <a:spcPct val="0"/>
              </a:spcAft>
              <a:defRPr>
                <a:solidFill>
                  <a:schemeClr val="tx1"/>
                </a:solidFill>
                <a:latin typeface="Arial" charset="0"/>
              </a:defRPr>
            </a:lvl9pPr>
          </a:lstStyle>
          <a:p>
            <a:pPr eaLnBrk="1" hangingPunct="1"/>
            <a:fld id="{32673A63-E959-4099-89CB-1A6D17FBB6BF}" type="slidenum">
              <a:rPr lang="en-US" smtClean="0"/>
              <a:pPr eaLnBrk="1" hangingPunct="1"/>
              <a:t>66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0" lvl="1"/>
            <a:r>
              <a:rPr lang="en-US" sz="1200" kern="1200" dirty="0">
                <a:solidFill>
                  <a:schemeClr val="tx1"/>
                </a:solidFill>
                <a:latin typeface="+mn-lt"/>
                <a:ea typeface="+mn-ea"/>
                <a:cs typeface="+mn-cs"/>
              </a:rPr>
              <a:t>8 min</a:t>
            </a:r>
          </a:p>
          <a:p>
            <a:pPr marL="0" lvl="1"/>
            <a:endParaRPr lang="en-US" sz="1200" kern="1200" dirty="0">
              <a:solidFill>
                <a:schemeClr val="tx1"/>
              </a:solidFill>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Divide participants into two groups. Have Group 1 come up with some conclusions/key ideas related to focus question 1. Have Group 2 come up with conclusions/key ideas for focus question 2</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Give each group 3 minutes to come up with ideas and conclusions.</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Allow a 2-minute share-out for each group.</a:t>
            </a:r>
            <a:r>
              <a:rPr lang="en-US" dirty="0"/>
              <a:t> </a:t>
            </a:r>
          </a:p>
          <a:p>
            <a:pPr marL="0" indent="0">
              <a:buNone/>
            </a:pPr>
            <a:endParaRPr lang="en-US" sz="1200" kern="1200" dirty="0">
              <a:solidFill>
                <a:schemeClr val="tx1"/>
              </a:solidFill>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4730532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effectLst/>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Forecast that tomorrow you’ll tackle two new, closely interconnected Student Thinking Lens strategies.</a:t>
            </a:r>
          </a:p>
          <a:p>
            <a:endParaRPr lang="en-US" sz="1200" kern="1200" dirty="0">
              <a:solidFill>
                <a:schemeClr val="tx1"/>
              </a:solidFill>
              <a:latin typeface="+mn-lt"/>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lphaLcPeriod" startAt="2"/>
              <a:tabLst/>
              <a:defRPr/>
            </a:pPr>
            <a:r>
              <a:rPr lang="en-US" sz="1200" kern="1200" dirty="0">
                <a:solidFill>
                  <a:schemeClr val="tx1"/>
                </a:solidFill>
                <a:latin typeface="+mn-lt"/>
                <a:ea typeface="+mn-ea"/>
                <a:cs typeface="+mn-cs"/>
              </a:rPr>
              <a:t>Have participants copy the homework assignment into their notebooks.</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Remind participants about their homework for Friday (becoming experts on the </a:t>
            </a:r>
            <a:r>
              <a:rPr lang="en-US" sz="1200" kern="1200">
                <a:solidFill>
                  <a:schemeClr val="tx1"/>
                </a:solidFill>
                <a:latin typeface="+mn-lt"/>
                <a:ea typeface="+mn-ea"/>
                <a:cs typeface="+mn-cs"/>
              </a:rPr>
              <a:t>lesson plans </a:t>
            </a:r>
            <a:r>
              <a:rPr lang="en-US" sz="1200" kern="1200" dirty="0">
                <a:solidFill>
                  <a:schemeClr val="tx1"/>
                </a:solidFill>
                <a:latin typeface="+mn-lt"/>
                <a:ea typeface="+mn-ea"/>
                <a:cs typeface="+mn-cs"/>
              </a:rPr>
              <a:t>assigned to them).</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67</a:t>
            </a:fld>
            <a:endParaRPr lang="en-US"/>
          </a:p>
        </p:txBody>
      </p:sp>
    </p:spTree>
    <p:extLst>
      <p:ext uri="{BB962C8B-B14F-4D97-AF65-F5344CB8AC3E}">
        <p14:creationId xmlns:p14="http://schemas.microsoft.com/office/powerpoint/2010/main" val="1396134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68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6</a:t>
            </a:r>
            <a:r>
              <a:rPr lang="en-US" baseline="0" dirty="0"/>
              <a:t> min</a:t>
            </a:r>
          </a:p>
          <a:p>
            <a:pPr eaLnBrk="1" hangingPunct="1"/>
            <a:endParaRPr lang="en-US" baseline="0" dirty="0"/>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kern="1200" dirty="0">
                <a:solidFill>
                  <a:schemeClr val="tx1"/>
                </a:solidFill>
                <a:latin typeface="+mn-lt"/>
                <a:ea typeface="+mn-ea"/>
                <a:cs typeface="+mn-cs"/>
              </a:rPr>
              <a:t>Make sure participants have </a:t>
            </a:r>
            <a:r>
              <a:rPr lang="en-US" sz="1200" b="1" u="none" kern="1200" dirty="0">
                <a:solidFill>
                  <a:schemeClr val="tx1"/>
                </a:solidFill>
                <a:latin typeface="+mn-lt"/>
                <a:ea typeface="+mn-ea"/>
                <a:cs typeface="+mn-cs"/>
              </a:rPr>
              <a:t>at least 5 minutes </a:t>
            </a:r>
            <a:r>
              <a:rPr lang="en-US" sz="1200" kern="1200" dirty="0">
                <a:solidFill>
                  <a:schemeClr val="tx1"/>
                </a:solidFill>
                <a:latin typeface="+mn-lt"/>
                <a:ea typeface="+mn-ea"/>
                <a:cs typeface="+mn-cs"/>
              </a:rPr>
              <a:t>to think</a:t>
            </a:r>
            <a:r>
              <a:rPr lang="en-US" sz="1200" kern="1200" baseline="0" dirty="0">
                <a:solidFill>
                  <a:schemeClr val="tx1"/>
                </a:solidFill>
                <a:latin typeface="+mn-lt"/>
                <a:ea typeface="+mn-ea"/>
                <a:cs typeface="+mn-cs"/>
              </a:rPr>
              <a:t> about the questions on the reflections sheet </a:t>
            </a:r>
            <a:r>
              <a:rPr lang="en-US" sz="1200" kern="1200" dirty="0">
                <a:solidFill>
                  <a:schemeClr val="tx1"/>
                </a:solidFill>
                <a:latin typeface="+mn-lt"/>
                <a:ea typeface="+mn-ea"/>
                <a:cs typeface="+mn-cs"/>
              </a:rPr>
              <a:t>(handout 2.6 in the PD</a:t>
            </a:r>
            <a:r>
              <a:rPr lang="en-US" sz="1200" kern="1200" baseline="0" dirty="0">
                <a:solidFill>
                  <a:schemeClr val="tx1"/>
                </a:solidFill>
                <a:latin typeface="+mn-lt"/>
                <a:ea typeface="+mn-ea"/>
                <a:cs typeface="+mn-cs"/>
              </a:rPr>
              <a:t> program </a:t>
            </a:r>
            <a:r>
              <a:rPr lang="en-US" sz="1200" kern="1200" dirty="0">
                <a:solidFill>
                  <a:schemeClr val="tx1"/>
                </a:solidFill>
                <a:latin typeface="+mn-lt"/>
                <a:ea typeface="+mn-ea"/>
                <a:cs typeface="+mn-cs"/>
              </a:rPr>
              <a:t>binder) </a:t>
            </a:r>
            <a:r>
              <a:rPr lang="en-US" sz="1200" kern="1200" baseline="0" dirty="0">
                <a:solidFill>
                  <a:schemeClr val="tx1"/>
                </a:solidFill>
                <a:latin typeface="+mn-lt"/>
                <a:ea typeface="+mn-ea"/>
                <a:cs typeface="+mn-cs"/>
              </a:rPr>
              <a:t>and </a:t>
            </a:r>
            <a:r>
              <a:rPr lang="en-US" sz="1200" kern="1200" dirty="0">
                <a:solidFill>
                  <a:schemeClr val="tx1"/>
                </a:solidFill>
                <a:latin typeface="+mn-lt"/>
                <a:ea typeface="+mn-ea"/>
                <a:cs typeface="+mn-cs"/>
              </a:rPr>
              <a:t>write down their reflections. </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kern="1200" dirty="0">
              <a:solidFill>
                <a:schemeClr val="tx1"/>
              </a:solidFill>
              <a:latin typeface="+mn-lt"/>
              <a:ea typeface="+mn-ea"/>
              <a:cs typeface="+mn-cs"/>
            </a:endParaRPr>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0350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indent="-228600">
              <a:buAutoNum type="alphaLcPeriod"/>
            </a:pPr>
            <a:r>
              <a:rPr lang="en-US" dirty="0"/>
              <a:t>Point out the strategies highlighted on the slide.</a:t>
            </a:r>
          </a:p>
          <a:p>
            <a:endParaRPr lang="en-US" dirty="0"/>
          </a:p>
          <a:p>
            <a:pPr marL="228600" indent="-228600">
              <a:buAutoNum type="alphaLcPeriod" startAt="2"/>
            </a:pPr>
            <a:r>
              <a:rPr lang="en-US" dirty="0"/>
              <a:t>“During today’s session,</a:t>
            </a:r>
            <a:r>
              <a:rPr lang="en-US" baseline="0" dirty="0"/>
              <a:t> we’ll </a:t>
            </a:r>
            <a:r>
              <a:rPr lang="en-US" dirty="0"/>
              <a:t>focus again on the first three Student Thinking Lens strategies: elicit, probe, and challenge questions.” </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129492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81" eaLnBrk="0" fontAlgn="base" hangingPunct="0">
              <a:spcBef>
                <a:spcPct val="30000"/>
              </a:spcBef>
              <a:spcAft>
                <a:spcPct val="0"/>
              </a:spcAft>
              <a:defRPr/>
            </a:pPr>
            <a:r>
              <a:rPr lang="en-US" dirty="0">
                <a:latin typeface="Arial" charset="0"/>
              </a:rPr>
              <a:t>10</a:t>
            </a:r>
            <a:r>
              <a:rPr lang="en-US" baseline="0" dirty="0">
                <a:latin typeface="Arial" charset="0"/>
              </a:rPr>
              <a:t> min </a:t>
            </a:r>
          </a:p>
          <a:p>
            <a:pPr defTabSz="914081" eaLnBrk="0" fontAlgn="base" hangingPunct="0">
              <a:spcBef>
                <a:spcPct val="30000"/>
              </a:spcBef>
              <a:spcAft>
                <a:spcPct val="0"/>
              </a:spcAft>
              <a:defRPr/>
            </a:pPr>
            <a:endParaRPr lang="en-US" baseline="0" dirty="0">
              <a:latin typeface="Arial" charset="0"/>
            </a:endParaRPr>
          </a:p>
          <a:p>
            <a:pPr marL="228600" indent="-228600">
              <a:buAutoNum type="alphaLcPeriod"/>
            </a:pPr>
            <a:r>
              <a:rPr lang="en-US" dirty="0"/>
              <a:t>Have participants look in the </a:t>
            </a:r>
            <a:r>
              <a:rPr lang="en-US" dirty="0" err="1"/>
              <a:t>STeLLA</a:t>
            </a:r>
            <a:r>
              <a:rPr lang="en-US" dirty="0"/>
              <a:t> strategies booklet at the dialogue example for STL strategy 3 that highlights probe and challenge questions.</a:t>
            </a:r>
          </a:p>
          <a:p>
            <a:r>
              <a:rPr lang="en-US" dirty="0"/>
              <a:t> </a:t>
            </a:r>
            <a:endParaRPr lang="en-US" sz="1600" dirty="0"/>
          </a:p>
          <a:p>
            <a:pPr marL="228600" indent="-228600">
              <a:buAutoNum type="alphaLcPeriod" startAt="2"/>
            </a:pPr>
            <a:r>
              <a:rPr lang="en-US" sz="1200" b="0" kern="1200" dirty="0">
                <a:solidFill>
                  <a:schemeClr val="tx1"/>
                </a:solidFill>
                <a:latin typeface="+mn-lt"/>
                <a:ea typeface="+mn-ea"/>
                <a:cs typeface="+mn-cs"/>
              </a:rPr>
              <a:t>The purposes of this activity are as follows:</a:t>
            </a:r>
          </a:p>
          <a:p>
            <a:endParaRPr lang="en-US" sz="1600" dirty="0"/>
          </a:p>
          <a:p>
            <a:pPr marL="228600"/>
            <a:r>
              <a:rPr lang="en-US" dirty="0"/>
              <a:t>1. To get participants’ heads back into the questioning strategies discussed on day 1. </a:t>
            </a:r>
          </a:p>
          <a:p>
            <a:pPr marL="228600"/>
            <a:endParaRPr lang="en-US" dirty="0"/>
          </a:p>
          <a:p>
            <a:pPr marL="228600"/>
            <a:r>
              <a:rPr lang="en-US" dirty="0"/>
              <a:t>2. To make sure participants understand the distinct purposes of probe and challenge questions:  </a:t>
            </a:r>
          </a:p>
          <a:p>
            <a:endParaRPr lang="en-US" b="1" dirty="0"/>
          </a:p>
          <a:p>
            <a:pPr marL="457200" lvl="1" indent="-134595">
              <a:buFont typeface="Arial" pitchFamily="34" charset="0"/>
              <a:buChar char="•"/>
            </a:pPr>
            <a:r>
              <a:rPr lang="en-US" b="1" dirty="0"/>
              <a:t>Probe questions</a:t>
            </a:r>
            <a:r>
              <a:rPr lang="en-US" dirty="0"/>
              <a:t> seek to understand what students are saying/writing and encourage them to explain their ideas more clearly or fully (not to change their thinking).</a:t>
            </a:r>
          </a:p>
          <a:p>
            <a:pPr marL="457200" lvl="1" indent="-134595">
              <a:buFont typeface="Arial" pitchFamily="34" charset="0"/>
              <a:buChar char="•"/>
            </a:pPr>
            <a:r>
              <a:rPr lang="en-US" b="1" dirty="0"/>
              <a:t>Challenge questions</a:t>
            </a:r>
            <a:r>
              <a:rPr lang="en-US" dirty="0"/>
              <a:t> seek to engage students in ways that will challenge them to think, reconsider their ideas, change their initial ideas, and move toward more-scientific understandings.</a:t>
            </a:r>
            <a:endParaRPr lang="en-US" dirty="0">
              <a:latin typeface="Arial" charset="0"/>
            </a:endParaRP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8</a:t>
            </a:fld>
            <a:endParaRPr lang="en-US"/>
          </a:p>
        </p:txBody>
      </p:sp>
    </p:spTree>
    <p:extLst>
      <p:ext uri="{BB962C8B-B14F-4D97-AF65-F5344CB8AC3E}">
        <p14:creationId xmlns:p14="http://schemas.microsoft.com/office/powerpoint/2010/main" val="250845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228600" lvl="1" indent="-228600">
              <a:buAutoNum type="alphaLcPeriod"/>
            </a:pPr>
            <a:r>
              <a:rPr lang="en-US" dirty="0"/>
              <a:t>“Today we’ll explore this focus question: </a:t>
            </a:r>
            <a:r>
              <a:rPr lang="en-US" i="1" dirty="0"/>
              <a:t>How can lesson analysis help us better understand how elicit, probe, and challenge questions can reveal and challenge student thinking?</a:t>
            </a:r>
            <a:r>
              <a:rPr lang="en-US" dirty="0"/>
              <a:t>” </a:t>
            </a:r>
          </a:p>
          <a:p>
            <a:pPr marL="0" lvl="1"/>
            <a:endParaRPr lang="en-US" dirty="0"/>
          </a:p>
          <a:p>
            <a:pPr marL="228600" lvl="1" indent="-228600">
              <a:buAutoNum type="alphaLcPeriod" startAt="2"/>
            </a:pPr>
            <a:r>
              <a:rPr lang="en-US" dirty="0"/>
              <a:t>“But first let’s discuss what lesson analysis involves.”</a:t>
            </a:r>
          </a:p>
          <a:p>
            <a:pPr marL="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610058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911148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12322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04609554"/>
      </p:ext>
    </p:extLst>
  </p:cSld>
  <p:clrMap bg1="lt1" tx1="dk1" bg2="lt2" tx2="dk2" accent1="accent1" accent2="accent2" accent3="accent3" accent4="accent4" accent5="accent5" accent6="accent6" hlink="hlink" folHlink="folHlink"/>
  <p:sldLayoutIdLst>
    <p:sldLayoutId id="2147483673" r:id="rId1"/>
    <p:sldLayoutId id="2147483738" r:id="rId2"/>
    <p:sldLayoutId id="2147483739" r:id="rId3"/>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8666041"/>
      </p:ext>
    </p:extLst>
  </p:cSld>
  <p:clrMap bg1="lt1" tx1="dk1" bg2="lt2" tx2="dk2" accent1="accent1" accent2="accent2" accent3="accent3" accent4="accent4" accent5="accent5" accent6="accent6" hlink="hlink" folHlink="folHlink"/>
  <p:sldLayoutIdLst>
    <p:sldLayoutId id="214748373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embed/vZT8tu4xZj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2\2.2%20Stella2_GE_Kawamura6_L2.1_C4.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embed/lxpTS7Lq5CI"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2\2.2%20Stella2_GE_Kawamura6_L2.1_C4.mp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embed/HaRLHFQBjQo"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Calibri" pitchFamily="34" charset="0"/>
              </a:rPr>
              <a:t>RESPeCT</a:t>
            </a:r>
            <a:r>
              <a:rPr lang="en-US" altLang="en-US" sz="1800" dirty="0">
                <a:solidFill>
                  <a:srgbClr val="002060"/>
                </a:solidFill>
                <a:latin typeface="Calibri" pitchFamily="34" charset="0"/>
              </a:rPr>
              <a:t> Summer Institute </a:t>
            </a: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2794518" y="2516537"/>
            <a:ext cx="3276600" cy="523220"/>
          </a:xfrm>
          <a:prstGeom prst="rect">
            <a:avLst/>
          </a:prstGeom>
          <a:noFill/>
        </p:spPr>
        <p:txBody>
          <a:bodyPr wrap="square" rtlCol="0">
            <a:spAutoFit/>
          </a:bodyPr>
          <a:lstStyle/>
          <a:p>
            <a:pPr algn="ctr"/>
            <a:r>
              <a:rPr lang="en-US" sz="2800" dirty="0">
                <a:solidFill>
                  <a:srgbClr val="1F497D"/>
                </a:solidFill>
                <a:latin typeface="Calibri" pitchFamily="34" charset="0"/>
              </a:rPr>
              <a:t>Day 2</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err="1"/>
              <a:t>RESPeCT</a:t>
            </a:r>
            <a:r>
              <a:rPr lang="en-US" dirty="0"/>
              <a:t> Lesson Analysis Protocol</a:t>
            </a:r>
          </a:p>
        </p:txBody>
      </p:sp>
      <p:sp>
        <p:nvSpPr>
          <p:cNvPr id="3" name="Content Placeholder 2"/>
          <p:cNvSpPr>
            <a:spLocks noGrp="1"/>
          </p:cNvSpPr>
          <p:nvPr>
            <p:ph idx="1"/>
          </p:nvPr>
        </p:nvSpPr>
        <p:spPr>
          <a:xfrm>
            <a:off x="685800" y="1371600"/>
            <a:ext cx="8001000" cy="5181600"/>
          </a:xfrm>
        </p:spPr>
        <p:txBody>
          <a:bodyPr>
            <a:noAutofit/>
          </a:bodyPr>
          <a:lstStyle/>
          <a:p>
            <a:pPr marL="0" indent="0">
              <a:spcBef>
                <a:spcPts val="0"/>
              </a:spcBef>
              <a:spcAft>
                <a:spcPts val="300"/>
              </a:spcAft>
              <a:buNone/>
            </a:pPr>
            <a:r>
              <a:rPr lang="en-US" sz="2800" dirty="0"/>
              <a:t>1. </a:t>
            </a:r>
            <a:r>
              <a:rPr lang="en-US" sz="2800" b="1" dirty="0">
                <a:solidFill>
                  <a:srgbClr val="FF0000"/>
                </a:solidFill>
              </a:rPr>
              <a:t>Identify</a:t>
            </a:r>
            <a:r>
              <a:rPr lang="en-US" sz="2800" b="1" dirty="0"/>
              <a:t> the strategy </a:t>
            </a:r>
          </a:p>
          <a:p>
            <a:pPr marL="731520" lvl="1" indent="-365760">
              <a:spcBef>
                <a:spcPts val="0"/>
              </a:spcBef>
              <a:spcAft>
                <a:spcPts val="600"/>
              </a:spcAft>
            </a:pPr>
            <a:r>
              <a:rPr lang="en-US" sz="2800" dirty="0"/>
              <a:t>What </a:t>
            </a:r>
            <a:r>
              <a:rPr lang="en-US" sz="2800" dirty="0" err="1"/>
              <a:t>STeLLA</a:t>
            </a:r>
            <a:r>
              <a:rPr lang="en-US" sz="2800" dirty="0"/>
              <a:t> lens and strategy was the teacher using in the video clip?</a:t>
            </a:r>
          </a:p>
          <a:p>
            <a:pPr marL="0" indent="0">
              <a:spcBef>
                <a:spcPts val="600"/>
              </a:spcBef>
              <a:spcAft>
                <a:spcPts val="300"/>
              </a:spcAft>
              <a:buNone/>
            </a:pPr>
            <a:r>
              <a:rPr lang="en-US" sz="2800" dirty="0"/>
              <a:t>2. </a:t>
            </a:r>
            <a:r>
              <a:rPr lang="en-US" sz="2800" b="1" dirty="0">
                <a:solidFill>
                  <a:srgbClr val="FF0000"/>
                </a:solidFill>
              </a:rPr>
              <a:t>Analyze</a:t>
            </a:r>
            <a:r>
              <a:rPr lang="en-US" sz="2800" b="1" dirty="0"/>
              <a:t> the video </a:t>
            </a:r>
          </a:p>
          <a:p>
            <a:pPr marL="731520" lvl="1" indent="-365760">
              <a:spcBef>
                <a:spcPts val="0"/>
              </a:spcBef>
              <a:spcAft>
                <a:spcPts val="300"/>
              </a:spcAft>
            </a:pPr>
            <a:r>
              <a:rPr lang="en-US" sz="2800" dirty="0"/>
              <a:t>What student thinking was made visible (or not)?</a:t>
            </a:r>
          </a:p>
          <a:p>
            <a:pPr marL="731520" lvl="1" indent="-365760">
              <a:spcBef>
                <a:spcPts val="0"/>
              </a:spcBef>
              <a:spcAft>
                <a:spcPts val="600"/>
              </a:spcAft>
            </a:pPr>
            <a:r>
              <a:rPr lang="en-US" sz="2800" dirty="0"/>
              <a:t>How did the use of the </a:t>
            </a:r>
            <a:r>
              <a:rPr lang="en-US" sz="2800" dirty="0" err="1"/>
              <a:t>STeLLA</a:t>
            </a:r>
            <a:r>
              <a:rPr lang="en-US" sz="2800" dirty="0"/>
              <a:t> strategy impact student thinking?</a:t>
            </a:r>
          </a:p>
          <a:p>
            <a:pPr marL="0" indent="0">
              <a:spcBef>
                <a:spcPts val="600"/>
              </a:spcBef>
              <a:spcAft>
                <a:spcPts val="300"/>
              </a:spcAft>
              <a:buNone/>
            </a:pPr>
            <a:r>
              <a:rPr lang="en-US" sz="2800" dirty="0"/>
              <a:t>3. </a:t>
            </a:r>
            <a:r>
              <a:rPr lang="en-US" sz="2800" b="1" dirty="0">
                <a:solidFill>
                  <a:srgbClr val="FF0000"/>
                </a:solidFill>
              </a:rPr>
              <a:t>Reflect</a:t>
            </a:r>
            <a:r>
              <a:rPr lang="en-US" sz="2800" b="1" dirty="0"/>
              <a:t> and apply </a:t>
            </a:r>
          </a:p>
          <a:p>
            <a:pPr marL="731520" lvl="1" indent="-365760">
              <a:spcBef>
                <a:spcPts val="0"/>
              </a:spcBef>
              <a:spcAft>
                <a:spcPts val="0"/>
              </a:spcAft>
            </a:pPr>
            <a:r>
              <a:rPr lang="en-US" sz="2800" dirty="0"/>
              <a:t>What did you learn from identifying and analyzing the strategy in the video?</a:t>
            </a:r>
          </a:p>
          <a:p>
            <a:pPr lvl="1"/>
            <a:endParaRPr lang="en-US" sz="2400" dirty="0"/>
          </a:p>
        </p:txBody>
      </p:sp>
    </p:spTree>
    <p:extLst>
      <p:ext uri="{BB962C8B-B14F-4D97-AF65-F5344CB8AC3E}">
        <p14:creationId xmlns:p14="http://schemas.microsoft.com/office/powerpoint/2010/main" val="35872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914400"/>
          </a:xfrm>
        </p:spPr>
        <p:txBody>
          <a:bodyPr>
            <a:normAutofit/>
          </a:bodyPr>
          <a:lstStyle/>
          <a:p>
            <a:pPr algn="l"/>
            <a:r>
              <a:rPr lang="en-US" sz="4000" dirty="0">
                <a:latin typeface="Calibri" pitchFamily="34" charset="0"/>
              </a:rPr>
              <a:t>Lesson Analysis Process</a:t>
            </a:r>
          </a:p>
        </p:txBody>
      </p:sp>
      <p:sp>
        <p:nvSpPr>
          <p:cNvPr id="17411" name="Content Placeholder 2"/>
          <p:cNvSpPr>
            <a:spLocks noGrp="1"/>
          </p:cNvSpPr>
          <p:nvPr>
            <p:ph idx="1"/>
          </p:nvPr>
        </p:nvSpPr>
        <p:spPr>
          <a:xfrm>
            <a:off x="457200" y="1219200"/>
            <a:ext cx="8229600" cy="5410200"/>
          </a:xfrm>
        </p:spPr>
        <p:txBody>
          <a:bodyPr/>
          <a:lstStyle/>
          <a:p>
            <a:pPr marL="365760" indent="-365760">
              <a:spcBef>
                <a:spcPts val="0"/>
              </a:spcBef>
              <a:buClr>
                <a:schemeClr val="bg1">
                  <a:lumMod val="65000"/>
                </a:schemeClr>
              </a:buClr>
              <a:buFont typeface="Times New Roman" pitchFamily="18" charset="0"/>
              <a:buAutoNum type="arabicPeriod"/>
              <a:defRPr/>
            </a:pPr>
            <a:r>
              <a:rPr lang="en-US" sz="2700" dirty="0">
                <a:solidFill>
                  <a:srgbClr val="C00000"/>
                </a:solidFill>
              </a:rPr>
              <a:t>Review</a:t>
            </a:r>
            <a:r>
              <a:rPr lang="en-US" sz="2700" dirty="0"/>
              <a:t> the lesson context:</a:t>
            </a:r>
          </a:p>
          <a:p>
            <a:pPr marL="685800" lvl="3" indent="-222250">
              <a:buClr>
                <a:schemeClr val="bg1">
                  <a:lumMod val="65000"/>
                </a:schemeClr>
              </a:buClr>
              <a:buFont typeface="Arial" pitchFamily="34" charset="0"/>
              <a:buChar char="•"/>
              <a:defRPr/>
            </a:pPr>
            <a:r>
              <a:rPr lang="en-US" sz="2700" dirty="0"/>
              <a:t>What is the ideal student response to the focus question?</a:t>
            </a:r>
          </a:p>
          <a:p>
            <a:pPr marL="685800" lvl="3" indent="-222250">
              <a:buClr>
                <a:schemeClr val="bg1">
                  <a:lumMod val="65000"/>
                </a:schemeClr>
              </a:buClr>
              <a:buFont typeface="Arial" pitchFamily="34" charset="0"/>
              <a:buChar char="•"/>
              <a:defRPr/>
            </a:pPr>
            <a:r>
              <a:rPr lang="en-US" sz="2700" dirty="0"/>
              <a:t>How is the clip situated in the content storyline?</a:t>
            </a:r>
          </a:p>
          <a:p>
            <a:pPr marL="365760" indent="-365760">
              <a:buClr>
                <a:schemeClr val="bg1">
                  <a:lumMod val="65000"/>
                </a:schemeClr>
              </a:buClr>
              <a:buFont typeface="+mj-lt"/>
              <a:buAutoNum type="arabicPeriod"/>
              <a:defRPr/>
            </a:pPr>
            <a:r>
              <a:rPr lang="en-US" sz="2700" dirty="0">
                <a:solidFill>
                  <a:srgbClr val="C00000"/>
                </a:solidFill>
              </a:rPr>
              <a:t>Identify</a:t>
            </a:r>
            <a:r>
              <a:rPr lang="en-US" sz="2700" dirty="0"/>
              <a:t> and discuss the strategy that is the focus of analysis for each clip.</a:t>
            </a:r>
          </a:p>
          <a:p>
            <a:pPr marL="365760" indent="-365760">
              <a:buClr>
                <a:schemeClr val="bg1">
                  <a:lumMod val="65000"/>
                </a:schemeClr>
              </a:buClr>
              <a:buFont typeface="+mj-lt"/>
              <a:buAutoNum type="arabicPeriod"/>
              <a:defRPr/>
            </a:pPr>
            <a:r>
              <a:rPr lang="en-US" sz="2700" dirty="0">
                <a:solidFill>
                  <a:srgbClr val="C00000"/>
                </a:solidFill>
              </a:rPr>
              <a:t>Watch</a:t>
            </a:r>
            <a:r>
              <a:rPr lang="en-US" sz="2700" dirty="0"/>
              <a:t> video clip(s).</a:t>
            </a:r>
          </a:p>
          <a:p>
            <a:pPr marL="365760" indent="-365760">
              <a:buClr>
                <a:schemeClr val="bg1">
                  <a:lumMod val="65000"/>
                </a:schemeClr>
              </a:buClr>
              <a:buFont typeface="+mj-lt"/>
              <a:buAutoNum type="arabicPeriod"/>
              <a:defRPr/>
            </a:pPr>
            <a:r>
              <a:rPr lang="en-US" sz="2700" dirty="0">
                <a:solidFill>
                  <a:srgbClr val="C00000"/>
                </a:solidFill>
              </a:rPr>
              <a:t>Analyze</a:t>
            </a:r>
            <a:r>
              <a:rPr lang="en-US" sz="2700" dirty="0"/>
              <a:t> the lesson using the lesson analysis protocol.</a:t>
            </a:r>
          </a:p>
          <a:p>
            <a:pPr marL="365760" indent="-365760">
              <a:buClr>
                <a:schemeClr val="bg1">
                  <a:lumMod val="65000"/>
                </a:schemeClr>
              </a:buClr>
              <a:buFont typeface="+mj-lt"/>
              <a:buAutoNum type="arabicPeriod"/>
              <a:defRPr/>
            </a:pPr>
            <a:r>
              <a:rPr lang="en-US" sz="2700" dirty="0">
                <a:solidFill>
                  <a:srgbClr val="C00000"/>
                </a:solidFill>
              </a:rPr>
              <a:t>Reflect</a:t>
            </a:r>
            <a:r>
              <a:rPr lang="en-US" sz="2700" dirty="0"/>
              <a:t> on the lesson analysis experience: </a:t>
            </a:r>
          </a:p>
          <a:p>
            <a:pPr marL="685800" lvl="3" indent="-222250">
              <a:buClr>
                <a:schemeClr val="bg1">
                  <a:lumMod val="65000"/>
                </a:schemeClr>
              </a:buClr>
              <a:buFont typeface="Arial" pitchFamily="34" charset="0"/>
              <a:buChar char="•"/>
              <a:defRPr/>
            </a:pPr>
            <a:r>
              <a:rPr lang="en-US" sz="2700" dirty="0"/>
              <a:t>As a reviewer</a:t>
            </a:r>
          </a:p>
          <a:p>
            <a:pPr marL="685800" lvl="3" indent="-222250">
              <a:buClr>
                <a:schemeClr val="bg1">
                  <a:lumMod val="65000"/>
                </a:schemeClr>
              </a:buClr>
              <a:buFont typeface="Arial" pitchFamily="34" charset="0"/>
              <a:buChar char="•"/>
              <a:defRPr/>
            </a:pPr>
            <a:r>
              <a:rPr lang="en-US" sz="2700" dirty="0"/>
              <a:t>As a teacher in the clip</a:t>
            </a:r>
          </a:p>
        </p:txBody>
      </p:sp>
    </p:spTree>
    <p:extLst>
      <p:ext uri="{BB962C8B-B14F-4D97-AF65-F5344CB8AC3E}">
        <p14:creationId xmlns:p14="http://schemas.microsoft.com/office/powerpoint/2010/main" val="251119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cs typeface="Times New Roman" pitchFamily="18" charset="0"/>
              </a:rPr>
              <a:t>Lesson Analysis: Viewing Basics</a:t>
            </a:r>
          </a:p>
        </p:txBody>
      </p:sp>
      <p:sp>
        <p:nvSpPr>
          <p:cNvPr id="3" name="Content Placeholder 2"/>
          <p:cNvSpPr>
            <a:spLocks noGrp="1"/>
          </p:cNvSpPr>
          <p:nvPr>
            <p:ph idx="1"/>
          </p:nvPr>
        </p:nvSpPr>
        <p:spPr>
          <a:xfrm>
            <a:off x="685800" y="1600200"/>
            <a:ext cx="8001000" cy="3886201"/>
          </a:xfrm>
        </p:spPr>
        <p:txBody>
          <a:bodyPr>
            <a:normAutofit/>
          </a:bodyPr>
          <a:lstStyle/>
          <a:p>
            <a:pPr marL="365760" indent="-365760">
              <a:lnSpc>
                <a:spcPct val="90000"/>
              </a:lnSpc>
              <a:spcBef>
                <a:spcPts val="0"/>
              </a:spcBef>
              <a:spcAft>
                <a:spcPts val="2200"/>
              </a:spcAft>
            </a:pPr>
            <a:r>
              <a:rPr lang="en-US" sz="3000" b="1" dirty="0"/>
              <a:t>Viewing basic 1: </a:t>
            </a:r>
            <a:r>
              <a:rPr lang="en-US" sz="3000" dirty="0"/>
              <a:t>Look past the trivial, or little things, that bug you.</a:t>
            </a:r>
          </a:p>
          <a:p>
            <a:pPr marL="365760" indent="-365760">
              <a:lnSpc>
                <a:spcPct val="90000"/>
              </a:lnSpc>
              <a:spcBef>
                <a:spcPts val="0"/>
              </a:spcBef>
              <a:spcAft>
                <a:spcPts val="2200"/>
              </a:spcAft>
            </a:pPr>
            <a:r>
              <a:rPr lang="en-US" sz="3000" b="1" dirty="0"/>
              <a:t>Viewing basic 2: </a:t>
            </a:r>
            <a:r>
              <a:rPr lang="en-US" sz="3000" dirty="0"/>
              <a:t>Avoid the “This doesn’t look like my classroom!” trap.</a:t>
            </a:r>
          </a:p>
          <a:p>
            <a:pPr marL="365760" indent="-365760">
              <a:lnSpc>
                <a:spcPct val="90000"/>
              </a:lnSpc>
              <a:spcBef>
                <a:spcPts val="0"/>
              </a:spcBef>
              <a:spcAft>
                <a:spcPts val="1800"/>
              </a:spcAft>
            </a:pPr>
            <a:r>
              <a:rPr lang="en-US" sz="3000" b="1" dirty="0"/>
              <a:t>Viewing basic 3: </a:t>
            </a:r>
            <a:r>
              <a:rPr lang="en-US" sz="3000" dirty="0"/>
              <a:t>Avoid making snap judgments about the teaching or learning in the classroom you’re viewing. </a:t>
            </a:r>
          </a:p>
        </p:txBody>
      </p:sp>
      <p:sp>
        <p:nvSpPr>
          <p:cNvPr id="4" name="TextBox 3"/>
          <p:cNvSpPr txBox="1"/>
          <p:nvPr/>
        </p:nvSpPr>
        <p:spPr>
          <a:xfrm>
            <a:off x="838200" y="5410200"/>
            <a:ext cx="7924800" cy="954107"/>
          </a:xfrm>
          <a:prstGeom prst="rect">
            <a:avLst/>
          </a:prstGeom>
          <a:noFill/>
        </p:spPr>
        <p:txBody>
          <a:bodyPr wrap="square" rtlCol="0">
            <a:spAutoFit/>
          </a:bodyPr>
          <a:lstStyle/>
          <a:p>
            <a:r>
              <a:rPr lang="en-US" sz="2800" b="1" dirty="0">
                <a:latin typeface="Calibri" pitchFamily="34" charset="0"/>
              </a:rPr>
              <a:t>Note: </a:t>
            </a:r>
            <a:r>
              <a:rPr lang="en-US" sz="2800" dirty="0">
                <a:latin typeface="Calibri" pitchFamily="34" charset="0"/>
              </a:rPr>
              <a:t>Find out more about the viewing basics on page 1 of in the </a:t>
            </a:r>
            <a:r>
              <a:rPr lang="en-US" sz="2800" dirty="0" err="1">
                <a:latin typeface="Calibri" pitchFamily="34" charset="0"/>
              </a:rPr>
              <a:t>STeLLA</a:t>
            </a:r>
            <a:r>
              <a:rPr lang="en-US" sz="2800" dirty="0">
                <a:latin typeface="Calibri" pitchFamily="34" charset="0"/>
              </a:rPr>
              <a:t> strategies booklet.</a:t>
            </a:r>
          </a:p>
        </p:txBody>
      </p:sp>
    </p:spTree>
    <p:extLst>
      <p:ext uri="{BB962C8B-B14F-4D97-AF65-F5344CB8AC3E}">
        <p14:creationId xmlns:p14="http://schemas.microsoft.com/office/powerpoint/2010/main" val="142290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172200" cy="990600"/>
          </a:xfrm>
        </p:spPr>
        <p:txBody>
          <a:bodyPr/>
          <a:lstStyle/>
          <a:p>
            <a:r>
              <a:rPr lang="en-US" dirty="0"/>
              <a:t>Our First Video Clip</a:t>
            </a:r>
          </a:p>
        </p:txBody>
      </p:sp>
      <p:sp>
        <p:nvSpPr>
          <p:cNvPr id="3" name="Content Placeholder 2"/>
          <p:cNvSpPr>
            <a:spLocks noGrp="1"/>
          </p:cNvSpPr>
          <p:nvPr>
            <p:ph idx="1"/>
          </p:nvPr>
        </p:nvSpPr>
        <p:spPr>
          <a:xfrm>
            <a:off x="609600" y="1524000"/>
            <a:ext cx="7696200" cy="4648200"/>
          </a:xfrm>
        </p:spPr>
        <p:txBody>
          <a:bodyPr/>
          <a:lstStyle/>
          <a:p>
            <a:pPr marL="0" indent="0">
              <a:buNone/>
            </a:pPr>
            <a:r>
              <a:rPr lang="en-US" sz="3000" b="1" dirty="0"/>
              <a:t>Context:  </a:t>
            </a:r>
          </a:p>
          <a:p>
            <a:pPr marL="365760" indent="-365760"/>
            <a:r>
              <a:rPr lang="en-US" sz="3000" dirty="0"/>
              <a:t>A 3rd-grade student (Marissa) is interviewed before the teacher begins instruction on variation in traits.</a:t>
            </a:r>
          </a:p>
          <a:p>
            <a:pPr marL="365760" indent="-365760">
              <a:spcBef>
                <a:spcPts val="600"/>
              </a:spcBef>
            </a:pPr>
            <a:r>
              <a:rPr lang="en-US" sz="3000" dirty="0"/>
              <a:t>The student </a:t>
            </a:r>
            <a:r>
              <a:rPr lang="en-CA" sz="3000" dirty="0"/>
              <a:t>shares ideas </a:t>
            </a:r>
            <a:br>
              <a:rPr lang="en-CA" sz="3000" dirty="0"/>
            </a:br>
            <a:r>
              <a:rPr lang="en-CA" sz="3000" dirty="0"/>
              <a:t>about how trait variations </a:t>
            </a:r>
            <a:br>
              <a:rPr lang="en-CA" sz="3000" dirty="0"/>
            </a:br>
            <a:r>
              <a:rPr lang="en-CA" sz="3000" dirty="0"/>
              <a:t>might affect the survival </a:t>
            </a:r>
            <a:br>
              <a:rPr lang="en-CA" sz="3000" dirty="0"/>
            </a:br>
            <a:r>
              <a:rPr lang="en-CA" sz="3000" dirty="0"/>
              <a:t>of a litter of rabbits living </a:t>
            </a:r>
            <a:br>
              <a:rPr lang="en-CA" sz="3000" dirty="0"/>
            </a:br>
            <a:r>
              <a:rPr lang="en-CA" sz="3000" dirty="0"/>
              <a:t>in a snowy environment.</a:t>
            </a:r>
            <a:endParaRPr lang="en-US" sz="3000"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800" dirty="0">
              <a:solidFill>
                <a:srgbClr val="0070C0"/>
              </a:solidFill>
            </a:endParaRPr>
          </a:p>
          <a:p>
            <a:pPr marL="0" indent="0">
              <a:buNone/>
            </a:pPr>
            <a:endParaRPr lang="en-US" sz="1600" dirty="0"/>
          </a:p>
        </p:txBody>
      </p:sp>
      <p:sp>
        <p:nvSpPr>
          <p:cNvPr id="5" name="TextBox 4"/>
          <p:cNvSpPr txBox="1"/>
          <p:nvPr/>
        </p:nvSpPr>
        <p:spPr>
          <a:xfrm>
            <a:off x="7620000" y="667574"/>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pic>
        <p:nvPicPr>
          <p:cNvPr id="6" name="Picture 5" descr="winter, frost, snow, frozen, cold, ice,  plant, tree, wood, bran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505200"/>
            <a:ext cx="3385924" cy="22527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781800" y="5791200"/>
            <a:ext cx="1707519" cy="246221"/>
          </a:xfrm>
          <a:prstGeom prst="rect">
            <a:avLst/>
          </a:prstGeom>
        </p:spPr>
        <p:txBody>
          <a:bodyPr wrap="none">
            <a:spAutoFit/>
          </a:bodyPr>
          <a:lstStyle/>
          <a:p>
            <a:r>
              <a:rPr lang="en-US" sz="1000" dirty="0">
                <a:latin typeface="Calibri" panose="020F0502020204030204" pitchFamily="34" charset="0"/>
              </a:rPr>
              <a:t>Photo courtesy of Pixnio.com</a:t>
            </a:r>
          </a:p>
        </p:txBody>
      </p:sp>
    </p:spTree>
    <p:extLst>
      <p:ext uri="{BB962C8B-B14F-4D97-AF65-F5344CB8AC3E}">
        <p14:creationId xmlns:p14="http://schemas.microsoft.com/office/powerpoint/2010/main" val="352611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57200"/>
            <a:ext cx="7172047" cy="990600"/>
          </a:xfrm>
        </p:spPr>
        <p:txBody>
          <a:bodyPr>
            <a:normAutofit/>
          </a:bodyPr>
          <a:lstStyle/>
          <a:p>
            <a:r>
              <a:rPr lang="en-US" sz="3600" b="1" dirty="0">
                <a:cs typeface="Times New Roman" pitchFamily="18" charset="0"/>
              </a:rPr>
              <a:t>Identify </a:t>
            </a:r>
            <a:r>
              <a:rPr lang="en-US" sz="3600" dirty="0">
                <a:cs typeface="Times New Roman" pitchFamily="18" charset="0"/>
              </a:rPr>
              <a:t>Elicit and Probe Questions</a:t>
            </a:r>
          </a:p>
        </p:txBody>
      </p:sp>
      <p:sp>
        <p:nvSpPr>
          <p:cNvPr id="99331" name="Rectangle 3"/>
          <p:cNvSpPr>
            <a:spLocks noGrp="1" noChangeArrowheads="1"/>
          </p:cNvSpPr>
          <p:nvPr>
            <p:ph type="body" idx="1"/>
          </p:nvPr>
        </p:nvSpPr>
        <p:spPr>
          <a:xfrm>
            <a:off x="457200" y="1447800"/>
            <a:ext cx="8534400" cy="5410200"/>
          </a:xfrm>
        </p:spPr>
        <p:txBody>
          <a:bodyPr>
            <a:noAutofit/>
          </a:bodyPr>
          <a:lstStyle/>
          <a:p>
            <a:pPr marL="228600" lvl="1" indent="-228600">
              <a:spcBef>
                <a:spcPts val="0"/>
              </a:spcBef>
              <a:spcAft>
                <a:spcPts val="300"/>
              </a:spcAft>
              <a:tabLst>
                <a:tab pos="137160" algn="l"/>
              </a:tabLst>
            </a:pPr>
            <a:r>
              <a:rPr lang="en-US" sz="2600" dirty="0"/>
              <a:t>Watch the video clip for examples of the interviewer or teacher asking students elicit and probe questions.</a:t>
            </a:r>
          </a:p>
          <a:p>
            <a:pPr marL="228600" lvl="1" indent="-228600">
              <a:spcBef>
                <a:spcPts val="0"/>
              </a:spcBef>
              <a:spcAft>
                <a:spcPts val="300"/>
              </a:spcAft>
              <a:tabLst>
                <a:tab pos="137160" algn="l"/>
              </a:tabLst>
            </a:pPr>
            <a:r>
              <a:rPr lang="en-US" sz="2600" dirty="0"/>
              <a:t>Identify the questions on your transcript and mark them</a:t>
            </a:r>
            <a:br>
              <a:rPr lang="en-US" sz="2600" dirty="0"/>
            </a:br>
            <a:r>
              <a:rPr lang="en-US" sz="2600" dirty="0"/>
              <a:t>E (elicit) and P (probe).</a:t>
            </a:r>
          </a:p>
          <a:p>
            <a:pPr marL="228600" lvl="1" indent="-228600">
              <a:spcBef>
                <a:spcPts val="0"/>
              </a:spcBef>
              <a:spcAft>
                <a:spcPts val="300"/>
              </a:spcAft>
              <a:tabLst>
                <a:tab pos="137160" algn="l"/>
              </a:tabLst>
            </a:pPr>
            <a:r>
              <a:rPr lang="en-US" sz="2600" dirty="0"/>
              <a:t>Share your evidence with the group.</a:t>
            </a:r>
          </a:p>
          <a:p>
            <a:pPr marL="0" lvl="1" indent="0">
              <a:spcBef>
                <a:spcPts val="600"/>
              </a:spcBef>
              <a:buNone/>
            </a:pPr>
            <a:r>
              <a:rPr lang="en-US" sz="2600" b="1" dirty="0"/>
              <a:t>Remember: </a:t>
            </a:r>
          </a:p>
          <a:p>
            <a:pPr marL="685800" lvl="1" indent="-457200">
              <a:spcBef>
                <a:spcPts val="0"/>
              </a:spcBef>
              <a:spcAft>
                <a:spcPts val="300"/>
              </a:spcAft>
              <a:buFont typeface="+mj-lt"/>
              <a:buAutoNum type="arabicPeriod"/>
            </a:pPr>
            <a:r>
              <a:rPr lang="en-US" sz="2600" dirty="0"/>
              <a:t>Not all questions will fall into the E and P categories.</a:t>
            </a:r>
          </a:p>
          <a:p>
            <a:pPr marL="685800" lvl="1" indent="-457200">
              <a:spcBef>
                <a:spcPts val="0"/>
              </a:spcBef>
              <a:spcAft>
                <a:spcPts val="300"/>
              </a:spcAft>
              <a:buFont typeface="+mj-lt"/>
              <a:buAutoNum type="arabicPeriod"/>
            </a:pPr>
            <a:r>
              <a:rPr lang="en-US" sz="2600" dirty="0"/>
              <a:t>Elicit questions start a conversation and ask for student ideas without expecting right answers.</a:t>
            </a:r>
          </a:p>
          <a:p>
            <a:pPr marL="685800" lvl="1" indent="-457200">
              <a:spcBef>
                <a:spcPts val="0"/>
              </a:spcBef>
              <a:spcAft>
                <a:spcPts val="300"/>
              </a:spcAft>
              <a:buFont typeface="+mj-lt"/>
              <a:buAutoNum type="arabicPeriod"/>
            </a:pPr>
            <a:r>
              <a:rPr lang="en-US" sz="2600" dirty="0"/>
              <a:t>Probe questions try to figure out what a student  means.</a:t>
            </a:r>
          </a:p>
          <a:p>
            <a:pPr marL="685800" lvl="1" indent="-457200">
              <a:spcBef>
                <a:spcPts val="0"/>
              </a:spcBef>
              <a:spcAft>
                <a:spcPts val="300"/>
              </a:spcAft>
              <a:buFont typeface="+mj-lt"/>
              <a:buAutoNum type="arabicPeriod"/>
            </a:pPr>
            <a:r>
              <a:rPr lang="en-US" sz="2600" dirty="0"/>
              <a:t>Probe questions can paraphrase a student’s idea.</a:t>
            </a:r>
          </a:p>
          <a:p>
            <a:pPr marL="239713" indent="0">
              <a:buNone/>
            </a:pPr>
            <a:endParaRPr lang="en-US" sz="2500" dirty="0">
              <a:solidFill>
                <a:srgbClr val="FF0000"/>
              </a:solidFill>
            </a:endParaRPr>
          </a:p>
          <a:p>
            <a:pPr marL="514350" lvl="1" indent="0">
              <a:buNone/>
            </a:pPr>
            <a:endParaRPr lang="en-US" sz="2500" dirty="0"/>
          </a:p>
        </p:txBody>
      </p:sp>
      <p:sp>
        <p:nvSpPr>
          <p:cNvPr id="3" name="TextBox 2"/>
          <p:cNvSpPr txBox="1"/>
          <p:nvPr/>
        </p:nvSpPr>
        <p:spPr>
          <a:xfrm>
            <a:off x="1524000" y="6248400"/>
            <a:ext cx="762000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1: </a:t>
            </a:r>
            <a:r>
              <a:rPr lang="en-US" dirty="0">
                <a:solidFill>
                  <a:srgbClr val="0070C0"/>
                </a:solidFill>
                <a:latin typeface="Calibri" pitchFamily="34" charset="0"/>
                <a:hlinkClick r:id="rId3"/>
              </a:rPr>
              <a:t>2.1_mspcp_gr.3.variations.traits_lathon_pre.marissa_c1</a:t>
            </a:r>
            <a:endParaRPr lang="en-US" dirty="0">
              <a:solidFill>
                <a:srgbClr val="0070C0"/>
              </a:solidFill>
              <a:latin typeface="Calibri" pitchFamily="34" charset="0"/>
            </a:endParaRPr>
          </a:p>
        </p:txBody>
      </p:sp>
      <p:sp>
        <p:nvSpPr>
          <p:cNvPr id="2" name="TextBox 1"/>
          <p:cNvSpPr txBox="1"/>
          <p:nvPr/>
        </p:nvSpPr>
        <p:spPr>
          <a:xfrm>
            <a:off x="78486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29155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477000" cy="990600"/>
          </a:xfrm>
        </p:spPr>
        <p:txBody>
          <a:bodyPr>
            <a:normAutofit/>
          </a:bodyPr>
          <a:lstStyle/>
          <a:p>
            <a:r>
              <a:rPr lang="en-US" b="1" dirty="0"/>
              <a:t>Analyze</a:t>
            </a:r>
            <a:r>
              <a:rPr lang="en-US" dirty="0"/>
              <a:t> Student Thinking</a:t>
            </a:r>
          </a:p>
        </p:txBody>
      </p:sp>
      <p:sp>
        <p:nvSpPr>
          <p:cNvPr id="3" name="Content Placeholder 2"/>
          <p:cNvSpPr>
            <a:spLocks noGrp="1"/>
          </p:cNvSpPr>
          <p:nvPr>
            <p:ph idx="1"/>
          </p:nvPr>
        </p:nvSpPr>
        <p:spPr>
          <a:xfrm>
            <a:off x="533400" y="1371600"/>
            <a:ext cx="8229600" cy="5029200"/>
          </a:xfrm>
        </p:spPr>
        <p:txBody>
          <a:bodyPr/>
          <a:lstStyle/>
          <a:p>
            <a:pPr marL="0" indent="0">
              <a:spcAft>
                <a:spcPts val="1200"/>
              </a:spcAft>
              <a:buNone/>
            </a:pPr>
            <a:r>
              <a:rPr lang="en-US" sz="3000" dirty="0"/>
              <a:t>Review the interview transcript. </a:t>
            </a:r>
          </a:p>
          <a:p>
            <a:pPr marL="731520" indent="-365760">
              <a:spcBef>
                <a:spcPts val="600"/>
              </a:spcBef>
              <a:spcAft>
                <a:spcPts val="1200"/>
              </a:spcAft>
              <a:tabLst>
                <a:tab pos="457200" algn="l"/>
              </a:tabLst>
            </a:pPr>
            <a:r>
              <a:rPr lang="en-US" sz="3000" dirty="0"/>
              <a:t>What student thinking was revealed through the interviewer’s elicit and probe questions?  </a:t>
            </a:r>
          </a:p>
          <a:p>
            <a:pPr marL="731520" lvl="1" indent="-365760">
              <a:spcBef>
                <a:spcPts val="600"/>
              </a:spcBef>
              <a:spcAft>
                <a:spcPts val="1200"/>
              </a:spcAft>
              <a:tabLst>
                <a:tab pos="457200" algn="l"/>
              </a:tabLst>
            </a:pPr>
            <a:r>
              <a:rPr lang="en-US" sz="3000" dirty="0"/>
              <a:t>What did Marissa think what might happen to rabbits with different fur color living in a snowy environment?  </a:t>
            </a:r>
          </a:p>
          <a:p>
            <a:pPr marL="731520" lvl="1" indent="-365760">
              <a:spcBef>
                <a:spcPts val="600"/>
              </a:spcBef>
              <a:spcAft>
                <a:spcPts val="0"/>
              </a:spcAft>
              <a:tabLst>
                <a:tab pos="457200" algn="l"/>
              </a:tabLst>
            </a:pPr>
            <a:r>
              <a:rPr lang="en-US" sz="3000" dirty="0"/>
              <a:t>Were there places you wished the interviewer had probed Marissa’s thinking more? Why?</a:t>
            </a:r>
          </a:p>
        </p:txBody>
      </p:sp>
      <p:sp>
        <p:nvSpPr>
          <p:cNvPr id="4" name="TextBox 3"/>
          <p:cNvSpPr txBox="1"/>
          <p:nvPr/>
        </p:nvSpPr>
        <p:spPr>
          <a:xfrm>
            <a:off x="77724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70630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381000"/>
            <a:ext cx="7239000" cy="990600"/>
          </a:xfrm>
        </p:spPr>
        <p:txBody>
          <a:bodyPr>
            <a:noAutofit/>
          </a:bodyPr>
          <a:lstStyle/>
          <a:p>
            <a:r>
              <a:rPr lang="en-US" sz="3600" b="1" dirty="0">
                <a:cs typeface="Times New Roman" pitchFamily="18" charset="0"/>
              </a:rPr>
              <a:t>Identify</a:t>
            </a:r>
            <a:r>
              <a:rPr lang="en-US" sz="3600" dirty="0">
                <a:cs typeface="Times New Roman" pitchFamily="18" charset="0"/>
              </a:rPr>
              <a:t> Probe and Challenge Questions</a:t>
            </a:r>
          </a:p>
        </p:txBody>
      </p:sp>
      <p:sp>
        <p:nvSpPr>
          <p:cNvPr id="99331" name="Rectangle 3"/>
          <p:cNvSpPr>
            <a:spLocks noGrp="1" noChangeArrowheads="1"/>
          </p:cNvSpPr>
          <p:nvPr>
            <p:ph type="body" idx="1"/>
          </p:nvPr>
        </p:nvSpPr>
        <p:spPr>
          <a:xfrm>
            <a:off x="572814" y="1295400"/>
            <a:ext cx="8571186" cy="4917281"/>
          </a:xfrm>
        </p:spPr>
        <p:txBody>
          <a:bodyPr>
            <a:noAutofit/>
          </a:bodyPr>
          <a:lstStyle/>
          <a:p>
            <a:pPr marL="182880" indent="-182880">
              <a:spcBef>
                <a:spcPts val="0"/>
              </a:spcBef>
              <a:spcAft>
                <a:spcPts val="600"/>
              </a:spcAft>
            </a:pPr>
            <a:r>
              <a:rPr lang="en-US" dirty="0"/>
              <a:t>Now we’ll look at a classroom video and focus on identifying probe and challenge questions.</a:t>
            </a:r>
          </a:p>
          <a:p>
            <a:pPr marL="182880" indent="-182880">
              <a:spcBef>
                <a:spcPts val="0"/>
              </a:spcBef>
              <a:spcAft>
                <a:spcPts val="600"/>
              </a:spcAft>
            </a:pPr>
            <a:r>
              <a:rPr lang="en-US" dirty="0"/>
              <a:t>Read the context at the top of the video transcript (handout 2.2).</a:t>
            </a:r>
          </a:p>
          <a:p>
            <a:pPr marL="182880" indent="-182880">
              <a:spcBef>
                <a:spcPts val="0"/>
              </a:spcBef>
              <a:spcAft>
                <a:spcPts val="600"/>
              </a:spcAft>
            </a:pPr>
            <a:r>
              <a:rPr lang="en-US" dirty="0"/>
              <a:t>Identify probe (P) and challenge (C) questions and mark them on your transcript. </a:t>
            </a:r>
          </a:p>
          <a:p>
            <a:pPr marL="182880" indent="-182880">
              <a:spcBef>
                <a:spcPts val="0"/>
              </a:spcBef>
              <a:spcAft>
                <a:spcPts val="600"/>
              </a:spcAft>
            </a:pPr>
            <a:r>
              <a:rPr lang="en-US" dirty="0"/>
              <a:t>Mark “missed opportunity” (MO) next to places you would like to know more about student thinking.</a:t>
            </a:r>
          </a:p>
          <a:p>
            <a:pPr marL="0" lvl="1" indent="0">
              <a:spcBef>
                <a:spcPts val="300"/>
              </a:spcBef>
              <a:spcAft>
                <a:spcPts val="300"/>
              </a:spcAft>
              <a:buNone/>
            </a:pPr>
            <a:r>
              <a:rPr lang="en-US" sz="2400" b="1" dirty="0"/>
              <a:t>Remember: </a:t>
            </a:r>
          </a:p>
          <a:p>
            <a:pPr marL="365760" lvl="1" indent="-365760">
              <a:spcBef>
                <a:spcPts val="0"/>
              </a:spcBef>
              <a:spcAft>
                <a:spcPts val="600"/>
              </a:spcAft>
              <a:buFont typeface="+mj-lt"/>
              <a:buAutoNum type="arabicPeriod"/>
            </a:pPr>
            <a:r>
              <a:rPr lang="en-US" sz="2400" dirty="0"/>
              <a:t>Not all questions will fall into these categories.</a:t>
            </a:r>
            <a:endParaRPr lang="en-US" sz="2400" b="1" dirty="0"/>
          </a:p>
          <a:p>
            <a:pPr marL="365760" lvl="1" indent="-365760">
              <a:spcBef>
                <a:spcPts val="0"/>
              </a:spcBef>
              <a:spcAft>
                <a:spcPts val="600"/>
              </a:spcAft>
              <a:buFont typeface="+mj-lt"/>
              <a:buAutoNum type="arabicPeriod"/>
            </a:pPr>
            <a:r>
              <a:rPr lang="en-US" sz="2400" b="1" dirty="0"/>
              <a:t>Probe questions </a:t>
            </a:r>
            <a:r>
              <a:rPr lang="en-US" sz="2400" dirty="0"/>
              <a:t>try to figure out what a student means or is thinking. </a:t>
            </a:r>
            <a:r>
              <a:rPr lang="en-US" sz="2400" b="1" dirty="0"/>
              <a:t>Challenge questions </a:t>
            </a:r>
            <a:r>
              <a:rPr lang="en-US" sz="2400" dirty="0"/>
              <a:t>try to move student thinking toward a more scientifically accurate idea.</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6" name="TextBox 5">
            <a:hlinkClick r:id="rId3" action="ppaction://hlinkfile"/>
          </p:cNvPr>
          <p:cNvSpPr txBox="1"/>
          <p:nvPr/>
        </p:nvSpPr>
        <p:spPr>
          <a:xfrm>
            <a:off x="2209800" y="6324600"/>
            <a:ext cx="664464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2: </a:t>
            </a:r>
            <a:r>
              <a:rPr lang="en-US" dirty="0">
                <a:solidFill>
                  <a:srgbClr val="0070C0"/>
                </a:solidFill>
                <a:latin typeface="Calibri" pitchFamily="34" charset="0"/>
                <a:hlinkClick r:id="rId4"/>
              </a:rPr>
              <a:t>2.2_mspcp_gr.3.variations.traits_lathon_L1_c1</a:t>
            </a:r>
            <a:endParaRPr lang="en-US" dirty="0">
              <a:solidFill>
                <a:srgbClr val="0070C0"/>
              </a:solidFill>
              <a:latin typeface="Calibri" pitchFamily="34" charset="0"/>
            </a:endParaRPr>
          </a:p>
        </p:txBody>
      </p:sp>
      <p:sp>
        <p:nvSpPr>
          <p:cNvPr id="2" name="TextBox 1"/>
          <p:cNvSpPr txBox="1"/>
          <p:nvPr/>
        </p:nvSpPr>
        <p:spPr>
          <a:xfrm>
            <a:off x="80010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5452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Autofit/>
          </a:bodyPr>
          <a:lstStyle/>
          <a:p>
            <a:r>
              <a:rPr lang="en-US" sz="3600" b="1" dirty="0"/>
              <a:t>Identify</a:t>
            </a:r>
            <a:r>
              <a:rPr lang="en-US" sz="3600" dirty="0"/>
              <a:t> Probe and Challenge Questions</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0"/>
              </a:spcBef>
              <a:spcAft>
                <a:spcPts val="1800"/>
              </a:spcAft>
            </a:pPr>
            <a:r>
              <a:rPr lang="en-US" sz="3200" dirty="0"/>
              <a:t>What are good examples of probe questions in the video transcript (if any)?</a:t>
            </a:r>
          </a:p>
          <a:p>
            <a:pPr marL="365760" indent="-365760">
              <a:spcBef>
                <a:spcPts val="0"/>
              </a:spcBef>
              <a:spcAft>
                <a:spcPts val="1800"/>
              </a:spcAft>
            </a:pPr>
            <a:r>
              <a:rPr lang="en-US" sz="3200" dirty="0"/>
              <a:t>What are good examples of challenge questions in the transcript (if any)? </a:t>
            </a:r>
          </a:p>
        </p:txBody>
      </p:sp>
      <p:sp>
        <p:nvSpPr>
          <p:cNvPr id="4" name="TextBox 3"/>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33940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990600"/>
          </a:xfrm>
        </p:spPr>
        <p:txBody>
          <a:bodyPr>
            <a:noAutofit/>
          </a:bodyPr>
          <a:lstStyle/>
          <a:p>
            <a:r>
              <a:rPr lang="en-US" sz="3600" b="1" dirty="0"/>
              <a:t>Analyze </a:t>
            </a:r>
            <a:r>
              <a:rPr lang="en-US" sz="3600" dirty="0"/>
              <a:t>Student Thinking</a:t>
            </a:r>
          </a:p>
        </p:txBody>
      </p:sp>
      <p:sp>
        <p:nvSpPr>
          <p:cNvPr id="3" name="Content Placeholder 2"/>
          <p:cNvSpPr>
            <a:spLocks noGrp="1"/>
          </p:cNvSpPr>
          <p:nvPr>
            <p:ph idx="1"/>
          </p:nvPr>
        </p:nvSpPr>
        <p:spPr>
          <a:xfrm>
            <a:off x="457200" y="1447800"/>
            <a:ext cx="8382000" cy="4953000"/>
          </a:xfrm>
        </p:spPr>
        <p:txBody>
          <a:bodyPr/>
          <a:lstStyle/>
          <a:p>
            <a:pPr marL="365760" indent="-365760">
              <a:spcBef>
                <a:spcPts val="0"/>
              </a:spcBef>
              <a:spcAft>
                <a:spcPts val="0"/>
              </a:spcAft>
            </a:pPr>
            <a:r>
              <a:rPr lang="en-US" sz="2800" b="1" dirty="0"/>
              <a:t>Select</a:t>
            </a:r>
            <a:r>
              <a:rPr lang="en-US" sz="2800" dirty="0"/>
              <a:t> one of the following analysis questions:</a:t>
            </a:r>
          </a:p>
          <a:p>
            <a:pPr marL="731520" indent="-365760">
              <a:spcBef>
                <a:spcPts val="300"/>
              </a:spcBef>
              <a:spcAft>
                <a:spcPts val="0"/>
              </a:spcAft>
              <a:buFont typeface="+mj-lt"/>
              <a:buAutoNum type="arabicPeriod"/>
            </a:pPr>
            <a:r>
              <a:rPr lang="en-US" sz="2800" dirty="0"/>
              <a:t>What student ideas about variation in traits did the teacher’s use of probe questions reveal?</a:t>
            </a:r>
          </a:p>
          <a:p>
            <a:pPr marL="731520" indent="-365760">
              <a:spcBef>
                <a:spcPts val="300"/>
              </a:spcBef>
              <a:spcAft>
                <a:spcPts val="0"/>
              </a:spcAft>
              <a:buFont typeface="+mj-lt"/>
              <a:buAutoNum type="arabicPeriod"/>
            </a:pPr>
            <a:r>
              <a:rPr lang="en-US" sz="2800" dirty="0"/>
              <a:t>Did any probe questions lead students away from thinking about trait variation in ladybugs toward ideas that weren’t closely related?</a:t>
            </a:r>
          </a:p>
          <a:p>
            <a:pPr marL="365760" indent="-365760">
              <a:spcBef>
                <a:spcPts val="600"/>
              </a:spcBef>
              <a:spcAft>
                <a:spcPts val="0"/>
              </a:spcAft>
            </a:pPr>
            <a:r>
              <a:rPr lang="en-US" sz="2800" b="1" dirty="0"/>
              <a:t>Review</a:t>
            </a:r>
            <a:r>
              <a:rPr lang="en-US" sz="2800" dirty="0"/>
              <a:t> the video transcript and </a:t>
            </a:r>
            <a:r>
              <a:rPr lang="en-US" sz="2800" b="1" dirty="0"/>
              <a:t>develop</a:t>
            </a:r>
            <a:r>
              <a:rPr lang="en-US" sz="2800" dirty="0"/>
              <a:t> an answer to the question. </a:t>
            </a:r>
            <a:r>
              <a:rPr lang="en-US" sz="2800" b="1" dirty="0"/>
              <a:t>Write</a:t>
            </a:r>
            <a:r>
              <a:rPr lang="en-US" sz="2800" dirty="0"/>
              <a:t> your response in your science notebook.</a:t>
            </a:r>
          </a:p>
          <a:p>
            <a:pPr marL="365760" indent="-365760">
              <a:spcBef>
                <a:spcPts val="600"/>
              </a:spcBef>
              <a:spcAft>
                <a:spcPts val="0"/>
              </a:spcAft>
            </a:pPr>
            <a:r>
              <a:rPr lang="en-US" sz="2800" dirty="0"/>
              <a:t>Be prepared to share your ideas with the group and engage in scientific discussion. </a:t>
            </a:r>
          </a:p>
        </p:txBody>
      </p:sp>
      <p:sp>
        <p:nvSpPr>
          <p:cNvPr id="9" name="TextBox 8"/>
          <p:cNvSpPr txBox="1"/>
          <p:nvPr/>
        </p:nvSpPr>
        <p:spPr>
          <a:xfrm>
            <a:off x="79248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71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457200"/>
            <a:ext cx="7010400" cy="990600"/>
          </a:xfrm>
        </p:spPr>
        <p:txBody>
          <a:bodyPr>
            <a:noAutofit/>
          </a:bodyPr>
          <a:lstStyle/>
          <a:p>
            <a:pPr eaLnBrk="1" hangingPunct="1"/>
            <a:r>
              <a:rPr lang="en-US" dirty="0"/>
              <a:t>Common Student Ideas</a:t>
            </a:r>
            <a:endParaRPr lang="en-US" dirty="0">
              <a:solidFill>
                <a:srgbClr val="00B0F0"/>
              </a:solidFill>
            </a:endParaRPr>
          </a:p>
        </p:txBody>
      </p:sp>
      <p:sp>
        <p:nvSpPr>
          <p:cNvPr id="63491" name="Rectangle 3"/>
          <p:cNvSpPr>
            <a:spLocks noGrp="1" noChangeArrowheads="1"/>
          </p:cNvSpPr>
          <p:nvPr>
            <p:ph idx="1"/>
          </p:nvPr>
        </p:nvSpPr>
        <p:spPr>
          <a:xfrm>
            <a:off x="533400" y="1371600"/>
            <a:ext cx="8382000" cy="5257800"/>
          </a:xfrm>
        </p:spPr>
        <p:txBody>
          <a:bodyPr>
            <a:noAutofit/>
          </a:bodyPr>
          <a:lstStyle/>
          <a:p>
            <a:pPr marL="365760" indent="-365760" eaLnBrk="1" hangingPunct="1">
              <a:spcBef>
                <a:spcPts val="0"/>
              </a:spcBef>
              <a:spcAft>
                <a:spcPts val="600"/>
              </a:spcAft>
              <a:buFont typeface="+mj-lt"/>
              <a:buAutoNum type="arabicPeriod"/>
              <a:defRPr/>
            </a:pPr>
            <a:r>
              <a:rPr lang="en-US" sz="2600" dirty="0"/>
              <a:t>Locate Common Student Ideas about Variation in Traits </a:t>
            </a:r>
            <a:br>
              <a:rPr lang="en-US" sz="2600" dirty="0"/>
            </a:br>
            <a:r>
              <a:rPr lang="en-US" sz="2600" dirty="0"/>
              <a:t>(in lesson plans binder).</a:t>
            </a:r>
            <a:endParaRPr lang="en-US" sz="2600" dirty="0">
              <a:solidFill>
                <a:srgbClr val="FF0000"/>
              </a:solidFill>
            </a:endParaRPr>
          </a:p>
          <a:p>
            <a:pPr marL="365760" indent="-365760" eaLnBrk="1" hangingPunct="1">
              <a:spcBef>
                <a:spcPts val="0"/>
              </a:spcBef>
              <a:spcAft>
                <a:spcPts val="600"/>
              </a:spcAft>
              <a:buFont typeface="+mj-lt"/>
              <a:buAutoNum type="arabicPeriod"/>
              <a:defRPr/>
            </a:pPr>
            <a:r>
              <a:rPr lang="en-US" sz="2600" dirty="0"/>
              <a:t>Read through the </a:t>
            </a:r>
            <a:r>
              <a:rPr lang="en-US" sz="2600" b="1" dirty="0"/>
              <a:t>left-hand column</a:t>
            </a:r>
            <a:r>
              <a:rPr lang="en-US" sz="2600" dirty="0"/>
              <a:t>.</a:t>
            </a:r>
            <a:r>
              <a:rPr lang="en-US" sz="2600" dirty="0">
                <a:solidFill>
                  <a:srgbClr val="FF0000"/>
                </a:solidFill>
              </a:rPr>
              <a:t> </a:t>
            </a:r>
            <a:r>
              <a:rPr lang="en-US" sz="2600" dirty="0"/>
              <a:t> </a:t>
            </a:r>
          </a:p>
          <a:p>
            <a:pPr marL="822960" lvl="1" indent="-365760" eaLnBrk="1" hangingPunct="1">
              <a:spcBef>
                <a:spcPts val="0"/>
              </a:spcBef>
              <a:spcAft>
                <a:spcPts val="300"/>
              </a:spcAft>
              <a:defRPr/>
            </a:pPr>
            <a:r>
              <a:rPr lang="en-US" sz="2600" dirty="0"/>
              <a:t>Have you observed any of these common ideas among your students? (Mark these ideas with a </a:t>
            </a:r>
            <a:r>
              <a:rPr lang="en-US" sz="2600" dirty="0">
                <a:solidFill>
                  <a:srgbClr val="FF0000"/>
                </a:solidFill>
              </a:rPr>
              <a:t>red</a:t>
            </a:r>
            <a:r>
              <a:rPr lang="en-US" sz="2600" dirty="0"/>
              <a:t> dot.)</a:t>
            </a:r>
          </a:p>
          <a:p>
            <a:pPr marL="822960" lvl="1" indent="-365760" eaLnBrk="1" hangingPunct="1">
              <a:spcBef>
                <a:spcPts val="0"/>
              </a:spcBef>
              <a:spcAft>
                <a:spcPts val="300"/>
              </a:spcAft>
              <a:defRPr/>
            </a:pPr>
            <a:r>
              <a:rPr lang="en-US" sz="2600" dirty="0"/>
              <a:t>Have you ever held any of these ideas yourself? (Mark these ideas with a </a:t>
            </a:r>
            <a:r>
              <a:rPr lang="en-US" sz="2600" dirty="0">
                <a:solidFill>
                  <a:srgbClr val="0070C0"/>
                </a:solidFill>
              </a:rPr>
              <a:t>blue</a:t>
            </a:r>
            <a:r>
              <a:rPr lang="en-US" sz="2600" dirty="0"/>
              <a:t> dot.)</a:t>
            </a:r>
          </a:p>
          <a:p>
            <a:pPr marL="822960" lvl="1" indent="-365760" eaLnBrk="1" hangingPunct="1">
              <a:spcBef>
                <a:spcPts val="0"/>
              </a:spcBef>
              <a:spcAft>
                <a:spcPts val="600"/>
              </a:spcAft>
              <a:defRPr/>
            </a:pPr>
            <a:r>
              <a:rPr lang="en-US" sz="2600" dirty="0"/>
              <a:t>Can you think of other misconceptions you’ve held or observed in students?</a:t>
            </a:r>
          </a:p>
          <a:p>
            <a:pPr marL="365760" indent="-365760" eaLnBrk="1" hangingPunct="1">
              <a:spcBef>
                <a:spcPts val="0"/>
              </a:spcBef>
              <a:spcAft>
                <a:spcPts val="0"/>
              </a:spcAft>
              <a:buFontTx/>
              <a:buAutoNum type="arabicPeriod"/>
              <a:defRPr/>
            </a:pPr>
            <a:r>
              <a:rPr lang="en-US" sz="2600" b="1" dirty="0"/>
              <a:t>Pairs:</a:t>
            </a:r>
            <a:r>
              <a:rPr lang="en-US" sz="2600" dirty="0"/>
              <a:t> Share your observations with a partner.</a:t>
            </a:r>
          </a:p>
          <a:p>
            <a:pPr marL="365760" indent="-365760" eaLnBrk="1" hangingPunct="1">
              <a:spcBef>
                <a:spcPts val="0"/>
              </a:spcBef>
              <a:spcAft>
                <a:spcPts val="0"/>
              </a:spcAft>
              <a:buFontTx/>
              <a:buAutoNum type="arabicPeriod"/>
              <a:defRPr/>
            </a:pPr>
            <a:r>
              <a:rPr lang="en-US" sz="2600" b="1" dirty="0"/>
              <a:t>Whole group: </a:t>
            </a:r>
            <a:r>
              <a:rPr lang="en-US" sz="2600" dirty="0"/>
              <a:t>What patterns do you notice in the red and blue dots? What did this analysis make you think about? </a:t>
            </a:r>
          </a:p>
        </p:txBody>
      </p:sp>
      <p:sp>
        <p:nvSpPr>
          <p:cNvPr id="4" name="TextBox 3"/>
          <p:cNvSpPr txBox="1"/>
          <p:nvPr/>
        </p:nvSpPr>
        <p:spPr>
          <a:xfrm>
            <a:off x="7620000" y="609600"/>
            <a:ext cx="10668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697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90600"/>
          </a:xfrm>
        </p:spPr>
        <p:txBody>
          <a:bodyPr/>
          <a:lstStyle/>
          <a:p>
            <a:r>
              <a:rPr lang="en-US" dirty="0"/>
              <a:t>Trends in Reflections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8180140"/>
              </p:ext>
            </p:extLst>
          </p:nvPr>
        </p:nvGraphicFramePr>
        <p:xfrm>
          <a:off x="609600" y="1371600"/>
          <a:ext cx="7924800" cy="5040855"/>
        </p:xfrm>
        <a:graphic>
          <a:graphicData uri="http://schemas.openxmlformats.org/drawingml/2006/table">
            <a:tbl>
              <a:tblPr firstRow="1" bandRow="1">
                <a:tableStyleId>{5C22544A-7EE6-4342-B048-85BDC9FD1C3A}</a:tableStyleId>
              </a:tblPr>
              <a:tblGrid>
                <a:gridCol w="4104542">
                  <a:extLst>
                    <a:ext uri="{9D8B030D-6E8A-4147-A177-3AD203B41FA5}">
                      <a16:colId xmlns:a16="http://schemas.microsoft.com/office/drawing/2014/main" val="20000"/>
                    </a:ext>
                  </a:extLst>
                </a:gridCol>
                <a:gridCol w="3820258">
                  <a:extLst>
                    <a:ext uri="{9D8B030D-6E8A-4147-A177-3AD203B41FA5}">
                      <a16:colId xmlns:a16="http://schemas.microsoft.com/office/drawing/2014/main" val="20001"/>
                    </a:ext>
                  </a:extLst>
                </a:gridCol>
              </a:tblGrid>
              <a:tr h="384586">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267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11363">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902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801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11363">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419999">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422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05600" cy="990600"/>
          </a:xfrm>
        </p:spPr>
        <p:txBody>
          <a:bodyPr>
            <a:noAutofit/>
          </a:bodyPr>
          <a:lstStyle/>
          <a:p>
            <a:r>
              <a:rPr lang="en-US" dirty="0"/>
              <a:t>Common Student Ideas</a:t>
            </a:r>
          </a:p>
        </p:txBody>
      </p:sp>
      <p:sp>
        <p:nvSpPr>
          <p:cNvPr id="3" name="Content Placeholder 2"/>
          <p:cNvSpPr>
            <a:spLocks noGrp="1"/>
          </p:cNvSpPr>
          <p:nvPr>
            <p:ph idx="1"/>
          </p:nvPr>
        </p:nvSpPr>
        <p:spPr>
          <a:xfrm>
            <a:off x="685800" y="1219200"/>
            <a:ext cx="8153400" cy="5181600"/>
          </a:xfrm>
        </p:spPr>
        <p:txBody>
          <a:bodyPr>
            <a:noAutofit/>
          </a:bodyPr>
          <a:lstStyle/>
          <a:p>
            <a:pPr marL="0" indent="0">
              <a:spcBef>
                <a:spcPts val="0"/>
              </a:spcBef>
              <a:spcAft>
                <a:spcPts val="600"/>
              </a:spcAft>
              <a:buNone/>
            </a:pPr>
            <a:r>
              <a:rPr lang="en-US" sz="3200" b="1" dirty="0"/>
              <a:t>Individuals: </a:t>
            </a:r>
            <a:r>
              <a:rPr lang="en-US" sz="3200" dirty="0"/>
              <a:t>Read the scientific explanations for your assigned idea on the Common Student Ideas chart.</a:t>
            </a:r>
          </a:p>
          <a:p>
            <a:pPr marL="0" indent="0">
              <a:spcBef>
                <a:spcPts val="2400"/>
              </a:spcBef>
              <a:spcAft>
                <a:spcPts val="0"/>
              </a:spcAft>
              <a:buNone/>
            </a:pPr>
            <a:r>
              <a:rPr lang="en-US" sz="3200" b="1" dirty="0"/>
              <a:t>Pairs: </a:t>
            </a:r>
            <a:r>
              <a:rPr lang="en-US" sz="3200" dirty="0"/>
              <a:t>Discuss these explanations briefly with a partner. What was new to you? Write on sticky notes any content questions you have and place them on the Parking Lot poster. </a:t>
            </a:r>
          </a:p>
        </p:txBody>
      </p:sp>
      <p:sp>
        <p:nvSpPr>
          <p:cNvPr id="4" name="TextBox 3"/>
          <p:cNvSpPr txBox="1"/>
          <p:nvPr/>
        </p:nvSpPr>
        <p:spPr>
          <a:xfrm>
            <a:off x="7772400" y="4572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31596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6477000" cy="990600"/>
          </a:xfrm>
        </p:spPr>
        <p:txBody>
          <a:bodyPr>
            <a:normAutofit/>
          </a:bodyPr>
          <a:lstStyle/>
          <a:p>
            <a:r>
              <a:rPr lang="en-US" dirty="0"/>
              <a:t>Lesson Analysis Basics</a:t>
            </a:r>
          </a:p>
        </p:txBody>
      </p:sp>
      <p:sp>
        <p:nvSpPr>
          <p:cNvPr id="12291" name="Rectangle 3"/>
          <p:cNvSpPr>
            <a:spLocks noGrp="1" noChangeArrowheads="1"/>
          </p:cNvSpPr>
          <p:nvPr>
            <p:ph idx="1"/>
          </p:nvPr>
        </p:nvSpPr>
        <p:spPr>
          <a:xfrm>
            <a:off x="685800" y="1295400"/>
            <a:ext cx="8001000" cy="4876800"/>
          </a:xfrm>
        </p:spPr>
        <p:txBody>
          <a:bodyPr>
            <a:normAutofit/>
          </a:bodyPr>
          <a:lstStyle/>
          <a:p>
            <a:pPr marL="365760" indent="-365760">
              <a:spcBef>
                <a:spcPts val="0"/>
              </a:spcBef>
              <a:spcAft>
                <a:spcPts val="1200"/>
              </a:spcAft>
            </a:pPr>
            <a:r>
              <a:rPr lang="en-US" sz="3200" b="1" dirty="0"/>
              <a:t>Analysis basic 1: </a:t>
            </a:r>
            <a:r>
              <a:rPr lang="en-US" sz="3200" dirty="0"/>
              <a:t>Focus on student thinking and the science content storyline.</a:t>
            </a:r>
          </a:p>
          <a:p>
            <a:pPr marL="365760" indent="-365760">
              <a:spcBef>
                <a:spcPts val="0"/>
              </a:spcBef>
              <a:spcAft>
                <a:spcPts val="600"/>
              </a:spcAft>
            </a:pPr>
            <a:r>
              <a:rPr lang="en-US" sz="3200" b="1" dirty="0"/>
              <a:t>Analysis basic 2: </a:t>
            </a:r>
            <a:r>
              <a:rPr lang="en-US" sz="3200" dirty="0"/>
              <a:t>Look for evidence to support any claims.</a:t>
            </a:r>
          </a:p>
          <a:p>
            <a:pPr marL="365760" indent="-365760">
              <a:spcBef>
                <a:spcPts val="0"/>
              </a:spcBef>
              <a:spcAft>
                <a:spcPts val="600"/>
              </a:spcAft>
            </a:pPr>
            <a:r>
              <a:rPr lang="en-US" sz="3200" b="1" dirty="0"/>
              <a:t>Analysis basic 3: </a:t>
            </a:r>
            <a:r>
              <a:rPr lang="en-US" sz="3200" dirty="0"/>
              <a:t>Look more than once (in the video and transcript).</a:t>
            </a:r>
          </a:p>
          <a:p>
            <a:pPr marL="365760" indent="-365760">
              <a:spcBef>
                <a:spcPts val="0"/>
              </a:spcBef>
              <a:spcAft>
                <a:spcPts val="600"/>
              </a:spcAft>
            </a:pPr>
            <a:r>
              <a:rPr lang="en-US" sz="3200" b="1" dirty="0"/>
              <a:t>Analysis basic 4: </a:t>
            </a:r>
            <a:r>
              <a:rPr lang="en-US" sz="3200" dirty="0"/>
              <a:t>Consider alternative explanations and teaching strategies. </a:t>
            </a:r>
          </a:p>
          <a:p>
            <a:endParaRPr lang="en-US" dirty="0"/>
          </a:p>
          <a:p>
            <a:endParaRPr lang="en-US" dirty="0"/>
          </a:p>
          <a:p>
            <a:endParaRPr lang="en-US" dirty="0"/>
          </a:p>
          <a:p>
            <a:endParaRPr lang="en-US" dirty="0"/>
          </a:p>
        </p:txBody>
      </p:sp>
      <p:sp>
        <p:nvSpPr>
          <p:cNvPr id="4" name="TextBox 3"/>
          <p:cNvSpPr txBox="1"/>
          <p:nvPr/>
        </p:nvSpPr>
        <p:spPr>
          <a:xfrm>
            <a:off x="609600" y="5791200"/>
            <a:ext cx="8229600" cy="892552"/>
          </a:xfrm>
          <a:prstGeom prst="rect">
            <a:avLst/>
          </a:prstGeom>
          <a:noFill/>
        </p:spPr>
        <p:txBody>
          <a:bodyPr wrap="square" rtlCol="0">
            <a:spAutoFit/>
          </a:bodyPr>
          <a:lstStyle/>
          <a:p>
            <a:r>
              <a:rPr lang="en-US" sz="2600" b="1" dirty="0">
                <a:latin typeface="Calibri" pitchFamily="34" charset="0"/>
              </a:rPr>
              <a:t>Note: </a:t>
            </a:r>
            <a:r>
              <a:rPr lang="en-US" sz="2600" dirty="0">
                <a:latin typeface="Calibri" pitchFamily="34" charset="0"/>
              </a:rPr>
              <a:t>Find out more about the analysis basics on page 2 of the </a:t>
            </a:r>
            <a:r>
              <a:rPr lang="en-US" sz="2600" dirty="0" err="1">
                <a:latin typeface="Calibri" pitchFamily="34" charset="0"/>
              </a:rPr>
              <a:t>STeLLA</a:t>
            </a:r>
            <a:r>
              <a:rPr lang="en-US" sz="2600" dirty="0">
                <a:latin typeface="Calibri" pitchFamily="34" charset="0"/>
              </a:rPr>
              <a:t> strategies booklet.</a:t>
            </a:r>
          </a:p>
        </p:txBody>
      </p:sp>
    </p:spTree>
    <p:extLst>
      <p:ext uri="{BB962C8B-B14F-4D97-AF65-F5344CB8AC3E}">
        <p14:creationId xmlns:p14="http://schemas.microsoft.com/office/powerpoint/2010/main" val="415850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3400"/>
            <a:ext cx="7112000" cy="990600"/>
          </a:xfrm>
        </p:spPr>
        <p:txBody>
          <a:bodyPr>
            <a:noAutofit/>
          </a:bodyPr>
          <a:lstStyle/>
          <a:p>
            <a:pPr eaLnBrk="1" hangingPunct="1"/>
            <a:r>
              <a:rPr lang="en-US" sz="3500" b="1" dirty="0"/>
              <a:t>Analyze</a:t>
            </a:r>
            <a:r>
              <a:rPr lang="en-US" sz="3500" dirty="0"/>
              <a:t> Questions That Probe</a:t>
            </a:r>
            <a:r>
              <a:rPr lang="en-US" sz="3500" i="1" dirty="0"/>
              <a:t> </a:t>
            </a:r>
            <a:r>
              <a:rPr lang="en-US" sz="3500" dirty="0"/>
              <a:t>and Challenge Student Thinking</a:t>
            </a:r>
          </a:p>
        </p:txBody>
      </p:sp>
      <p:sp>
        <p:nvSpPr>
          <p:cNvPr id="14339" name="Rectangle 3"/>
          <p:cNvSpPr>
            <a:spLocks noGrp="1" noChangeArrowheads="1"/>
          </p:cNvSpPr>
          <p:nvPr>
            <p:ph idx="1"/>
          </p:nvPr>
        </p:nvSpPr>
        <p:spPr>
          <a:xfrm>
            <a:off x="457200" y="1676400"/>
            <a:ext cx="8305800" cy="4953000"/>
          </a:xfrm>
        </p:spPr>
        <p:txBody>
          <a:bodyPr>
            <a:noAutofit/>
          </a:bodyPr>
          <a:lstStyle/>
          <a:p>
            <a:pPr marL="0" indent="0" eaLnBrk="1" hangingPunct="1">
              <a:spcBef>
                <a:spcPts val="0"/>
              </a:spcBef>
              <a:spcAft>
                <a:spcPts val="600"/>
              </a:spcAft>
              <a:buNone/>
            </a:pPr>
            <a:r>
              <a:rPr lang="en-US" sz="2600" b="1" dirty="0"/>
              <a:t>Analysis question: </a:t>
            </a:r>
            <a:r>
              <a:rPr lang="en-US" sz="2600" dirty="0"/>
              <a:t>What student thinking is made visible (or not) through the use of probe or challenge questions? Be specific. Consider whether you observed any of the common student ideas or correct scientific explanations in the video. </a:t>
            </a:r>
          </a:p>
          <a:p>
            <a:pPr marL="0" indent="0" eaLnBrk="1" hangingPunct="1">
              <a:spcBef>
                <a:spcPts val="400"/>
              </a:spcBef>
              <a:spcAft>
                <a:spcPts val="0"/>
              </a:spcAft>
              <a:buNone/>
            </a:pPr>
            <a:r>
              <a:rPr lang="en-US" sz="2600" b="1" dirty="0"/>
              <a:t>Individuals: </a:t>
            </a:r>
            <a:r>
              <a:rPr lang="en-US" sz="2600" dirty="0"/>
              <a:t>Make notes or highlight questions/responses on the video transcript. Develop a claim to answer the question. Support the claim with </a:t>
            </a:r>
          </a:p>
          <a:p>
            <a:pPr lvl="1" indent="-228600" eaLnBrk="1" hangingPunct="1">
              <a:spcBef>
                <a:spcPts val="0"/>
              </a:spcBef>
              <a:spcAft>
                <a:spcPts val="300"/>
              </a:spcAft>
            </a:pPr>
            <a:r>
              <a:rPr lang="en-US" sz="2600" dirty="0"/>
              <a:t>evidence from the transcript,  </a:t>
            </a:r>
          </a:p>
          <a:p>
            <a:pPr lvl="1" indent="-228600" eaLnBrk="1" hangingPunct="1">
              <a:spcBef>
                <a:spcPts val="0"/>
              </a:spcBef>
              <a:spcAft>
                <a:spcPts val="300"/>
              </a:spcAft>
            </a:pPr>
            <a:r>
              <a:rPr lang="en-US" sz="2600" dirty="0"/>
              <a:t>ideas from the Common Student Ideas chart, and/or</a:t>
            </a:r>
          </a:p>
          <a:p>
            <a:pPr lvl="1" indent="-228600" eaLnBrk="1" hangingPunct="1">
              <a:spcBef>
                <a:spcPts val="0"/>
              </a:spcBef>
              <a:spcAft>
                <a:spcPts val="600"/>
              </a:spcAft>
            </a:pPr>
            <a:r>
              <a:rPr lang="en-US" sz="2600" dirty="0"/>
              <a:t>ideas from the </a:t>
            </a:r>
            <a:r>
              <a:rPr lang="en-US" sz="2600" dirty="0" err="1"/>
              <a:t>STeLLA</a:t>
            </a:r>
            <a:r>
              <a:rPr lang="en-US" sz="2600" dirty="0"/>
              <a:t> strategies booklet.</a:t>
            </a:r>
          </a:p>
          <a:p>
            <a:pPr marL="0" indent="0" eaLnBrk="1" hangingPunct="1">
              <a:spcBef>
                <a:spcPts val="400"/>
              </a:spcBef>
              <a:spcAft>
                <a:spcPts val="0"/>
              </a:spcAft>
              <a:buNone/>
            </a:pPr>
            <a:r>
              <a:rPr lang="en-US" sz="2600" b="1" dirty="0"/>
              <a:t>Whole group: </a:t>
            </a:r>
            <a:r>
              <a:rPr lang="en-US" sz="2600" dirty="0"/>
              <a:t>Share claims and evidence. </a:t>
            </a:r>
          </a:p>
        </p:txBody>
      </p:sp>
      <p:sp>
        <p:nvSpPr>
          <p:cNvPr id="5" name="TextBox 4"/>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52927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533400"/>
            <a:ext cx="7391400" cy="990600"/>
          </a:xfrm>
        </p:spPr>
        <p:txBody>
          <a:bodyPr>
            <a:noAutofit/>
          </a:bodyPr>
          <a:lstStyle/>
          <a:p>
            <a:r>
              <a:rPr lang="en-US" sz="3600" b="1" dirty="0">
                <a:cs typeface="Times New Roman" pitchFamily="18" charset="0"/>
              </a:rPr>
              <a:t>Identify </a:t>
            </a:r>
            <a:r>
              <a:rPr lang="en-US" sz="3600" dirty="0">
                <a:cs typeface="Times New Roman" pitchFamily="18" charset="0"/>
              </a:rPr>
              <a:t>Probe, Challenge, and Leading Questions</a:t>
            </a:r>
          </a:p>
        </p:txBody>
      </p:sp>
      <p:sp>
        <p:nvSpPr>
          <p:cNvPr id="99331" name="Rectangle 3"/>
          <p:cNvSpPr>
            <a:spLocks noGrp="1" noChangeArrowheads="1"/>
          </p:cNvSpPr>
          <p:nvPr>
            <p:ph type="body" idx="1"/>
          </p:nvPr>
        </p:nvSpPr>
        <p:spPr>
          <a:xfrm>
            <a:off x="457200" y="1600200"/>
            <a:ext cx="8382000" cy="4966881"/>
          </a:xfrm>
        </p:spPr>
        <p:txBody>
          <a:bodyPr>
            <a:normAutofit/>
          </a:bodyPr>
          <a:lstStyle/>
          <a:p>
            <a:pPr marL="0" indent="0">
              <a:spcBef>
                <a:spcPts val="0"/>
              </a:spcBef>
              <a:spcAft>
                <a:spcPts val="0"/>
              </a:spcAft>
              <a:buNone/>
            </a:pPr>
            <a:r>
              <a:rPr lang="en-US" sz="2600" dirty="0"/>
              <a:t>Now we’ll look at another classroom video. Read the context in the video transcript (top of handout 2.3).</a:t>
            </a:r>
          </a:p>
          <a:p>
            <a:pPr marL="0" indent="0">
              <a:spcBef>
                <a:spcPts val="600"/>
              </a:spcBef>
              <a:spcAft>
                <a:spcPts val="0"/>
              </a:spcAft>
              <a:buNone/>
            </a:pPr>
            <a:r>
              <a:rPr lang="en-US" sz="2600" b="1" dirty="0"/>
              <a:t>Individuals: </a:t>
            </a:r>
            <a:r>
              <a:rPr lang="en-US" sz="2600" dirty="0"/>
              <a:t>Mark the transcript to identify probe (P), challenge (C), or leading (L) questions. Then mark any missed opportunities (MO).</a:t>
            </a:r>
          </a:p>
          <a:p>
            <a:pPr marL="0" indent="0">
              <a:spcBef>
                <a:spcPts val="300"/>
              </a:spcBef>
              <a:spcAft>
                <a:spcPts val="0"/>
              </a:spcAft>
              <a:buNone/>
            </a:pPr>
            <a:r>
              <a:rPr lang="en-US" sz="2600" b="1" dirty="0"/>
              <a:t>Remember: </a:t>
            </a:r>
          </a:p>
          <a:p>
            <a:pPr marL="971550" lvl="1" indent="-365760">
              <a:spcBef>
                <a:spcPts val="0"/>
              </a:spcBef>
              <a:spcAft>
                <a:spcPts val="0"/>
              </a:spcAft>
              <a:buFont typeface="+mj-lt"/>
              <a:buAutoNum type="arabicPeriod"/>
            </a:pPr>
            <a:r>
              <a:rPr lang="en-US" sz="2600" dirty="0"/>
              <a:t>Not all questions (or statements) will fall into these three categories: P, C, or L.</a:t>
            </a:r>
          </a:p>
          <a:p>
            <a:pPr marL="971550" lvl="1" indent="-365760">
              <a:spcBef>
                <a:spcPts val="0"/>
              </a:spcBef>
              <a:spcAft>
                <a:spcPts val="0"/>
              </a:spcAft>
              <a:buFont typeface="+mj-lt"/>
              <a:buAutoNum type="arabicPeriod"/>
            </a:pPr>
            <a:r>
              <a:rPr lang="en-US" sz="2600" dirty="0"/>
              <a:t>Review the viewing basics and analysis basics.</a:t>
            </a:r>
          </a:p>
          <a:p>
            <a:pPr marL="0" indent="0">
              <a:spcBef>
                <a:spcPts val="600"/>
              </a:spcBef>
              <a:spcAft>
                <a:spcPts val="0"/>
              </a:spcAft>
              <a:buNone/>
            </a:pPr>
            <a:r>
              <a:rPr lang="en-US" sz="2600" b="1" dirty="0"/>
              <a:t>Whole-group share-out: </a:t>
            </a:r>
            <a:r>
              <a:rPr lang="en-US" sz="2600" dirty="0"/>
              <a:t>Give reasons for marking the questions the way you did.</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6" name="TextBox 5">
            <a:hlinkClick r:id="rId3" action="ppaction://hlinkfile"/>
          </p:cNvPr>
          <p:cNvSpPr txBox="1"/>
          <p:nvPr/>
        </p:nvSpPr>
        <p:spPr>
          <a:xfrm>
            <a:off x="2362200" y="6248400"/>
            <a:ext cx="655320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3: </a:t>
            </a:r>
            <a:r>
              <a:rPr lang="en-US" dirty="0">
                <a:solidFill>
                  <a:srgbClr val="0070C0"/>
                </a:solidFill>
                <a:latin typeface="Calibri" pitchFamily="34" charset="0"/>
                <a:hlinkClick r:id="rId4"/>
              </a:rPr>
              <a:t>2.3_ mspcp_gr.3.variations.traits_wilde_L6_c1</a:t>
            </a:r>
            <a:endParaRPr lang="en-US" dirty="0">
              <a:solidFill>
                <a:srgbClr val="0070C0"/>
              </a:solidFill>
              <a:latin typeface="Calibri" pitchFamily="34" charset="0"/>
            </a:endParaRPr>
          </a:p>
        </p:txBody>
      </p:sp>
      <p:sp>
        <p:nvSpPr>
          <p:cNvPr id="2" name="TextBox 1"/>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63733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3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65146"/>
            <a:ext cx="6934200" cy="990600"/>
          </a:xfrm>
        </p:spPr>
        <p:txBody>
          <a:bodyPr>
            <a:noAutofit/>
          </a:bodyPr>
          <a:lstStyle/>
          <a:p>
            <a:pPr eaLnBrk="1" hangingPunct="1"/>
            <a:r>
              <a:rPr lang="en-US" sz="3600" b="1" dirty="0"/>
              <a:t>Analyze </a:t>
            </a:r>
            <a:r>
              <a:rPr lang="en-US" sz="3600" dirty="0"/>
              <a:t>Student Thinking</a:t>
            </a:r>
          </a:p>
        </p:txBody>
      </p:sp>
      <p:sp>
        <p:nvSpPr>
          <p:cNvPr id="14339" name="Rectangle 3"/>
          <p:cNvSpPr>
            <a:spLocks noGrp="1" noChangeArrowheads="1"/>
          </p:cNvSpPr>
          <p:nvPr>
            <p:ph idx="1"/>
          </p:nvPr>
        </p:nvSpPr>
        <p:spPr>
          <a:xfrm>
            <a:off x="457200" y="1295400"/>
            <a:ext cx="8458200" cy="4876800"/>
          </a:xfrm>
        </p:spPr>
        <p:txBody>
          <a:bodyPr>
            <a:noAutofit/>
          </a:bodyPr>
          <a:lstStyle/>
          <a:p>
            <a:pPr marL="0" indent="0" eaLnBrk="1" hangingPunct="1">
              <a:spcBef>
                <a:spcPts val="0"/>
              </a:spcBef>
              <a:spcAft>
                <a:spcPts val="300"/>
              </a:spcAft>
              <a:buNone/>
            </a:pPr>
            <a:r>
              <a:rPr lang="en-US" sz="3000" b="1" dirty="0"/>
              <a:t>Analysis question: </a:t>
            </a:r>
            <a:r>
              <a:rPr lang="en-US" sz="3000" dirty="0"/>
              <a:t>What student thinking is made visible (or not) through the use of probe or challenge questions? Be specific.</a:t>
            </a:r>
            <a:endParaRPr lang="en-US" sz="3000" u="sng" dirty="0"/>
          </a:p>
          <a:p>
            <a:pPr marL="0" indent="0" eaLnBrk="1" hangingPunct="1">
              <a:spcBef>
                <a:spcPts val="600"/>
              </a:spcBef>
              <a:spcAft>
                <a:spcPts val="0"/>
              </a:spcAft>
              <a:buNone/>
            </a:pPr>
            <a:r>
              <a:rPr lang="en-US" sz="3000" b="1" dirty="0"/>
              <a:t>Individuals: </a:t>
            </a:r>
            <a:r>
              <a:rPr lang="en-US" sz="3000" dirty="0"/>
              <a:t>Develop a claim to answer the analysis question. Support the claim with</a:t>
            </a:r>
          </a:p>
          <a:p>
            <a:pPr lvl="1" indent="-228600" eaLnBrk="1" hangingPunct="1">
              <a:spcBef>
                <a:spcPts val="0"/>
              </a:spcBef>
              <a:spcAft>
                <a:spcPts val="300"/>
              </a:spcAft>
            </a:pPr>
            <a:r>
              <a:rPr lang="en-US" sz="3000" dirty="0"/>
              <a:t>evidence from the video transcript, </a:t>
            </a:r>
          </a:p>
          <a:p>
            <a:pPr lvl="1" indent="-228600" eaLnBrk="1" hangingPunct="1">
              <a:spcBef>
                <a:spcPts val="0"/>
              </a:spcBef>
              <a:spcAft>
                <a:spcPts val="300"/>
              </a:spcAft>
            </a:pPr>
            <a:r>
              <a:rPr lang="en-US" sz="3000" dirty="0"/>
              <a:t>ideas from the Common Student Ideas chart, and/or</a:t>
            </a:r>
          </a:p>
          <a:p>
            <a:pPr lvl="1" indent="-228600" eaLnBrk="1" hangingPunct="1">
              <a:spcBef>
                <a:spcPts val="0"/>
              </a:spcBef>
              <a:spcAft>
                <a:spcPts val="300"/>
              </a:spcAft>
            </a:pPr>
            <a:r>
              <a:rPr lang="en-US" sz="3000" dirty="0"/>
              <a:t>ideas from the </a:t>
            </a:r>
            <a:r>
              <a:rPr lang="en-US" sz="3000" dirty="0" err="1"/>
              <a:t>STeLLA</a:t>
            </a:r>
            <a:r>
              <a:rPr lang="en-US" sz="3000" dirty="0"/>
              <a:t> strategies booklet.</a:t>
            </a:r>
          </a:p>
          <a:p>
            <a:pPr marL="0" indent="0" eaLnBrk="1" hangingPunct="1">
              <a:spcBef>
                <a:spcPts val="600"/>
              </a:spcBef>
              <a:spcAft>
                <a:spcPts val="0"/>
              </a:spcAft>
              <a:buNone/>
            </a:pPr>
            <a:r>
              <a:rPr lang="en-US" sz="3000" b="1" dirty="0"/>
              <a:t>Whole group: </a:t>
            </a:r>
            <a:r>
              <a:rPr lang="en-US" sz="3000" dirty="0"/>
              <a:t>Share claims and evidence. </a:t>
            </a:r>
          </a:p>
        </p:txBody>
      </p:sp>
      <p:sp>
        <p:nvSpPr>
          <p:cNvPr id="4" name="TextBox 3"/>
          <p:cNvSpPr txBox="1"/>
          <p:nvPr/>
        </p:nvSpPr>
        <p:spPr>
          <a:xfrm>
            <a:off x="7772400" y="5334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2286211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686800" cy="990600"/>
          </a:xfrm>
        </p:spPr>
        <p:txBody>
          <a:bodyPr>
            <a:noAutofit/>
          </a:bodyPr>
          <a:lstStyle/>
          <a:p>
            <a:pPr eaLnBrk="1" hangingPunct="1"/>
            <a:r>
              <a:rPr lang="en-US" sz="3800" dirty="0"/>
              <a:t>Summarize: Elicit, Probe, and Challenge </a:t>
            </a:r>
            <a:br>
              <a:rPr lang="en-US" sz="3800" dirty="0"/>
            </a:br>
            <a:r>
              <a:rPr lang="en-US" sz="3800" dirty="0"/>
              <a:t>Questions</a:t>
            </a:r>
          </a:p>
        </p:txBody>
      </p:sp>
      <p:sp>
        <p:nvSpPr>
          <p:cNvPr id="19459" name="Rectangle 3"/>
          <p:cNvSpPr>
            <a:spLocks noGrp="1" noChangeArrowheads="1"/>
          </p:cNvSpPr>
          <p:nvPr>
            <p:ph idx="1"/>
          </p:nvPr>
        </p:nvSpPr>
        <p:spPr>
          <a:xfrm>
            <a:off x="457200" y="1676400"/>
            <a:ext cx="8382000" cy="4724400"/>
          </a:xfrm>
        </p:spPr>
        <p:txBody>
          <a:bodyPr>
            <a:noAutofit/>
          </a:bodyPr>
          <a:lstStyle/>
          <a:p>
            <a:pPr marL="365760" indent="-365760" eaLnBrk="1" hangingPunct="1">
              <a:spcAft>
                <a:spcPts val="1200"/>
              </a:spcAft>
              <a:buFont typeface="+mj-lt"/>
              <a:buAutoNum type="arabicPeriod"/>
            </a:pPr>
            <a:r>
              <a:rPr lang="en-US" sz="3100" dirty="0"/>
              <a:t>What makes a good elicit question? A good probe question? A good challenge question?</a:t>
            </a:r>
          </a:p>
          <a:p>
            <a:pPr marL="365760" indent="-365760" eaLnBrk="1" hangingPunct="1">
              <a:spcAft>
                <a:spcPts val="1200"/>
              </a:spcAft>
              <a:buFont typeface="+mj-lt"/>
              <a:buAutoNum type="arabicPeriod"/>
            </a:pPr>
            <a:r>
              <a:rPr lang="en-US" sz="3100" dirty="0"/>
              <a:t>What do you need to know to ask good elicit, probe, and challenge questions?</a:t>
            </a:r>
          </a:p>
          <a:p>
            <a:pPr marL="0" indent="0" eaLnBrk="1" hangingPunct="1">
              <a:spcBef>
                <a:spcPts val="1200"/>
              </a:spcBef>
              <a:spcAft>
                <a:spcPts val="600"/>
              </a:spcAft>
              <a:buNone/>
            </a:pPr>
            <a:r>
              <a:rPr lang="en-US" sz="3100" dirty="0"/>
              <a:t>To ask good questions that make student thinking visible, you need a clear understanding of</a:t>
            </a:r>
          </a:p>
          <a:p>
            <a:pPr marL="731520" lvl="1" indent="-365760" eaLnBrk="1" hangingPunct="1">
              <a:spcBef>
                <a:spcPts val="600"/>
              </a:spcBef>
              <a:spcAft>
                <a:spcPts val="0"/>
              </a:spcAft>
              <a:buFont typeface="+mj-lt"/>
              <a:buAutoNum type="alphaLcPeriod"/>
            </a:pPr>
            <a:r>
              <a:rPr lang="en-US" sz="3100" dirty="0"/>
              <a:t>the science concepts you are teaching, and</a:t>
            </a:r>
          </a:p>
          <a:p>
            <a:pPr marL="731520" lvl="1" indent="-365760" eaLnBrk="1" hangingPunct="1">
              <a:spcAft>
                <a:spcPts val="1200"/>
              </a:spcAft>
              <a:buFont typeface="+mj-lt"/>
              <a:buAutoNum type="alphaLcPeriod"/>
            </a:pPr>
            <a:r>
              <a:rPr lang="en-US" sz="3100" dirty="0"/>
              <a:t>alternative ideas that students may hold.</a:t>
            </a:r>
          </a:p>
          <a:p>
            <a:pPr lvl="1" eaLnBrk="1" hangingPunct="1">
              <a:spcAft>
                <a:spcPts val="0"/>
              </a:spcAft>
            </a:pPr>
            <a:endParaRPr lang="en-US" sz="1200" dirty="0"/>
          </a:p>
        </p:txBody>
      </p:sp>
    </p:spTree>
    <p:extLst>
      <p:ext uri="{BB962C8B-B14F-4D97-AF65-F5344CB8AC3E}">
        <p14:creationId xmlns:p14="http://schemas.microsoft.com/office/powerpoint/2010/main" val="14766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Reflect on Your Learning</a:t>
            </a:r>
          </a:p>
        </p:txBody>
      </p:sp>
      <p:sp>
        <p:nvSpPr>
          <p:cNvPr id="3" name="Content Placeholder 2"/>
          <p:cNvSpPr>
            <a:spLocks noGrp="1"/>
          </p:cNvSpPr>
          <p:nvPr>
            <p:ph idx="1"/>
          </p:nvPr>
        </p:nvSpPr>
        <p:spPr>
          <a:xfrm>
            <a:off x="609600" y="1524000"/>
            <a:ext cx="8077200" cy="4876800"/>
          </a:xfrm>
        </p:spPr>
        <p:txBody>
          <a:bodyPr/>
          <a:lstStyle/>
          <a:p>
            <a:pPr marL="0" indent="0">
              <a:spcBef>
                <a:spcPts val="0"/>
              </a:spcBef>
              <a:spcAft>
                <a:spcPts val="1200"/>
              </a:spcAft>
              <a:buNone/>
            </a:pPr>
            <a:r>
              <a:rPr lang="en-US" sz="3200" dirty="0"/>
              <a:t>Respond to these questions in a quick write:</a:t>
            </a:r>
          </a:p>
          <a:p>
            <a:pPr marL="822960" indent="-457200">
              <a:spcAft>
                <a:spcPts val="1200"/>
              </a:spcAft>
              <a:buFont typeface="+mj-lt"/>
              <a:buAutoNum type="arabicPeriod"/>
            </a:pPr>
            <a:r>
              <a:rPr lang="en-US" sz="3200" dirty="0"/>
              <a:t>What did you learn about student thinking from analyzing these videos?</a:t>
            </a:r>
          </a:p>
          <a:p>
            <a:pPr marL="822960" indent="-457200">
              <a:spcAft>
                <a:spcPts val="1200"/>
              </a:spcAft>
              <a:buFont typeface="+mj-lt"/>
              <a:buAutoNum type="arabicPeriod"/>
            </a:pPr>
            <a:r>
              <a:rPr lang="en-US" sz="3200" dirty="0"/>
              <a:t>How did the analysis process help you better understand the questioning strategies? </a:t>
            </a:r>
          </a:p>
          <a:p>
            <a:pPr marL="0" indent="0">
              <a:spcBef>
                <a:spcPts val="600"/>
              </a:spcBef>
              <a:spcAft>
                <a:spcPts val="0"/>
              </a:spcAft>
              <a:buNone/>
            </a:pPr>
            <a:r>
              <a:rPr lang="en-US" sz="3200" dirty="0"/>
              <a:t>Be prepared to share your ideas.</a:t>
            </a:r>
          </a:p>
          <a:p>
            <a:endParaRPr lang="en-US" dirty="0"/>
          </a:p>
        </p:txBody>
      </p:sp>
    </p:spTree>
    <p:extLst>
      <p:ext uri="{BB962C8B-B14F-4D97-AF65-F5344CB8AC3E}">
        <p14:creationId xmlns:p14="http://schemas.microsoft.com/office/powerpoint/2010/main" val="63411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57200"/>
            <a:ext cx="8534400" cy="990600"/>
          </a:xfrm>
        </p:spPr>
        <p:txBody>
          <a:bodyPr>
            <a:noAutofit/>
          </a:bodyPr>
          <a:lstStyle/>
          <a:p>
            <a:pPr eaLnBrk="1" hangingPunct="1"/>
            <a:r>
              <a:rPr lang="en-US" sz="3800" dirty="0"/>
              <a:t>Practice Elicit and Probe Questions: Interview Planning</a:t>
            </a:r>
          </a:p>
        </p:txBody>
      </p:sp>
      <p:sp>
        <p:nvSpPr>
          <p:cNvPr id="20483" name="Rectangle 3"/>
          <p:cNvSpPr>
            <a:spLocks noGrp="1" noChangeArrowheads="1"/>
          </p:cNvSpPr>
          <p:nvPr>
            <p:ph idx="1"/>
          </p:nvPr>
        </p:nvSpPr>
        <p:spPr>
          <a:xfrm>
            <a:off x="381000" y="1676400"/>
            <a:ext cx="8458200" cy="5029200"/>
          </a:xfrm>
        </p:spPr>
        <p:txBody>
          <a:bodyPr/>
          <a:lstStyle/>
          <a:p>
            <a:pPr marL="365760" indent="-365760" eaLnBrk="1" hangingPunct="1">
              <a:lnSpc>
                <a:spcPct val="90000"/>
              </a:lnSpc>
              <a:spcAft>
                <a:spcPts val="1800"/>
              </a:spcAft>
            </a:pPr>
            <a:r>
              <a:rPr lang="en-US" sz="3100" b="1" dirty="0"/>
              <a:t>The challenge: </a:t>
            </a:r>
            <a:r>
              <a:rPr lang="en-US" sz="3100" dirty="0"/>
              <a:t>Pair up and practice using elicit and probe questions. First ask your partner an elicit question and then ask </a:t>
            </a:r>
            <a:r>
              <a:rPr lang="en-US" sz="3100" b="1" dirty="0"/>
              <a:t>only</a:t>
            </a:r>
            <a:r>
              <a:rPr lang="en-US" sz="3100" dirty="0"/>
              <a:t> probe questions to find out what your partner thinks.</a:t>
            </a:r>
          </a:p>
          <a:p>
            <a:pPr marL="365760" indent="-365760" eaLnBrk="1" hangingPunct="1">
              <a:lnSpc>
                <a:spcPct val="90000"/>
              </a:lnSpc>
              <a:spcBef>
                <a:spcPts val="0"/>
              </a:spcBef>
              <a:spcAft>
                <a:spcPts val="600"/>
              </a:spcAft>
            </a:pPr>
            <a:r>
              <a:rPr lang="en-US" sz="3100" b="1" dirty="0"/>
              <a:t>To prepare:</a:t>
            </a:r>
          </a:p>
          <a:p>
            <a:pPr marL="788987" indent="-514350" eaLnBrk="1" hangingPunct="1">
              <a:spcBef>
                <a:spcPts val="0"/>
              </a:spcBef>
              <a:spcAft>
                <a:spcPts val="0"/>
              </a:spcAft>
              <a:buFont typeface="+mj-lt"/>
              <a:buAutoNum type="alphaLcPeriod"/>
            </a:pPr>
            <a:r>
              <a:rPr lang="en-US" sz="3100" dirty="0"/>
              <a:t>Read your elicit question.</a:t>
            </a:r>
          </a:p>
          <a:p>
            <a:pPr marL="788987" indent="-514350" eaLnBrk="1" hangingPunct="1">
              <a:spcBef>
                <a:spcPts val="0"/>
              </a:spcBef>
              <a:spcAft>
                <a:spcPts val="0"/>
              </a:spcAft>
              <a:buFont typeface="+mj-lt"/>
              <a:buAutoNum type="alphaLcPeriod"/>
            </a:pPr>
            <a:r>
              <a:rPr lang="en-US" sz="3100" dirty="0"/>
              <a:t>Read the common student ideas and scientific explanations that relate to your question.</a:t>
            </a:r>
            <a:endParaRPr lang="en-US" sz="3100" dirty="0">
              <a:solidFill>
                <a:srgbClr val="FF0000"/>
              </a:solidFill>
            </a:endParaRPr>
          </a:p>
          <a:p>
            <a:pPr marL="788987" indent="-514350" eaLnBrk="1" hangingPunct="1">
              <a:spcBef>
                <a:spcPts val="0"/>
              </a:spcBef>
              <a:spcAft>
                <a:spcPts val="0"/>
              </a:spcAft>
              <a:buFont typeface="+mj-lt"/>
              <a:buAutoNum type="alphaLcPeriod"/>
            </a:pPr>
            <a:r>
              <a:rPr lang="en-US" sz="3100" dirty="0"/>
              <a:t>Plan probe questions to clarify ideas you think might emerge. </a:t>
            </a:r>
          </a:p>
        </p:txBody>
      </p:sp>
    </p:spTree>
    <p:extLst>
      <p:ext uri="{BB962C8B-B14F-4D97-AF65-F5344CB8AC3E}">
        <p14:creationId xmlns:p14="http://schemas.microsoft.com/office/powerpoint/2010/main" val="7731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3400"/>
            <a:ext cx="8229600" cy="990600"/>
          </a:xfrm>
        </p:spPr>
        <p:txBody>
          <a:bodyPr>
            <a:noAutofit/>
          </a:bodyPr>
          <a:lstStyle/>
          <a:p>
            <a:pPr eaLnBrk="1" hangingPunct="1"/>
            <a:r>
              <a:rPr lang="en-US" sz="3800" dirty="0"/>
              <a:t>Practice Elicit and Probe Questions: Interview Process</a:t>
            </a:r>
          </a:p>
        </p:txBody>
      </p:sp>
      <p:sp>
        <p:nvSpPr>
          <p:cNvPr id="21507" name="Rectangle 3"/>
          <p:cNvSpPr>
            <a:spLocks noGrp="1" noChangeArrowheads="1"/>
          </p:cNvSpPr>
          <p:nvPr>
            <p:ph idx="1"/>
          </p:nvPr>
        </p:nvSpPr>
        <p:spPr>
          <a:xfrm>
            <a:off x="533400" y="1676400"/>
            <a:ext cx="8382000" cy="4953000"/>
          </a:xfrm>
        </p:spPr>
        <p:txBody>
          <a:bodyPr/>
          <a:lstStyle/>
          <a:p>
            <a:pPr marL="514350" indent="-514350" eaLnBrk="1" hangingPunct="1">
              <a:spcBef>
                <a:spcPts val="0"/>
              </a:spcBef>
              <a:spcAft>
                <a:spcPts val="300"/>
              </a:spcAft>
              <a:buFont typeface="+mj-lt"/>
              <a:buAutoNum type="arabicPeriod"/>
            </a:pPr>
            <a:r>
              <a:rPr lang="en-US" sz="2800" dirty="0"/>
              <a:t>Ask your partner the elicit question. </a:t>
            </a:r>
          </a:p>
          <a:p>
            <a:pPr marL="514350" indent="-514350" eaLnBrk="1" hangingPunct="1">
              <a:spcBef>
                <a:spcPts val="0"/>
              </a:spcBef>
              <a:spcAft>
                <a:spcPts val="300"/>
              </a:spcAft>
              <a:buFont typeface="+mj-lt"/>
              <a:buAutoNum type="arabicPeriod"/>
            </a:pPr>
            <a:r>
              <a:rPr lang="en-US" sz="2800" dirty="0"/>
              <a:t>Probe your partner’s thinking without providing any new information. (Keep going for at least 2 minutes!)</a:t>
            </a:r>
          </a:p>
          <a:p>
            <a:pPr marL="514350" indent="-514350" eaLnBrk="1" hangingPunct="1">
              <a:spcBef>
                <a:spcPts val="0"/>
              </a:spcBef>
              <a:spcAft>
                <a:spcPts val="300"/>
              </a:spcAft>
              <a:buFont typeface="+mj-lt"/>
              <a:buAutoNum type="arabicPeriod"/>
            </a:pPr>
            <a:r>
              <a:rPr lang="en-US" sz="2800" dirty="0"/>
              <a:t>Debrief with your partner: </a:t>
            </a:r>
          </a:p>
          <a:p>
            <a:pPr marL="855663" lvl="1" indent="-339725" eaLnBrk="1" hangingPunct="1">
              <a:spcBef>
                <a:spcPts val="0"/>
              </a:spcBef>
              <a:spcAft>
                <a:spcPts val="300"/>
              </a:spcAft>
            </a:pPr>
            <a:r>
              <a:rPr lang="en-US" sz="2800" dirty="0"/>
              <a:t>What probe questions did you ask?</a:t>
            </a:r>
          </a:p>
          <a:p>
            <a:pPr marL="855663" lvl="1" indent="-339725" eaLnBrk="1" hangingPunct="1">
              <a:spcBef>
                <a:spcPts val="0"/>
              </a:spcBef>
              <a:spcAft>
                <a:spcPts val="300"/>
              </a:spcAft>
            </a:pPr>
            <a:r>
              <a:rPr lang="en-US" sz="2800" dirty="0"/>
              <a:t>Did you ask questions that weren’t probe questions?</a:t>
            </a:r>
          </a:p>
          <a:p>
            <a:pPr marL="855663" lvl="1" indent="-339725" eaLnBrk="1" hangingPunct="1">
              <a:spcBef>
                <a:spcPts val="0"/>
              </a:spcBef>
              <a:spcAft>
                <a:spcPts val="300"/>
              </a:spcAft>
            </a:pPr>
            <a:r>
              <a:rPr lang="en-US" sz="2800" dirty="0"/>
              <a:t>What did your probe questions reveal about your partner’s understanding of the concept? </a:t>
            </a:r>
          </a:p>
          <a:p>
            <a:pPr marL="514350" indent="-514350" eaLnBrk="1" hangingPunct="1">
              <a:spcBef>
                <a:spcPts val="0"/>
              </a:spcBef>
              <a:spcAft>
                <a:spcPts val="300"/>
              </a:spcAft>
              <a:buFont typeface="+mj-lt"/>
              <a:buAutoNum type="arabicPeriod"/>
            </a:pPr>
            <a:r>
              <a:rPr lang="en-US" sz="2800" dirty="0"/>
              <a:t>Switch roles and repeat the interview process, with the other partner asking the questions.</a:t>
            </a:r>
          </a:p>
        </p:txBody>
      </p:sp>
    </p:spTree>
    <p:extLst>
      <p:ext uri="{BB962C8B-B14F-4D97-AF65-F5344CB8AC3E}">
        <p14:creationId xmlns:p14="http://schemas.microsoft.com/office/powerpoint/2010/main" val="330640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533400"/>
            <a:ext cx="8153400" cy="990600"/>
          </a:xfrm>
        </p:spPr>
        <p:txBody>
          <a:bodyPr>
            <a:normAutofit/>
          </a:bodyPr>
          <a:lstStyle/>
          <a:p>
            <a:pPr eaLnBrk="1" hangingPunct="1"/>
            <a:r>
              <a:rPr lang="en-US" dirty="0"/>
              <a:t>Group Discussion</a:t>
            </a:r>
          </a:p>
        </p:txBody>
      </p:sp>
      <p:sp>
        <p:nvSpPr>
          <p:cNvPr id="22531" name="Rectangle 3"/>
          <p:cNvSpPr>
            <a:spLocks noGrp="1" noChangeArrowheads="1"/>
          </p:cNvSpPr>
          <p:nvPr>
            <p:ph idx="1"/>
          </p:nvPr>
        </p:nvSpPr>
        <p:spPr>
          <a:xfrm>
            <a:off x="533400" y="1600200"/>
            <a:ext cx="8153400" cy="4953000"/>
          </a:xfrm>
        </p:spPr>
        <p:txBody>
          <a:bodyPr>
            <a:normAutofit lnSpcReduction="10000"/>
          </a:bodyPr>
          <a:lstStyle/>
          <a:p>
            <a:pPr marL="457200" indent="-457200">
              <a:spcAft>
                <a:spcPts val="1200"/>
              </a:spcAft>
              <a:buFont typeface="+mj-lt"/>
              <a:buAutoNum type="arabicPeriod"/>
            </a:pPr>
            <a:r>
              <a:rPr lang="en-US" sz="3200" dirty="0"/>
              <a:t>How did the interviews go? What did you find difficult as an interviewer? As a responder?</a:t>
            </a:r>
          </a:p>
          <a:p>
            <a:pPr marL="457200" indent="-457200">
              <a:spcAft>
                <a:spcPts val="1200"/>
              </a:spcAft>
              <a:buFont typeface="+mj-lt"/>
              <a:buAutoNum type="arabicPeriod"/>
            </a:pPr>
            <a:r>
              <a:rPr lang="en-US" sz="3200" dirty="0"/>
              <a:t>Which probe questions revealed some interesting clarifications or elaborations?</a:t>
            </a:r>
          </a:p>
          <a:p>
            <a:pPr marL="457200" indent="-457200">
              <a:spcAft>
                <a:spcPts val="1200"/>
              </a:spcAft>
              <a:buFont typeface="+mj-lt"/>
              <a:buAutoNum type="arabicPeriod"/>
            </a:pPr>
            <a:r>
              <a:rPr lang="en-US" sz="3200" dirty="0"/>
              <a:t>Did any of your questions end up challenging your partner’s thinking? (Did your questions move your partner’s thinking toward a more scientifically accurate response?)</a:t>
            </a:r>
          </a:p>
          <a:p>
            <a:pPr marL="0" indent="0" eaLnBrk="1" hangingPunct="1">
              <a:buNone/>
            </a:pPr>
            <a:endParaRPr lang="en-US" dirty="0"/>
          </a:p>
        </p:txBody>
      </p:sp>
    </p:spTree>
    <p:extLst>
      <p:ext uri="{BB962C8B-B14F-4D97-AF65-F5344CB8AC3E}">
        <p14:creationId xmlns:p14="http://schemas.microsoft.com/office/powerpoint/2010/main" val="356939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3820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286000"/>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Clr>
                <a:schemeClr val="bg1">
                  <a:lumMod val="65000"/>
                </a:schemeClr>
              </a:buCl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Variation in traits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81400"/>
            <a:ext cx="737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3</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3470971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Unit Central Question</a:t>
            </a:r>
          </a:p>
        </p:txBody>
      </p:sp>
      <p:sp>
        <p:nvSpPr>
          <p:cNvPr id="4" name="Rectangle 3"/>
          <p:cNvSpPr txBox="1">
            <a:spLocks noChangeArrowheads="1"/>
          </p:cNvSpPr>
          <p:nvPr/>
        </p:nvSpPr>
        <p:spPr bwMode="auto">
          <a:xfrm>
            <a:off x="876300" y="1935956"/>
            <a:ext cx="7391400" cy="2331244"/>
          </a:xfrm>
          <a:prstGeom prst="rect">
            <a:avLst/>
          </a:prstGeom>
          <a:noFill/>
          <a:ln w="76200" cmpd="dbl">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marR="0" lvl="0" algn="l" defTabSz="914400" rtl="0" eaLnBrk="1" fontAlgn="base" latinLnBrk="0" hangingPunct="1">
              <a:lnSpc>
                <a:spcPct val="100000"/>
              </a:lnSpc>
              <a:spcBef>
                <a:spcPts val="1200"/>
              </a:spcBef>
              <a:spcAft>
                <a:spcPct val="0"/>
              </a:spcAft>
              <a:buClr>
                <a:schemeClr val="accent1"/>
              </a:buClr>
              <a:buSzPct val="85000"/>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457200" marR="0" lvl="0" algn="l" defTabSz="914400" rtl="0" eaLnBrk="1" fontAlgn="base" latinLnBrk="0" hangingPunct="1">
              <a:lnSpc>
                <a:spcPct val="100000"/>
              </a:lnSpc>
              <a:spcAft>
                <a:spcPct val="0"/>
              </a:spcAft>
              <a:buClr>
                <a:schemeClr val="accent1"/>
              </a:buClr>
              <a:buSzPct val="85000"/>
              <a:tabLst/>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Do all of the mice living in the same environment, such as a field or forest, have an equal chance of surviving? 	</a:t>
            </a:r>
          </a:p>
          <a:p>
            <a:pPr marL="182563" marR="0" lvl="0" indent="-182563" algn="l" defTabSz="914400" rtl="0" eaLnBrk="1" fontAlgn="base" latinLnBrk="0" hangingPunct="1">
              <a:lnSpc>
                <a:spcPct val="100000"/>
              </a:lnSpc>
              <a:spcBef>
                <a:spcPct val="20000"/>
              </a:spcBef>
              <a:spcAft>
                <a:spcPct val="0"/>
              </a:spcAft>
              <a:buClr>
                <a:schemeClr val="accent1"/>
              </a:buClr>
              <a:buSzPct val="85000"/>
              <a:buFont typeface="Arial" charset="0"/>
              <a:buChar char="•"/>
              <a:tabLst/>
              <a:defRPr/>
            </a:pPr>
            <a:endParaRPr kumimoji="0" lang="en-US" alt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2093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rmAutofit/>
          </a:bodyPr>
          <a:lstStyle/>
          <a:p>
            <a:r>
              <a:rPr lang="en-US" dirty="0"/>
              <a:t>Review: Focus Questions from Day 1</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buFont typeface="+mj-lt"/>
              <a:buAutoNum type="arabicPeriod"/>
            </a:pPr>
            <a:r>
              <a:rPr lang="en-US" sz="3200" dirty="0"/>
              <a:t>How do traits of living things help us understand how they’re grouped and related? </a:t>
            </a:r>
          </a:p>
          <a:p>
            <a:pPr marL="365760" indent="-365760">
              <a:spcBef>
                <a:spcPts val="1200"/>
              </a:spcBef>
              <a:buFont typeface="+mj-lt"/>
              <a:buAutoNum type="arabicPeriod"/>
            </a:pPr>
            <a:r>
              <a:rPr lang="en-US" sz="3200" dirty="0"/>
              <a:t>Why are trait variations important for the survival of living things?</a:t>
            </a:r>
          </a:p>
          <a:p>
            <a:pPr marL="365760" indent="-365760">
              <a:spcBef>
                <a:spcPts val="1200"/>
              </a:spcBef>
              <a:buFont typeface="+mj-lt"/>
              <a:buAutoNum type="arabicPeriod"/>
            </a:pPr>
            <a:r>
              <a:rPr lang="en-US" sz="3200" dirty="0"/>
              <a:t>How can we represent patterns of trait variation among individuals of a species?</a:t>
            </a:r>
            <a:endParaRPr lang="en-US" dirty="0"/>
          </a:p>
        </p:txBody>
      </p:sp>
    </p:spTree>
    <p:extLst>
      <p:ext uri="{BB962C8B-B14F-4D97-AF65-F5344CB8AC3E}">
        <p14:creationId xmlns:p14="http://schemas.microsoft.com/office/powerpoint/2010/main" val="2460538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77240"/>
            <a:r>
              <a:rPr lang="en-US" dirty="0"/>
              <a:t>Key Science Ideas: Review</a:t>
            </a:r>
          </a:p>
        </p:txBody>
      </p:sp>
      <p:sp>
        <p:nvSpPr>
          <p:cNvPr id="3" name="Content Placeholder 2"/>
          <p:cNvSpPr>
            <a:spLocks noGrp="1"/>
          </p:cNvSpPr>
          <p:nvPr>
            <p:ph idx="1"/>
          </p:nvPr>
        </p:nvSpPr>
        <p:spPr>
          <a:xfrm>
            <a:off x="609600" y="1524000"/>
            <a:ext cx="8077200" cy="4876800"/>
          </a:xfrm>
        </p:spPr>
        <p:txBody>
          <a:bodyPr/>
          <a:lstStyle/>
          <a:p>
            <a:pPr marL="365760" lvl="0" indent="-365760">
              <a:spcBef>
                <a:spcPts val="1200"/>
              </a:spcBef>
              <a:buFont typeface="Arial" panose="020B0604020202020204" pitchFamily="34" charset="0"/>
              <a:buChar char="•"/>
            </a:pPr>
            <a:r>
              <a:rPr lang="en-US" sz="2900" b="1" dirty="0"/>
              <a:t>Traits</a:t>
            </a:r>
            <a:r>
              <a:rPr lang="en-US" sz="2900" dirty="0"/>
              <a:t> are features or characteristics that help biologists identify related groups of organisms.</a:t>
            </a:r>
          </a:p>
          <a:p>
            <a:pPr marL="365760" lvl="0" indent="-365760">
              <a:spcBef>
                <a:spcPts val="600"/>
              </a:spcBef>
              <a:buFont typeface="Arial" panose="020B0604020202020204" pitchFamily="34" charset="0"/>
              <a:buChar char="•"/>
            </a:pPr>
            <a:r>
              <a:rPr lang="en-US" sz="2900" dirty="0"/>
              <a:t>Organisms have physical traits, molecular traits, behavioral traits, chemical pathways, and developmental pathways.</a:t>
            </a:r>
          </a:p>
          <a:p>
            <a:pPr marL="365760" lvl="0" indent="-365760">
              <a:spcBef>
                <a:spcPts val="600"/>
              </a:spcBef>
              <a:buFont typeface="Arial" panose="020B0604020202020204" pitchFamily="34" charset="0"/>
              <a:buChar char="•"/>
            </a:pPr>
            <a:r>
              <a:rPr lang="en-US" sz="2900" dirty="0"/>
              <a:t>Organisms in a group share certain traits. </a:t>
            </a:r>
          </a:p>
          <a:p>
            <a:pPr marL="365760" lvl="0" indent="-365760">
              <a:spcBef>
                <a:spcPts val="600"/>
              </a:spcBef>
              <a:buFont typeface="Arial" panose="020B0604020202020204" pitchFamily="34" charset="0"/>
              <a:buChar char="•"/>
            </a:pPr>
            <a:r>
              <a:rPr lang="en-US" sz="2900" dirty="0"/>
              <a:t>One reason groups of organisms share so many features is common ancestry.</a:t>
            </a:r>
          </a:p>
          <a:p>
            <a:pPr marL="365760" lvl="0" indent="-365760">
              <a:spcBef>
                <a:spcPts val="600"/>
              </a:spcBef>
              <a:buFont typeface="Arial" panose="020B0604020202020204" pitchFamily="34" charset="0"/>
              <a:buChar char="•"/>
            </a:pPr>
            <a:r>
              <a:rPr lang="en-US" sz="2900" dirty="0"/>
              <a:t>All of the organisms that evolved from a common ancestor inherit shared traits.</a:t>
            </a:r>
          </a:p>
          <a:p>
            <a:pPr marL="0" indent="0">
              <a:spcBef>
                <a:spcPts val="0"/>
              </a:spcBef>
              <a:buNone/>
            </a:pP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85800"/>
            <a:ext cx="685800" cy="685800"/>
          </a:xfrm>
          <a:prstGeom prst="rect">
            <a:avLst/>
          </a:prstGeom>
        </p:spPr>
      </p:pic>
    </p:spTree>
    <p:extLst>
      <p:ext uri="{BB962C8B-B14F-4D97-AF65-F5344CB8AC3E}">
        <p14:creationId xmlns:p14="http://schemas.microsoft.com/office/powerpoint/2010/main" val="339068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Variation in Traits Lesson Role-Play</a:t>
            </a:r>
          </a:p>
        </p:txBody>
      </p:sp>
      <p:sp>
        <p:nvSpPr>
          <p:cNvPr id="3" name="Content Placeholder 2"/>
          <p:cNvSpPr>
            <a:spLocks noGrp="1"/>
          </p:cNvSpPr>
          <p:nvPr>
            <p:ph idx="1"/>
          </p:nvPr>
        </p:nvSpPr>
        <p:spPr>
          <a:xfrm>
            <a:off x="609600" y="1295400"/>
            <a:ext cx="8229600" cy="5181600"/>
          </a:xfrm>
        </p:spPr>
        <p:txBody>
          <a:bodyPr/>
          <a:lstStyle/>
          <a:p>
            <a:pPr marL="365760" indent="-365760">
              <a:spcBef>
                <a:spcPts val="600"/>
              </a:spcBef>
              <a:buFont typeface="+mj-lt"/>
              <a:buAutoNum type="arabicPeriod"/>
            </a:pPr>
            <a:r>
              <a:rPr lang="en-US" sz="2200" b="1" dirty="0"/>
              <a:t>Review</a:t>
            </a:r>
            <a:r>
              <a:rPr lang="en-US" sz="2200" dirty="0"/>
              <a:t> lesson 2a in your lesson plans binder and assemble the materials listed on the overview page. </a:t>
            </a:r>
          </a:p>
          <a:p>
            <a:pPr marL="365760" indent="-365760">
              <a:spcBef>
                <a:spcPts val="600"/>
              </a:spcBef>
              <a:buFont typeface="+mj-lt"/>
              <a:buAutoNum type="arabicPeriod" startAt="2"/>
            </a:pPr>
            <a:r>
              <a:rPr lang="en-US" sz="2200" b="1" dirty="0"/>
              <a:t>Pair up </a:t>
            </a:r>
            <a:r>
              <a:rPr lang="en-US" sz="2200" dirty="0"/>
              <a:t>and decide who will be the teacher and who will be the student for this role-play. </a:t>
            </a:r>
          </a:p>
          <a:p>
            <a:pPr marL="365760" indent="-365760">
              <a:spcBef>
                <a:spcPts val="600"/>
              </a:spcBef>
              <a:buFont typeface="+mj-lt"/>
              <a:buAutoNum type="arabicPeriod" startAt="2"/>
            </a:pPr>
            <a:r>
              <a:rPr lang="en-US" sz="2200" b="1" dirty="0"/>
              <a:t>Select </a:t>
            </a:r>
            <a:r>
              <a:rPr lang="en-US" sz="2200" dirty="0"/>
              <a:t>a 10-minute segment of the lesson to enact. </a:t>
            </a:r>
          </a:p>
          <a:p>
            <a:pPr marL="365760" indent="-365760">
              <a:spcBef>
                <a:spcPts val="600"/>
              </a:spcBef>
              <a:buFont typeface="+mj-lt"/>
              <a:buAutoNum type="arabicPeriod" startAt="2"/>
            </a:pPr>
            <a:r>
              <a:rPr lang="en-US" sz="2200" b="1" dirty="0"/>
              <a:t>Prepare for the role-play: </a:t>
            </a:r>
          </a:p>
          <a:p>
            <a:pPr marL="731520" indent="-365760">
              <a:spcBef>
                <a:spcPts val="300"/>
              </a:spcBef>
            </a:pPr>
            <a:r>
              <a:rPr lang="en-US" sz="2200" b="1" dirty="0"/>
              <a:t>Students: </a:t>
            </a:r>
            <a:r>
              <a:rPr lang="en-US" sz="2200" dirty="0"/>
              <a:t>Review the Common Student Ideas document (Resources section of binder) and be ready to use them! Also come up with two or three challenge questions the teacher might ask to move your thinking forward.</a:t>
            </a:r>
          </a:p>
          <a:p>
            <a:pPr marL="731520" indent="-365760">
              <a:spcBef>
                <a:spcPts val="300"/>
              </a:spcBef>
            </a:pPr>
            <a:r>
              <a:rPr lang="en-US" sz="2200" b="1" dirty="0"/>
              <a:t>Teachers: </a:t>
            </a:r>
            <a:r>
              <a:rPr lang="en-US" sz="2200" dirty="0"/>
              <a:t>Read anticipated student responses and teacher probe and challenge questions (columns 5 and 6 in the lesson plan). Be ready to use them! </a:t>
            </a:r>
          </a:p>
          <a:p>
            <a:pPr marL="365760" indent="-365760">
              <a:spcBef>
                <a:spcPts val="600"/>
              </a:spcBef>
              <a:buFont typeface="+mj-lt"/>
              <a:buAutoNum type="arabicPeriod" startAt="5"/>
            </a:pPr>
            <a:r>
              <a:rPr lang="en-US" sz="2200" b="1" dirty="0"/>
              <a:t>Practice</a:t>
            </a:r>
            <a:r>
              <a:rPr lang="en-US" sz="2200" dirty="0"/>
              <a:t> the role-play with your partner.</a:t>
            </a:r>
          </a:p>
        </p:txBody>
      </p:sp>
    </p:spTree>
    <p:extLst>
      <p:ext uri="{BB962C8B-B14F-4D97-AF65-F5344CB8AC3E}">
        <p14:creationId xmlns:p14="http://schemas.microsoft.com/office/powerpoint/2010/main" val="1137290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Plants Show Trait Variation Too!</a:t>
            </a:r>
          </a:p>
        </p:txBody>
      </p:sp>
      <p:sp>
        <p:nvSpPr>
          <p:cNvPr id="3" name="Content Placeholder 2"/>
          <p:cNvSpPr>
            <a:spLocks noGrp="1"/>
          </p:cNvSpPr>
          <p:nvPr>
            <p:ph idx="1"/>
          </p:nvPr>
        </p:nvSpPr>
        <p:spPr>
          <a:xfrm>
            <a:off x="609600" y="1371600"/>
            <a:ext cx="8077200" cy="5257800"/>
          </a:xfrm>
        </p:spPr>
        <p:txBody>
          <a:bodyPr/>
          <a:lstStyle/>
          <a:p>
            <a:pPr marL="0" indent="0">
              <a:spcBef>
                <a:spcPts val="1200"/>
              </a:spcBef>
              <a:buNone/>
            </a:pPr>
            <a:r>
              <a:rPr lang="en-US" sz="2900" dirty="0"/>
              <a:t>Discuss your assigned question in your small group and develop an answer. Record your answers and ideas in your science notebook.</a:t>
            </a:r>
          </a:p>
          <a:p>
            <a:pPr marL="731520" indent="-365760">
              <a:spcBef>
                <a:spcPts val="1200"/>
              </a:spcBef>
            </a:pPr>
            <a:r>
              <a:rPr lang="en-US" sz="2900" dirty="0"/>
              <a:t>How well does lesson 2a (content and activities) align with the lesson focus question, </a:t>
            </a:r>
            <a:r>
              <a:rPr lang="en-US" sz="2900" i="1" dirty="0"/>
              <a:t>Do plants show variation in traits? How do we know? </a:t>
            </a:r>
          </a:p>
          <a:p>
            <a:pPr marL="731520" indent="-365760">
              <a:spcBef>
                <a:spcPts val="600"/>
              </a:spcBef>
            </a:pPr>
            <a:r>
              <a:rPr lang="en-US" sz="2900" dirty="0"/>
              <a:t>How well does lesson 2a (content and activities) align with this content deepening focus question from last time: </a:t>
            </a:r>
            <a:r>
              <a:rPr lang="en-US" sz="2900" i="1" dirty="0"/>
              <a:t>How can we represent patterns of trait variation among individuals of a species?</a:t>
            </a:r>
          </a:p>
        </p:txBody>
      </p:sp>
    </p:spTree>
    <p:extLst>
      <p:ext uri="{BB962C8B-B14F-4D97-AF65-F5344CB8AC3E}">
        <p14:creationId xmlns:p14="http://schemas.microsoft.com/office/powerpoint/2010/main" val="3179223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Common Core Math Standards</a:t>
            </a:r>
          </a:p>
        </p:txBody>
      </p:sp>
      <p:sp>
        <p:nvSpPr>
          <p:cNvPr id="3" name="Content Placeholder 2"/>
          <p:cNvSpPr>
            <a:spLocks noGrp="1"/>
          </p:cNvSpPr>
          <p:nvPr>
            <p:ph idx="1"/>
          </p:nvPr>
        </p:nvSpPr>
        <p:spPr>
          <a:xfrm>
            <a:off x="457200" y="1447800"/>
            <a:ext cx="8382000" cy="5029200"/>
          </a:xfrm>
        </p:spPr>
        <p:txBody>
          <a:bodyPr/>
          <a:lstStyle/>
          <a:p>
            <a:pPr marL="0" indent="0">
              <a:buNone/>
            </a:pPr>
            <a:r>
              <a:rPr lang="en-US" sz="2800" b="1" dirty="0"/>
              <a:t>Grade 3: Measurement and Data</a:t>
            </a:r>
          </a:p>
          <a:p>
            <a:pPr marL="0" indent="0">
              <a:spcBef>
                <a:spcPts val="1200"/>
              </a:spcBef>
              <a:buNone/>
            </a:pPr>
            <a:r>
              <a:rPr lang="en-US" sz="2800" b="1" dirty="0"/>
              <a:t>3.MD.3: </a:t>
            </a:r>
            <a:r>
              <a:rPr lang="en-US" sz="2800" dirty="0"/>
              <a:t>Draw a scaled picture graph and a scaled bar graph to represent a data set with several categories. Solve one- and two-step “how many more” and “how many less” problems using information presented in scaled bar graphs. </a:t>
            </a:r>
          </a:p>
          <a:p>
            <a:pPr marL="0" indent="0">
              <a:spcBef>
                <a:spcPts val="1200"/>
              </a:spcBef>
              <a:buNone/>
            </a:pPr>
            <a:r>
              <a:rPr lang="en-US" sz="2800" b="1" dirty="0"/>
              <a:t>3.MD.4: </a:t>
            </a:r>
            <a:r>
              <a:rPr lang="en-US" sz="2800" dirty="0"/>
              <a:t>Generate measurement data by measuring lengths using rulers marked with halves and fourths of an inch. Show the data by making a line plot, where the horizontal scale is marked off in appropriate units—whole numbers, halves, or quarters.</a:t>
            </a:r>
          </a:p>
        </p:txBody>
      </p:sp>
    </p:spTree>
    <p:extLst>
      <p:ext uri="{BB962C8B-B14F-4D97-AF65-F5344CB8AC3E}">
        <p14:creationId xmlns:p14="http://schemas.microsoft.com/office/powerpoint/2010/main" val="2512348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Variation in Traits: Summary Statements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1200"/>
              </a:spcBef>
            </a:pPr>
            <a:r>
              <a:rPr lang="en-US" sz="3200" dirty="0"/>
              <a:t>Locate your content background document in your lesson plans binder (Resources section).</a:t>
            </a:r>
          </a:p>
          <a:p>
            <a:pPr marL="365760" indent="-365760">
              <a:spcBef>
                <a:spcPts val="1200"/>
              </a:spcBef>
            </a:pPr>
            <a:r>
              <a:rPr lang="en-US" sz="3200" dirty="0"/>
              <a:t>Read the section 3, “Variation in Traits.”</a:t>
            </a:r>
          </a:p>
          <a:p>
            <a:pPr marL="365760" indent="-365760">
              <a:spcBef>
                <a:spcPts val="1200"/>
              </a:spcBef>
            </a:pPr>
            <a:r>
              <a:rPr lang="en-US" sz="3200" dirty="0"/>
              <a:t>Identify a sentence in the reading that summarizes the key ideas and write it in your notebook.</a:t>
            </a:r>
          </a:p>
          <a:p>
            <a:pPr marL="365760" indent="-365760">
              <a:spcBef>
                <a:spcPts val="1200"/>
              </a:spcBef>
            </a:pPr>
            <a:r>
              <a:rPr lang="en-US" sz="3200" dirty="0"/>
              <a:t>Be prepared to share your sentence with the group.</a:t>
            </a:r>
          </a:p>
        </p:txBody>
      </p:sp>
    </p:spTree>
    <p:extLst>
      <p:ext uri="{BB962C8B-B14F-4D97-AF65-F5344CB8AC3E}">
        <p14:creationId xmlns:p14="http://schemas.microsoft.com/office/powerpoint/2010/main" val="2090552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143000"/>
          </a:xfrm>
        </p:spPr>
        <p:txBody>
          <a:bodyPr/>
          <a:lstStyle/>
          <a:p>
            <a:r>
              <a:rPr lang="en-US" dirty="0"/>
              <a:t>Content Deepening Focus Question</a:t>
            </a:r>
          </a:p>
        </p:txBody>
      </p:sp>
      <p:sp>
        <p:nvSpPr>
          <p:cNvPr id="3" name="Content Placeholder 2"/>
          <p:cNvSpPr>
            <a:spLocks noGrp="1"/>
          </p:cNvSpPr>
          <p:nvPr>
            <p:ph idx="1"/>
          </p:nvPr>
        </p:nvSpPr>
        <p:spPr>
          <a:xfrm>
            <a:off x="533400" y="1524000"/>
            <a:ext cx="8077200" cy="1447800"/>
          </a:xfrm>
        </p:spPr>
        <p:txBody>
          <a:bodyPr>
            <a:normAutofit lnSpcReduction="10000"/>
          </a:bodyPr>
          <a:lstStyle/>
          <a:p>
            <a:pPr marL="0" indent="0">
              <a:buNone/>
            </a:pPr>
            <a:r>
              <a:rPr lang="en-US" sz="3200" dirty="0"/>
              <a:t>How can variation in traits affect which individuals survive long enough in their environment to reproduce?</a:t>
            </a:r>
            <a:endParaRPr lang="en-US" dirty="0"/>
          </a:p>
        </p:txBody>
      </p:sp>
    </p:spTree>
    <p:extLst>
      <p:ext uri="{BB962C8B-B14F-4D97-AF65-F5344CB8AC3E}">
        <p14:creationId xmlns:p14="http://schemas.microsoft.com/office/powerpoint/2010/main" val="356766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Lesson 3: Focus Question</a:t>
            </a:r>
          </a:p>
        </p:txBody>
      </p:sp>
      <p:sp>
        <p:nvSpPr>
          <p:cNvPr id="3" name="Content Placeholder 2"/>
          <p:cNvSpPr>
            <a:spLocks noGrp="1"/>
          </p:cNvSpPr>
          <p:nvPr>
            <p:ph idx="1"/>
          </p:nvPr>
        </p:nvSpPr>
        <p:spPr>
          <a:xfrm>
            <a:off x="457200" y="1371600"/>
            <a:ext cx="8305800" cy="3657600"/>
          </a:xfrm>
        </p:spPr>
        <p:txBody>
          <a:bodyPr/>
          <a:lstStyle/>
          <a:p>
            <a:pPr marL="0" indent="0">
              <a:buNone/>
            </a:pPr>
            <a:r>
              <a:rPr lang="en-US" sz="2800" dirty="0"/>
              <a:t>Why do trait variations among desert beetles matter? </a:t>
            </a:r>
          </a:p>
        </p:txBody>
      </p:sp>
      <p:sp>
        <p:nvSpPr>
          <p:cNvPr id="4" name="TextBox 3"/>
          <p:cNvSpPr txBox="1"/>
          <p:nvPr/>
        </p:nvSpPr>
        <p:spPr>
          <a:xfrm>
            <a:off x="533400" y="5181600"/>
            <a:ext cx="8077200" cy="1384995"/>
          </a:xfrm>
          <a:prstGeom prst="rect">
            <a:avLst/>
          </a:prstGeom>
          <a:noFill/>
          <a:ln w="19050">
            <a:solidFill>
              <a:schemeClr val="tx1"/>
            </a:solidFill>
          </a:ln>
        </p:spPr>
        <p:txBody>
          <a:bodyPr wrap="square" rtlCol="0">
            <a:spAutoFit/>
          </a:bodyPr>
          <a:lstStyle/>
          <a:p>
            <a:r>
              <a:rPr lang="en-US" sz="2800" b="1" dirty="0">
                <a:latin typeface="Calibri" pitchFamily="34" charset="0"/>
              </a:rPr>
              <a:t>Our content deepening focus question: </a:t>
            </a:r>
            <a:r>
              <a:rPr lang="en-US" sz="2800" dirty="0">
                <a:latin typeface="Calibri" pitchFamily="34" charset="0"/>
              </a:rPr>
              <a:t>How can variation in traits affect which individuals survive long enough in their environment to reproduce?</a:t>
            </a:r>
          </a:p>
        </p:txBody>
      </p:sp>
      <p:grpSp>
        <p:nvGrpSpPr>
          <p:cNvPr id="5" name="Group 10">
            <a:extLst>
              <a:ext uri="{FF2B5EF4-FFF2-40B4-BE49-F238E27FC236}">
                <a16:creationId xmlns:a16="http://schemas.microsoft.com/office/drawing/2014/main" id="{B4EB4C50-D575-4A21-BB88-EBE5991126F7}"/>
              </a:ext>
            </a:extLst>
          </p:cNvPr>
          <p:cNvGrpSpPr/>
          <p:nvPr/>
        </p:nvGrpSpPr>
        <p:grpSpPr>
          <a:xfrm>
            <a:off x="990600" y="1905000"/>
            <a:ext cx="7292662" cy="2892425"/>
            <a:chOff x="22538" y="3124200"/>
            <a:chExt cx="9098924" cy="3349625"/>
          </a:xfrm>
        </p:grpSpPr>
        <p:pic>
          <p:nvPicPr>
            <p:cNvPr id="12" name="Picture 4" descr="http://cdn4.sci-news.com/images/enlarge/image_1484_1e-Scarab-beetle.jpg">
              <a:extLst>
                <a:ext uri="{FF2B5EF4-FFF2-40B4-BE49-F238E27FC236}">
                  <a16:creationId xmlns:a16="http://schemas.microsoft.com/office/drawing/2014/main" id="{80DCE3E4-4CDE-429D-8083-F4DED2BBA8F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8700" y1="11888" x2="38700" y2="11888"/>
                          <a14:foregroundMark x1="58050" y1="11713" x2="58050" y2="11713"/>
                          <a14:foregroundMark x1="58346" y1="13112" x2="58346" y2="13112"/>
                          <a14:foregroundMark x1="40177" y1="14336" x2="40177" y2="14336"/>
                          <a14:foregroundMark x1="39143" y1="13986" x2="39143" y2="13986"/>
                          <a14:backgroundMark x1="31315" y1="44755" x2="31315" y2="44755"/>
                          <a14:backgroundMark x1="32939" y1="41608" x2="32939" y2="41608"/>
                          <a14:backgroundMark x1="66470" y1="47378" x2="66470" y2="47378"/>
                          <a14:backgroundMark x1="65436" y1="42308" x2="65436" y2="42308"/>
                          <a14:backgroundMark x1="64993" y1="32517" x2="64993" y2="32517"/>
                          <a14:backgroundMark x1="62482" y1="75175" x2="62482" y2="75175"/>
                          <a14:backgroundMark x1="64254" y1="67483" x2="64254" y2="67483"/>
                          <a14:backgroundMark x1="64993" y1="59965" x2="64993" y2="59965"/>
                          <a14:backgroundMark x1="65583" y1="56993" x2="65583" y2="56993"/>
                          <a14:backgroundMark x1="64993" y1="63112" x2="64993" y2="63112"/>
                          <a14:backgroundMark x1="63959" y1="38636" x2="63959" y2="38636"/>
                          <a14:backgroundMark x1="64993" y1="40035" x2="64993" y2="40035"/>
                        </a14:backgroundRemoval>
                      </a14:imgEffect>
                    </a14:imgLayer>
                  </a14:imgProps>
                </a:ext>
                <a:ext uri="{28A0092B-C50C-407E-A947-70E740481C1C}">
                  <a14:useLocalDpi xmlns:a14="http://schemas.microsoft.com/office/drawing/2010/main" val="0"/>
                </a:ext>
              </a:extLst>
            </a:blip>
            <a:srcRect/>
            <a:stretch>
              <a:fillRect/>
            </a:stretch>
          </p:blipFill>
          <p:spPr bwMode="auto">
            <a:xfrm>
              <a:off x="5616262" y="3459678"/>
              <a:ext cx="3505200" cy="27548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realbutterflygifts.com/wp-content/uploads/2013/02/Chrysina-lecontei.jpg">
              <a:extLst>
                <a:ext uri="{FF2B5EF4-FFF2-40B4-BE49-F238E27FC236}">
                  <a16:creationId xmlns:a16="http://schemas.microsoft.com/office/drawing/2014/main" id="{2D0820E6-45EB-4146-804A-894A69E483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7775" y="3200400"/>
              <a:ext cx="3273425" cy="32734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F9A37AB-85E7-4A94-A424-429DBAF6F9A1}"/>
                </a:ext>
              </a:extLst>
            </p:cNvPr>
            <p:cNvSpPr txBox="1"/>
            <p:nvPr/>
          </p:nvSpPr>
          <p:spPr>
            <a:xfrm>
              <a:off x="6772748" y="6212768"/>
              <a:ext cx="1946367"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Wikimedia.com</a:t>
              </a:r>
            </a:p>
          </p:txBody>
        </p:sp>
        <p:pic>
          <p:nvPicPr>
            <p:cNvPr id="16" name="Picture 15" descr="Beetles, Insects, Nature, Macro, Flying Insect">
              <a:extLst>
                <a:ext uri="{FF2B5EF4-FFF2-40B4-BE49-F238E27FC236}">
                  <a16:creationId xmlns:a16="http://schemas.microsoft.com/office/drawing/2014/main" id="{7991FC79-C1BC-4CC4-BAB1-8969C4AFAB7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4013"/>
            <a:stretch/>
          </p:blipFill>
          <p:spPr bwMode="auto">
            <a:xfrm>
              <a:off x="22538" y="3124200"/>
              <a:ext cx="2514523" cy="318583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40EAB08-285B-46E2-A4D4-211A24ADD99E}"/>
                </a:ext>
              </a:extLst>
            </p:cNvPr>
            <p:cNvSpPr txBox="1"/>
            <p:nvPr/>
          </p:nvSpPr>
          <p:spPr>
            <a:xfrm>
              <a:off x="117611" y="6212768"/>
              <a:ext cx="179087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18" name="TextBox 17">
              <a:extLst>
                <a:ext uri="{FF2B5EF4-FFF2-40B4-BE49-F238E27FC236}">
                  <a16:creationId xmlns:a16="http://schemas.microsoft.com/office/drawing/2014/main" id="{08F2B376-CEEA-4C98-8CDD-7C1E24127B62}"/>
                </a:ext>
              </a:extLst>
            </p:cNvPr>
            <p:cNvSpPr txBox="1"/>
            <p:nvPr/>
          </p:nvSpPr>
          <p:spPr>
            <a:xfrm>
              <a:off x="2874739" y="6212768"/>
              <a:ext cx="2201244"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used with permission from BSCS</a:t>
              </a:r>
            </a:p>
          </p:txBody>
        </p:sp>
      </p:grpSp>
    </p:spTree>
    <p:extLst>
      <p:ext uri="{BB962C8B-B14F-4D97-AF65-F5344CB8AC3E}">
        <p14:creationId xmlns:p14="http://schemas.microsoft.com/office/powerpoint/2010/main" val="6756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4582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Heart </a:t>
            </a:r>
            <a:br>
              <a:rPr lang="en-US" sz="4400" dirty="0"/>
            </a:br>
            <a:endParaRPr lang="en-US" sz="4400" dirty="0"/>
          </a:p>
        </p:txBody>
      </p:sp>
      <p:sp>
        <p:nvSpPr>
          <p:cNvPr id="115715" name="Rectangle 3"/>
          <p:cNvSpPr>
            <a:spLocks noGrp="1" noChangeArrowheads="1"/>
          </p:cNvSpPr>
          <p:nvPr>
            <p:ph idx="1"/>
          </p:nvPr>
        </p:nvSpPr>
        <p:spPr>
          <a:xfrm>
            <a:off x="609600" y="2209800"/>
            <a:ext cx="8229600" cy="4495800"/>
          </a:xfrm>
        </p:spPr>
        <p:txBody>
          <a:bodyPr rtlCol="0">
            <a:normAutofit fontScale="85000" lnSpcReduction="20000"/>
          </a:bodyPr>
          <a:lstStyle/>
          <a:p>
            <a:pPr marL="0" indent="0" eaLnBrk="1" fontAlgn="auto" hangingPunct="1">
              <a:spcAft>
                <a:spcPts val="0"/>
              </a:spcAft>
              <a:buFont typeface="Arial" pitchFamily="34" charset="0"/>
              <a:buNone/>
              <a:defRPr/>
            </a:pPr>
            <a:r>
              <a:rPr lang="en-US" sz="3200" b="1" dirty="0"/>
              <a:t>The Heart of </a:t>
            </a:r>
            <a:r>
              <a:rPr lang="en-US" sz="3200" b="1" dirty="0" err="1"/>
              <a:t>RESPeCT</a:t>
            </a:r>
            <a:r>
              <a:rPr lang="en-US" sz="3200" b="1" dirty="0"/>
              <a:t> Lesson Analysis and Content </a:t>
            </a:r>
            <a:br>
              <a:rPr lang="en-US" sz="3200" b="1" dirty="0"/>
            </a:br>
            <a:r>
              <a:rPr lang="en-US" sz="3200" b="1" dirty="0"/>
              <a:t>Deepening</a:t>
            </a:r>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Keep the goal in mind: analysis of teaching to improve student learning.  </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Share your ideas, uncertainties, confusion, disagreements, questions, and good humor. All points of view are welcome.</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Expect and ask questions to deepen everyone’s learning; be constructively challenging.</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Listen carefully; seek to understand other participants’ points of view.</a:t>
            </a:r>
            <a:endParaRPr lang="en-US" sz="32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9600" y="1143000"/>
            <a:ext cx="83147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700" b="1" dirty="0">
                <a:solidFill>
                  <a:srgbClr val="000000"/>
                </a:solidFill>
                <a:latin typeface="Calibri" panose="020F0502020204030204" pitchFamily="34" charset="0"/>
              </a:rPr>
              <a:t>Purpose: </a:t>
            </a:r>
            <a:r>
              <a:rPr lang="en-US" altLang="en-US" sz="27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Investigation 1: Beetles in the Desert</a:t>
            </a:r>
          </a:p>
        </p:txBody>
      </p:sp>
      <p:sp>
        <p:nvSpPr>
          <p:cNvPr id="3" name="Content Placeholder 2"/>
          <p:cNvSpPr>
            <a:spLocks noGrp="1"/>
          </p:cNvSpPr>
          <p:nvPr>
            <p:ph idx="1"/>
          </p:nvPr>
        </p:nvSpPr>
        <p:spPr/>
        <p:txBody>
          <a:bodyPr/>
          <a:lstStyle/>
          <a:p>
            <a:pPr marL="365760" indent="-365760">
              <a:spcBef>
                <a:spcPts val="1200"/>
              </a:spcBef>
            </a:pPr>
            <a:r>
              <a:rPr lang="en-US" sz="3200" dirty="0"/>
              <a:t>Locate handout 3.2 (Beetles in the Desert) in your lesson plans binder.</a:t>
            </a:r>
          </a:p>
          <a:p>
            <a:pPr marL="365760" indent="-365760">
              <a:spcBef>
                <a:spcPts val="1200"/>
              </a:spcBef>
            </a:pPr>
            <a:r>
              <a:rPr lang="en-US" sz="3200" dirty="0"/>
              <a:t>Think about these questions as we read the story :</a:t>
            </a:r>
          </a:p>
          <a:p>
            <a:pPr marL="731520" lvl="0" indent="-365760">
              <a:spcBef>
                <a:spcPts val="600"/>
              </a:spcBef>
            </a:pPr>
            <a:r>
              <a:rPr lang="en-US" sz="3200" dirty="0"/>
              <a:t>What living thing is this story about? </a:t>
            </a:r>
          </a:p>
          <a:p>
            <a:pPr marL="731520" lvl="0" indent="-365760">
              <a:spcBef>
                <a:spcPts val="600"/>
              </a:spcBef>
            </a:pPr>
            <a:r>
              <a:rPr lang="en-US" sz="3200" dirty="0"/>
              <a:t>What are some of its traits?</a:t>
            </a:r>
          </a:p>
          <a:p>
            <a:pPr marL="731520" lvl="0" indent="-365760">
              <a:spcBef>
                <a:spcPts val="600"/>
              </a:spcBef>
            </a:pPr>
            <a:r>
              <a:rPr lang="en-US" sz="3200" dirty="0"/>
              <a:t>Is there variation in the traits? </a:t>
            </a:r>
          </a:p>
          <a:p>
            <a:pPr marL="0" indent="0">
              <a:buNone/>
            </a:pPr>
            <a:endParaRPr lang="en-US" dirty="0"/>
          </a:p>
        </p:txBody>
      </p:sp>
    </p:spTree>
    <p:extLst>
      <p:ext uri="{BB962C8B-B14F-4D97-AF65-F5344CB8AC3E}">
        <p14:creationId xmlns:p14="http://schemas.microsoft.com/office/powerpoint/2010/main" val="1672855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990600"/>
          </a:xfrm>
        </p:spPr>
        <p:txBody>
          <a:bodyPr/>
          <a:lstStyle/>
          <a:p>
            <a:r>
              <a:rPr lang="en-US" dirty="0"/>
              <a:t>Investigation 1: Beetles in the Desert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000" t="6543" r="21111" b="4568"/>
          <a:stretch/>
        </p:blipFill>
        <p:spPr>
          <a:xfrm>
            <a:off x="4800600" y="2057400"/>
            <a:ext cx="3890798" cy="3429000"/>
          </a:xfrm>
          <a:prstGeom prst="rect">
            <a:avLst/>
          </a:prstGeom>
        </p:spPr>
      </p:pic>
      <p:sp>
        <p:nvSpPr>
          <p:cNvPr id="4" name="TextBox 3"/>
          <p:cNvSpPr txBox="1"/>
          <p:nvPr/>
        </p:nvSpPr>
        <p:spPr>
          <a:xfrm>
            <a:off x="609600" y="1333411"/>
            <a:ext cx="4125912" cy="5262979"/>
          </a:xfrm>
          <a:prstGeom prst="rect">
            <a:avLst/>
          </a:prstGeom>
        </p:spPr>
        <p:txBody>
          <a:bodyPr wrap="square" rtlCol="0">
            <a:spAutoFit/>
          </a:bodyPr>
          <a:lstStyle/>
          <a:p>
            <a:pPr marL="365760" indent="-365760">
              <a:buClr>
                <a:schemeClr val="bg1">
                  <a:lumMod val="85000"/>
                </a:schemeClr>
              </a:buClr>
              <a:buFont typeface="Arial" panose="020B0604020202020204" pitchFamily="34" charset="0"/>
              <a:buChar char="•"/>
            </a:pPr>
            <a:r>
              <a:rPr lang="en-US" sz="2550" dirty="0">
                <a:latin typeface="Calibri"/>
              </a:rPr>
              <a:t>The model represents what might happen to the beetles in nature.</a:t>
            </a:r>
          </a:p>
          <a:p>
            <a:pPr marL="365760" indent="-365760">
              <a:spcBef>
                <a:spcPts val="1200"/>
              </a:spcBef>
              <a:buClr>
                <a:schemeClr val="bg1">
                  <a:lumMod val="85000"/>
                </a:schemeClr>
              </a:buClr>
              <a:buFont typeface="Arial" panose="020B0604020202020204" pitchFamily="34" charset="0"/>
              <a:buChar char="•"/>
            </a:pPr>
            <a:r>
              <a:rPr lang="en-US" sz="2550" dirty="0">
                <a:latin typeface="Calibri"/>
              </a:rPr>
              <a:t>Each colored pom-pom represents a beetle​.</a:t>
            </a:r>
          </a:p>
          <a:p>
            <a:pPr marL="365760" indent="-365760">
              <a:spcBef>
                <a:spcPts val="1200"/>
              </a:spcBef>
              <a:buClr>
                <a:schemeClr val="bg1">
                  <a:lumMod val="85000"/>
                </a:schemeClr>
              </a:buClr>
              <a:buFont typeface="Arial" panose="020B0604020202020204" pitchFamily="34" charset="0"/>
              <a:buChar char="•"/>
            </a:pPr>
            <a:r>
              <a:rPr lang="en-US" sz="2550" dirty="0">
                <a:latin typeface="Calibri"/>
              </a:rPr>
              <a:t>Pinching my index finger and my thumb together represents a lizard eating a beetle.​</a:t>
            </a:r>
          </a:p>
          <a:p>
            <a:pPr marL="365760" indent="-365760">
              <a:spcBef>
                <a:spcPts val="1200"/>
              </a:spcBef>
              <a:buClr>
                <a:schemeClr val="bg1">
                  <a:lumMod val="85000"/>
                </a:schemeClr>
              </a:buClr>
              <a:buFont typeface="Arial" panose="020B0604020202020204" pitchFamily="34" charset="0"/>
              <a:buChar char="•"/>
            </a:pPr>
            <a:r>
              <a:rPr lang="en-US" sz="2550" dirty="0">
                <a:latin typeface="Calibri"/>
              </a:rPr>
              <a:t>The fabric represents the desert​ environment where the beetles and lizards live.</a:t>
            </a:r>
          </a:p>
        </p:txBody>
      </p:sp>
      <p:sp>
        <p:nvSpPr>
          <p:cNvPr id="5" name="TextBox 4">
            <a:extLst>
              <a:ext uri="{FF2B5EF4-FFF2-40B4-BE49-F238E27FC236}">
                <a16:creationId xmlns:a16="http://schemas.microsoft.com/office/drawing/2014/main" id="{8382139F-6B99-4770-94A8-006D81E62185}"/>
              </a:ext>
            </a:extLst>
          </p:cNvPr>
          <p:cNvSpPr txBox="1"/>
          <p:nvPr/>
        </p:nvSpPr>
        <p:spPr>
          <a:xfrm>
            <a:off x="6705600" y="5486400"/>
            <a:ext cx="20040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Cal Poly Pomona</a:t>
            </a:r>
          </a:p>
        </p:txBody>
      </p:sp>
    </p:spTree>
    <p:extLst>
      <p:ext uri="{BB962C8B-B14F-4D97-AF65-F5344CB8AC3E}">
        <p14:creationId xmlns:p14="http://schemas.microsoft.com/office/powerpoint/2010/main" val="1021342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Investigation 1: Beetles in the Desert</a:t>
            </a:r>
          </a:p>
        </p:txBody>
      </p:sp>
      <p:sp>
        <p:nvSpPr>
          <p:cNvPr id="3" name="Content Placeholder 2"/>
          <p:cNvSpPr>
            <a:spLocks noGrp="1"/>
          </p:cNvSpPr>
          <p:nvPr>
            <p:ph sz="half" idx="1"/>
          </p:nvPr>
        </p:nvSpPr>
        <p:spPr>
          <a:xfrm>
            <a:off x="685800" y="1600200"/>
            <a:ext cx="3810000" cy="4956048"/>
          </a:xfrm>
        </p:spPr>
        <p:txBody>
          <a:bodyPr/>
          <a:lstStyle/>
          <a:p>
            <a:pPr marL="365760" indent="-365760">
              <a:spcBef>
                <a:spcPts val="1200"/>
              </a:spcBef>
            </a:pPr>
            <a:r>
              <a:rPr lang="en-US" dirty="0">
                <a:solidFill>
                  <a:srgbClr val="000000"/>
                </a:solidFill>
                <a:latin typeface="Calibri" charset="0"/>
              </a:rPr>
              <a:t>Do you think some beetles will survive longer than other beetles in our desert environment? </a:t>
            </a:r>
          </a:p>
          <a:p>
            <a:pPr marL="365760" indent="-365760">
              <a:spcBef>
                <a:spcPts val="1200"/>
              </a:spcBef>
            </a:pPr>
            <a:r>
              <a:rPr lang="en-US" dirty="0">
                <a:solidFill>
                  <a:srgbClr val="000000"/>
                </a:solidFill>
                <a:latin typeface="Calibri" charset="0"/>
              </a:rPr>
              <a:t>List one or two reasons why you think a particular beetle might or might not survive longer than other beetles.</a:t>
            </a:r>
          </a:p>
        </p:txBody>
      </p:sp>
      <p:grpSp>
        <p:nvGrpSpPr>
          <p:cNvPr id="4" name="Group 3">
            <a:extLst>
              <a:ext uri="{FF2B5EF4-FFF2-40B4-BE49-F238E27FC236}">
                <a16:creationId xmlns:a16="http://schemas.microsoft.com/office/drawing/2014/main" id="{D4D0F648-6B74-4EE3-A1DC-5FFF15C3B037}"/>
              </a:ext>
            </a:extLst>
          </p:cNvPr>
          <p:cNvGrpSpPr/>
          <p:nvPr/>
        </p:nvGrpSpPr>
        <p:grpSpPr>
          <a:xfrm>
            <a:off x="4724400" y="1828800"/>
            <a:ext cx="4253820" cy="4134653"/>
            <a:chOff x="4705997" y="1366765"/>
            <a:chExt cx="4253820" cy="4134653"/>
          </a:xfrm>
        </p:grpSpPr>
        <p:pic>
          <p:nvPicPr>
            <p:cNvPr id="8" name="Picture 2" descr="http://www.realbutterflygifts.com/wp-content/uploads/2013/02/Chrysina-lecont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9260" y="1366765"/>
              <a:ext cx="1790583" cy="17905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eetles, Insects, Nature, Macro, Flying Insect">
              <a:extLst>
                <a:ext uri="{FF2B5EF4-FFF2-40B4-BE49-F238E27FC236}">
                  <a16:creationId xmlns:a16="http://schemas.microsoft.com/office/drawing/2014/main" id="{50505A00-988A-4F5F-B465-F1CF24BC198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4013"/>
            <a:stretch/>
          </p:blipFill>
          <p:spPr bwMode="auto">
            <a:xfrm>
              <a:off x="4945368" y="2242644"/>
              <a:ext cx="1443917" cy="18294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CEDB35E-B140-48ED-9846-AA763B5D2508}"/>
                </a:ext>
              </a:extLst>
            </p:cNvPr>
            <p:cNvSpPr txBox="1"/>
            <p:nvPr/>
          </p:nvSpPr>
          <p:spPr>
            <a:xfrm>
              <a:off x="4705997" y="4000507"/>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11" name="TextBox 10">
              <a:extLst>
                <a:ext uri="{FF2B5EF4-FFF2-40B4-BE49-F238E27FC236}">
                  <a16:creationId xmlns:a16="http://schemas.microsoft.com/office/drawing/2014/main" id="{5989815A-3C49-48FC-A31A-1CDAE7E70F72}"/>
                </a:ext>
              </a:extLst>
            </p:cNvPr>
            <p:cNvSpPr txBox="1"/>
            <p:nvPr/>
          </p:nvSpPr>
          <p:spPr>
            <a:xfrm>
              <a:off x="7013450" y="5255197"/>
              <a:ext cx="1946367"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Wikimedia.com</a:t>
              </a:r>
            </a:p>
          </p:txBody>
        </p:sp>
        <p:sp>
          <p:nvSpPr>
            <p:cNvPr id="13" name="TextBox 12">
              <a:extLst>
                <a:ext uri="{FF2B5EF4-FFF2-40B4-BE49-F238E27FC236}">
                  <a16:creationId xmlns:a16="http://schemas.microsoft.com/office/drawing/2014/main" id="{9A7E3E80-DB5C-4140-BBCC-521C19D43AB7}"/>
                </a:ext>
              </a:extLst>
            </p:cNvPr>
            <p:cNvSpPr txBox="1"/>
            <p:nvPr/>
          </p:nvSpPr>
          <p:spPr>
            <a:xfrm>
              <a:off x="6573929" y="2983468"/>
              <a:ext cx="2201244"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used with permission from BSCS</a:t>
              </a:r>
            </a:p>
          </p:txBody>
        </p:sp>
      </p:grpSp>
      <p:pic>
        <p:nvPicPr>
          <p:cNvPr id="12" name="Picture 4" descr="http://cdn4.sci-news.com/images/enlarge/image_1484_1e-Scarab-beetle.jpg">
            <a:extLst>
              <a:ext uri="{FF2B5EF4-FFF2-40B4-BE49-F238E27FC236}">
                <a16:creationId xmlns:a16="http://schemas.microsoft.com/office/drawing/2014/main" id="{80DCE3E4-4CDE-429D-8083-F4DED2BBA8F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8700" y1="11888" x2="38700" y2="11888"/>
                        <a14:foregroundMark x1="58050" y1="11713" x2="58050" y2="11713"/>
                        <a14:foregroundMark x1="58346" y1="13112" x2="58346" y2="13112"/>
                        <a14:foregroundMark x1="40177" y1="14336" x2="40177" y2="14336"/>
                        <a14:foregroundMark x1="39143" y1="13986" x2="39143" y2="13986"/>
                        <a14:backgroundMark x1="31315" y1="44755" x2="31315" y2="44755"/>
                        <a14:backgroundMark x1="32939" y1="41608" x2="32939" y2="41608"/>
                        <a14:backgroundMark x1="66470" y1="47378" x2="66470" y2="47378"/>
                        <a14:backgroundMark x1="65436" y1="42308" x2="65436" y2="42308"/>
                        <a14:backgroundMark x1="64993" y1="32517" x2="64993" y2="32517"/>
                        <a14:backgroundMark x1="62482" y1="75175" x2="62482" y2="75175"/>
                        <a14:backgroundMark x1="64254" y1="67483" x2="64254" y2="67483"/>
                        <a14:backgroundMark x1="64993" y1="59965" x2="64993" y2="59965"/>
                        <a14:backgroundMark x1="65583" y1="56993" x2="65583" y2="56993"/>
                        <a14:backgroundMark x1="64993" y1="63112" x2="64993" y2="63112"/>
                        <a14:backgroundMark x1="63959" y1="38636" x2="63959" y2="38636"/>
                        <a14:backgroundMark x1="64993" y1="40035" x2="64993" y2="40035"/>
                      </a14:backgroundRemoval>
                    </a14:imgEffect>
                  </a14:imgLayer>
                </a14:imgProps>
              </a:ext>
              <a:ext uri="{28A0092B-C50C-407E-A947-70E740481C1C}">
                <a14:useLocalDpi xmlns:a14="http://schemas.microsoft.com/office/drawing/2010/main" val="0"/>
              </a:ext>
            </a:extLst>
          </a:blip>
          <a:srcRect/>
          <a:stretch>
            <a:fillRect/>
          </a:stretch>
        </p:blipFill>
        <p:spPr bwMode="auto">
          <a:xfrm>
            <a:off x="6634988" y="3808972"/>
            <a:ext cx="2253615" cy="190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11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990600"/>
          </a:xfrm>
        </p:spPr>
        <p:txBody>
          <a:bodyPr/>
          <a:lstStyle/>
          <a:p>
            <a:r>
              <a:rPr lang="en-US" dirty="0"/>
              <a:t>Investigation 1: Beetles in the Desert</a:t>
            </a:r>
          </a:p>
        </p:txBody>
      </p:sp>
      <p:sp>
        <p:nvSpPr>
          <p:cNvPr id="3" name="Content Placeholder 2"/>
          <p:cNvSpPr>
            <a:spLocks noGrp="1"/>
          </p:cNvSpPr>
          <p:nvPr>
            <p:ph idx="1"/>
          </p:nvPr>
        </p:nvSpPr>
        <p:spPr>
          <a:xfrm>
            <a:off x="609600" y="1219200"/>
            <a:ext cx="8001000" cy="5257800"/>
          </a:xfrm>
        </p:spPr>
        <p:txBody>
          <a:bodyPr/>
          <a:lstStyle/>
          <a:p>
            <a:pPr marL="0" indent="0">
              <a:buNone/>
            </a:pPr>
            <a:r>
              <a:rPr lang="en-US" sz="2800" dirty="0"/>
              <a:t>Write your prediction and reasoning in your science notebook using this sentence starter:</a:t>
            </a:r>
          </a:p>
          <a:p>
            <a:pPr marL="731520" indent="0">
              <a:spcBef>
                <a:spcPts val="600"/>
              </a:spcBef>
              <a:buNone/>
            </a:pPr>
            <a:r>
              <a:rPr lang="en-US" sz="2800" i="1" dirty="0"/>
              <a:t>I predict that some beetles [will/won’t] survive longer than others in our desert environment because _______________.</a:t>
            </a:r>
          </a:p>
          <a:p>
            <a:pPr marL="0" indent="0">
              <a:spcBef>
                <a:spcPts val="1200"/>
              </a:spcBef>
              <a:buNone/>
            </a:pPr>
            <a:r>
              <a:rPr lang="en-US" sz="2800" dirty="0"/>
              <a:t>Communicate in scientific ways during the group share-out: </a:t>
            </a:r>
          </a:p>
          <a:p>
            <a:pPr marL="731520" lvl="1" indent="-365760">
              <a:spcBef>
                <a:spcPts val="600"/>
              </a:spcBef>
            </a:pPr>
            <a:r>
              <a:rPr lang="en-US" sz="2800" dirty="0"/>
              <a:t>I agree/disagree with your </a:t>
            </a:r>
            <a:br>
              <a:rPr lang="en-US" sz="2800" dirty="0"/>
            </a:br>
            <a:r>
              <a:rPr lang="en-US" sz="2800" dirty="0"/>
              <a:t>idea because …</a:t>
            </a:r>
          </a:p>
          <a:p>
            <a:pPr marL="731520" lvl="1" indent="-365760">
              <a:spcBef>
                <a:spcPts val="600"/>
              </a:spcBef>
            </a:pPr>
            <a:r>
              <a:rPr lang="en-US" sz="2800" dirty="0"/>
              <a:t>I want to add …</a:t>
            </a:r>
          </a:p>
          <a:p>
            <a:pPr marL="731520" lvl="1" indent="-365760">
              <a:spcBef>
                <a:spcPts val="600"/>
              </a:spcBef>
            </a:pPr>
            <a:r>
              <a:rPr lang="en-US" sz="2800" dirty="0"/>
              <a:t>I have a question about …</a:t>
            </a:r>
          </a:p>
          <a:p>
            <a:pPr lvl="1"/>
            <a:endParaRPr lang="en-US" sz="2800"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267200"/>
            <a:ext cx="2971800" cy="1752600"/>
          </a:xfrm>
          <a:prstGeom prst="rect">
            <a:avLst/>
          </a:prstGeom>
          <a:noFill/>
          <a:ln>
            <a:noFill/>
          </a:ln>
        </p:spPr>
      </p:pic>
    </p:spTree>
    <p:extLst>
      <p:ext uri="{BB962C8B-B14F-4D97-AF65-F5344CB8AC3E}">
        <p14:creationId xmlns:p14="http://schemas.microsoft.com/office/powerpoint/2010/main" val="370765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990600"/>
          </a:xfrm>
        </p:spPr>
        <p:txBody>
          <a:bodyPr/>
          <a:lstStyle/>
          <a:p>
            <a:r>
              <a:rPr lang="en-US" dirty="0"/>
              <a:t>Investigation 1: Beetles in the Desert</a:t>
            </a:r>
          </a:p>
        </p:txBody>
      </p:sp>
      <p:sp>
        <p:nvSpPr>
          <p:cNvPr id="4" name="TextBox 3"/>
          <p:cNvSpPr txBox="1"/>
          <p:nvPr/>
        </p:nvSpPr>
        <p:spPr>
          <a:xfrm>
            <a:off x="609600" y="1295401"/>
            <a:ext cx="8153400" cy="5386090"/>
          </a:xfrm>
          <a:prstGeom prst="rect">
            <a:avLst/>
          </a:prstGeom>
        </p:spPr>
        <p:txBody>
          <a:bodyPr wrap="square" rtlCol="0">
            <a:spAutoFit/>
          </a:bodyPr>
          <a:lstStyle/>
          <a:p>
            <a:pPr marL="365760" indent="-365760">
              <a:buClr>
                <a:schemeClr val="bg1">
                  <a:lumMod val="75000"/>
                </a:schemeClr>
              </a:buClr>
            </a:pPr>
            <a:r>
              <a:rPr lang="en-US" sz="2700" b="1" dirty="0">
                <a:latin typeface="Calibri"/>
              </a:rPr>
              <a:t>Roles and Responsibilities</a:t>
            </a:r>
          </a:p>
          <a:p>
            <a:pPr marL="365760" indent="-365760">
              <a:spcBef>
                <a:spcPts val="600"/>
              </a:spcBef>
              <a:buClr>
                <a:schemeClr val="bg1">
                  <a:lumMod val="75000"/>
                </a:schemeClr>
              </a:buClr>
              <a:buFont typeface="+mj-lt"/>
              <a:buAutoNum type="arabicPeriod"/>
            </a:pPr>
            <a:r>
              <a:rPr lang="en-US" sz="2700" b="1" dirty="0">
                <a:latin typeface="Calibri"/>
              </a:rPr>
              <a:t>Lizards: </a:t>
            </a:r>
            <a:r>
              <a:rPr lang="en-US" sz="2700" dirty="0">
                <a:latin typeface="Calibri"/>
              </a:rPr>
              <a:t>Your role is to hunt for pom-pom beetles. Keep your eyes closed when you aren’t hunting. </a:t>
            </a:r>
            <a:br>
              <a:rPr lang="en-US" sz="2700" dirty="0">
                <a:latin typeface="Calibri"/>
              </a:rPr>
            </a:br>
            <a:r>
              <a:rPr lang="en-US" sz="2700" b="1" dirty="0">
                <a:latin typeface="Calibri"/>
              </a:rPr>
              <a:t>Do not peek!</a:t>
            </a:r>
          </a:p>
          <a:p>
            <a:pPr marL="365760" indent="-365760">
              <a:spcBef>
                <a:spcPts val="600"/>
              </a:spcBef>
              <a:buClr>
                <a:schemeClr val="bg1">
                  <a:lumMod val="75000"/>
                </a:schemeClr>
              </a:buClr>
              <a:buFont typeface="+mj-lt"/>
              <a:buAutoNum type="arabicPeriod"/>
            </a:pPr>
            <a:r>
              <a:rPr lang="en-US" sz="2700" b="1" dirty="0">
                <a:latin typeface="Calibri"/>
              </a:rPr>
              <a:t>Counters: </a:t>
            </a:r>
            <a:r>
              <a:rPr lang="en-US" sz="2700" dirty="0">
                <a:latin typeface="Calibri"/>
              </a:rPr>
              <a:t>Your role is to count the number of pom-pom beetles </a:t>
            </a:r>
            <a:r>
              <a:rPr lang="en-US" sz="2700" b="1" dirty="0">
                <a:latin typeface="Calibri"/>
              </a:rPr>
              <a:t>in your assigned color</a:t>
            </a:r>
            <a:r>
              <a:rPr lang="en-US" sz="2700" dirty="0">
                <a:latin typeface="Calibri"/>
              </a:rPr>
              <a:t> on the fabric and report that number to the recorder. </a:t>
            </a:r>
          </a:p>
          <a:p>
            <a:pPr marL="365760" indent="-365760">
              <a:spcBef>
                <a:spcPts val="600"/>
              </a:spcBef>
              <a:buClr>
                <a:schemeClr val="bg1">
                  <a:lumMod val="75000"/>
                </a:schemeClr>
              </a:buClr>
              <a:buFont typeface="+mj-lt"/>
              <a:buAutoNum type="arabicPeriod"/>
            </a:pPr>
            <a:r>
              <a:rPr lang="en-US" sz="2700" b="1" dirty="0">
                <a:latin typeface="Calibri"/>
              </a:rPr>
              <a:t>Recorder: </a:t>
            </a:r>
            <a:r>
              <a:rPr lang="en-US" sz="2700" dirty="0">
                <a:latin typeface="Calibri"/>
              </a:rPr>
              <a:t>Your role is to record the number of pom-pom beetles on the class data table as the counters report this information. </a:t>
            </a:r>
          </a:p>
          <a:p>
            <a:pPr marL="365760" indent="-365760">
              <a:spcBef>
                <a:spcPts val="600"/>
              </a:spcBef>
              <a:buClr>
                <a:schemeClr val="bg1">
                  <a:lumMod val="75000"/>
                </a:schemeClr>
              </a:buClr>
              <a:buFont typeface="+mj-lt"/>
              <a:buAutoNum type="arabicPeriod"/>
            </a:pPr>
            <a:r>
              <a:rPr lang="en-US" sz="2700" b="1" dirty="0">
                <a:latin typeface="Calibri"/>
              </a:rPr>
              <a:t>Observers: </a:t>
            </a:r>
            <a:r>
              <a:rPr lang="en-US" sz="2700" dirty="0">
                <a:latin typeface="Calibri"/>
              </a:rPr>
              <a:t>Your role is to watch the simulation and record your observations in your notebooks.</a:t>
            </a:r>
            <a:endParaRPr lang="en-US" sz="2700" b="1" dirty="0">
              <a:latin typeface="Calibri"/>
            </a:endParaRPr>
          </a:p>
        </p:txBody>
      </p:sp>
    </p:spTree>
    <p:extLst>
      <p:ext uri="{BB962C8B-B14F-4D97-AF65-F5344CB8AC3E}">
        <p14:creationId xmlns:p14="http://schemas.microsoft.com/office/powerpoint/2010/main" val="1021342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Investigation 1: Beetles in the Desert</a:t>
            </a:r>
          </a:p>
        </p:txBody>
      </p:sp>
      <p:sp>
        <p:nvSpPr>
          <p:cNvPr id="3" name="Content Placeholder 2"/>
          <p:cNvSpPr>
            <a:spLocks noGrp="1"/>
          </p:cNvSpPr>
          <p:nvPr>
            <p:ph idx="1"/>
          </p:nvPr>
        </p:nvSpPr>
        <p:spPr>
          <a:xfrm>
            <a:off x="533400" y="1600200"/>
            <a:ext cx="8153400" cy="4876800"/>
          </a:xfrm>
        </p:spPr>
        <p:txBody>
          <a:bodyPr/>
          <a:lstStyle/>
          <a:p>
            <a:pPr marL="0" indent="0">
              <a:spcBef>
                <a:spcPts val="0"/>
              </a:spcBef>
              <a:buNone/>
            </a:pPr>
            <a:r>
              <a:rPr lang="en-US" sz="3200" dirty="0"/>
              <a:t>Copy the data table into your notebook and answer these questions:</a:t>
            </a:r>
          </a:p>
          <a:p>
            <a:pPr marL="731520" indent="-365760">
              <a:spcBef>
                <a:spcPts val="1200"/>
              </a:spcBef>
            </a:pPr>
            <a:r>
              <a:rPr lang="en-US" sz="3200" dirty="0"/>
              <a:t>Did your prediction </a:t>
            </a:r>
            <a:br>
              <a:rPr lang="en-US" sz="3200" dirty="0"/>
            </a:br>
            <a:r>
              <a:rPr lang="en-US" sz="3200" dirty="0"/>
              <a:t>match the results of </a:t>
            </a:r>
            <a:br>
              <a:rPr lang="en-US" sz="3200" dirty="0"/>
            </a:br>
            <a:r>
              <a:rPr lang="en-US" sz="3200" dirty="0"/>
              <a:t>the investigation? </a:t>
            </a:r>
            <a:br>
              <a:rPr lang="en-US" sz="3200" dirty="0"/>
            </a:br>
            <a:r>
              <a:rPr lang="en-US" sz="3200" dirty="0"/>
              <a:t>What is your </a:t>
            </a:r>
            <a:br>
              <a:rPr lang="en-US" sz="3200" dirty="0"/>
            </a:br>
            <a:r>
              <a:rPr lang="en-US" sz="3200" dirty="0"/>
              <a:t>evidence? </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667000"/>
            <a:ext cx="3219450" cy="2286000"/>
          </a:xfrm>
          <a:prstGeom prst="rect">
            <a:avLst/>
          </a:prstGeom>
          <a:noFill/>
          <a:ln>
            <a:noFill/>
          </a:ln>
        </p:spPr>
      </p:pic>
    </p:spTree>
    <p:extLst>
      <p:ext uri="{BB962C8B-B14F-4D97-AF65-F5344CB8AC3E}">
        <p14:creationId xmlns:p14="http://schemas.microsoft.com/office/powerpoint/2010/main" val="505972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Analogy Map</a:t>
            </a:r>
          </a:p>
        </p:txBody>
      </p:sp>
      <p:graphicFrame>
        <p:nvGraphicFramePr>
          <p:cNvPr id="4" name="Content Placeholder 3"/>
          <p:cNvGraphicFramePr>
            <a:graphicFrameLocks noGrp="1"/>
          </p:cNvGraphicFramePr>
          <p:nvPr>
            <p:ph idx="1"/>
            <p:extLst/>
          </p:nvPr>
        </p:nvGraphicFramePr>
        <p:xfrm>
          <a:off x="533400" y="1447801"/>
          <a:ext cx="8077200" cy="4953000"/>
        </p:xfrm>
        <a:graphic>
          <a:graphicData uri="http://schemas.openxmlformats.org/drawingml/2006/table">
            <a:tbl>
              <a:tblPr firstRow="1" firstCol="1" bandRow="1">
                <a:tableStyleId>{5940675A-B579-460E-94D1-54222C63F5DA}</a:tableStyleId>
              </a:tblPr>
              <a:tblGrid>
                <a:gridCol w="1713093">
                  <a:extLst>
                    <a:ext uri="{9D8B030D-6E8A-4147-A177-3AD203B41FA5}">
                      <a16:colId xmlns:a16="http://schemas.microsoft.com/office/drawing/2014/main" val="20000"/>
                    </a:ext>
                  </a:extLst>
                </a:gridCol>
                <a:gridCol w="1330043">
                  <a:extLst>
                    <a:ext uri="{9D8B030D-6E8A-4147-A177-3AD203B41FA5}">
                      <a16:colId xmlns:a16="http://schemas.microsoft.com/office/drawing/2014/main" val="20001"/>
                    </a:ext>
                  </a:extLst>
                </a:gridCol>
                <a:gridCol w="2606885">
                  <a:extLst>
                    <a:ext uri="{9D8B030D-6E8A-4147-A177-3AD203B41FA5}">
                      <a16:colId xmlns:a16="http://schemas.microsoft.com/office/drawing/2014/main" val="20002"/>
                    </a:ext>
                  </a:extLst>
                </a:gridCol>
                <a:gridCol w="2427179">
                  <a:extLst>
                    <a:ext uri="{9D8B030D-6E8A-4147-A177-3AD203B41FA5}">
                      <a16:colId xmlns:a16="http://schemas.microsoft.com/office/drawing/2014/main" val="20003"/>
                    </a:ext>
                  </a:extLst>
                </a:gridCol>
              </a:tblGrid>
              <a:tr h="639348">
                <a:tc>
                  <a:txBody>
                    <a:bodyPr/>
                    <a:lstStyle/>
                    <a:p>
                      <a:pPr marL="0" marR="0" algn="ctr">
                        <a:spcBef>
                          <a:spcPts val="0"/>
                        </a:spcBef>
                        <a:spcAft>
                          <a:spcPts val="0"/>
                        </a:spcAft>
                      </a:pPr>
                      <a:r>
                        <a:rPr lang="en-US" sz="2000" b="1" dirty="0">
                          <a:effectLst/>
                          <a:latin typeface="Calibri" pitchFamily="34" charset="0"/>
                        </a:rPr>
                        <a:t>Part of Our Model</a:t>
                      </a:r>
                      <a:endParaRPr lang="en-US" sz="2000" b="1" dirty="0">
                        <a:effectLst/>
                        <a:latin typeface="Calibri" pitchFamily="34" charset="0"/>
                        <a:ea typeface="Times New Roman"/>
                      </a:endParaRPr>
                    </a:p>
                  </a:txBody>
                  <a:tcPr marL="67456" marR="67456" marT="0" marB="0" anchor="ctr">
                    <a:solidFill>
                      <a:schemeClr val="bg1">
                        <a:lumMod val="85000"/>
                      </a:schemeClr>
                    </a:solidFill>
                  </a:tcPr>
                </a:tc>
                <a:tc>
                  <a:txBody>
                    <a:bodyPr/>
                    <a:lstStyle/>
                    <a:p>
                      <a:pPr marL="0" marR="0" algn="ctr">
                        <a:spcBef>
                          <a:spcPts val="0"/>
                        </a:spcBef>
                        <a:spcAft>
                          <a:spcPts val="0"/>
                        </a:spcAft>
                      </a:pPr>
                      <a:r>
                        <a:rPr lang="en-US" sz="2000" b="1" dirty="0">
                          <a:effectLst/>
                          <a:latin typeface="Calibri" pitchFamily="34" charset="0"/>
                        </a:rPr>
                        <a:t>Is/Are Like</a:t>
                      </a:r>
                      <a:endParaRPr lang="en-US" sz="2000" b="1" dirty="0">
                        <a:effectLst/>
                        <a:latin typeface="Calibri" pitchFamily="34" charset="0"/>
                        <a:ea typeface="Times New Roman"/>
                      </a:endParaRPr>
                    </a:p>
                  </a:txBody>
                  <a:tcPr marL="67456" marR="67456" marT="0" marB="0" anchor="ctr">
                    <a:solidFill>
                      <a:schemeClr val="bg1">
                        <a:lumMod val="85000"/>
                      </a:schemeClr>
                    </a:solidFill>
                  </a:tcPr>
                </a:tc>
                <a:tc>
                  <a:txBody>
                    <a:bodyPr/>
                    <a:lstStyle/>
                    <a:p>
                      <a:pPr marL="0" marR="0" algn="ctr">
                        <a:spcBef>
                          <a:spcPts val="0"/>
                        </a:spcBef>
                        <a:spcAft>
                          <a:spcPts val="0"/>
                        </a:spcAft>
                      </a:pPr>
                      <a:r>
                        <a:rPr lang="en-US" sz="2000" b="1" dirty="0">
                          <a:effectLst/>
                          <a:latin typeface="Calibri" pitchFamily="34" charset="0"/>
                        </a:rPr>
                        <a:t>Part of the Real World</a:t>
                      </a:r>
                      <a:endParaRPr lang="en-US" sz="2000" b="1" dirty="0">
                        <a:effectLst/>
                        <a:latin typeface="Calibri" pitchFamily="34" charset="0"/>
                        <a:ea typeface="Times New Roman"/>
                      </a:endParaRPr>
                    </a:p>
                  </a:txBody>
                  <a:tcPr marL="67456" marR="67456" marT="0" marB="0" anchor="ctr">
                    <a:solidFill>
                      <a:schemeClr val="bg1">
                        <a:lumMod val="85000"/>
                      </a:schemeClr>
                    </a:solidFill>
                  </a:tcPr>
                </a:tc>
                <a:tc>
                  <a:txBody>
                    <a:bodyPr/>
                    <a:lstStyle/>
                    <a:p>
                      <a:pPr marL="0" marR="0" algn="ctr">
                        <a:spcBef>
                          <a:spcPts val="0"/>
                        </a:spcBef>
                        <a:spcAft>
                          <a:spcPts val="0"/>
                        </a:spcAft>
                      </a:pPr>
                      <a:r>
                        <a:rPr lang="en-US" sz="2000" b="1" dirty="0">
                          <a:effectLst/>
                          <a:latin typeface="Calibri" pitchFamily="34" charset="0"/>
                        </a:rPr>
                        <a:t>Because</a:t>
                      </a:r>
                      <a:endParaRPr lang="en-US" sz="2000" b="1" dirty="0">
                        <a:effectLst/>
                        <a:latin typeface="Calibri" pitchFamily="34" charset="0"/>
                        <a:ea typeface="Times New Roman"/>
                      </a:endParaRPr>
                    </a:p>
                  </a:txBody>
                  <a:tcPr marL="67456" marR="67456" marT="0" marB="0" anchor="ctr">
                    <a:solidFill>
                      <a:schemeClr val="bg1">
                        <a:lumMod val="85000"/>
                      </a:schemeClr>
                    </a:solidFill>
                  </a:tcPr>
                </a:tc>
                <a:extLst>
                  <a:ext uri="{0D108BD9-81ED-4DB2-BD59-A6C34878D82A}">
                    <a16:rowId xmlns:a16="http://schemas.microsoft.com/office/drawing/2014/main" val="10000"/>
                  </a:ext>
                </a:extLst>
              </a:tr>
              <a:tr h="1278696">
                <a:tc>
                  <a:txBody>
                    <a:bodyPr/>
                    <a:lstStyle/>
                    <a:p>
                      <a:pPr marL="0" marR="0">
                        <a:spcBef>
                          <a:spcPts val="0"/>
                        </a:spcBef>
                        <a:spcAft>
                          <a:spcPts val="0"/>
                        </a:spcAft>
                      </a:pPr>
                      <a:r>
                        <a:rPr lang="en-US" sz="2000" dirty="0">
                          <a:effectLst/>
                          <a:latin typeface="Calibri" pitchFamily="34" charset="0"/>
                        </a:rPr>
                        <a:t>Pom-poms</a:t>
                      </a:r>
                      <a:endParaRPr lang="en-US" sz="2000" dirty="0">
                        <a:effectLst/>
                        <a:latin typeface="Calibri" pitchFamily="34" charset="0"/>
                        <a:ea typeface="Times New Roman"/>
                      </a:endParaRPr>
                    </a:p>
                  </a:txBody>
                  <a:tcPr marL="67456" marR="67456" marT="0" marB="0" anchor="ctr"/>
                </a:tc>
                <a:tc>
                  <a:txBody>
                    <a:bodyPr/>
                    <a:lstStyle/>
                    <a:p>
                      <a:pPr marL="0" marR="0" algn="ctr">
                        <a:spcBef>
                          <a:spcPts val="0"/>
                        </a:spcBef>
                        <a:spcAft>
                          <a:spcPts val="0"/>
                        </a:spcAft>
                      </a:pPr>
                      <a:r>
                        <a:rPr lang="en-US" sz="2000" b="1" dirty="0">
                          <a:effectLst/>
                          <a:latin typeface="Calibri" pitchFamily="34" charset="0"/>
                        </a:rPr>
                        <a:t>are like</a:t>
                      </a:r>
                      <a:endParaRPr lang="en-US" sz="2000" b="1" dirty="0">
                        <a:effectLst/>
                        <a:latin typeface="Calibri" pitchFamily="34" charset="0"/>
                        <a:ea typeface="Times New Roman"/>
                      </a:endParaRPr>
                    </a:p>
                  </a:txBody>
                  <a:tcPr marL="67456" marR="67456" marT="0" marB="0" anchor="ctr">
                    <a:solidFill>
                      <a:schemeClr val="bg1">
                        <a:lumMod val="85000"/>
                      </a:schemeClr>
                    </a:solidFill>
                  </a:tcPr>
                </a:tc>
                <a:tc>
                  <a:txBody>
                    <a:bodyPr/>
                    <a:lstStyle/>
                    <a:p>
                      <a:pPr marL="0" marR="0">
                        <a:spcBef>
                          <a:spcPts val="0"/>
                        </a:spcBef>
                        <a:spcAft>
                          <a:spcPts val="0"/>
                        </a:spcAft>
                      </a:pPr>
                      <a:r>
                        <a:rPr lang="en-US" sz="2000" dirty="0">
                          <a:effectLst/>
                          <a:latin typeface="Calibri" pitchFamily="34" charset="0"/>
                        </a:rPr>
                        <a:t>different-colored beetles</a:t>
                      </a:r>
                      <a:endParaRPr lang="en-US" sz="2000" dirty="0">
                        <a:effectLst/>
                        <a:latin typeface="Calibri" pitchFamily="34" charset="0"/>
                        <a:ea typeface="Times New Roman"/>
                      </a:endParaRPr>
                    </a:p>
                  </a:txBody>
                  <a:tcPr marL="67456" marR="67456" marT="0" marB="0" anchor="ctr"/>
                </a:tc>
                <a:tc>
                  <a:txBody>
                    <a:bodyPr/>
                    <a:lstStyle/>
                    <a:p>
                      <a:pPr marL="0" marR="0">
                        <a:spcBef>
                          <a:spcPts val="0"/>
                        </a:spcBef>
                        <a:spcAft>
                          <a:spcPts val="0"/>
                        </a:spcAft>
                      </a:pPr>
                      <a:r>
                        <a:rPr lang="en-US" sz="2000" dirty="0">
                          <a:effectLst/>
                          <a:latin typeface="Calibri" pitchFamily="34" charset="0"/>
                        </a:rPr>
                        <a:t>both the beetles and the pom-poms are black, brown, red, green, and yellow.</a:t>
                      </a:r>
                      <a:endParaRPr lang="en-US" sz="2000" dirty="0">
                        <a:effectLst/>
                        <a:latin typeface="Calibri" pitchFamily="34" charset="0"/>
                        <a:ea typeface="Times New Roman"/>
                      </a:endParaRPr>
                    </a:p>
                  </a:txBody>
                  <a:tcPr marL="67456" marR="67456" marT="0" marB="0" anchor="ctr"/>
                </a:tc>
                <a:extLst>
                  <a:ext uri="{0D108BD9-81ED-4DB2-BD59-A6C34878D82A}">
                    <a16:rowId xmlns:a16="http://schemas.microsoft.com/office/drawing/2014/main" val="10001"/>
                  </a:ext>
                </a:extLst>
              </a:tr>
              <a:tr h="1118858">
                <a:tc>
                  <a:txBody>
                    <a:bodyPr/>
                    <a:lstStyle/>
                    <a:p>
                      <a:pPr marL="0" marR="0">
                        <a:spcBef>
                          <a:spcPts val="0"/>
                        </a:spcBef>
                        <a:spcAft>
                          <a:spcPts val="0"/>
                        </a:spcAft>
                      </a:pPr>
                      <a:endParaRPr lang="en-US" sz="2000" dirty="0">
                        <a:effectLst/>
                        <a:latin typeface="Calibri" pitchFamily="34" charset="0"/>
                        <a:ea typeface="Times New Roman"/>
                      </a:endParaRPr>
                    </a:p>
                  </a:txBody>
                  <a:tcPr marL="67456" marR="67456" marT="0" marB="0" anchor="ctr"/>
                </a:tc>
                <a:tc>
                  <a:txBody>
                    <a:bodyPr/>
                    <a:lstStyle/>
                    <a:p>
                      <a:pPr marL="0" marR="0" algn="ctr">
                        <a:spcBef>
                          <a:spcPts val="0"/>
                        </a:spcBef>
                        <a:spcAft>
                          <a:spcPts val="0"/>
                        </a:spcAft>
                      </a:pPr>
                      <a:r>
                        <a:rPr lang="en-US" sz="2000" b="1" dirty="0">
                          <a:effectLst/>
                          <a:latin typeface="Calibri" pitchFamily="34" charset="0"/>
                          <a:ea typeface="Times New Roman"/>
                        </a:rPr>
                        <a:t>are like</a:t>
                      </a:r>
                    </a:p>
                  </a:txBody>
                  <a:tcPr marL="67456" marR="67456" marT="0" marB="0" anchor="ctr">
                    <a:solidFill>
                      <a:schemeClr val="bg1">
                        <a:lumMod val="85000"/>
                      </a:schemeClr>
                    </a:solidFill>
                  </a:tcPr>
                </a:tc>
                <a:tc>
                  <a:txBody>
                    <a:bodyPr/>
                    <a:lstStyle/>
                    <a:p>
                      <a:pPr marL="0" marR="0">
                        <a:spcBef>
                          <a:spcPts val="0"/>
                        </a:spcBef>
                        <a:spcAft>
                          <a:spcPts val="0"/>
                        </a:spcAft>
                      </a:pPr>
                      <a:r>
                        <a:rPr lang="en-US" sz="2000" dirty="0">
                          <a:effectLst/>
                          <a:latin typeface="Calibri" pitchFamily="34" charset="0"/>
                          <a:ea typeface="Times New Roman"/>
                        </a:rPr>
                        <a:t>a lizard’s mouth</a:t>
                      </a:r>
                    </a:p>
                  </a:txBody>
                  <a:tcPr marL="67456" marR="67456" marT="0" marB="0" anchor="ctr"/>
                </a:tc>
                <a:tc>
                  <a:txBody>
                    <a:bodyPr/>
                    <a:lstStyle/>
                    <a:p>
                      <a:pPr marL="0" marR="0">
                        <a:spcBef>
                          <a:spcPts val="0"/>
                        </a:spcBef>
                        <a:spcAft>
                          <a:spcPts val="0"/>
                        </a:spcAft>
                      </a:pPr>
                      <a:endParaRPr lang="en-US" sz="2000" dirty="0">
                        <a:effectLst/>
                        <a:latin typeface="Calibri" pitchFamily="34" charset="0"/>
                        <a:ea typeface="Times New Roman"/>
                      </a:endParaRPr>
                    </a:p>
                  </a:txBody>
                  <a:tcPr marL="67456" marR="67456" marT="0" marB="0" anchor="ctr"/>
                </a:tc>
                <a:extLst>
                  <a:ext uri="{0D108BD9-81ED-4DB2-BD59-A6C34878D82A}">
                    <a16:rowId xmlns:a16="http://schemas.microsoft.com/office/drawing/2014/main" val="10002"/>
                  </a:ext>
                </a:extLst>
              </a:tr>
              <a:tr h="958049">
                <a:tc>
                  <a:txBody>
                    <a:bodyPr/>
                    <a:lstStyle/>
                    <a:p>
                      <a:pPr marL="0" marR="0">
                        <a:spcBef>
                          <a:spcPts val="0"/>
                        </a:spcBef>
                        <a:spcAft>
                          <a:spcPts val="0"/>
                        </a:spcAft>
                      </a:pPr>
                      <a:r>
                        <a:rPr lang="en-US" sz="2000" dirty="0">
                          <a:effectLst/>
                          <a:latin typeface="Calibri" pitchFamily="34" charset="0"/>
                          <a:ea typeface="Times New Roman"/>
                        </a:rPr>
                        <a:t>Picking up a pom-pom</a:t>
                      </a:r>
                    </a:p>
                  </a:txBody>
                  <a:tcPr marL="67456" marR="67456" marT="0" marB="0" anchor="ctr"/>
                </a:tc>
                <a:tc>
                  <a:txBody>
                    <a:bodyPr/>
                    <a:lstStyle/>
                    <a:p>
                      <a:pPr marL="0" marR="0" algn="ctr">
                        <a:spcBef>
                          <a:spcPts val="0"/>
                        </a:spcBef>
                        <a:spcAft>
                          <a:spcPts val="0"/>
                        </a:spcAft>
                      </a:pPr>
                      <a:r>
                        <a:rPr lang="en-US" sz="2000" b="1" dirty="0">
                          <a:effectLst/>
                          <a:latin typeface="Calibri" pitchFamily="34" charset="0"/>
                          <a:ea typeface="Times New Roman"/>
                        </a:rPr>
                        <a:t>is like</a:t>
                      </a:r>
                    </a:p>
                  </a:txBody>
                  <a:tcPr marL="67456" marR="67456" marT="0" marB="0" anchor="ctr">
                    <a:solidFill>
                      <a:schemeClr val="bg1">
                        <a:lumMod val="85000"/>
                      </a:schemeClr>
                    </a:solidFill>
                  </a:tcPr>
                </a:tc>
                <a:tc>
                  <a:txBody>
                    <a:bodyPr/>
                    <a:lstStyle/>
                    <a:p>
                      <a:pPr marL="0" marR="0">
                        <a:spcBef>
                          <a:spcPts val="0"/>
                        </a:spcBef>
                        <a:spcAft>
                          <a:spcPts val="0"/>
                        </a:spcAft>
                      </a:pPr>
                      <a:endParaRPr lang="en-US" sz="2000" dirty="0">
                        <a:effectLst/>
                        <a:latin typeface="Calibri" pitchFamily="34" charset="0"/>
                        <a:ea typeface="Times New Roman"/>
                      </a:endParaRPr>
                    </a:p>
                  </a:txBody>
                  <a:tcPr marL="67456" marR="67456" marT="0" marB="0" anchor="ctr"/>
                </a:tc>
                <a:tc>
                  <a:txBody>
                    <a:bodyPr/>
                    <a:lstStyle/>
                    <a:p>
                      <a:pPr marL="0" marR="0">
                        <a:spcBef>
                          <a:spcPts val="0"/>
                        </a:spcBef>
                        <a:spcAft>
                          <a:spcPts val="0"/>
                        </a:spcAft>
                      </a:pPr>
                      <a:endParaRPr lang="en-US" sz="2000" dirty="0">
                        <a:effectLst/>
                        <a:latin typeface="Calibri" pitchFamily="34" charset="0"/>
                        <a:ea typeface="Times New Roman"/>
                      </a:endParaRPr>
                    </a:p>
                  </a:txBody>
                  <a:tcPr marL="67456" marR="67456" marT="0" marB="0" anchor="ctr"/>
                </a:tc>
                <a:extLst>
                  <a:ext uri="{0D108BD9-81ED-4DB2-BD59-A6C34878D82A}">
                    <a16:rowId xmlns:a16="http://schemas.microsoft.com/office/drawing/2014/main" val="10003"/>
                  </a:ext>
                </a:extLst>
              </a:tr>
              <a:tr h="958049">
                <a:tc>
                  <a:txBody>
                    <a:bodyPr/>
                    <a:lstStyle/>
                    <a:p>
                      <a:pPr marL="0" marR="0">
                        <a:spcBef>
                          <a:spcPts val="0"/>
                        </a:spcBef>
                        <a:spcAft>
                          <a:spcPts val="0"/>
                        </a:spcAft>
                      </a:pPr>
                      <a:r>
                        <a:rPr lang="en-US" sz="2000" dirty="0">
                          <a:effectLst/>
                          <a:latin typeface="Calibri" pitchFamily="34" charset="0"/>
                          <a:ea typeface="Times New Roman"/>
                        </a:rPr>
                        <a:t>Fabric</a:t>
                      </a:r>
                    </a:p>
                  </a:txBody>
                  <a:tcPr marL="67456" marR="67456" marT="0" marB="0" anchor="ctr"/>
                </a:tc>
                <a:tc>
                  <a:txBody>
                    <a:bodyPr/>
                    <a:lstStyle/>
                    <a:p>
                      <a:pPr marL="0" marR="0" algn="ctr">
                        <a:spcBef>
                          <a:spcPts val="0"/>
                        </a:spcBef>
                        <a:spcAft>
                          <a:spcPts val="0"/>
                        </a:spcAft>
                      </a:pPr>
                      <a:r>
                        <a:rPr lang="en-US" sz="2000" b="1" dirty="0">
                          <a:effectLst/>
                          <a:latin typeface="Calibri" pitchFamily="34" charset="0"/>
                          <a:ea typeface="Times New Roman"/>
                        </a:rPr>
                        <a:t>is like</a:t>
                      </a:r>
                    </a:p>
                  </a:txBody>
                  <a:tcPr marL="67456" marR="67456" marT="0" marB="0" anchor="ctr">
                    <a:solidFill>
                      <a:schemeClr val="bg1">
                        <a:lumMod val="85000"/>
                      </a:schemeClr>
                    </a:solidFill>
                  </a:tcPr>
                </a:tc>
                <a:tc>
                  <a:txBody>
                    <a:bodyPr/>
                    <a:lstStyle/>
                    <a:p>
                      <a:pPr marL="0" marR="0">
                        <a:spcBef>
                          <a:spcPts val="0"/>
                        </a:spcBef>
                        <a:spcAft>
                          <a:spcPts val="0"/>
                        </a:spcAft>
                      </a:pPr>
                      <a:endParaRPr lang="en-US" sz="2000" dirty="0">
                        <a:effectLst/>
                        <a:latin typeface="Calibri" pitchFamily="34" charset="0"/>
                        <a:ea typeface="Times New Roman"/>
                      </a:endParaRPr>
                    </a:p>
                  </a:txBody>
                  <a:tcPr marL="67456" marR="67456" marT="0" marB="0" anchor="ctr"/>
                </a:tc>
                <a:tc>
                  <a:txBody>
                    <a:bodyPr/>
                    <a:lstStyle/>
                    <a:p>
                      <a:pPr marL="0" marR="0">
                        <a:spcBef>
                          <a:spcPts val="0"/>
                        </a:spcBef>
                        <a:spcAft>
                          <a:spcPts val="0"/>
                        </a:spcAft>
                      </a:pPr>
                      <a:endParaRPr lang="en-US" sz="2000" dirty="0">
                        <a:effectLst/>
                        <a:latin typeface="Calibri" pitchFamily="34" charset="0"/>
                        <a:ea typeface="Times New Roman"/>
                      </a:endParaRPr>
                    </a:p>
                  </a:txBody>
                  <a:tcPr marL="67456" marR="67456"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47241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Autofit/>
          </a:bodyPr>
          <a:lstStyle/>
          <a:p>
            <a:r>
              <a:rPr lang="en-US" dirty="0"/>
              <a:t>Analyzing the Desert Model</a:t>
            </a:r>
          </a:p>
        </p:txBody>
      </p:sp>
      <p:sp>
        <p:nvSpPr>
          <p:cNvPr id="3" name="Content Placeholder 2"/>
          <p:cNvSpPr>
            <a:spLocks noGrp="1"/>
          </p:cNvSpPr>
          <p:nvPr>
            <p:ph idx="1"/>
          </p:nvPr>
        </p:nvSpPr>
        <p:spPr>
          <a:xfrm>
            <a:off x="609600" y="1600200"/>
            <a:ext cx="8077200" cy="4876800"/>
          </a:xfrm>
        </p:spPr>
        <p:txBody>
          <a:bodyPr/>
          <a:lstStyle/>
          <a:p>
            <a:pPr marL="365760" indent="-365760"/>
            <a:r>
              <a:rPr lang="en-US" sz="3200" dirty="0"/>
              <a:t>What are the strengths of the model? </a:t>
            </a:r>
          </a:p>
          <a:p>
            <a:pPr marL="731520" lvl="1" indent="0">
              <a:spcBef>
                <a:spcPts val="600"/>
              </a:spcBef>
              <a:buNone/>
            </a:pPr>
            <a:r>
              <a:rPr lang="en-US" sz="3200" b="1" dirty="0"/>
              <a:t>Example: </a:t>
            </a:r>
            <a:r>
              <a:rPr lang="en-US" sz="3200" dirty="0"/>
              <a:t>The pom-poms are the same colors as the beetles in the story.</a:t>
            </a:r>
          </a:p>
          <a:p>
            <a:pPr marL="365760" indent="-365760">
              <a:spcBef>
                <a:spcPts val="1800"/>
              </a:spcBef>
            </a:pPr>
            <a:r>
              <a:rPr lang="en-US" sz="3200" dirty="0"/>
              <a:t>What are the limitations of the model? </a:t>
            </a:r>
          </a:p>
          <a:p>
            <a:pPr marL="731520" lvl="1" indent="0">
              <a:spcBef>
                <a:spcPts val="600"/>
              </a:spcBef>
              <a:buNone/>
            </a:pPr>
            <a:r>
              <a:rPr lang="en-US" sz="3200" b="1" dirty="0"/>
              <a:t>Example: </a:t>
            </a:r>
            <a:r>
              <a:rPr lang="en-US" sz="3200" dirty="0"/>
              <a:t>Lizards in real life wouldn’t eat only six beetles.</a:t>
            </a:r>
          </a:p>
        </p:txBody>
      </p:sp>
    </p:spTree>
    <p:extLst>
      <p:ext uri="{BB962C8B-B14F-4D97-AF65-F5344CB8AC3E}">
        <p14:creationId xmlns:p14="http://schemas.microsoft.com/office/powerpoint/2010/main" val="2471367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Lesson 4: Focus Question</a:t>
            </a:r>
          </a:p>
        </p:txBody>
      </p:sp>
      <p:sp>
        <p:nvSpPr>
          <p:cNvPr id="3" name="Content Placeholder 2"/>
          <p:cNvSpPr>
            <a:spLocks noGrp="1"/>
          </p:cNvSpPr>
          <p:nvPr>
            <p:ph idx="1"/>
          </p:nvPr>
        </p:nvSpPr>
        <p:spPr>
          <a:xfrm>
            <a:off x="685800" y="1524000"/>
            <a:ext cx="8001000" cy="4419600"/>
          </a:xfrm>
        </p:spPr>
        <p:txBody>
          <a:bodyPr/>
          <a:lstStyle/>
          <a:p>
            <a:pPr marL="0" indent="0">
              <a:buNone/>
            </a:pPr>
            <a:r>
              <a:rPr lang="en-US" sz="3200" dirty="0"/>
              <a:t>How can data help us explain why trait variations among desert beetles matter? </a:t>
            </a:r>
          </a:p>
        </p:txBody>
      </p:sp>
    </p:spTree>
    <p:extLst>
      <p:ext uri="{BB962C8B-B14F-4D97-AF65-F5344CB8AC3E}">
        <p14:creationId xmlns:p14="http://schemas.microsoft.com/office/powerpoint/2010/main" val="1223829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Investigation 2: Analyzing the Beetle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074240"/>
              </p:ext>
            </p:extLst>
          </p:nvPr>
        </p:nvGraphicFramePr>
        <p:xfrm>
          <a:off x="609600" y="4191000"/>
          <a:ext cx="8153400" cy="2133600"/>
        </p:xfrm>
        <a:graphic>
          <a:graphicData uri="http://schemas.openxmlformats.org/drawingml/2006/table">
            <a:tbl>
              <a:tblPr firstRow="1" firstCol="1" bandRow="1">
                <a:tableStyleId>{5940675A-B579-460E-94D1-54222C63F5DA}</a:tableStyleId>
              </a:tblPr>
              <a:tblGrid>
                <a:gridCol w="981428">
                  <a:extLst>
                    <a:ext uri="{9D8B030D-6E8A-4147-A177-3AD203B41FA5}">
                      <a16:colId xmlns:a16="http://schemas.microsoft.com/office/drawing/2014/main" val="20000"/>
                    </a:ext>
                  </a:extLst>
                </a:gridCol>
                <a:gridCol w="2642306">
                  <a:extLst>
                    <a:ext uri="{9D8B030D-6E8A-4147-A177-3AD203B41FA5}">
                      <a16:colId xmlns:a16="http://schemas.microsoft.com/office/drawing/2014/main" val="20001"/>
                    </a:ext>
                  </a:extLst>
                </a:gridCol>
                <a:gridCol w="1434394">
                  <a:extLst>
                    <a:ext uri="{9D8B030D-6E8A-4147-A177-3AD203B41FA5}">
                      <a16:colId xmlns:a16="http://schemas.microsoft.com/office/drawing/2014/main" val="20002"/>
                    </a:ext>
                  </a:extLst>
                </a:gridCol>
                <a:gridCol w="3095272">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en-US" sz="2000" b="1" dirty="0">
                          <a:effectLst/>
                          <a:latin typeface="Calibri" pitchFamily="34" charset="0"/>
                        </a:rPr>
                        <a:t>Color of Beetle</a:t>
                      </a:r>
                      <a:endParaRPr lang="en-US" sz="2000" b="1" dirty="0">
                        <a:effectLst/>
                        <a:latin typeface="Calibri" pitchFamily="34" charset="0"/>
                        <a:ea typeface="Calibri"/>
                        <a:cs typeface="Times New Roman"/>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2000" b="1" dirty="0">
                          <a:effectLst/>
                          <a:latin typeface="Calibri" pitchFamily="34" charset="0"/>
                        </a:rPr>
                        <a:t>Beetles Eaten</a:t>
                      </a:r>
                      <a:endParaRPr lang="en-US" sz="2000" b="1" dirty="0">
                        <a:effectLst/>
                        <a:latin typeface="Calibri" pitchFamily="34" charset="0"/>
                        <a:ea typeface="Calibri"/>
                        <a:cs typeface="Times New Roman"/>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2000" b="1" dirty="0">
                          <a:effectLst/>
                          <a:latin typeface="Calibri" pitchFamily="34" charset="0"/>
                        </a:rPr>
                        <a:t>&gt;, &lt;, or =</a:t>
                      </a:r>
                      <a:endParaRPr lang="en-US" sz="2000" b="1" dirty="0">
                        <a:effectLst/>
                        <a:latin typeface="Calibri" pitchFamily="34" charset="0"/>
                        <a:ea typeface="Calibri"/>
                        <a:cs typeface="Times New Roman"/>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2000" b="1" dirty="0">
                          <a:effectLst/>
                          <a:latin typeface="Calibri" pitchFamily="34" charset="0"/>
                        </a:rPr>
                        <a:t>Beetles That Survived</a:t>
                      </a:r>
                      <a:endParaRPr lang="en-US" sz="2000" b="1" dirty="0">
                        <a:effectLst/>
                        <a:latin typeface="Calibri" pitchFamily="34" charset="0"/>
                        <a:ea typeface="Calibri"/>
                        <a:cs typeface="Times New Roman"/>
                      </a:endParaRPr>
                    </a:p>
                  </a:txBody>
                  <a:tcPr marL="68580" marR="68580" marT="0" marB="0">
                    <a:solidFill>
                      <a:schemeClr val="bg1">
                        <a:lumMod val="85000"/>
                      </a:schemeClr>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000" dirty="0">
                          <a:effectLst/>
                          <a:latin typeface="Calibri" pitchFamily="34" charset="0"/>
                        </a:rPr>
                        <a:t> </a:t>
                      </a:r>
                      <a:endParaRPr lang="en-US" sz="2000" dirty="0">
                        <a:effectLst/>
                        <a:latin typeface="Calibri" pitchFamily="34" charset="0"/>
                        <a:ea typeface="Calibri"/>
                        <a:cs typeface="Times New Roman"/>
                      </a:endParaRPr>
                    </a:p>
                  </a:txBody>
                  <a:tcPr marL="68580" marR="68580" marT="0" marB="0"/>
                </a:tc>
                <a:tc>
                  <a:txBody>
                    <a:bodyPr/>
                    <a:lstStyle/>
                    <a:p>
                      <a:pPr marL="0" marR="0">
                        <a:spcBef>
                          <a:spcPts val="600"/>
                        </a:spcBef>
                        <a:spcAft>
                          <a:spcPts val="0"/>
                        </a:spcAft>
                      </a:pPr>
                      <a:r>
                        <a:rPr lang="en-US" sz="2000" dirty="0">
                          <a:effectLst/>
                          <a:latin typeface="Calibri" pitchFamily="34" charset="0"/>
                        </a:rPr>
                        <a:t>Number of the</a:t>
                      </a:r>
                    </a:p>
                    <a:p>
                      <a:pPr marL="0" marR="0">
                        <a:spcBef>
                          <a:spcPts val="0"/>
                        </a:spcBef>
                        <a:spcAft>
                          <a:spcPts val="0"/>
                        </a:spcAft>
                      </a:pPr>
                      <a:r>
                        <a:rPr lang="en-US" sz="2000" dirty="0">
                          <a:effectLst/>
                          <a:latin typeface="Calibri" pitchFamily="34" charset="0"/>
                        </a:rPr>
                        <a:t>color eaten</a:t>
                      </a:r>
                    </a:p>
                    <a:p>
                      <a:pPr marL="0" marR="0">
                        <a:spcBef>
                          <a:spcPts val="0"/>
                        </a:spcBef>
                        <a:spcAft>
                          <a:spcPts val="0"/>
                        </a:spcAft>
                      </a:pPr>
                      <a:r>
                        <a:rPr lang="en-US" sz="2000" dirty="0">
                          <a:effectLst/>
                          <a:latin typeface="Calibri" pitchFamily="34" charset="0"/>
                        </a:rPr>
                        <a:t> </a:t>
                      </a:r>
                      <a:br>
                        <a:rPr lang="en-US" sz="2000" dirty="0">
                          <a:effectLst/>
                          <a:latin typeface="Calibri" pitchFamily="34" charset="0"/>
                        </a:rPr>
                      </a:br>
                      <a:r>
                        <a:rPr lang="en-US" sz="2000" dirty="0">
                          <a:effectLst/>
                          <a:latin typeface="Calibri" pitchFamily="34" charset="0"/>
                        </a:rPr>
                        <a:t>Total number</a:t>
                      </a:r>
                    </a:p>
                    <a:p>
                      <a:pPr marL="0" marR="0">
                        <a:spcBef>
                          <a:spcPts val="0"/>
                        </a:spcBef>
                        <a:spcAft>
                          <a:spcPts val="600"/>
                        </a:spcAft>
                      </a:pPr>
                      <a:r>
                        <a:rPr lang="en-US" sz="2000" dirty="0">
                          <a:effectLst/>
                          <a:latin typeface="Calibri" pitchFamily="34" charset="0"/>
                        </a:rPr>
                        <a:t>of the color</a:t>
                      </a:r>
                      <a:endParaRPr lang="en-US" sz="2000" dirty="0">
                        <a:effectLst/>
                        <a:latin typeface="Calibri" pitchFamily="34" charset="0"/>
                        <a:ea typeface="Calibri"/>
                        <a:cs typeface="Times New Roman"/>
                      </a:endParaRPr>
                    </a:p>
                  </a:txBody>
                  <a:tcPr marL="68580" marR="68580" marT="0" marB="0"/>
                </a:tc>
                <a:tc>
                  <a:txBody>
                    <a:bodyPr/>
                    <a:lstStyle/>
                    <a:p>
                      <a:pPr marL="0" marR="0">
                        <a:spcBef>
                          <a:spcPts val="0"/>
                        </a:spcBef>
                        <a:spcAft>
                          <a:spcPts val="0"/>
                        </a:spcAft>
                      </a:pPr>
                      <a:r>
                        <a:rPr lang="en-US" sz="2000" dirty="0">
                          <a:effectLst/>
                          <a:latin typeface="Calibri" pitchFamily="34" charset="0"/>
                        </a:rPr>
                        <a:t> </a:t>
                      </a:r>
                      <a:endParaRPr lang="en-US" sz="2000" dirty="0">
                        <a:effectLst/>
                        <a:latin typeface="Calibri" pitchFamily="34" charset="0"/>
                        <a:ea typeface="Calibri"/>
                        <a:cs typeface="Times New Roman"/>
                      </a:endParaRPr>
                    </a:p>
                  </a:txBody>
                  <a:tcPr marL="68580" marR="68580" marT="0" marB="0"/>
                </a:tc>
                <a:tc>
                  <a:txBody>
                    <a:bodyPr/>
                    <a:lstStyle/>
                    <a:p>
                      <a:pPr marL="0" marR="0">
                        <a:spcBef>
                          <a:spcPts val="600"/>
                        </a:spcBef>
                        <a:spcAft>
                          <a:spcPts val="0"/>
                        </a:spcAft>
                      </a:pPr>
                      <a:r>
                        <a:rPr lang="en-US" sz="2000" dirty="0">
                          <a:effectLst/>
                          <a:latin typeface="Calibri" pitchFamily="34" charset="0"/>
                        </a:rPr>
                        <a:t>Number of the</a:t>
                      </a:r>
                    </a:p>
                    <a:p>
                      <a:pPr marL="0" marR="0">
                        <a:spcBef>
                          <a:spcPts val="0"/>
                        </a:spcBef>
                        <a:spcAft>
                          <a:spcPts val="0"/>
                        </a:spcAft>
                      </a:pPr>
                      <a:r>
                        <a:rPr lang="en-US" sz="2000" dirty="0">
                          <a:effectLst/>
                          <a:latin typeface="Calibri" pitchFamily="34" charset="0"/>
                        </a:rPr>
                        <a:t>color not eaten</a:t>
                      </a:r>
                    </a:p>
                    <a:p>
                      <a:pPr marL="0" marR="0">
                        <a:spcBef>
                          <a:spcPts val="0"/>
                        </a:spcBef>
                        <a:spcAft>
                          <a:spcPts val="0"/>
                        </a:spcAft>
                      </a:pPr>
                      <a:r>
                        <a:rPr lang="en-US" sz="2000" dirty="0">
                          <a:effectLst/>
                          <a:latin typeface="Calibri" pitchFamily="34" charset="0"/>
                        </a:rPr>
                        <a:t> </a:t>
                      </a:r>
                    </a:p>
                    <a:p>
                      <a:pPr marL="0" marR="0">
                        <a:spcBef>
                          <a:spcPts val="0"/>
                        </a:spcBef>
                        <a:spcAft>
                          <a:spcPts val="0"/>
                        </a:spcAft>
                      </a:pPr>
                      <a:r>
                        <a:rPr lang="en-US" sz="2000" dirty="0">
                          <a:effectLst/>
                          <a:latin typeface="Calibri" pitchFamily="34" charset="0"/>
                        </a:rPr>
                        <a:t>Total number</a:t>
                      </a:r>
                    </a:p>
                    <a:p>
                      <a:pPr marL="0" marR="0">
                        <a:spcBef>
                          <a:spcPts val="0"/>
                        </a:spcBef>
                        <a:spcAft>
                          <a:spcPts val="600"/>
                        </a:spcAft>
                      </a:pPr>
                      <a:r>
                        <a:rPr lang="en-US" sz="2000" dirty="0">
                          <a:effectLst/>
                          <a:latin typeface="Calibri" pitchFamily="34" charset="0"/>
                        </a:rPr>
                        <a:t>of the color</a:t>
                      </a:r>
                      <a:endParaRPr lang="en-US" sz="2000" dirty="0">
                        <a:effectLst/>
                        <a:latin typeface="Calibri" pitchFamily="34" charset="0"/>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cxnSp>
        <p:nvCxnSpPr>
          <p:cNvPr id="6" name="Straight Connector 5"/>
          <p:cNvCxnSpPr/>
          <p:nvPr/>
        </p:nvCxnSpPr>
        <p:spPr>
          <a:xfrm>
            <a:off x="7848600" y="5715000"/>
            <a:ext cx="762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276600" y="5715000"/>
            <a:ext cx="762000" cy="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33400" y="1295400"/>
            <a:ext cx="7924800" cy="2662267"/>
          </a:xfrm>
          <a:prstGeom prst="rect">
            <a:avLst/>
          </a:prstGeom>
          <a:noFill/>
        </p:spPr>
        <p:txBody>
          <a:bodyPr wrap="square" rtlCol="0">
            <a:spAutoFit/>
          </a:bodyPr>
          <a:lstStyle/>
          <a:p>
            <a:pPr marL="365760" indent="-365760">
              <a:spcBef>
                <a:spcPts val="600"/>
              </a:spcBef>
              <a:buClr>
                <a:schemeClr val="bg1">
                  <a:lumMod val="75000"/>
                </a:schemeClr>
              </a:buClr>
              <a:buFont typeface="Arial" pitchFamily="34" charset="0"/>
              <a:buChar char="•"/>
            </a:pPr>
            <a:r>
              <a:rPr lang="en-US" sz="2700" dirty="0">
                <a:latin typeface="Calibri" pitchFamily="34" charset="0"/>
              </a:rPr>
              <a:t>Work with a partner to complete handout 2.5 (Calculating the Fraction of Beetles) using the data collected in the previous investigation.</a:t>
            </a:r>
          </a:p>
          <a:p>
            <a:pPr marL="365760" indent="-365760">
              <a:spcBef>
                <a:spcPts val="600"/>
              </a:spcBef>
              <a:buClr>
                <a:schemeClr val="bg1">
                  <a:lumMod val="75000"/>
                </a:schemeClr>
              </a:buClr>
              <a:buFont typeface="Arial" pitchFamily="34" charset="0"/>
              <a:buChar char="•"/>
            </a:pPr>
            <a:r>
              <a:rPr lang="en-US" sz="2700" dirty="0">
                <a:latin typeface="Calibri" pitchFamily="34" charset="0"/>
              </a:rPr>
              <a:t>Keep this focus question in mind: </a:t>
            </a:r>
            <a:r>
              <a:rPr lang="en-US" sz="2700" i="1" dirty="0">
                <a:latin typeface="Calibri" pitchFamily="34" charset="0"/>
              </a:rPr>
              <a:t>How can data help us explain why trait variations among desert beetles matter?</a:t>
            </a:r>
          </a:p>
        </p:txBody>
      </p:sp>
    </p:spTree>
    <p:extLst>
      <p:ext uri="{BB962C8B-B14F-4D97-AF65-F5344CB8AC3E}">
        <p14:creationId xmlns:p14="http://schemas.microsoft.com/office/powerpoint/2010/main" val="426335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2</a:t>
            </a:r>
          </a:p>
        </p:txBody>
      </p:sp>
      <p:sp>
        <p:nvSpPr>
          <p:cNvPr id="3" name="Content Placeholder 2"/>
          <p:cNvSpPr>
            <a:spLocks noGrp="1"/>
          </p:cNvSpPr>
          <p:nvPr>
            <p:ph idx="1"/>
          </p:nvPr>
        </p:nvSpPr>
        <p:spPr>
          <a:xfrm>
            <a:off x="609600" y="1219200"/>
            <a:ext cx="8229600" cy="5257800"/>
          </a:xfrm>
        </p:spPr>
        <p:txBody>
          <a:bodyPr/>
          <a:lstStyle/>
          <a:p>
            <a:pPr marL="365760" indent="-365760">
              <a:spcBef>
                <a:spcPts val="300"/>
              </a:spcBef>
            </a:pPr>
            <a:r>
              <a:rPr lang="en-US" sz="3200" dirty="0"/>
              <a:t>Day-1 reflections</a:t>
            </a:r>
          </a:p>
          <a:p>
            <a:pPr marL="365760" indent="-365760">
              <a:spcBef>
                <a:spcPts val="300"/>
              </a:spcBef>
            </a:pPr>
            <a:r>
              <a:rPr lang="en-US" sz="3200" dirty="0"/>
              <a:t>Focus questions</a:t>
            </a:r>
          </a:p>
          <a:p>
            <a:pPr marL="365760" indent="-365760">
              <a:spcBef>
                <a:spcPts val="300"/>
              </a:spcBef>
            </a:pPr>
            <a:r>
              <a:rPr lang="en-US" sz="3200" dirty="0"/>
              <a:t>Review of STL strategies 1–3</a:t>
            </a:r>
          </a:p>
          <a:p>
            <a:pPr marL="365760" indent="-365760">
              <a:spcBef>
                <a:spcPts val="300"/>
              </a:spcBef>
            </a:pPr>
            <a:r>
              <a:rPr lang="en-US" sz="3200" dirty="0"/>
              <a:t>STL lesson analysis: elicit and probe questions</a:t>
            </a:r>
          </a:p>
          <a:p>
            <a:pPr marL="365760" indent="-365760">
              <a:spcBef>
                <a:spcPts val="300"/>
              </a:spcBef>
            </a:pPr>
            <a:r>
              <a:rPr lang="en-US" sz="3200" dirty="0"/>
              <a:t>STL lesson analysis: probe and challenge questions</a:t>
            </a:r>
          </a:p>
          <a:p>
            <a:pPr marL="365760" indent="-365760">
              <a:spcBef>
                <a:spcPts val="300"/>
              </a:spcBef>
            </a:pPr>
            <a:r>
              <a:rPr lang="en-US" sz="3200" dirty="0"/>
              <a:t>Practice using elicit and probe questions</a:t>
            </a:r>
          </a:p>
          <a:p>
            <a:pPr marL="365760" indent="-365760">
              <a:spcBef>
                <a:spcPts val="300"/>
              </a:spcBef>
            </a:pPr>
            <a:r>
              <a:rPr lang="en-US" sz="3200" dirty="0"/>
              <a:t>Lunch</a:t>
            </a:r>
          </a:p>
          <a:p>
            <a:pPr marL="365760" indent="-365760">
              <a:spcBef>
                <a:spcPts val="300"/>
              </a:spcBef>
            </a:pPr>
            <a:r>
              <a:rPr lang="en-US" sz="3200" dirty="0"/>
              <a:t>Content deepening: variation in traits</a:t>
            </a:r>
          </a:p>
          <a:p>
            <a:pPr marL="365760" indent="-365760">
              <a:spcBef>
                <a:spcPts val="300"/>
              </a:spcBef>
            </a:pPr>
            <a:r>
              <a:rPr lang="en-US" sz="32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Investigation 2: Analyzing the Beetle Data</a:t>
            </a:r>
          </a:p>
        </p:txBody>
      </p:sp>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114" y="1371600"/>
            <a:ext cx="6267771" cy="5486400"/>
          </a:xfrm>
          <a:prstGeom prst="rect">
            <a:avLst/>
          </a:prstGeom>
        </p:spPr>
      </p:pic>
    </p:spTree>
    <p:extLst>
      <p:ext uri="{BB962C8B-B14F-4D97-AF65-F5344CB8AC3E}">
        <p14:creationId xmlns:p14="http://schemas.microsoft.com/office/powerpoint/2010/main" val="4114250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Comparing Methods</a:t>
            </a:r>
          </a:p>
        </p:txBody>
      </p:sp>
      <p:sp>
        <p:nvSpPr>
          <p:cNvPr id="5" name="Content Placeholder 4"/>
          <p:cNvSpPr>
            <a:spLocks noGrp="1"/>
          </p:cNvSpPr>
          <p:nvPr>
            <p:ph idx="1"/>
          </p:nvPr>
        </p:nvSpPr>
        <p:spPr>
          <a:xfrm>
            <a:off x="609600" y="1371600"/>
            <a:ext cx="8229600" cy="5105400"/>
          </a:xfrm>
        </p:spPr>
        <p:txBody>
          <a:bodyPr/>
          <a:lstStyle/>
          <a:p>
            <a:pPr marL="0" indent="0">
              <a:spcBef>
                <a:spcPts val="2400"/>
              </a:spcBef>
              <a:buNone/>
            </a:pPr>
            <a:r>
              <a:rPr lang="en-US" sz="2800" i="1" dirty="0"/>
              <a:t>Which method makes it easier for you to understand the data from our desert model? Why?</a:t>
            </a:r>
          </a:p>
          <a:p>
            <a:pPr marL="0" indent="0">
              <a:spcBef>
                <a:spcPts val="1800"/>
              </a:spcBef>
              <a:buNone/>
            </a:pPr>
            <a:r>
              <a:rPr lang="en-US" sz="2800" b="1" dirty="0"/>
              <a:t>Sentence starter:</a:t>
            </a:r>
          </a:p>
          <a:p>
            <a:pPr marL="731520" indent="0">
              <a:spcBef>
                <a:spcPts val="1200"/>
              </a:spcBef>
              <a:buNone/>
            </a:pPr>
            <a:r>
              <a:rPr lang="en-US" sz="2800" i="1" dirty="0"/>
              <a:t>[Fractions/bar graphs] make it easier for me to understand the data from our desert model because ____________.</a:t>
            </a:r>
          </a:p>
        </p:txBody>
      </p:sp>
    </p:spTree>
    <p:extLst>
      <p:ext uri="{BB962C8B-B14F-4D97-AF65-F5344CB8AC3E}">
        <p14:creationId xmlns:p14="http://schemas.microsoft.com/office/powerpoint/2010/main" val="3707658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Constructing a Scientific Explanation</a:t>
            </a:r>
          </a:p>
        </p:txBody>
      </p:sp>
      <p:sp>
        <p:nvSpPr>
          <p:cNvPr id="3" name="Content Placeholder 2"/>
          <p:cNvSpPr>
            <a:spLocks noGrp="1"/>
          </p:cNvSpPr>
          <p:nvPr>
            <p:ph idx="1"/>
          </p:nvPr>
        </p:nvSpPr>
        <p:spPr>
          <a:xfrm>
            <a:off x="609600" y="1447800"/>
            <a:ext cx="8077200" cy="5029200"/>
          </a:xfrm>
        </p:spPr>
        <p:txBody>
          <a:bodyPr/>
          <a:lstStyle/>
          <a:p>
            <a:pPr marL="0" indent="0">
              <a:buNone/>
            </a:pPr>
            <a:r>
              <a:rPr lang="en-US" sz="3200" dirty="0"/>
              <a:t>Do differences in the color of desert beetles affect whether they get eaten? </a:t>
            </a:r>
          </a:p>
        </p:txBody>
      </p:sp>
      <p:sp>
        <p:nvSpPr>
          <p:cNvPr id="6" name="TextBox 5"/>
          <p:cNvSpPr txBox="1"/>
          <p:nvPr/>
        </p:nvSpPr>
        <p:spPr>
          <a:xfrm>
            <a:off x="3124200" y="3886200"/>
            <a:ext cx="2667000" cy="646331"/>
          </a:xfrm>
          <a:prstGeom prst="rect">
            <a:avLst/>
          </a:prstGeom>
          <a:noFill/>
        </p:spPr>
        <p:txBody>
          <a:bodyPr wrap="square" rtlCol="0">
            <a:spAutoFit/>
          </a:bodyPr>
          <a:lstStyle/>
          <a:p>
            <a:r>
              <a:rPr lang="en-US" dirty="0">
                <a:solidFill>
                  <a:srgbClr val="FF0000"/>
                </a:solidFill>
              </a:rPr>
              <a:t>Scarab beetles</a:t>
            </a:r>
          </a:p>
          <a:p>
            <a:r>
              <a:rPr lang="en-US" dirty="0">
                <a:solidFill>
                  <a:srgbClr val="FF0000"/>
                </a:solidFill>
              </a:rPr>
              <a:t>RES.C2.VIT.L3HO.003</a:t>
            </a:r>
          </a:p>
        </p:txBody>
      </p:sp>
      <p:grpSp>
        <p:nvGrpSpPr>
          <p:cNvPr id="4" name="Group 3">
            <a:extLst>
              <a:ext uri="{FF2B5EF4-FFF2-40B4-BE49-F238E27FC236}">
                <a16:creationId xmlns:a16="http://schemas.microsoft.com/office/drawing/2014/main" id="{E31283B0-875E-4624-A14F-B344C5A8A538}"/>
              </a:ext>
            </a:extLst>
          </p:cNvPr>
          <p:cNvGrpSpPr/>
          <p:nvPr/>
        </p:nvGrpSpPr>
        <p:grpSpPr>
          <a:xfrm>
            <a:off x="381000" y="2438400"/>
            <a:ext cx="7944159" cy="3352799"/>
            <a:chOff x="22538" y="3124200"/>
            <a:chExt cx="8545943" cy="3349625"/>
          </a:xfrm>
        </p:grpSpPr>
        <p:pic>
          <p:nvPicPr>
            <p:cNvPr id="1026" name="Picture 2" descr="http://www.realbutterflygifts.com/wp-content/uploads/2013/02/Chrysina-leconte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775" y="3200400"/>
              <a:ext cx="3273425" cy="32734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98907CE-391E-4888-8629-D435198AA902}"/>
                </a:ext>
              </a:extLst>
            </p:cNvPr>
            <p:cNvSpPr txBox="1"/>
            <p:nvPr/>
          </p:nvSpPr>
          <p:spPr>
            <a:xfrm>
              <a:off x="6622114" y="6221075"/>
              <a:ext cx="1946367"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Wikimedia.com</a:t>
              </a:r>
            </a:p>
          </p:txBody>
        </p:sp>
        <p:pic>
          <p:nvPicPr>
            <p:cNvPr id="9" name="Picture 8" descr="Beetles, Insects, Nature, Macro, Flying Insect">
              <a:extLst>
                <a:ext uri="{FF2B5EF4-FFF2-40B4-BE49-F238E27FC236}">
                  <a16:creationId xmlns:a16="http://schemas.microsoft.com/office/drawing/2014/main" id="{00000000-0008-0000-0100-0000CB00000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4013"/>
            <a:stretch/>
          </p:blipFill>
          <p:spPr bwMode="auto">
            <a:xfrm>
              <a:off x="22538" y="3124200"/>
              <a:ext cx="2514523" cy="31858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9745CAC-DCD9-4033-BE86-4418DCC23913}"/>
                </a:ext>
              </a:extLst>
            </p:cNvPr>
            <p:cNvSpPr txBox="1"/>
            <p:nvPr/>
          </p:nvSpPr>
          <p:spPr>
            <a:xfrm>
              <a:off x="376307" y="6221075"/>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12" name="TextBox 11">
              <a:extLst>
                <a:ext uri="{FF2B5EF4-FFF2-40B4-BE49-F238E27FC236}">
                  <a16:creationId xmlns:a16="http://schemas.microsoft.com/office/drawing/2014/main" id="{B1FC9ED2-6B5A-4FC1-A205-49DC659E8A2A}"/>
                </a:ext>
              </a:extLst>
            </p:cNvPr>
            <p:cNvSpPr txBox="1"/>
            <p:nvPr/>
          </p:nvSpPr>
          <p:spPr>
            <a:xfrm>
              <a:off x="3053866" y="6221075"/>
              <a:ext cx="2201244"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used with permission from BSCS</a:t>
              </a:r>
            </a:p>
          </p:txBody>
        </p:sp>
      </p:grpSp>
      <p:pic>
        <p:nvPicPr>
          <p:cNvPr id="13" name="Picture 4" descr="http://cdn4.sci-news.com/images/enlarge/image_1484_1e-Scarab-beetle.jpg">
            <a:extLst>
              <a:ext uri="{FF2B5EF4-FFF2-40B4-BE49-F238E27FC236}">
                <a16:creationId xmlns:a16="http://schemas.microsoft.com/office/drawing/2014/main" id="{80DCE3E4-4CDE-429D-8083-F4DED2BBA8F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8700" y1="11888" x2="38700" y2="11888"/>
                        <a14:foregroundMark x1="58050" y1="11713" x2="58050" y2="11713"/>
                        <a14:foregroundMark x1="58346" y1="13112" x2="58346" y2="13112"/>
                        <a14:foregroundMark x1="40177" y1="14336" x2="40177" y2="14336"/>
                        <a14:foregroundMark x1="39143" y1="13986" x2="39143" y2="13986"/>
                        <a14:backgroundMark x1="31315" y1="44755" x2="31315" y2="44755"/>
                        <a14:backgroundMark x1="32939" y1="41608" x2="32939" y2="41608"/>
                        <a14:backgroundMark x1="66470" y1="47378" x2="66470" y2="47378"/>
                        <a14:backgroundMark x1="65436" y1="42308" x2="65436" y2="42308"/>
                        <a14:backgroundMark x1="64993" y1="32517" x2="64993" y2="32517"/>
                        <a14:backgroundMark x1="62482" y1="75175" x2="62482" y2="75175"/>
                        <a14:backgroundMark x1="64254" y1="67483" x2="64254" y2="67483"/>
                        <a14:backgroundMark x1="64993" y1="59965" x2="64993" y2="59965"/>
                        <a14:backgroundMark x1="65583" y1="56993" x2="65583" y2="56993"/>
                        <a14:backgroundMark x1="64993" y1="63112" x2="64993" y2="63112"/>
                        <a14:backgroundMark x1="63959" y1="38636" x2="63959" y2="38636"/>
                        <a14:backgroundMark x1="64993" y1="40035" x2="64993" y2="40035"/>
                      </a14:backgroundRemoval>
                    </a14:imgEffect>
                  </a14:imgLayer>
                </a14:imgProps>
              </a:ext>
              <a:ext uri="{28A0092B-C50C-407E-A947-70E740481C1C}">
                <a14:useLocalDpi xmlns:a14="http://schemas.microsoft.com/office/drawing/2010/main" val="0"/>
              </a:ext>
            </a:extLst>
          </a:blip>
          <a:srcRect/>
          <a:stretch>
            <a:fillRect/>
          </a:stretch>
        </p:blipFill>
        <p:spPr bwMode="auto">
          <a:xfrm>
            <a:off x="5616587" y="2681887"/>
            <a:ext cx="3607837" cy="305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293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Make a Claim</a:t>
            </a:r>
          </a:p>
        </p:txBody>
      </p:sp>
      <p:sp>
        <p:nvSpPr>
          <p:cNvPr id="3" name="Content Placeholder 2"/>
          <p:cNvSpPr>
            <a:spLocks noGrp="1"/>
          </p:cNvSpPr>
          <p:nvPr>
            <p:ph idx="1"/>
          </p:nvPr>
        </p:nvSpPr>
        <p:spPr>
          <a:xfrm>
            <a:off x="533400" y="1219200"/>
            <a:ext cx="8305800" cy="5486400"/>
          </a:xfrm>
        </p:spPr>
        <p:txBody>
          <a:bodyPr/>
          <a:lstStyle/>
          <a:p>
            <a:pPr marL="0" indent="0">
              <a:spcBef>
                <a:spcPts val="600"/>
              </a:spcBef>
              <a:buNone/>
            </a:pPr>
            <a:r>
              <a:rPr lang="en-US" sz="2600" i="1" dirty="0">
                <a:solidFill>
                  <a:srgbClr val="000000"/>
                </a:solidFill>
                <a:latin typeface="Calibri" charset="0"/>
              </a:rPr>
              <a:t>Do differences in the color of desert beetles affect whether they get eaten?</a:t>
            </a:r>
          </a:p>
          <a:p>
            <a:pPr marL="365760" indent="-365760">
              <a:spcBef>
                <a:spcPts val="600"/>
              </a:spcBef>
              <a:buFont typeface="+mj-lt"/>
              <a:buAutoNum type="arabicPeriod"/>
            </a:pPr>
            <a:r>
              <a:rPr lang="en-US" sz="2600" dirty="0">
                <a:solidFill>
                  <a:srgbClr val="000000"/>
                </a:solidFill>
                <a:latin typeface="Calibri" charset="0"/>
              </a:rPr>
              <a:t>Make a claim and support it with evidence from our desert simulation (data table, fraction data, bar graph).</a:t>
            </a:r>
          </a:p>
          <a:p>
            <a:pPr marL="365760" indent="-365760">
              <a:spcBef>
                <a:spcPts val="600"/>
              </a:spcBef>
              <a:buFont typeface="+mj-lt"/>
              <a:buAutoNum type="arabicPeriod"/>
            </a:pPr>
            <a:r>
              <a:rPr lang="en-US" sz="2600" dirty="0">
                <a:solidFill>
                  <a:srgbClr val="000000"/>
                </a:solidFill>
                <a:latin typeface="Calibri" charset="0"/>
              </a:rPr>
              <a:t>Link the evidence to the claim using logical reasoning  and/or science ideas (traits, variation, natural selection, survival, the environment).</a:t>
            </a:r>
          </a:p>
          <a:p>
            <a:pPr marL="365760" indent="-365760">
              <a:spcBef>
                <a:spcPts val="1200"/>
              </a:spcBef>
              <a:buNone/>
            </a:pPr>
            <a:r>
              <a:rPr lang="en-US" sz="2600" b="1" dirty="0">
                <a:solidFill>
                  <a:srgbClr val="000000"/>
                </a:solidFill>
                <a:latin typeface="Calibri" charset="0"/>
              </a:rPr>
              <a:t>Sentence starters:</a:t>
            </a:r>
          </a:p>
          <a:p>
            <a:pPr marL="731520" indent="0">
              <a:buNone/>
            </a:pPr>
            <a:r>
              <a:rPr lang="en-US" sz="2600" i="1" dirty="0"/>
              <a:t>Differences in the color of desert beetles </a:t>
            </a:r>
            <a:r>
              <a:rPr lang="en-US" sz="2600" b="1" i="1" dirty="0"/>
              <a:t>do</a:t>
            </a:r>
            <a:r>
              <a:rPr lang="en-US" sz="2600" i="1" dirty="0"/>
              <a:t> affect whether they get eaten because _____________.</a:t>
            </a:r>
            <a:endParaRPr lang="en-US" sz="2600" dirty="0"/>
          </a:p>
          <a:p>
            <a:pPr marL="731520" indent="0">
              <a:spcBef>
                <a:spcPts val="1200"/>
              </a:spcBef>
              <a:buNone/>
            </a:pPr>
            <a:r>
              <a:rPr lang="en-US" sz="2600" i="1" dirty="0"/>
              <a:t>Differences in the color of desert beetles </a:t>
            </a:r>
            <a:r>
              <a:rPr lang="en-US" sz="2600" b="1" i="1" dirty="0"/>
              <a:t>do not</a:t>
            </a:r>
            <a:r>
              <a:rPr lang="en-US" sz="2600" i="1" dirty="0"/>
              <a:t> affect whether they get eaten because _____________.</a:t>
            </a:r>
            <a:endParaRPr lang="en-US" sz="2600" dirty="0"/>
          </a:p>
          <a:p>
            <a:endParaRPr lang="en-US" dirty="0">
              <a:solidFill>
                <a:srgbClr val="000000"/>
              </a:solidFill>
              <a:latin typeface="Calibri" charset="0"/>
            </a:endParaRPr>
          </a:p>
        </p:txBody>
      </p:sp>
    </p:spTree>
    <p:extLst>
      <p:ext uri="{BB962C8B-B14F-4D97-AF65-F5344CB8AC3E}">
        <p14:creationId xmlns:p14="http://schemas.microsoft.com/office/powerpoint/2010/main" val="2395763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457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lgn="l"/>
            <a:r>
              <a:rPr lang="en-US" sz="4000" dirty="0">
                <a:solidFill>
                  <a:schemeClr val="tx2"/>
                </a:solidFill>
                <a:latin typeface="Calibri" pitchFamily="34" charset="0"/>
              </a:rPr>
              <a:t>Unit Central Question </a:t>
            </a:r>
          </a:p>
        </p:txBody>
      </p:sp>
      <p:sp>
        <p:nvSpPr>
          <p:cNvPr id="6" name="Content Placeholder 2"/>
          <p:cNvSpPr txBox="1">
            <a:spLocks/>
          </p:cNvSpPr>
          <p:nvPr/>
        </p:nvSpPr>
        <p:spPr>
          <a:xfrm>
            <a:off x="490451" y="274638"/>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rgbClr val="292934">
                  <a:tint val="75000"/>
                </a:srgbClr>
              </a:solidFill>
            </a:endParaRPr>
          </a:p>
        </p:txBody>
      </p:sp>
      <p:pic>
        <p:nvPicPr>
          <p:cNvPr id="10" name="Picture 9" descr="Mouse, Close Up, Fur, Nager, Mice, Rodents, Button Ey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10000"/>
            <a:ext cx="3861998" cy="25712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grey mouse in jung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810000"/>
            <a:ext cx="3861997" cy="2571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1800" y="6400800"/>
            <a:ext cx="1475084" cy="215444"/>
          </a:xfrm>
          <a:prstGeom prst="rect">
            <a:avLst/>
          </a:prstGeom>
        </p:spPr>
        <p:txBody>
          <a:bodyPr wrap="none">
            <a:spAutoFit/>
          </a:bodyPr>
          <a:lstStyle/>
          <a:p>
            <a:r>
              <a:rPr lang="en-US" sz="800" dirty="0">
                <a:latin typeface="Calibri" panose="020F0502020204030204" pitchFamily="34" charset="0"/>
              </a:rPr>
              <a:t>Photo courtesy of Pixabay.com</a:t>
            </a:r>
          </a:p>
        </p:txBody>
      </p:sp>
      <p:sp>
        <p:nvSpPr>
          <p:cNvPr id="7" name="Rectangle 6"/>
          <p:cNvSpPr/>
          <p:nvPr/>
        </p:nvSpPr>
        <p:spPr>
          <a:xfrm>
            <a:off x="7086600" y="6400800"/>
            <a:ext cx="1558440" cy="215444"/>
          </a:xfrm>
          <a:prstGeom prst="rect">
            <a:avLst/>
          </a:prstGeom>
        </p:spPr>
        <p:txBody>
          <a:bodyPr wrap="none">
            <a:spAutoFit/>
          </a:bodyPr>
          <a:lstStyle/>
          <a:p>
            <a:r>
              <a:rPr lang="en-US" sz="800" dirty="0">
                <a:latin typeface="Calibri" panose="020F0502020204030204" pitchFamily="34" charset="0"/>
              </a:rPr>
              <a:t>Photo courtesy of Wikimedia.org</a:t>
            </a:r>
          </a:p>
        </p:txBody>
      </p:sp>
      <p:sp>
        <p:nvSpPr>
          <p:cNvPr id="13" name="Rectangle 3"/>
          <p:cNvSpPr txBox="1">
            <a:spLocks noChangeArrowheads="1"/>
          </p:cNvSpPr>
          <p:nvPr/>
        </p:nvSpPr>
        <p:spPr bwMode="auto">
          <a:xfrm>
            <a:off x="914400" y="1752600"/>
            <a:ext cx="7391400" cy="1676400"/>
          </a:xfrm>
          <a:prstGeom prst="rect">
            <a:avLst/>
          </a:prstGeom>
          <a:noFill/>
          <a:ln w="76200" cmpd="dbl">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marR="0" lvl="0" algn="l" defTabSz="914400" rtl="0" eaLnBrk="1" fontAlgn="base" latinLnBrk="0" hangingPunct="1">
              <a:lnSpc>
                <a:spcPct val="100000"/>
              </a:lnSpc>
              <a:spcAft>
                <a:spcPct val="0"/>
              </a:spcAft>
              <a:buClr>
                <a:schemeClr val="accent1"/>
              </a:buClr>
              <a:buSzPct val="85000"/>
              <a:tabLst/>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Do all of the mice living in the same environment, such as a field or forest, have an equal chance of surviving? 	</a:t>
            </a:r>
          </a:p>
        </p:txBody>
      </p:sp>
    </p:spTree>
    <p:extLst>
      <p:ext uri="{BB962C8B-B14F-4D97-AF65-F5344CB8AC3E}">
        <p14:creationId xmlns:p14="http://schemas.microsoft.com/office/powerpoint/2010/main" val="3682850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Autofit/>
          </a:bodyPr>
          <a:lstStyle/>
          <a:p>
            <a:r>
              <a:rPr lang="en-US" dirty="0"/>
              <a:t>Survival in a Changing Environment</a:t>
            </a:r>
          </a:p>
        </p:txBody>
      </p:sp>
      <p:sp>
        <p:nvSpPr>
          <p:cNvPr id="3" name="Content Placeholder 2"/>
          <p:cNvSpPr>
            <a:spLocks noGrp="1"/>
          </p:cNvSpPr>
          <p:nvPr>
            <p:ph idx="1"/>
          </p:nvPr>
        </p:nvSpPr>
        <p:spPr>
          <a:xfrm>
            <a:off x="609600" y="1447800"/>
            <a:ext cx="8229600" cy="4953000"/>
          </a:xfrm>
        </p:spPr>
        <p:txBody>
          <a:bodyPr/>
          <a:lstStyle/>
          <a:p>
            <a:pPr marL="365760" indent="-365760"/>
            <a:r>
              <a:rPr lang="en-US" sz="3000" dirty="0"/>
              <a:t>Turn to the content background document in your lesson plans binder and read “Variation in Traits and the Environment” (section 4). </a:t>
            </a:r>
          </a:p>
          <a:p>
            <a:pPr marL="365760" indent="-365760">
              <a:spcBef>
                <a:spcPts val="1200"/>
              </a:spcBef>
            </a:pPr>
            <a:r>
              <a:rPr lang="en-US" sz="3000" dirty="0"/>
              <a:t>Summarize three main points from the reading.</a:t>
            </a:r>
          </a:p>
          <a:p>
            <a:pPr marL="365760" indent="-365760">
              <a:spcBef>
                <a:spcPts val="1200"/>
              </a:spcBef>
            </a:pPr>
            <a:r>
              <a:rPr lang="en-US" sz="3000" dirty="0"/>
              <a:t>Highlight two statements you disagree with or have questions about.</a:t>
            </a:r>
          </a:p>
          <a:p>
            <a:pPr marL="365760" indent="-365760">
              <a:spcBef>
                <a:spcPts val="1200"/>
              </a:spcBef>
            </a:pPr>
            <a:r>
              <a:rPr lang="en-US" sz="3000" dirty="0"/>
              <a:t>Write one idea for how the desert model could be used to illustrate the main points from the reading.</a:t>
            </a:r>
          </a:p>
        </p:txBody>
      </p:sp>
    </p:spTree>
    <p:extLst>
      <p:ext uri="{BB962C8B-B14F-4D97-AF65-F5344CB8AC3E}">
        <p14:creationId xmlns:p14="http://schemas.microsoft.com/office/powerpoint/2010/main" val="1750406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5: Focus Question</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What happens if the beetles’ environment changes? </a:t>
            </a:r>
          </a:p>
        </p:txBody>
      </p:sp>
    </p:spTree>
    <p:extLst>
      <p:ext uri="{BB962C8B-B14F-4D97-AF65-F5344CB8AC3E}">
        <p14:creationId xmlns:p14="http://schemas.microsoft.com/office/powerpoint/2010/main" val="4050150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Investigation 3: Changing Environments</a:t>
            </a:r>
          </a:p>
        </p:txBody>
      </p:sp>
      <p:sp>
        <p:nvSpPr>
          <p:cNvPr id="4" name="TextBox 3"/>
          <p:cNvSpPr txBox="1"/>
          <p:nvPr/>
        </p:nvSpPr>
        <p:spPr>
          <a:xfrm>
            <a:off x="3200400" y="3733800"/>
            <a:ext cx="2698175" cy="646331"/>
          </a:xfrm>
          <a:prstGeom prst="rect">
            <a:avLst/>
          </a:prstGeom>
          <a:noFill/>
        </p:spPr>
        <p:txBody>
          <a:bodyPr wrap="none" rtlCol="0">
            <a:spAutoFit/>
          </a:bodyPr>
          <a:lstStyle/>
          <a:p>
            <a:r>
              <a:rPr lang="en-US" dirty="0">
                <a:solidFill>
                  <a:srgbClr val="FF0000"/>
                </a:solidFill>
              </a:rPr>
              <a:t>Drought before and after</a:t>
            </a:r>
          </a:p>
          <a:p>
            <a:r>
              <a:rPr lang="en-US" dirty="0">
                <a:solidFill>
                  <a:srgbClr val="FF0000"/>
                </a:solidFill>
              </a:rPr>
              <a:t>RES.C2.VIT.L5HO.002</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6" t="1553" r="1909" b="1673"/>
          <a:stretch/>
        </p:blipFill>
        <p:spPr bwMode="auto">
          <a:xfrm>
            <a:off x="838200" y="1600201"/>
            <a:ext cx="7696200" cy="4745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7162800" y="6400800"/>
            <a:ext cx="1428596" cy="215444"/>
          </a:xfrm>
          <a:prstGeom prst="rect">
            <a:avLst/>
          </a:prstGeom>
        </p:spPr>
        <p:txBody>
          <a:bodyPr wrap="none">
            <a:spAutoFit/>
          </a:bodyPr>
          <a:lstStyle/>
          <a:p>
            <a:r>
              <a:rPr lang="en-US" sz="800" dirty="0">
                <a:latin typeface="Calibri" panose="020F0502020204030204" pitchFamily="34" charset="0"/>
              </a:rPr>
              <a:t>Photograph by Craig D. Allen</a:t>
            </a:r>
          </a:p>
        </p:txBody>
      </p:sp>
    </p:spTree>
    <p:extLst>
      <p:ext uri="{BB962C8B-B14F-4D97-AF65-F5344CB8AC3E}">
        <p14:creationId xmlns:p14="http://schemas.microsoft.com/office/powerpoint/2010/main" val="3398740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Investigation 3: Changing Environments</a:t>
            </a:r>
          </a:p>
        </p:txBody>
      </p:sp>
      <p:sp>
        <p:nvSpPr>
          <p:cNvPr id="3" name="Content Placeholder 2"/>
          <p:cNvSpPr>
            <a:spLocks noGrp="1"/>
          </p:cNvSpPr>
          <p:nvPr>
            <p:ph idx="1"/>
          </p:nvPr>
        </p:nvSpPr>
        <p:spPr>
          <a:xfrm>
            <a:off x="609600" y="1447800"/>
            <a:ext cx="8153400" cy="5029200"/>
          </a:xfrm>
        </p:spPr>
        <p:txBody>
          <a:bodyPr/>
          <a:lstStyle/>
          <a:p>
            <a:pPr marL="365760" indent="-365760">
              <a:spcBef>
                <a:spcPts val="1200"/>
              </a:spcBef>
            </a:pPr>
            <a:r>
              <a:rPr lang="en-US" sz="3200" dirty="0"/>
              <a:t>What do you predict will happen to the beetles when their environment changes? </a:t>
            </a:r>
          </a:p>
          <a:p>
            <a:pPr marL="365760" indent="-365760">
              <a:spcBef>
                <a:spcPts val="1200"/>
              </a:spcBef>
            </a:pPr>
            <a:r>
              <a:rPr lang="en-US" sz="3200" dirty="0"/>
              <a:t>Which colors of beetles do you think will be eaten more often, and which will survive more often?</a:t>
            </a:r>
          </a:p>
        </p:txBody>
      </p:sp>
    </p:spTree>
    <p:extLst>
      <p:ext uri="{BB962C8B-B14F-4D97-AF65-F5344CB8AC3E}">
        <p14:creationId xmlns:p14="http://schemas.microsoft.com/office/powerpoint/2010/main" val="1564975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Investigation 3: Changing Environments</a:t>
            </a:r>
          </a:p>
        </p:txBody>
      </p:sp>
      <p:sp>
        <p:nvSpPr>
          <p:cNvPr id="9" name="Content Placeholder 8"/>
          <p:cNvSpPr>
            <a:spLocks noGrp="1"/>
          </p:cNvSpPr>
          <p:nvPr>
            <p:ph idx="1"/>
          </p:nvPr>
        </p:nvSpPr>
        <p:spPr/>
        <p:txBody>
          <a:bodyPr/>
          <a:lstStyle/>
          <a:p>
            <a:pPr marL="0" indent="0">
              <a:buNone/>
            </a:pPr>
            <a:endParaRPr lang="en-US" sz="3200" dirty="0"/>
          </a:p>
          <a:p>
            <a:pPr marL="0" indent="0">
              <a:buNone/>
            </a:pPr>
            <a:endParaRPr lang="en-US" sz="3200" dirty="0"/>
          </a:p>
        </p:txBody>
      </p:sp>
      <p:pic>
        <p:nvPicPr>
          <p:cNvPr id="7" name="Picture 6">
            <a:extLst>
              <a:ext uri="{FF2B5EF4-FFF2-40B4-BE49-F238E27FC236}">
                <a16:creationId xmlns:a16="http://schemas.microsoft.com/office/drawing/2014/main" id="{1FA4DBDB-1A63-466A-8024-9C4A75A51F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33" t="7901" r="16667" b="5186"/>
          <a:stretch/>
        </p:blipFill>
        <p:spPr>
          <a:xfrm>
            <a:off x="1371600" y="2438400"/>
            <a:ext cx="6553200" cy="3742871"/>
          </a:xfrm>
          <a:prstGeom prst="rect">
            <a:avLst/>
          </a:prstGeom>
        </p:spPr>
      </p:pic>
      <p:sp>
        <p:nvSpPr>
          <p:cNvPr id="11" name="TextBox 10">
            <a:extLst>
              <a:ext uri="{FF2B5EF4-FFF2-40B4-BE49-F238E27FC236}">
                <a16:creationId xmlns:a16="http://schemas.microsoft.com/office/drawing/2014/main" id="{E7F1B25D-832E-4B9F-9125-3A84869A5076}"/>
              </a:ext>
            </a:extLst>
          </p:cNvPr>
          <p:cNvSpPr txBox="1"/>
          <p:nvPr/>
        </p:nvSpPr>
        <p:spPr>
          <a:xfrm>
            <a:off x="5867400" y="6172200"/>
            <a:ext cx="20040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Cal Poly Pomona</a:t>
            </a:r>
          </a:p>
        </p:txBody>
      </p:sp>
      <p:sp>
        <p:nvSpPr>
          <p:cNvPr id="12" name="TextBox 11"/>
          <p:cNvSpPr txBox="1"/>
          <p:nvPr/>
        </p:nvSpPr>
        <p:spPr>
          <a:xfrm>
            <a:off x="609600" y="1295400"/>
            <a:ext cx="8077200" cy="954107"/>
          </a:xfrm>
          <a:prstGeom prst="rect">
            <a:avLst/>
          </a:prstGeom>
          <a:noFill/>
        </p:spPr>
        <p:txBody>
          <a:bodyPr wrap="square" rtlCol="0">
            <a:spAutoFit/>
          </a:bodyPr>
          <a:lstStyle/>
          <a:p>
            <a:r>
              <a:rPr lang="en-US" sz="2800" dirty="0">
                <a:latin typeface="Calibri" pitchFamily="34" charset="0"/>
              </a:rPr>
              <a:t>This new fabric represents a </a:t>
            </a:r>
            <a:r>
              <a:rPr lang="en-US" sz="2800" b="1" dirty="0">
                <a:latin typeface="Calibri" pitchFamily="34" charset="0"/>
              </a:rPr>
              <a:t>change</a:t>
            </a:r>
            <a:r>
              <a:rPr lang="en-US" sz="2800" dirty="0">
                <a:latin typeface="Calibri" pitchFamily="34" charset="0"/>
              </a:rPr>
              <a:t> in the beetles’ environment.</a:t>
            </a:r>
          </a:p>
        </p:txBody>
      </p:sp>
    </p:spTree>
    <p:extLst>
      <p:ext uri="{BB962C8B-B14F-4D97-AF65-F5344CB8AC3E}">
        <p14:creationId xmlns:p14="http://schemas.microsoft.com/office/powerpoint/2010/main" val="412127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219200"/>
            <a:ext cx="3931920" cy="639762"/>
          </a:xfrm>
        </p:spPr>
        <p:txBody>
          <a:bodyPr>
            <a:normAutofit/>
          </a:bodyPr>
          <a:lstStyle/>
          <a:p>
            <a:r>
              <a:rPr lang="en-US" sz="2800" dirty="0"/>
              <a:t>Lesson Analysis</a:t>
            </a:r>
          </a:p>
        </p:txBody>
      </p:sp>
      <p:sp>
        <p:nvSpPr>
          <p:cNvPr id="54275" name="Rectangle 3"/>
          <p:cNvSpPr>
            <a:spLocks noGrp="1" noChangeArrowheads="1"/>
          </p:cNvSpPr>
          <p:nvPr>
            <p:ph sz="half" idx="2"/>
          </p:nvPr>
        </p:nvSpPr>
        <p:spPr>
          <a:xfrm>
            <a:off x="533400" y="1828800"/>
            <a:ext cx="3886200" cy="3951288"/>
          </a:xfrm>
        </p:spPr>
        <p:txBody>
          <a:bodyPr>
            <a:normAutofit/>
          </a:bodyPr>
          <a:lstStyle/>
          <a:p>
            <a:pPr lvl="0">
              <a:spcAft>
                <a:spcPts val="1200"/>
              </a:spcAft>
            </a:pPr>
            <a:r>
              <a:rPr lang="en-US" sz="2800" dirty="0"/>
              <a:t>How can lesson analysis help us better understand how elicit, probe, and challenge questions can reveal and challenge student thinking? </a:t>
            </a:r>
          </a:p>
          <a:p>
            <a:pPr>
              <a:spcAft>
                <a:spcPts val="1200"/>
              </a:spcAft>
            </a:pPr>
            <a:endParaRPr lang="en-US" sz="2800" dirty="0"/>
          </a:p>
        </p:txBody>
      </p:sp>
      <p:sp>
        <p:nvSpPr>
          <p:cNvPr id="7" name="Text Placeholder 6"/>
          <p:cNvSpPr>
            <a:spLocks noGrp="1"/>
          </p:cNvSpPr>
          <p:nvPr>
            <p:ph type="body" sz="quarter" idx="3"/>
          </p:nvPr>
        </p:nvSpPr>
        <p:spPr>
          <a:xfrm>
            <a:off x="4724400" y="1219200"/>
            <a:ext cx="3931920" cy="639762"/>
          </a:xfrm>
        </p:spPr>
        <p:txBody>
          <a:bodyPr>
            <a:normAutofit/>
          </a:bodyPr>
          <a:lstStyle/>
          <a:p>
            <a:r>
              <a:rPr lang="en-US" sz="2800" dirty="0"/>
              <a:t>Content Deepening</a:t>
            </a:r>
          </a:p>
        </p:txBody>
      </p:sp>
      <p:sp>
        <p:nvSpPr>
          <p:cNvPr id="5" name="Content Placeholder 4"/>
          <p:cNvSpPr>
            <a:spLocks noGrp="1"/>
          </p:cNvSpPr>
          <p:nvPr>
            <p:ph sz="quarter" idx="4"/>
          </p:nvPr>
        </p:nvSpPr>
        <p:spPr>
          <a:xfrm>
            <a:off x="4724400" y="1828800"/>
            <a:ext cx="4267200" cy="3505200"/>
          </a:xfrm>
        </p:spPr>
        <p:txBody>
          <a:bodyPr/>
          <a:lstStyle/>
          <a:p>
            <a:r>
              <a:rPr lang="en-US" sz="2800" dirty="0"/>
              <a:t>How can variation in traits affect which individuals survive long enough in their environment to reproduce?</a:t>
            </a:r>
            <a:endParaRPr lang="en-US" sz="2500" dirty="0"/>
          </a:p>
        </p:txBody>
      </p:sp>
    </p:spTree>
    <p:extLst>
      <p:ext uri="{BB962C8B-B14F-4D97-AF65-F5344CB8AC3E}">
        <p14:creationId xmlns:p14="http://schemas.microsoft.com/office/powerpoint/2010/main" val="298204439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990600"/>
          </a:xfrm>
        </p:spPr>
        <p:txBody>
          <a:bodyPr/>
          <a:lstStyle/>
          <a:p>
            <a:r>
              <a:rPr lang="en-US" dirty="0"/>
              <a:t>Investigation 3: Changing Environments</a:t>
            </a:r>
          </a:p>
        </p:txBody>
      </p:sp>
      <p:sp>
        <p:nvSpPr>
          <p:cNvPr id="4" name="TextBox 3"/>
          <p:cNvSpPr txBox="1"/>
          <p:nvPr/>
        </p:nvSpPr>
        <p:spPr>
          <a:xfrm>
            <a:off x="609600" y="1295401"/>
            <a:ext cx="8153400" cy="5293757"/>
          </a:xfrm>
          <a:prstGeom prst="rect">
            <a:avLst/>
          </a:prstGeom>
        </p:spPr>
        <p:txBody>
          <a:bodyPr wrap="square" rtlCol="0">
            <a:spAutoFit/>
          </a:bodyPr>
          <a:lstStyle/>
          <a:p>
            <a:pPr marL="365760" indent="-365760">
              <a:buClr>
                <a:schemeClr val="bg1">
                  <a:lumMod val="75000"/>
                </a:schemeClr>
              </a:buClr>
              <a:buFont typeface="+mj-lt"/>
              <a:buAutoNum type="arabicPeriod"/>
            </a:pPr>
            <a:r>
              <a:rPr lang="en-US" sz="2800" b="1" dirty="0">
                <a:latin typeface="Calibri"/>
              </a:rPr>
              <a:t>Lizards: </a:t>
            </a:r>
            <a:r>
              <a:rPr lang="en-US" sz="2800" dirty="0">
                <a:latin typeface="Calibri"/>
              </a:rPr>
              <a:t>Your role is to hunt for pom-pom beetles. Keep your eyes closed when you aren’t hunting. </a:t>
            </a:r>
            <a:br>
              <a:rPr lang="en-US" sz="2800" dirty="0">
                <a:latin typeface="Calibri"/>
              </a:rPr>
            </a:br>
            <a:r>
              <a:rPr lang="en-US" sz="2800" b="1" dirty="0">
                <a:latin typeface="Calibri"/>
              </a:rPr>
              <a:t>Do not peek!</a:t>
            </a:r>
          </a:p>
          <a:p>
            <a:pPr marL="365760" indent="-365760">
              <a:spcBef>
                <a:spcPts val="1200"/>
              </a:spcBef>
              <a:buClr>
                <a:schemeClr val="bg1">
                  <a:lumMod val="75000"/>
                </a:schemeClr>
              </a:buClr>
              <a:buFont typeface="+mj-lt"/>
              <a:buAutoNum type="arabicPeriod"/>
            </a:pPr>
            <a:r>
              <a:rPr lang="en-US" sz="2800" b="1" dirty="0">
                <a:latin typeface="Calibri"/>
              </a:rPr>
              <a:t>Counters: </a:t>
            </a:r>
            <a:r>
              <a:rPr lang="en-US" sz="2800" dirty="0">
                <a:latin typeface="Calibri"/>
              </a:rPr>
              <a:t>Your role is to count the number of pom-pom beetles </a:t>
            </a:r>
            <a:r>
              <a:rPr lang="en-US" sz="2800" b="1" dirty="0">
                <a:latin typeface="Calibri"/>
              </a:rPr>
              <a:t>in your assigned color</a:t>
            </a:r>
            <a:r>
              <a:rPr lang="en-US" sz="2800" dirty="0">
                <a:latin typeface="Calibri"/>
              </a:rPr>
              <a:t> on the fabric and report that number to the recorder. </a:t>
            </a:r>
          </a:p>
          <a:p>
            <a:pPr marL="365760" indent="-365760">
              <a:spcBef>
                <a:spcPts val="1200"/>
              </a:spcBef>
              <a:buClr>
                <a:schemeClr val="bg1">
                  <a:lumMod val="75000"/>
                </a:schemeClr>
              </a:buClr>
              <a:buFont typeface="+mj-lt"/>
              <a:buAutoNum type="arabicPeriod"/>
            </a:pPr>
            <a:r>
              <a:rPr lang="en-US" sz="2800" b="1" dirty="0">
                <a:latin typeface="Calibri"/>
              </a:rPr>
              <a:t>Recorder: </a:t>
            </a:r>
            <a:r>
              <a:rPr lang="en-US" sz="2800" dirty="0">
                <a:latin typeface="Calibri"/>
              </a:rPr>
              <a:t>Your role is to record the number of pom-pom beetles on the class data table as the counters report this information. </a:t>
            </a:r>
          </a:p>
          <a:p>
            <a:pPr marL="365760" indent="-365760">
              <a:spcBef>
                <a:spcPts val="1200"/>
              </a:spcBef>
              <a:buClr>
                <a:schemeClr val="bg1">
                  <a:lumMod val="75000"/>
                </a:schemeClr>
              </a:buClr>
              <a:buFont typeface="+mj-lt"/>
              <a:buAutoNum type="arabicPeriod"/>
            </a:pPr>
            <a:r>
              <a:rPr lang="en-US" sz="2800" b="1" dirty="0">
                <a:latin typeface="Calibri"/>
              </a:rPr>
              <a:t>Observers: </a:t>
            </a:r>
            <a:r>
              <a:rPr lang="en-US" sz="2800" dirty="0">
                <a:latin typeface="Calibri"/>
              </a:rPr>
              <a:t>Your role is to watch the simulation and record your observations in your notebooks.</a:t>
            </a:r>
            <a:endParaRPr lang="en-US" sz="3000" b="1" dirty="0">
              <a:latin typeface="Calibri"/>
            </a:endParaRPr>
          </a:p>
        </p:txBody>
      </p:sp>
    </p:spTree>
    <p:extLst>
      <p:ext uri="{BB962C8B-B14F-4D97-AF65-F5344CB8AC3E}">
        <p14:creationId xmlns:p14="http://schemas.microsoft.com/office/powerpoint/2010/main" val="1021342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Investigation 3: Changing Environments</a:t>
            </a:r>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114" y="1371600"/>
            <a:ext cx="6267771" cy="5486400"/>
          </a:xfrm>
          <a:prstGeom prst="rect">
            <a:avLst/>
          </a:prstGeom>
        </p:spPr>
      </p:pic>
    </p:spTree>
    <p:extLst>
      <p:ext uri="{BB962C8B-B14F-4D97-AF65-F5344CB8AC3E}">
        <p14:creationId xmlns:p14="http://schemas.microsoft.com/office/powerpoint/2010/main" val="4114250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Data Comparisons</a:t>
            </a:r>
          </a:p>
        </p:txBody>
      </p:sp>
      <p:sp>
        <p:nvSpPr>
          <p:cNvPr id="3" name="Content Placeholder 2"/>
          <p:cNvSpPr>
            <a:spLocks noGrp="1"/>
          </p:cNvSpPr>
          <p:nvPr>
            <p:ph idx="1"/>
          </p:nvPr>
        </p:nvSpPr>
        <p:spPr/>
        <p:txBody>
          <a:bodyPr/>
          <a:lstStyle/>
          <a:p>
            <a:pPr marL="365760" indent="-365760">
              <a:spcBef>
                <a:spcPts val="1200"/>
              </a:spcBef>
              <a:buFont typeface="+mj-lt"/>
              <a:buAutoNum type="arabicPeriod"/>
            </a:pPr>
            <a:r>
              <a:rPr lang="en-US" sz="3200" dirty="0"/>
              <a:t>Compare the data tables from both investigations and examine the results.</a:t>
            </a:r>
          </a:p>
          <a:p>
            <a:pPr marL="365760" indent="-365760">
              <a:spcBef>
                <a:spcPts val="1200"/>
              </a:spcBef>
              <a:buFont typeface="+mj-lt"/>
              <a:buAutoNum type="arabicPeriod"/>
            </a:pPr>
            <a:r>
              <a:rPr lang="en-US" sz="3200" dirty="0"/>
              <a:t>Compare the bar graphs from both investigations and examine the results.</a:t>
            </a:r>
          </a:p>
          <a:p>
            <a:pPr marL="365760" indent="-365760">
              <a:spcBef>
                <a:spcPts val="1200"/>
              </a:spcBef>
              <a:buFont typeface="+mj-lt"/>
              <a:buAutoNum type="arabicPeriod"/>
            </a:pPr>
            <a:r>
              <a:rPr lang="en-US" sz="3200" dirty="0"/>
              <a:t>Which comparison is more likely to help students understand the main points from the lesson and answer the focus question, </a:t>
            </a:r>
            <a:r>
              <a:rPr lang="en-US" sz="3200" i="1" dirty="0"/>
              <a:t>What happens if the beetles’ environment changes?</a:t>
            </a:r>
          </a:p>
          <a:p>
            <a:pPr marL="365760" lvl="2" indent="-365760">
              <a:buFont typeface="+mj-lt"/>
              <a:buAutoNum type="arabicPeriod"/>
            </a:pPr>
            <a:endParaRPr lang="en-US" sz="2600" dirty="0"/>
          </a:p>
        </p:txBody>
      </p:sp>
    </p:spTree>
    <p:extLst>
      <p:ext uri="{BB962C8B-B14F-4D97-AF65-F5344CB8AC3E}">
        <p14:creationId xmlns:p14="http://schemas.microsoft.com/office/powerpoint/2010/main" val="19861455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990600"/>
          </a:xfrm>
        </p:spPr>
        <p:txBody>
          <a:bodyPr>
            <a:noAutofit/>
          </a:bodyPr>
          <a:lstStyle/>
          <a:p>
            <a:r>
              <a:rPr lang="en-US" sz="3800" dirty="0"/>
              <a:t>Reflect: Lesson-5 Focus Question</a:t>
            </a:r>
          </a:p>
        </p:txBody>
      </p:sp>
      <p:sp>
        <p:nvSpPr>
          <p:cNvPr id="3" name="Content Placeholder 2"/>
          <p:cNvSpPr>
            <a:spLocks noGrp="1"/>
          </p:cNvSpPr>
          <p:nvPr>
            <p:ph idx="1"/>
          </p:nvPr>
        </p:nvSpPr>
        <p:spPr>
          <a:xfrm>
            <a:off x="609600" y="1447800"/>
            <a:ext cx="8077200" cy="4876800"/>
          </a:xfrm>
        </p:spPr>
        <p:txBody>
          <a:bodyPr/>
          <a:lstStyle/>
          <a:p>
            <a:pPr marL="0" indent="0">
              <a:spcBef>
                <a:spcPts val="0"/>
              </a:spcBef>
              <a:buNone/>
            </a:pPr>
            <a:r>
              <a:rPr lang="en-US" sz="3000" i="1" dirty="0"/>
              <a:t>What happens if the beetles’ environment changes? </a:t>
            </a:r>
          </a:p>
          <a:p>
            <a:pPr marL="0" indent="0">
              <a:spcBef>
                <a:spcPts val="2400"/>
              </a:spcBef>
              <a:buNone/>
            </a:pPr>
            <a:r>
              <a:rPr lang="en-US" sz="3000" dirty="0"/>
              <a:t>Let’s work as a group to develop an ideal student response to this question.</a:t>
            </a:r>
          </a:p>
          <a:p>
            <a:pPr marL="0" indent="0">
              <a:spcBef>
                <a:spcPts val="1200"/>
              </a:spcBef>
              <a:buNone/>
            </a:pPr>
            <a:r>
              <a:rPr lang="en-US" sz="3000" b="1" dirty="0"/>
              <a:t>Sentence starters:</a:t>
            </a:r>
          </a:p>
          <a:p>
            <a:pPr marL="731520" lvl="1" indent="-365760">
              <a:spcBef>
                <a:spcPts val="600"/>
              </a:spcBef>
            </a:pPr>
            <a:r>
              <a:rPr lang="en-US" sz="3000" i="1" dirty="0"/>
              <a:t>Some beetles survive longer than others in their environment because </a:t>
            </a:r>
            <a:r>
              <a:rPr lang="en-US" sz="3200" i="1" dirty="0"/>
              <a:t>…</a:t>
            </a:r>
            <a:endParaRPr lang="en-US" sz="3000" i="1" dirty="0"/>
          </a:p>
          <a:p>
            <a:pPr marL="731520" lvl="1" indent="-365760">
              <a:spcBef>
                <a:spcPts val="600"/>
              </a:spcBef>
            </a:pPr>
            <a:r>
              <a:rPr lang="en-US" sz="3000" i="1" dirty="0"/>
              <a:t>If the environment changes, it will affect which beetles survive because </a:t>
            </a:r>
            <a:r>
              <a:rPr lang="en-US" sz="3200" i="1" dirty="0"/>
              <a:t>…</a:t>
            </a:r>
            <a:endParaRPr lang="en-US" sz="3000" i="1" dirty="0">
              <a:solidFill>
                <a:srgbClr val="000000"/>
              </a:solidFill>
              <a:latin typeface="Calibri" charset="0"/>
            </a:endParaRPr>
          </a:p>
          <a:p>
            <a:endParaRPr lang="en-US" dirty="0"/>
          </a:p>
        </p:txBody>
      </p:sp>
    </p:spTree>
    <p:extLst>
      <p:ext uri="{BB962C8B-B14F-4D97-AF65-F5344CB8AC3E}">
        <p14:creationId xmlns:p14="http://schemas.microsoft.com/office/powerpoint/2010/main" val="12653582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305800" cy="990600"/>
          </a:xfrm>
        </p:spPr>
        <p:txBody>
          <a:bodyPr>
            <a:noAutofit/>
          </a:bodyPr>
          <a:lstStyle/>
          <a:p>
            <a:pPr marL="777240"/>
            <a:r>
              <a:rPr lang="en-US" sz="3800" dirty="0"/>
              <a:t>Key Science Ideas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600"/>
              </a:spcBef>
            </a:pPr>
            <a:r>
              <a:rPr lang="en-US" sz="3200" dirty="0">
                <a:solidFill>
                  <a:srgbClr val="000000"/>
                </a:solidFill>
                <a:latin typeface="Calibri" charset="0"/>
              </a:rPr>
              <a:t>Both variations in the color trait of beetles </a:t>
            </a:r>
            <a:r>
              <a:rPr lang="en-US" sz="3200" b="1" dirty="0">
                <a:solidFill>
                  <a:srgbClr val="000000"/>
                </a:solidFill>
                <a:latin typeface="Calibri" charset="0"/>
              </a:rPr>
              <a:t>and</a:t>
            </a:r>
            <a:r>
              <a:rPr lang="en-US" sz="3200" dirty="0">
                <a:solidFill>
                  <a:srgbClr val="000000"/>
                </a:solidFill>
                <a:latin typeface="Calibri" charset="0"/>
              </a:rPr>
              <a:t> their environment affected which beetles survived longer.</a:t>
            </a:r>
          </a:p>
          <a:p>
            <a:pPr marL="365760" indent="-365760">
              <a:spcBef>
                <a:spcPts val="1200"/>
              </a:spcBef>
            </a:pPr>
            <a:r>
              <a:rPr lang="en-US" sz="3200" dirty="0">
                <a:solidFill>
                  <a:srgbClr val="000000"/>
                </a:solidFill>
                <a:latin typeface="Calibri" charset="0"/>
              </a:rPr>
              <a:t>Some beetles survived longer in the first environment because of their color trait.</a:t>
            </a:r>
          </a:p>
          <a:p>
            <a:pPr marL="365760" indent="-365760">
              <a:spcBef>
                <a:spcPts val="1200"/>
              </a:spcBef>
            </a:pPr>
            <a:r>
              <a:rPr lang="en-US" sz="3200" dirty="0">
                <a:solidFill>
                  <a:srgbClr val="000000"/>
                </a:solidFill>
                <a:latin typeface="Calibri" charset="0"/>
              </a:rPr>
              <a:t>When the environment changed, other beetles were more likely to survive because their color blended into the environment better.</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762000"/>
            <a:ext cx="685800" cy="685800"/>
          </a:xfrm>
          <a:prstGeom prst="rect">
            <a:avLst/>
          </a:prstGeom>
        </p:spPr>
      </p:pic>
    </p:spTree>
    <p:extLst>
      <p:ext uri="{BB962C8B-B14F-4D97-AF65-F5344CB8AC3E}">
        <p14:creationId xmlns:p14="http://schemas.microsoft.com/office/powerpoint/2010/main" val="126535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33400"/>
            <a:ext cx="8382000" cy="990600"/>
          </a:xfrm>
        </p:spPr>
        <p:txBody>
          <a:bodyPr>
            <a:noAutofit/>
          </a:bodyPr>
          <a:lstStyle/>
          <a:p>
            <a:r>
              <a:rPr lang="en-US" sz="3800" dirty="0"/>
              <a:t>Reflect: Content Deepening Focus Question</a:t>
            </a:r>
          </a:p>
        </p:txBody>
      </p:sp>
      <p:sp>
        <p:nvSpPr>
          <p:cNvPr id="4" name="Content Placeholder 3"/>
          <p:cNvSpPr>
            <a:spLocks noGrp="1"/>
          </p:cNvSpPr>
          <p:nvPr>
            <p:ph idx="1"/>
          </p:nvPr>
        </p:nvSpPr>
        <p:spPr>
          <a:xfrm>
            <a:off x="533400" y="1676400"/>
            <a:ext cx="8153400" cy="4648200"/>
          </a:xfrm>
        </p:spPr>
        <p:txBody>
          <a:bodyPr>
            <a:normAutofit/>
          </a:bodyPr>
          <a:lstStyle/>
          <a:p>
            <a:pPr marL="0" indent="0">
              <a:buNone/>
            </a:pPr>
            <a:r>
              <a:rPr lang="en-US" sz="3200" dirty="0"/>
              <a:t>How can variation in traits affect which individuals survive long enough in their environment to reproduce?</a:t>
            </a:r>
          </a:p>
        </p:txBody>
      </p:sp>
    </p:spTree>
    <p:extLst>
      <p:ext uri="{BB962C8B-B14F-4D97-AF65-F5344CB8AC3E}">
        <p14:creationId xmlns:p14="http://schemas.microsoft.com/office/powerpoint/2010/main" val="2837998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8001000" cy="990600"/>
          </a:xfrm>
        </p:spPr>
        <p:txBody>
          <a:bodyPr/>
          <a:lstStyle/>
          <a:p>
            <a:pPr eaLnBrk="1" hangingPunct="1"/>
            <a:r>
              <a:rPr lang="en-US" dirty="0"/>
              <a:t>Summary: Today’s Focus Questions</a:t>
            </a:r>
          </a:p>
        </p:txBody>
      </p:sp>
      <p:sp>
        <p:nvSpPr>
          <p:cNvPr id="90115" name="Rectangle 3"/>
          <p:cNvSpPr>
            <a:spLocks noGrp="1" noChangeArrowheads="1"/>
          </p:cNvSpPr>
          <p:nvPr>
            <p:ph idx="1"/>
          </p:nvPr>
        </p:nvSpPr>
        <p:spPr>
          <a:xfrm>
            <a:off x="762000" y="1295400"/>
            <a:ext cx="7924800" cy="5257800"/>
          </a:xfrm>
        </p:spPr>
        <p:txBody>
          <a:bodyPr>
            <a:noAutofit/>
          </a:bodyPr>
          <a:lstStyle/>
          <a:p>
            <a:pPr marL="0" indent="0">
              <a:spcAft>
                <a:spcPts val="0"/>
              </a:spcAft>
              <a:buNone/>
            </a:pPr>
            <a:r>
              <a:rPr lang="en-US" sz="3200" dirty="0"/>
              <a:t>What progress have we made in addressing today’s focus questions?</a:t>
            </a:r>
          </a:p>
          <a:p>
            <a:pPr marL="731520" indent="-365760" eaLnBrk="1" hangingPunct="1">
              <a:spcBef>
                <a:spcPts val="1200"/>
              </a:spcBef>
              <a:spcAft>
                <a:spcPts val="0"/>
              </a:spcAft>
              <a:buFont typeface="+mj-lt"/>
              <a:buAutoNum type="arabicPeriod"/>
              <a:defRPr/>
            </a:pPr>
            <a:r>
              <a:rPr lang="en-US" sz="3200" dirty="0"/>
              <a:t>How can lesson analysis help us better understand how elicit, probe, and challenge questions can reveal and challenge student thinking? </a:t>
            </a:r>
          </a:p>
          <a:p>
            <a:pPr marL="731520" indent="-365760" eaLnBrk="1" hangingPunct="1">
              <a:spcBef>
                <a:spcPts val="600"/>
              </a:spcBef>
              <a:spcAft>
                <a:spcPts val="0"/>
              </a:spcAft>
              <a:buFont typeface="+mj-lt"/>
              <a:buAutoNum type="arabicPeriod"/>
              <a:defRPr/>
            </a:pPr>
            <a:r>
              <a:rPr lang="en-US" sz="3200" dirty="0"/>
              <a:t>How can variation in traits affect which individuals survive long enough in their environment to reproduce?</a:t>
            </a:r>
          </a:p>
        </p:txBody>
      </p:sp>
    </p:spTree>
    <p:extLst>
      <p:ext uri="{BB962C8B-B14F-4D97-AF65-F5344CB8AC3E}">
        <p14:creationId xmlns:p14="http://schemas.microsoft.com/office/powerpoint/2010/main" val="981210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Homework</a:t>
            </a:r>
          </a:p>
        </p:txBody>
      </p:sp>
      <p:sp>
        <p:nvSpPr>
          <p:cNvPr id="3" name="Content Placeholder 2"/>
          <p:cNvSpPr>
            <a:spLocks noGrp="1"/>
          </p:cNvSpPr>
          <p:nvPr>
            <p:ph idx="1"/>
          </p:nvPr>
        </p:nvSpPr>
        <p:spPr>
          <a:xfrm>
            <a:off x="685800" y="1295400"/>
            <a:ext cx="8001000" cy="5257800"/>
          </a:xfrm>
        </p:spPr>
        <p:txBody>
          <a:bodyPr/>
          <a:lstStyle/>
          <a:p>
            <a:pPr marL="365760" indent="-365760">
              <a:buFont typeface="+mj-lt"/>
              <a:buAutoNum type="arabicPeriod"/>
            </a:pPr>
            <a:r>
              <a:rPr lang="en-US" sz="3100" dirty="0"/>
              <a:t>For tomorrow, read the </a:t>
            </a:r>
            <a:r>
              <a:rPr lang="en-US" sz="3100" dirty="0" err="1"/>
              <a:t>STeLLA</a:t>
            </a:r>
            <a:r>
              <a:rPr lang="en-US" sz="3100" dirty="0"/>
              <a:t> strategies booklet and complete the Z-fold summary chart for these two Student Thinking Lens strategies:</a:t>
            </a:r>
          </a:p>
          <a:p>
            <a:pPr marL="731520" lvl="1" indent="-365760">
              <a:spcBef>
                <a:spcPts val="600"/>
              </a:spcBef>
              <a:buFont typeface="Arial" pitchFamily="34" charset="0"/>
              <a:buChar char="•"/>
            </a:pPr>
            <a:r>
              <a:rPr lang="en-US" sz="3100" b="1" dirty="0"/>
              <a:t>Strategy 4: </a:t>
            </a:r>
            <a:r>
              <a:rPr lang="en-US" sz="3100" dirty="0"/>
              <a:t>Engage students in analyzing and interpreting data and observations.</a:t>
            </a:r>
          </a:p>
          <a:p>
            <a:pPr marL="731520" lvl="1" indent="-365760">
              <a:spcBef>
                <a:spcPts val="600"/>
              </a:spcBef>
              <a:buFont typeface="Arial" pitchFamily="34" charset="0"/>
              <a:buChar char="•"/>
            </a:pPr>
            <a:r>
              <a:rPr lang="en-US" sz="3100" b="1" dirty="0"/>
              <a:t>Strategy 5: </a:t>
            </a:r>
            <a:r>
              <a:rPr lang="en-US" sz="3100" dirty="0"/>
              <a:t>Engage students in constructing explanations and arguments. </a:t>
            </a:r>
          </a:p>
          <a:p>
            <a:pPr marL="365760" indent="-365760">
              <a:spcBef>
                <a:spcPts val="1200"/>
              </a:spcBef>
              <a:buFont typeface="+mj-lt"/>
              <a:buAutoNum type="arabicPeriod"/>
            </a:pPr>
            <a:r>
              <a:rPr lang="en-US" sz="3100" dirty="0"/>
              <a:t>Don’t forget about the lesson-plan reading-and-reporting assignment due on day 4. </a:t>
            </a:r>
          </a:p>
        </p:txBody>
      </p:sp>
    </p:spTree>
    <p:extLst>
      <p:ext uri="{BB962C8B-B14F-4D97-AF65-F5344CB8AC3E}">
        <p14:creationId xmlns:p14="http://schemas.microsoft.com/office/powerpoint/2010/main" val="2907252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990600"/>
          </a:xfrm>
        </p:spPr>
        <p:txBody>
          <a:bodyPr>
            <a:normAutofit/>
          </a:bodyPr>
          <a:lstStyle/>
          <a:p>
            <a:pPr eaLnBrk="1" hangingPunct="1"/>
            <a:r>
              <a:rPr lang="en-US" sz="3600" dirty="0"/>
              <a:t>Reflections on Today’s Session</a:t>
            </a:r>
          </a:p>
        </p:txBody>
      </p:sp>
      <p:sp>
        <p:nvSpPr>
          <p:cNvPr id="28675" name="Rectangle 3"/>
          <p:cNvSpPr>
            <a:spLocks noGrp="1" noChangeArrowheads="1"/>
          </p:cNvSpPr>
          <p:nvPr>
            <p:ph idx="1"/>
          </p:nvPr>
        </p:nvSpPr>
        <p:spPr>
          <a:xfrm>
            <a:off x="457200" y="1143000"/>
            <a:ext cx="8458200" cy="5562600"/>
          </a:xfrm>
        </p:spPr>
        <p:txBody>
          <a:bodyPr>
            <a:noAutofit/>
          </a:bodyPr>
          <a:lstStyle/>
          <a:p>
            <a:pPr marL="0" indent="0">
              <a:spcBef>
                <a:spcPts val="300"/>
              </a:spcBef>
              <a:buNone/>
            </a:pPr>
            <a:r>
              <a:rPr lang="en-US" sz="2700" dirty="0"/>
              <a:t>Complete the Daily Reflections sheet (handout 2.6 in PD program binder).</a:t>
            </a:r>
          </a:p>
          <a:p>
            <a:pPr marL="731520" indent="-365760">
              <a:spcBef>
                <a:spcPts val="0"/>
              </a:spcBef>
              <a:buFont typeface="+mj-lt"/>
              <a:buAutoNum type="arabicPeriod"/>
            </a:pPr>
            <a:r>
              <a:rPr lang="en-US" sz="2700" dirty="0"/>
              <a:t>What value do you see in analyzing student thinking and practicing questions that elicit, probe, and challenge student thinking? What concerns do you have about enacting these practices?</a:t>
            </a:r>
          </a:p>
          <a:p>
            <a:pPr marL="731520" indent="-365760">
              <a:spcBef>
                <a:spcPts val="0"/>
              </a:spcBef>
              <a:buFont typeface="+mj-lt"/>
              <a:buAutoNum type="arabicPeriod"/>
            </a:pPr>
            <a:r>
              <a:rPr lang="en-US" sz="2700" dirty="0"/>
              <a:t>Did you identify any science ideas that you are unclear about? If so, what helped you identify this uncertainty?</a:t>
            </a:r>
          </a:p>
          <a:p>
            <a:pPr marL="731520" indent="-365760">
              <a:spcBef>
                <a:spcPts val="0"/>
              </a:spcBef>
              <a:buFont typeface="+mj-lt"/>
              <a:buAutoNum type="arabicPeriod"/>
            </a:pPr>
            <a:r>
              <a:rPr lang="en-US" sz="2700" dirty="0"/>
              <a:t>What questions do you have about the purposes and goals of the </a:t>
            </a:r>
            <a:r>
              <a:rPr lang="en-US" sz="2700" dirty="0" err="1"/>
              <a:t>RESPeCT</a:t>
            </a:r>
            <a:r>
              <a:rPr lang="en-US" sz="2700" dirty="0"/>
              <a:t> PD program?</a:t>
            </a:r>
          </a:p>
          <a:p>
            <a:pPr marL="731520" indent="-365760">
              <a:spcBef>
                <a:spcPts val="0"/>
              </a:spcBef>
              <a:buFont typeface="+mj-lt"/>
              <a:buAutoNum type="arabicPeriod"/>
            </a:pPr>
            <a:r>
              <a:rPr lang="en-US" sz="2700" dirty="0"/>
              <a:t>Which norms are we successfully implementing? Which norms need more work?</a:t>
            </a:r>
            <a:endParaRPr lang="en-US" sz="2400" dirty="0"/>
          </a:p>
        </p:txBody>
      </p:sp>
    </p:spTree>
    <p:extLst>
      <p:ext uri="{BB962C8B-B14F-4D97-AF65-F5344CB8AC3E}">
        <p14:creationId xmlns:p14="http://schemas.microsoft.com/office/powerpoint/2010/main" val="218579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781A610-692D-47D0-9DC3-5862ECA0808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457200"/>
            <a:ext cx="5849988" cy="6400800"/>
          </a:xfrm>
        </p:spPr>
      </p:pic>
      <p:sp>
        <p:nvSpPr>
          <p:cNvPr id="5" name="Rectangle 6"/>
          <p:cNvSpPr>
            <a:spLocks noChangeArrowheads="1"/>
          </p:cNvSpPr>
          <p:nvPr/>
        </p:nvSpPr>
        <p:spPr bwMode="auto">
          <a:xfrm>
            <a:off x="1828800" y="2743200"/>
            <a:ext cx="2667000"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6265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cs typeface="Times New Roman" pitchFamily="18" charset="0"/>
              </a:rPr>
              <a:t>Probe versus Challenge Questions</a:t>
            </a:r>
          </a:p>
        </p:txBody>
      </p:sp>
      <p:sp>
        <p:nvSpPr>
          <p:cNvPr id="3" name="Content Placeholder 2"/>
          <p:cNvSpPr>
            <a:spLocks noGrp="1"/>
          </p:cNvSpPr>
          <p:nvPr>
            <p:ph idx="1"/>
          </p:nvPr>
        </p:nvSpPr>
        <p:spPr>
          <a:xfrm>
            <a:off x="609600" y="1371600"/>
            <a:ext cx="8077200" cy="4953000"/>
          </a:xfrm>
        </p:spPr>
        <p:txBody>
          <a:bodyPr>
            <a:noAutofit/>
          </a:bodyPr>
          <a:lstStyle/>
          <a:p>
            <a:pPr marL="365760" indent="-365760">
              <a:spcBef>
                <a:spcPts val="0"/>
              </a:spcBef>
              <a:spcAft>
                <a:spcPts val="1200"/>
              </a:spcAft>
            </a:pPr>
            <a:r>
              <a:rPr lang="en-US" sz="3200" dirty="0"/>
              <a:t>Read the dialogue example for STL strategy 3 in the </a:t>
            </a:r>
            <a:r>
              <a:rPr lang="en-US" sz="3200" dirty="0" err="1"/>
              <a:t>STeLLA</a:t>
            </a:r>
            <a:r>
              <a:rPr lang="en-US" sz="3200" dirty="0"/>
              <a:t> strategies booklet. </a:t>
            </a:r>
            <a:endParaRPr lang="en-US" sz="3200" i="1" dirty="0"/>
          </a:p>
          <a:p>
            <a:pPr marL="365760" indent="-365760">
              <a:spcBef>
                <a:spcPts val="0"/>
              </a:spcBef>
              <a:spcAft>
                <a:spcPts val="1200"/>
              </a:spcAft>
            </a:pPr>
            <a:r>
              <a:rPr lang="en-US" sz="3200" dirty="0"/>
              <a:t>With an elbow partner, try to justify why each question is labeled probe or challenge.</a:t>
            </a:r>
          </a:p>
          <a:p>
            <a:pPr marL="365760" indent="-365760">
              <a:spcBef>
                <a:spcPts val="0"/>
              </a:spcBef>
              <a:spcAft>
                <a:spcPts val="1200"/>
              </a:spcAft>
            </a:pPr>
            <a:r>
              <a:rPr lang="en-US" sz="3200" dirty="0"/>
              <a:t>For help, refer to the STL Z-fold summary chart and the explanations, examples, and general questions for strategy 3 in the strategies booklet.</a:t>
            </a:r>
          </a:p>
          <a:p>
            <a:pPr marL="365760" indent="-365760">
              <a:spcBef>
                <a:spcPts val="0"/>
              </a:spcBef>
              <a:spcAft>
                <a:spcPts val="1200"/>
              </a:spcAft>
            </a:pPr>
            <a:r>
              <a:rPr lang="en-US" sz="3200" dirty="0"/>
              <a:t>Be ready to share your ideas.</a:t>
            </a:r>
          </a:p>
        </p:txBody>
      </p:sp>
    </p:spTree>
    <p:extLst>
      <p:ext uri="{BB962C8B-B14F-4D97-AF65-F5344CB8AC3E}">
        <p14:creationId xmlns:p14="http://schemas.microsoft.com/office/powerpoint/2010/main" val="46554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How can lesson analysis help us better understand how elicit, probe, and challenge questions can reveal and challenge student thinking?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3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5144</TotalTime>
  <Words>10231</Words>
  <Application>Microsoft Office PowerPoint</Application>
  <PresentationFormat>On-screen Show (4:3)</PresentationFormat>
  <Paragraphs>1072</Paragraphs>
  <Slides>68</Slides>
  <Notes>68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68</vt:i4>
      </vt:variant>
    </vt:vector>
  </HeadingPairs>
  <TitlesOfParts>
    <vt:vector size="75" baseType="lpstr">
      <vt:lpstr>Arial</vt:lpstr>
      <vt:lpstr>Calibri</vt:lpstr>
      <vt:lpstr>Lucida Sans Unicode</vt:lpstr>
      <vt:lpstr>Times New Roman</vt:lpstr>
      <vt:lpstr>Clarity</vt:lpstr>
      <vt:lpstr>1_Clarity</vt:lpstr>
      <vt:lpstr>33_Clarity</vt:lpstr>
      <vt:lpstr>RESPeCT PD pROGRAM</vt:lpstr>
      <vt:lpstr>Trends in Reflections</vt:lpstr>
      <vt:lpstr> Norms for Working Together: The Basics </vt:lpstr>
      <vt:lpstr> Norms for Working Together: The Heart  </vt:lpstr>
      <vt:lpstr>Agenda for Day 2</vt:lpstr>
      <vt:lpstr>Today’s Focus Questions</vt:lpstr>
      <vt:lpstr>PowerPoint Presentation</vt:lpstr>
      <vt:lpstr>Probe versus Challenge Questions</vt:lpstr>
      <vt:lpstr>Lesson Analysis Focus Question</vt:lpstr>
      <vt:lpstr>RESPeCT Lesson Analysis Protocol</vt:lpstr>
      <vt:lpstr>Lesson Analysis Process</vt:lpstr>
      <vt:lpstr>Lesson Analysis: Viewing Basics</vt:lpstr>
      <vt:lpstr>Our First Video Clip</vt:lpstr>
      <vt:lpstr>Identify Elicit and Probe Questions</vt:lpstr>
      <vt:lpstr>Analyze Student Thinking</vt:lpstr>
      <vt:lpstr>Identify Probe and Challenge Questions</vt:lpstr>
      <vt:lpstr>Identify Probe and Challenge Questions</vt:lpstr>
      <vt:lpstr>Analyze Student Thinking</vt:lpstr>
      <vt:lpstr>Common Student Ideas</vt:lpstr>
      <vt:lpstr>Common Student Ideas</vt:lpstr>
      <vt:lpstr>Lesson Analysis Basics</vt:lpstr>
      <vt:lpstr>Analyze Questions That Probe and Challenge Student Thinking</vt:lpstr>
      <vt:lpstr>Identify Probe, Challenge, and Leading Questions</vt:lpstr>
      <vt:lpstr>Analyze Student Thinking</vt:lpstr>
      <vt:lpstr>Summarize: Elicit, Probe, and Challenge  Questions</vt:lpstr>
      <vt:lpstr>Reflect on Your Learning</vt:lpstr>
      <vt:lpstr>Practice Elicit and Probe Questions: Interview Planning</vt:lpstr>
      <vt:lpstr>Practice Elicit and Probe Questions: Interview Process</vt:lpstr>
      <vt:lpstr>Group Discussion</vt:lpstr>
      <vt:lpstr>Variation in traits</vt:lpstr>
      <vt:lpstr>Unit Central Question</vt:lpstr>
      <vt:lpstr>Review: Focus Questions from Day 1</vt:lpstr>
      <vt:lpstr>Key Science Ideas: Review</vt:lpstr>
      <vt:lpstr>Variation in Traits Lesson Role-Play</vt:lpstr>
      <vt:lpstr>Plants Show Trait Variation Too!</vt:lpstr>
      <vt:lpstr>Common Core Math Standards</vt:lpstr>
      <vt:lpstr>Variation in Traits: Summary Statements</vt:lpstr>
      <vt:lpstr>Content Deepening Focus Question</vt:lpstr>
      <vt:lpstr>Lesson 3: Focus Question</vt:lpstr>
      <vt:lpstr>Investigation 1: Beetles in the Desert</vt:lpstr>
      <vt:lpstr>Investigation 1: Beetles in the Desert</vt:lpstr>
      <vt:lpstr>Investigation 1: Beetles in the Desert</vt:lpstr>
      <vt:lpstr>Investigation 1: Beetles in the Desert</vt:lpstr>
      <vt:lpstr>Investigation 1: Beetles in the Desert</vt:lpstr>
      <vt:lpstr>Investigation 1: Beetles in the Desert</vt:lpstr>
      <vt:lpstr>Analogy Map</vt:lpstr>
      <vt:lpstr>Analyzing the Desert Model</vt:lpstr>
      <vt:lpstr>Lesson 4: Focus Question</vt:lpstr>
      <vt:lpstr>Investigation 2: Analyzing the Beetle Data</vt:lpstr>
      <vt:lpstr>Investigation 2: Analyzing the Beetle Data</vt:lpstr>
      <vt:lpstr>Comparing Methods</vt:lpstr>
      <vt:lpstr>Constructing a Scientific Explanation</vt:lpstr>
      <vt:lpstr>Make a Claim</vt:lpstr>
      <vt:lpstr>PowerPoint Presentation</vt:lpstr>
      <vt:lpstr>Survival in a Changing Environment</vt:lpstr>
      <vt:lpstr>Lesson 5: Focus Question</vt:lpstr>
      <vt:lpstr>Investigation 3: Changing Environments</vt:lpstr>
      <vt:lpstr>Investigation 3: Changing Environments</vt:lpstr>
      <vt:lpstr>Investigation 3: Changing Environments</vt:lpstr>
      <vt:lpstr>Investigation 3: Changing Environments</vt:lpstr>
      <vt:lpstr>Investigation 3: Changing Environments</vt:lpstr>
      <vt:lpstr>Data Comparisons</vt:lpstr>
      <vt:lpstr>Reflect: Lesson-5 Focus Question</vt:lpstr>
      <vt:lpstr>Key Science Ideas</vt:lpstr>
      <vt:lpstr>Reflect: Content Deepening Focus Question</vt:lpstr>
      <vt:lpstr>Summary: Today’s Focus Questions</vt:lpstr>
      <vt:lpstr>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814</cp:revision>
  <dcterms:created xsi:type="dcterms:W3CDTF">2014-06-10T18:20:14Z</dcterms:created>
  <dcterms:modified xsi:type="dcterms:W3CDTF">2020-01-07T21:38:53Z</dcterms:modified>
</cp:coreProperties>
</file>