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Lst>
  <p:notesMasterIdLst>
    <p:notesMasterId r:id="rId65"/>
  </p:notesMasterIdLst>
  <p:handoutMasterIdLst>
    <p:handoutMasterId r:id="rId66"/>
  </p:handoutMasterIdLst>
  <p:sldIdLst>
    <p:sldId id="299" r:id="rId3"/>
    <p:sldId id="412" r:id="rId4"/>
    <p:sldId id="300" r:id="rId5"/>
    <p:sldId id="413" r:id="rId6"/>
    <p:sldId id="414" r:id="rId7"/>
    <p:sldId id="303" r:id="rId8"/>
    <p:sldId id="415" r:id="rId9"/>
    <p:sldId id="416" r:id="rId10"/>
    <p:sldId id="360" r:id="rId11"/>
    <p:sldId id="359" r:id="rId12"/>
    <p:sldId id="417" r:id="rId13"/>
    <p:sldId id="418" r:id="rId14"/>
    <p:sldId id="419" r:id="rId15"/>
    <p:sldId id="420" r:id="rId16"/>
    <p:sldId id="370" r:id="rId17"/>
    <p:sldId id="431" r:id="rId18"/>
    <p:sldId id="432" r:id="rId19"/>
    <p:sldId id="374"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9" r:id="rId36"/>
    <p:sldId id="450" r:id="rId37"/>
    <p:sldId id="451" r:id="rId38"/>
    <p:sldId id="452" r:id="rId39"/>
    <p:sldId id="454" r:id="rId40"/>
    <p:sldId id="455" r:id="rId41"/>
    <p:sldId id="456" r:id="rId42"/>
    <p:sldId id="457" r:id="rId43"/>
    <p:sldId id="458" r:id="rId44"/>
    <p:sldId id="400" r:id="rId45"/>
    <p:sldId id="459" r:id="rId46"/>
    <p:sldId id="460" r:id="rId47"/>
    <p:sldId id="461" r:id="rId48"/>
    <p:sldId id="462" r:id="rId49"/>
    <p:sldId id="463" r:id="rId50"/>
    <p:sldId id="464" r:id="rId51"/>
    <p:sldId id="465" r:id="rId52"/>
    <p:sldId id="466" r:id="rId53"/>
    <p:sldId id="328" r:id="rId54"/>
    <p:sldId id="421" r:id="rId55"/>
    <p:sldId id="422" r:id="rId56"/>
    <p:sldId id="423" r:id="rId57"/>
    <p:sldId id="424" r:id="rId58"/>
    <p:sldId id="425" r:id="rId59"/>
    <p:sldId id="426" r:id="rId60"/>
    <p:sldId id="427" r:id="rId61"/>
    <p:sldId id="428" r:id="rId62"/>
    <p:sldId id="429" r:id="rId63"/>
    <p:sldId id="430" r:id="rId64"/>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73553" autoAdjust="0"/>
  </p:normalViewPr>
  <p:slideViewPr>
    <p:cSldViewPr>
      <p:cViewPr varScale="1">
        <p:scale>
          <a:sx n="83" d="100"/>
          <a:sy n="83" d="100"/>
        </p:scale>
        <p:origin x="99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91" d="100"/>
          <a:sy n="91" d="100"/>
        </p:scale>
        <p:origin x="21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433BA63-D8A0-4426-BBA7-3C8F193DFC35}" type="datetimeFigureOut">
              <a:rPr lang="en-US" smtClean="0"/>
              <a:pPr/>
              <a:t>1/7/2020</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1EAF1224-71D9-4D57-9228-63E84795514A}" type="slidenum">
              <a:rPr lang="en-US" smtClean="0"/>
              <a:pPr/>
              <a:t>‹#›</a:t>
            </a:fld>
            <a:endParaRPr lang="en-US" dirty="0"/>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a:p>
            <a:pPr eaLnBrk="1" hangingPunct="1"/>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STeLLA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a:t>
            </a:r>
            <a:r>
              <a:rPr lang="en-US" sz="1200" kern="1200" dirty="0">
                <a:solidFill>
                  <a:schemeClr val="tx1"/>
                </a:solidFill>
                <a:effectLst/>
                <a:latin typeface="+mn-lt"/>
                <a:ea typeface="+mn-ea"/>
                <a:cs typeface="+mn-cs"/>
              </a:rPr>
              <a:t>synthesized</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sense making, and reveals to the teacher any misunderstandings or gaps in knowledge. Using both strategies brings coherence to a science lesson and is a powerful way to end it.</a:t>
            </a:r>
          </a:p>
          <a:p>
            <a:pPr marL="137160" indent="-137160">
              <a:buFont typeface="Arial"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strategy 7, summarizing involves making connections between key science ideas, which helps students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synthesize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main learning goal or big idea in a lesson.</a:t>
            </a:r>
          </a:p>
          <a:p>
            <a:pPr marL="137160" indent="-13716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137160" indent="-13716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dirty="0"/>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first clip from the beginning of 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on Earth’s changing surface.”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0" kern="1200" baseline="0" dirty="0">
                <a:solidFill>
                  <a:schemeClr val="tx1"/>
                </a:solidFill>
                <a:latin typeface="+mn-lt"/>
                <a:ea typeface="+mn-ea"/>
                <a:cs typeface="+mn-cs"/>
              </a:rPr>
              <a:t>Show the video clip.</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the beginning of the clip (segments 0:00:05, 0:00:16), the teacher poses focus questions, </a:t>
            </a:r>
            <a:r>
              <a:rPr lang="en-US" sz="1200" i="1" kern="1200" dirty="0">
                <a:solidFill>
                  <a:schemeClr val="tx1"/>
                </a:solidFill>
                <a:latin typeface="+mn-lt"/>
                <a:ea typeface="+mn-ea"/>
                <a:cs typeface="+mn-cs"/>
              </a:rPr>
              <a:t>What does the surface of the Earth look like? Does it ever change?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These questions match the criteria in the analysis guide because (1) they help students anticipate the main learning goal, (2) they’re worded in everyday language, and (3) they’re scientifically accurate. However, the first question is a bit vague and might lead students to focus on aspects of Earth’s surface that don’t relate to landforms (e.g., the land could be brown or green, or it could have trees or grass or roads and buildings). More specific questions might be better, such as </a:t>
            </a:r>
            <a:r>
              <a:rPr lang="en-US" sz="1200" i="1" kern="1200" dirty="0">
                <a:solidFill>
                  <a:schemeClr val="tx1"/>
                </a:solidFill>
                <a:latin typeface="+mn-lt"/>
                <a:ea typeface="+mn-ea"/>
                <a:cs typeface="+mn-cs"/>
              </a:rPr>
              <a:t>What do the landforms on Earth’s surface look like? Do they ever change?</a:t>
            </a:r>
            <a:r>
              <a:rPr lang="en-US" sz="1200" kern="1200" dirty="0">
                <a:solidFill>
                  <a:schemeClr val="tx1"/>
                </a:solidFill>
                <a:latin typeface="+mn-lt"/>
                <a:ea typeface="+mn-ea"/>
                <a:cs typeface="+mn-cs"/>
              </a:rPr>
              <a:t> but </a:t>
            </a:r>
            <a:r>
              <a:rPr lang="en-US" sz="1200" i="1" kern="1200" dirty="0">
                <a:solidFill>
                  <a:schemeClr val="tx1"/>
                </a:solidFill>
                <a:latin typeface="+mn-lt"/>
                <a:ea typeface="+mn-ea"/>
                <a:cs typeface="+mn-cs"/>
              </a:rPr>
              <a:t>landforms</a:t>
            </a:r>
            <a:r>
              <a:rPr lang="en-US" sz="1200" kern="1200" dirty="0">
                <a:solidFill>
                  <a:schemeClr val="tx1"/>
                </a:solidFill>
                <a:latin typeface="+mn-lt"/>
                <a:ea typeface="+mn-ea"/>
                <a:cs typeface="+mn-cs"/>
              </a:rPr>
              <a:t> is a science word that some students might not understand.</a:t>
            </a:r>
            <a:r>
              <a:rPr lang="en-US" dirty="0"/>
              <a:t> </a:t>
            </a:r>
            <a:endParaRPr lang="en-US" sz="1200" kern="1200" dirty="0">
              <a:solidFill>
                <a:schemeClr val="tx1"/>
              </a:solidFill>
              <a:latin typeface="+mn-lt"/>
              <a:ea typeface="+mn-ea"/>
              <a:cs typeface="+mn-cs"/>
            </a:endParaRPr>
          </a:p>
          <a:p>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next clip from the end of the same ECS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review the lesson context at the top of the video transcript (handout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second 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video clip, the teacher works with students to summarize key science ideas from the ECS unit. The focus is on conceptual understanding. </a:t>
            </a:r>
          </a:p>
          <a:p>
            <a:pPr marL="137160" indent="-137160">
              <a:buFont typeface="Arial" pitchFamily="34" charset="0"/>
              <a:buChar char="•"/>
            </a:pPr>
            <a:r>
              <a:rPr lang="en-US" sz="1200" kern="1200" dirty="0">
                <a:solidFill>
                  <a:schemeClr val="tx1"/>
                </a:solidFill>
                <a:latin typeface="+mn-lt"/>
                <a:ea typeface="+mn-ea"/>
                <a:cs typeface="+mn-cs"/>
              </a:rPr>
              <a:t>The summary includes five big ideas, with an overarching focus on the concept of changes in landforms over time. </a:t>
            </a:r>
          </a:p>
          <a:p>
            <a:pPr marL="137160" indent="-137160">
              <a:buFont typeface="Arial" pitchFamily="34" charset="0"/>
              <a:buChar char="•"/>
            </a:pPr>
            <a:r>
              <a:rPr lang="en-US" sz="1200" kern="1200" dirty="0">
                <a:solidFill>
                  <a:schemeClr val="tx1"/>
                </a:solidFill>
                <a:latin typeface="+mn-lt"/>
                <a:ea typeface="+mn-ea"/>
                <a:cs typeface="+mn-cs"/>
              </a:rPr>
              <a:t>The science ideas in the summary help answer the focus questions. However, the ideas about water changing the land and change occurring over time aren’t strongly represented in the focus questions from the beginning of the lesson (</a:t>
            </a:r>
            <a:r>
              <a:rPr lang="en-US" sz="1200" i="1" kern="1200" dirty="0">
                <a:solidFill>
                  <a:schemeClr val="tx1"/>
                </a:solidFill>
                <a:latin typeface="+mn-lt"/>
                <a:ea typeface="+mn-ea"/>
                <a:cs typeface="+mn-cs"/>
              </a:rPr>
              <a:t>What does the surface of the</a:t>
            </a:r>
            <a:r>
              <a:rPr lang="en-US" sz="1200" i="1" kern="1200" baseline="0" dirty="0">
                <a:solidFill>
                  <a:schemeClr val="tx1"/>
                </a:solidFill>
                <a:latin typeface="+mn-lt"/>
                <a:ea typeface="+mn-ea"/>
                <a:cs typeface="+mn-cs"/>
              </a:rPr>
              <a:t> E</a:t>
            </a:r>
            <a:r>
              <a:rPr lang="en-US" sz="1200" i="1" kern="1200" dirty="0">
                <a:solidFill>
                  <a:schemeClr val="tx1"/>
                </a:solidFill>
                <a:latin typeface="+mn-lt"/>
                <a:ea typeface="+mn-ea"/>
                <a:cs typeface="+mn-cs"/>
              </a:rPr>
              <a:t>arth look like? Does it ever change?</a:t>
            </a:r>
            <a:r>
              <a:rPr lang="en-US" sz="1200" kern="1200" dirty="0">
                <a:solidFill>
                  <a:schemeClr val="tx1"/>
                </a:solidFill>
                <a:latin typeface="+mn-lt"/>
                <a:ea typeface="+mn-ea"/>
                <a:cs typeface="+mn-cs"/>
              </a:rPr>
              <a:t>).</a:t>
            </a:r>
          </a:p>
          <a:p>
            <a:pPr marL="137160" indent="-137160">
              <a:buFont typeface="Arial" pitchFamily="34" charset="0"/>
              <a:buChar char="•"/>
            </a:pPr>
            <a:r>
              <a:rPr lang="en-US" sz="1200" kern="1200" dirty="0">
                <a:solidFill>
                  <a:schemeClr val="tx1"/>
                </a:solidFill>
                <a:latin typeface="+mn-lt"/>
                <a:ea typeface="+mn-ea"/>
                <a:cs typeface="+mn-cs"/>
              </a:rPr>
              <a:t>Science ideas are scientifically accurate.</a:t>
            </a:r>
          </a:p>
          <a:p>
            <a:pPr marL="137160" indent="-137160">
              <a:buFont typeface="Arial" pitchFamily="34" charset="0"/>
              <a:buChar char="•"/>
            </a:pPr>
            <a:r>
              <a:rPr lang="en-US" sz="1200" kern="1200" dirty="0">
                <a:solidFill>
                  <a:schemeClr val="tx1"/>
                </a:solidFill>
                <a:latin typeface="+mn-lt"/>
                <a:ea typeface="+mn-ea"/>
                <a:cs typeface="+mn-cs"/>
              </a:rPr>
              <a:t>While students seem engaged in making sense of the summary statement, there are missed opportunities to include student ideas in the statement. Students mainly use yes-no statements. </a:t>
            </a:r>
          </a:p>
          <a:p>
            <a:pPr marL="137160" indent="-137160">
              <a:buFont typeface="Arial" pitchFamily="34" charset="0"/>
              <a:buChar char="•"/>
            </a:pPr>
            <a:r>
              <a:rPr lang="en-US" sz="1200" kern="1200" dirty="0">
                <a:solidFill>
                  <a:schemeClr val="tx1"/>
                </a:solidFill>
                <a:latin typeface="+mn-lt"/>
                <a:ea typeface="+mn-ea"/>
                <a:cs typeface="+mn-cs"/>
              </a:rPr>
              <a:t>Perhaps the focus question could better anticipate the five big ideas in the summary: </a:t>
            </a:r>
            <a:r>
              <a:rPr lang="en-US" sz="1200" i="1" kern="1200" dirty="0">
                <a:solidFill>
                  <a:schemeClr val="tx1"/>
                </a:solidFill>
                <a:latin typeface="+mn-lt"/>
                <a:ea typeface="+mn-ea"/>
                <a:cs typeface="+mn-cs"/>
              </a:rPr>
              <a:t>How and why do landforms on Earth’s surface change over time?</a:t>
            </a:r>
            <a:r>
              <a:rPr lang="en-US" sz="1200" kern="1200" dirty="0">
                <a:solidFill>
                  <a:schemeClr val="tx1"/>
                </a:solidFill>
                <a:latin typeface="+mn-lt"/>
                <a:ea typeface="+mn-ea"/>
                <a:cs typeface="+mn-cs"/>
              </a:rPr>
              <a:t> In addition, students could be more engaged and involved in making sense of the data table by taking turns summarizing key ideas for each row.</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dirty="0"/>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question(s),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dirty="0"/>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dirty="0"/>
              <a:t>Less than 1 min</a:t>
            </a:r>
          </a:p>
          <a:p>
            <a:endParaRPr lang="en-US" dirty="0"/>
          </a:p>
          <a:p>
            <a:pPr marL="228600" indent="-228600">
              <a:buNone/>
            </a:pPr>
            <a:r>
              <a:rPr lang="en-US" b="0" dirty="0"/>
              <a:t>a. </a:t>
            </a:r>
            <a:r>
              <a:rPr lang="en-US" b="1" dirty="0"/>
              <a:t>Transition:</a:t>
            </a:r>
            <a:r>
              <a:rPr lang="en-US" baseline="0" dirty="0"/>
              <a:t> This slide marks the transition to content deepening work. </a:t>
            </a:r>
          </a:p>
          <a:p>
            <a:pPr marL="228600" indent="-228600">
              <a:buNone/>
            </a:pPr>
            <a:endParaRPr lang="en-US" dirty="0"/>
          </a:p>
          <a:p>
            <a:pPr marL="0" indent="0">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Earth’s Changing Surface.</a:t>
            </a:r>
            <a:endParaRPr lang="en-US" dirty="0"/>
          </a:p>
        </p:txBody>
      </p:sp>
    </p:spTree>
    <p:extLst>
      <p:ext uri="{BB962C8B-B14F-4D97-AF65-F5344CB8AC3E}">
        <p14:creationId xmlns:p14="http://schemas.microsoft.com/office/powerpoint/2010/main" val="250432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unit central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will guide student learning throughout the entire ECS unit.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Less than 1 min </a:t>
            </a:r>
          </a:p>
          <a:p>
            <a:pPr eaLnBrk="1" hangingPunct="1"/>
            <a:endParaRPr lang="en-US" dirty="0">
              <a:latin typeface="Arial" charset="0"/>
            </a:endParaRPr>
          </a:p>
          <a:p>
            <a:pPr marL="228600" indent="-228600">
              <a:buNone/>
            </a:pPr>
            <a:r>
              <a:rPr lang="en-US" sz="1200" kern="1200" dirty="0">
                <a:solidFill>
                  <a:schemeClr val="tx1"/>
                </a:solidFill>
                <a:latin typeface="+mn-lt"/>
                <a:ea typeface="+mn-ea"/>
                <a:cs typeface="+mn-cs"/>
              </a:rPr>
              <a:t>a. Review the content deepening focus questions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345E05-AD6F-B14F-8A38-D3A216E86F3A}" type="slidenum">
              <a:rPr lang="en-US" sz="1200">
                <a:solidFill>
                  <a:prstClr val="black"/>
                </a:solidFill>
              </a:rPr>
              <a:pPr/>
              <a:t>18</a:t>
            </a:fld>
            <a:endParaRPr lang="en-US" sz="1200" dirty="0">
              <a:solidFill>
                <a:prstClr val="black"/>
              </a:solidFill>
            </a:endParaRPr>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r>
              <a:rPr lang="en-US" dirty="0"/>
              <a:t>Less than 1 min</a:t>
            </a:r>
          </a:p>
          <a:p>
            <a:pPr marL="0" lvl="0" indent="0">
              <a:buFont typeface="+mj-lt"/>
              <a:buNone/>
            </a:pPr>
            <a:endParaRPr lang="en-US" dirty="0"/>
          </a:p>
          <a:p>
            <a:pPr marL="228600" lvl="0" indent="-228600">
              <a:buFont typeface="+mj-lt"/>
              <a:buNone/>
            </a:pPr>
            <a:r>
              <a:rPr lang="en-US" sz="1200" kern="1200" dirty="0">
                <a:solidFill>
                  <a:schemeClr val="tx1"/>
                </a:solidFill>
                <a:latin typeface="+mn-lt"/>
                <a:ea typeface="+mn-ea"/>
                <a:cs typeface="+mn-cs"/>
              </a:rPr>
              <a:t>a. “Today’s content deepening work will focus on science ideas about Earth’s changing surface from ECS lessons 3 and 4.”</a:t>
            </a:r>
            <a:endParaRPr lang="en-US" dirty="0"/>
          </a:p>
        </p:txBody>
      </p:sp>
    </p:spTree>
    <p:extLst>
      <p:ext uri="{BB962C8B-B14F-4D97-AF65-F5344CB8AC3E}">
        <p14:creationId xmlns:p14="http://schemas.microsoft.com/office/powerpoint/2010/main" val="175562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“Geomorphologists use the terms </a:t>
            </a:r>
            <a:r>
              <a:rPr lang="en-US" sz="1200" i="1" kern="1200" dirty="0">
                <a:solidFill>
                  <a:schemeClr val="tx1"/>
                </a:solidFill>
                <a:latin typeface="+mn-lt"/>
                <a:ea typeface="+mn-ea"/>
                <a:cs typeface="+mn-cs"/>
              </a:rPr>
              <a:t>landform</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landscape</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geomorphic province</a:t>
            </a:r>
            <a:r>
              <a:rPr lang="en-US" sz="1200" kern="1200" dirty="0">
                <a:solidFill>
                  <a:schemeClr val="tx1"/>
                </a:solidFill>
                <a:latin typeface="+mn-lt"/>
                <a:ea typeface="+mn-ea"/>
                <a:cs typeface="+mn-cs"/>
              </a:rPr>
              <a:t> to describe features of Earth’s surface.”</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“In our last content deepening session, we used a relief map of the United</a:t>
            </a:r>
            <a:r>
              <a:rPr lang="en-US" sz="1200" kern="1200" baseline="0" dirty="0">
                <a:solidFill>
                  <a:schemeClr val="tx1"/>
                </a:solidFill>
                <a:latin typeface="+mn-lt"/>
                <a:ea typeface="+mn-ea"/>
                <a:cs typeface="+mn-cs"/>
              </a:rPr>
              <a:t> States </a:t>
            </a:r>
            <a:r>
              <a:rPr lang="en-US" sz="1200" kern="1200" dirty="0">
                <a:solidFill>
                  <a:schemeClr val="tx1"/>
                </a:solidFill>
                <a:latin typeface="+mn-lt"/>
                <a:ea typeface="+mn-ea"/>
                <a:cs typeface="+mn-cs"/>
              </a:rPr>
              <a:t>to study</a:t>
            </a:r>
            <a:r>
              <a:rPr lang="en-US" sz="1200" kern="1200" baseline="0" dirty="0">
                <a:solidFill>
                  <a:schemeClr val="tx1"/>
                </a:solidFill>
                <a:latin typeface="+mn-lt"/>
                <a:ea typeface="+mn-ea"/>
                <a:cs typeface="+mn-cs"/>
              </a:rPr>
              <a:t> landforms in different locations and identify </a:t>
            </a:r>
            <a:r>
              <a:rPr lang="en-US" sz="1200" kern="1200" dirty="0">
                <a:solidFill>
                  <a:schemeClr val="tx1"/>
                </a:solidFill>
                <a:latin typeface="+mn-lt"/>
                <a:ea typeface="+mn-ea"/>
                <a:cs typeface="+mn-cs"/>
              </a:rPr>
              <a:t>distinctive patterns. Based on these patterns, we can divide the North American continent into regional sectors called </a:t>
            </a:r>
            <a:r>
              <a:rPr lang="en-US" sz="1200" i="1" kern="1200" dirty="0">
                <a:solidFill>
                  <a:schemeClr val="tx1"/>
                </a:solidFill>
                <a:latin typeface="+mn-lt"/>
                <a:ea typeface="+mn-ea"/>
                <a:cs typeface="+mn-cs"/>
              </a:rPr>
              <a:t>geomorphic provinces</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physiographic provinces</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i="1" kern="1200" dirty="0">
                <a:solidFill>
                  <a:schemeClr val="tx1"/>
                </a:solidFill>
                <a:latin typeface="+mn-lt"/>
                <a:ea typeface="+mn-ea"/>
                <a:cs typeface="+mn-cs"/>
              </a:rPr>
              <a:t>Geomorphic provinces</a:t>
            </a:r>
            <a:r>
              <a:rPr lang="en-US" sz="1200" kern="1200" dirty="0">
                <a:solidFill>
                  <a:schemeClr val="tx1"/>
                </a:solidFill>
                <a:latin typeface="+mn-lt"/>
                <a:ea typeface="+mn-ea"/>
                <a:cs typeface="+mn-cs"/>
              </a:rPr>
              <a:t> are broad sectors of a continent that share a common geologic history and tectonic origin.”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geomorphic provinces represented on this slide are quite generalized, but next, we’ll examine a more detailed model of geomorphic provinces in the western United States.”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dirty="0"/>
          </a:p>
        </p:txBody>
      </p:sp>
    </p:spTree>
    <p:extLst>
      <p:ext uri="{BB962C8B-B14F-4D97-AF65-F5344CB8AC3E}">
        <p14:creationId xmlns:p14="http://schemas.microsoft.com/office/powerpoint/2010/main" val="125399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slide shows a digital elevation model of western North America.”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distinct surface patterns do you observe on this map?”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think about how they might divide this area into geomorphic provinces. Then invite them to briefly share their ideas.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baseline="0" dirty="0"/>
              <a:t>min</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slide shows the standard geomorphic provinces that geomorphologists have identified for western North America.”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does this model compare with the geomorphic divisions you came up with?”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“Next, we’ll zoom in on one province that stretches from eastern California across Nevada to central Utah.”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3690955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“The image on this slide is a close-up view of a portion of the Basin and Range geomorphic province. This region is known for its parallel rows of rugged, snowy (Nevada) mountain ranges and deep desert valleys. The ranges and valleys are separated by extensional normal faults that accommodate tectonic stretching from west to east.”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region, the North American continent is actually being pulled apart from both sides. This movement has resulted in a distinctive pattern of north-south-trending mountain ranges and intervening basins or valleys.”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is an example of a typical Basin and Range landscape within the western geomorphic province. The photo was taken from Zabriskie Point in Death Valley National Park, looking east across the desert basin toward the mountain range on the far side.”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 the bottom of the valley is a desert playa lake,</a:t>
            </a:r>
            <a:r>
              <a:rPr lang="en-US" sz="1200" kern="1200" baseline="0" dirty="0">
                <a:solidFill>
                  <a:schemeClr val="tx1"/>
                </a:solidFill>
                <a:latin typeface="+mn-lt"/>
                <a:ea typeface="+mn-ea"/>
                <a:cs typeface="+mn-cs"/>
              </a:rPr>
              <a:t> which is depression in the ground filled with water at certain times of the year</a:t>
            </a:r>
            <a:r>
              <a:rPr lang="en-US" sz="1200" kern="1200" dirty="0">
                <a:solidFill>
                  <a:schemeClr val="tx1"/>
                </a:solidFill>
                <a:latin typeface="+mn-lt"/>
                <a:ea typeface="+mn-ea"/>
                <a:cs typeface="+mn-cs"/>
              </a:rPr>
              <a:t>. Alluvial fans, or accumulations</a:t>
            </a:r>
            <a:r>
              <a:rPr lang="en-US" sz="1200" kern="1200" baseline="0" dirty="0">
                <a:solidFill>
                  <a:schemeClr val="tx1"/>
                </a:solidFill>
                <a:latin typeface="+mn-lt"/>
                <a:ea typeface="+mn-ea"/>
                <a:cs typeface="+mn-cs"/>
              </a:rPr>
              <a:t> of sediment,</a:t>
            </a:r>
            <a:r>
              <a:rPr lang="en-US" sz="1200" kern="1200" dirty="0">
                <a:solidFill>
                  <a:schemeClr val="tx1"/>
                </a:solidFill>
                <a:latin typeface="+mn-lt"/>
                <a:ea typeface="+mn-ea"/>
                <a:cs typeface="+mn-cs"/>
              </a:rPr>
              <a:t> appear along the edges of the mountain range, and a fault runs along the foot of the mountains.”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that in geomorphology, the term </a:t>
            </a:r>
            <a:r>
              <a:rPr lang="en-US" sz="1200" i="1" kern="1200" dirty="0">
                <a:solidFill>
                  <a:schemeClr val="tx1"/>
                </a:solidFill>
                <a:latin typeface="+mn-lt"/>
                <a:ea typeface="+mn-ea"/>
                <a:cs typeface="+mn-cs"/>
              </a:rPr>
              <a:t>landscape</a:t>
            </a:r>
            <a:r>
              <a:rPr lang="en-US" sz="1200" kern="1200" dirty="0">
                <a:solidFill>
                  <a:schemeClr val="tx1"/>
                </a:solidFill>
                <a:latin typeface="+mn-lt"/>
                <a:ea typeface="+mn-ea"/>
                <a:cs typeface="+mn-cs"/>
              </a:rPr>
              <a:t> refers to a regional assemblage of landforms that characterize a certain tectonic or climatic environment. Death Valley can be described as a </a:t>
            </a:r>
            <a:r>
              <a:rPr lang="en-US" sz="1200" i="1" kern="1200" dirty="0">
                <a:solidFill>
                  <a:schemeClr val="tx1"/>
                </a:solidFill>
                <a:latin typeface="+mn-lt"/>
                <a:ea typeface="+mn-ea"/>
                <a:cs typeface="+mn-cs"/>
              </a:rPr>
              <a:t>horst and graben landscape</a:t>
            </a:r>
            <a:r>
              <a:rPr lang="en-US" sz="1200" kern="1200" dirty="0">
                <a:solidFill>
                  <a:schemeClr val="tx1"/>
                </a:solidFill>
                <a:latin typeface="+mn-lt"/>
                <a:ea typeface="+mn-ea"/>
                <a:cs typeface="+mn-cs"/>
              </a:rPr>
              <a:t>. In German, </a:t>
            </a:r>
            <a:r>
              <a:rPr lang="en-US" sz="1200" i="1" kern="1200" dirty="0">
                <a:solidFill>
                  <a:schemeClr val="tx1"/>
                </a:solidFill>
                <a:latin typeface="+mn-lt"/>
                <a:ea typeface="+mn-ea"/>
                <a:cs typeface="+mn-cs"/>
              </a:rPr>
              <a:t>horst and graben</a:t>
            </a:r>
            <a:r>
              <a:rPr lang="en-US" sz="1200" kern="1200" dirty="0">
                <a:solidFill>
                  <a:schemeClr val="tx1"/>
                </a:solidFill>
                <a:latin typeface="+mn-lt"/>
                <a:ea typeface="+mn-ea"/>
                <a:cs typeface="+mn-cs"/>
              </a:rPr>
              <a:t> are geologic terms that describe extensional mountain ranges, or </a:t>
            </a:r>
            <a:r>
              <a:rPr lang="en-US" sz="1200" i="1" kern="1200" dirty="0">
                <a:solidFill>
                  <a:schemeClr val="tx1"/>
                </a:solidFill>
                <a:latin typeface="+mn-lt"/>
                <a:ea typeface="+mn-ea"/>
                <a:cs typeface="+mn-cs"/>
              </a:rPr>
              <a:t>horst</a:t>
            </a:r>
            <a:r>
              <a:rPr lang="en-US" sz="1200" kern="1200" dirty="0">
                <a:solidFill>
                  <a:schemeClr val="tx1"/>
                </a:solidFill>
                <a:latin typeface="+mn-lt"/>
                <a:ea typeface="+mn-ea"/>
                <a:cs typeface="+mn-cs"/>
              </a:rPr>
              <a:t>, and intervening basins, or </a:t>
            </a:r>
            <a:r>
              <a:rPr lang="en-US" sz="1200" i="1" kern="1200" dirty="0">
                <a:solidFill>
                  <a:schemeClr val="tx1"/>
                </a:solidFill>
                <a:latin typeface="+mn-lt"/>
                <a:ea typeface="+mn-ea"/>
                <a:cs typeface="+mn-cs"/>
              </a:rPr>
              <a:t>graben</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photo of an alluvial fan is an example of a characteristic landform in a horst and graben landscape.”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“Alluvial fans are piles of sediment that accumulate at the mouth of a mountain stream where it empties into an adjacent valley or basin. This landform results from a sudden change in stream gradient crossing a mountain front. As the streambed builds up, it maintains a continuous longitudinal profile from a mountain canyon in the basin.”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Explain that landforms are local surface features that result from a specific natural process or set of processes. Many types of landforms exist around the world.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2</a:t>
            </a:r>
            <a:r>
              <a:rPr lang="en-US" baseline="0"/>
              <a:t> </a:t>
            </a:r>
            <a:r>
              <a:rPr lang="en-US" dirty="0"/>
              <a:t>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and discuss the definitions on the slide to summarize this investigation</a:t>
            </a:r>
            <a:r>
              <a:rPr lang="en-US" sz="1200" kern="1200" baseline="0" dirty="0">
                <a:solidFill>
                  <a:schemeClr val="tx1"/>
                </a:solidFill>
                <a:latin typeface="+mn-lt"/>
                <a:ea typeface="+mn-ea"/>
                <a:cs typeface="+mn-cs"/>
              </a:rPr>
              <a:t> of Earth’s changing surface</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ideas about Earth’s changing surface from lesson 3a.”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ECS lesson 3a.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questions in their science notebooks and draw</a:t>
            </a:r>
            <a:r>
              <a:rPr lang="en-US" sz="1200" kern="1200" baseline="0" dirty="0">
                <a:solidFill>
                  <a:schemeClr val="tx1"/>
                </a:solidFill>
                <a:latin typeface="+mn-lt"/>
                <a:ea typeface="+mn-ea"/>
                <a:cs typeface="+mn-cs"/>
              </a:rPr>
              <a:t> a box around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marL="0" lvl="1" fontAlgn="base">
              <a:buFont typeface="Arial" pitchFamily="34" charset="0"/>
              <a:buNone/>
            </a:pPr>
            <a:r>
              <a:rPr lang="en-US" sz="1200" u="none" strike="noStrike" kern="1200" dirty="0">
                <a:solidFill>
                  <a:schemeClr val="tx1"/>
                </a:solidFill>
                <a:effectLst/>
                <a:latin typeface="+mn-lt"/>
                <a:ea typeface="+mn-ea"/>
                <a:cs typeface="+mn-cs"/>
              </a:rPr>
              <a:t>a. Pose the questions on the slide and invite participants to briefly share their experiences and observations.</a:t>
            </a:r>
          </a:p>
          <a:p>
            <a:pPr marL="0" lvl="1" fontAlgn="base">
              <a:buFont typeface="Arial" pitchFamily="34" charset="0"/>
              <a:buNone/>
            </a:pPr>
            <a:endParaRPr lang="en-US" sz="1200" u="none" strike="noStrike" kern="1200" dirty="0">
              <a:solidFill>
                <a:schemeClr val="tx1"/>
              </a:solidFill>
              <a:effectLst/>
              <a:latin typeface="+mn-lt"/>
              <a:ea typeface="+mn-ea"/>
              <a:cs typeface="+mn-cs"/>
            </a:endParaRPr>
          </a:p>
          <a:p>
            <a:pPr marL="0" lvl="1" fontAlgn="base">
              <a:buFont typeface="Arial" pitchFamily="34" charset="0"/>
              <a:buNone/>
            </a:pPr>
            <a:r>
              <a:rPr lang="en-US" sz="1200" u="none" strike="noStrike" kern="1200" dirty="0">
                <a:solidFill>
                  <a:schemeClr val="tx1"/>
                </a:solidFill>
                <a:effectLst/>
                <a:latin typeface="+mn-lt"/>
                <a:ea typeface="+mn-ea"/>
                <a:cs typeface="+mn-cs"/>
              </a:rPr>
              <a:t>b. “Next, we’ll take a virtual tour of the Grand Canyon using Google Earth. On our tour, we’ll explore how landforms can change over time through erosional processes.”</a:t>
            </a:r>
          </a:p>
          <a:p>
            <a:pPr marL="0" lvl="1" fontAlgn="base">
              <a:buFont typeface="Arial" pitchFamily="34" charset="0"/>
              <a:buNone/>
            </a:pPr>
            <a:endParaRPr lang="en-US" sz="1200" u="none" strike="noStrike" kern="1200" dirty="0">
              <a:solidFill>
                <a:schemeClr val="tx1"/>
              </a:solidFill>
              <a:effectLst/>
              <a:latin typeface="+mn-lt"/>
              <a:ea typeface="+mn-ea"/>
              <a:cs typeface="+mn-cs"/>
            </a:endParaRPr>
          </a:p>
          <a:p>
            <a:pPr marL="0" lvl="1" fontAlgn="base">
              <a:buFont typeface="Arial" pitchFamily="34" charset="0"/>
              <a:buNone/>
            </a:pPr>
            <a:r>
              <a:rPr lang="en-US" sz="1200" u="none" strike="noStrike" kern="1200" dirty="0">
                <a:solidFill>
                  <a:schemeClr val="tx1"/>
                </a:solidFill>
                <a:effectLst/>
                <a:latin typeface="+mn-lt"/>
                <a:ea typeface="+mn-ea"/>
                <a:cs typeface="+mn-cs"/>
              </a:rPr>
              <a:t>c. Distribute handout 6.8 (Grand Canyon Explorers, Part 1) and inform participants that they’ll complete the handout at various intervals during the tour.</a:t>
            </a:r>
          </a:p>
          <a:p>
            <a:pPr marL="0" lvl="1" fontAlgn="base">
              <a:buFont typeface="Arial" pitchFamily="34" charset="0"/>
              <a:buNone/>
            </a:pPr>
            <a:endParaRPr lang="en-US" sz="1200" u="none" strike="noStrike" kern="1200" dirty="0">
              <a:solidFill>
                <a:schemeClr val="tx1"/>
              </a:solidFill>
              <a:effectLst/>
              <a:latin typeface="+mn-lt"/>
              <a:ea typeface="+mn-ea"/>
              <a:cs typeface="+mn-cs"/>
            </a:endParaRPr>
          </a:p>
          <a:p>
            <a:pPr marL="0" lvl="1" fontAlgn="base">
              <a:buFont typeface="Arial" pitchFamily="34" charset="0"/>
              <a:buNone/>
            </a:pPr>
            <a:r>
              <a:rPr lang="en-US" sz="1200" u="none" strike="noStrike" kern="1200" dirty="0">
                <a:solidFill>
                  <a:schemeClr val="tx1"/>
                </a:solidFill>
                <a:effectLst/>
                <a:latin typeface="+mn-lt"/>
                <a:ea typeface="+mn-ea"/>
                <a:cs typeface="+mn-cs"/>
              </a:rPr>
              <a:t>d. At this point, start the Google Earth tour on your computer. </a:t>
            </a:r>
          </a:p>
          <a:p>
            <a:pPr marL="0" lvl="1" fontAlgn="base">
              <a:buFont typeface="Arial" pitchFamily="34" charset="0"/>
              <a:buNone/>
            </a:pPr>
            <a:endParaRPr lang="en-US" sz="1200" b="1" u="none" strike="noStrike" kern="1200" dirty="0">
              <a:solidFill>
                <a:schemeClr val="tx1"/>
              </a:solidFill>
              <a:effectLst/>
              <a:latin typeface="+mn-lt"/>
              <a:ea typeface="+mn-ea"/>
              <a:cs typeface="+mn-cs"/>
            </a:endParaRPr>
          </a:p>
          <a:p>
            <a:pPr marL="0" lvl="1" fontAlgn="base">
              <a:buFont typeface="Arial" pitchFamily="34" charset="0"/>
              <a:buNone/>
            </a:pPr>
            <a:r>
              <a:rPr lang="en-US" sz="1200" b="1" u="none" strike="noStrike" kern="1200" dirty="0">
                <a:solidFill>
                  <a:schemeClr val="tx1"/>
                </a:solidFill>
                <a:effectLst/>
                <a:latin typeface="+mn-lt"/>
                <a:ea typeface="+mn-ea"/>
                <a:cs typeface="+mn-cs"/>
              </a:rPr>
              <a:t>Note:</a:t>
            </a:r>
            <a:r>
              <a:rPr lang="en-US" sz="1200" u="none" strike="noStrike" kern="1200" dirty="0">
                <a:solidFill>
                  <a:schemeClr val="tx1"/>
                </a:solidFill>
                <a:effectLst/>
                <a:latin typeface="+mn-lt"/>
                <a:ea typeface="+mn-ea"/>
                <a:cs typeface="+mn-cs"/>
              </a:rPr>
              <a:t> Alternatively, if you copied and pasted the slides into the PDLG PowerPoint document earlier, cue those slides now.</a:t>
            </a:r>
          </a:p>
          <a:p>
            <a:pPr marL="0" lvl="1" fontAlgn="base">
              <a:buFont typeface="Arial" pitchFamily="34" charset="0"/>
              <a:buNone/>
            </a:pPr>
            <a:endParaRPr lang="en-US" sz="1200" u="none" strike="noStrike" kern="1200" dirty="0">
              <a:solidFill>
                <a:schemeClr val="tx1"/>
              </a:solidFill>
              <a:effectLst/>
              <a:latin typeface="+mn-lt"/>
              <a:ea typeface="+mn-ea"/>
              <a:cs typeface="+mn-cs"/>
            </a:endParaRPr>
          </a:p>
          <a:p>
            <a:pPr marL="0" lvl="1" fontAlgn="base">
              <a:buFont typeface="Arial" pitchFamily="34" charset="0"/>
              <a:buNone/>
            </a:pPr>
            <a:r>
              <a:rPr lang="en-US" sz="1200" u="none" strike="noStrike" kern="1200" dirty="0">
                <a:solidFill>
                  <a:schemeClr val="tx1"/>
                </a:solidFill>
                <a:effectLst/>
                <a:latin typeface="+mn-lt"/>
                <a:ea typeface="+mn-ea"/>
                <a:cs typeface="+mn-cs"/>
              </a:rPr>
              <a:t>e. Pause the video at each stop on the tour so that participants can answer the questions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want to use the activity instructions from ECS lesson 3a as a guide.</a:t>
            </a: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f. Make sure to stop the video after the second clue appears in the Google Earth bubble. Then have participants answer the final question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You’ll resume the video when you conduct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investigation from lesson 3b.</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After participants have completed the handout, discuss their answers to the questions as a group.</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7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Return</a:t>
            </a:r>
            <a:r>
              <a:rPr lang="en-US" sz="1200" kern="1200" baseline="0" dirty="0">
                <a:solidFill>
                  <a:schemeClr val="tx1"/>
                </a:solidFill>
                <a:latin typeface="+mn-lt"/>
                <a:ea typeface="+mn-ea"/>
                <a:cs typeface="+mn-cs"/>
              </a:rPr>
              <a:t> to this slide after completing part 1 of the Google Earth Grand Canyon Tour (up through clue 2).</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two-part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Invite participants to share their answers</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evidence from the Google Earth tour. As</a:t>
            </a:r>
            <a:r>
              <a:rPr lang="en-US" sz="1200" kern="1200" baseline="0" dirty="0">
                <a:solidFill>
                  <a:schemeClr val="tx1"/>
                </a:solidFill>
                <a:latin typeface="+mn-lt"/>
                <a:ea typeface="+mn-ea"/>
                <a:cs typeface="+mn-cs"/>
              </a:rPr>
              <a:t> participants share their ideas, record them on chart paper. Elicit differing points of view and p</a:t>
            </a:r>
            <a:r>
              <a:rPr lang="en-US" sz="1200" kern="1200" dirty="0">
                <a:solidFill>
                  <a:schemeClr val="tx1"/>
                </a:solidFill>
                <a:latin typeface="+mn-lt"/>
                <a:ea typeface="+mn-ea"/>
                <a:cs typeface="+mn-cs"/>
              </a:rPr>
              <a:t>robe participants’ responses (e.g., “Can you say more about that?”).</a:t>
            </a:r>
            <a:r>
              <a:rPr lang="en-US" sz="1200"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 E</a:t>
            </a:r>
            <a:r>
              <a:rPr lang="en-US" sz="1200" kern="1200" dirty="0">
                <a:solidFill>
                  <a:schemeClr val="tx1"/>
                </a:solidFill>
                <a:latin typeface="+mn-lt"/>
                <a:ea typeface="+mn-ea"/>
                <a:cs typeface="+mn-cs"/>
              </a:rPr>
              <a:t>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Work together to reach s a consensus;</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record it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Read the key science ideas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ideas about Earth’s changing surface from lesson 3b.”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from lesson 3a will guide student learning throughout lesson 3b as well.</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lvl="1" fontAlgn="base"/>
            <a:r>
              <a:rPr lang="en-US" sz="1200" u="none" strike="noStrike" kern="1200" dirty="0">
                <a:solidFill>
                  <a:schemeClr val="tx1"/>
                </a:solidFill>
                <a:effectLst/>
                <a:latin typeface="+mn-lt"/>
                <a:ea typeface="+mn-ea"/>
                <a:cs typeface="+mn-cs"/>
              </a:rPr>
              <a:t>a. “Now let’s continue our virtual tour of the Grand Canyon.”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Distribute handout 6.9 (Grand Canyon Explorers, Part 2); then cue the Google Earth tour (or PowerPoint slides). Resume the tour after the second clue.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When the third clue pops up in the Google Earth bubble, stop the video and have participants answer the questions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want to use the activity instructions from ECS lesson 3b as a guide.</a:t>
            </a:r>
          </a:p>
          <a:p>
            <a:endParaRPr lang="en-US" sz="1600" b="1" kern="1200" dirty="0">
              <a:solidFill>
                <a:schemeClr val="tx1"/>
              </a:solidFill>
              <a:latin typeface="+mn-lt"/>
              <a:ea typeface="+mn-ea"/>
              <a:cs typeface="+mn-cs"/>
            </a:endParaRPr>
          </a:p>
          <a:p>
            <a:r>
              <a:rPr lang="en-US" sz="1600" b="0" kern="1200" dirty="0">
                <a:solidFill>
                  <a:schemeClr val="tx1"/>
                </a:solidFill>
                <a:latin typeface="+mn-lt"/>
                <a:ea typeface="+mn-ea"/>
                <a:cs typeface="+mn-cs"/>
              </a:rPr>
              <a:t>d. </a:t>
            </a:r>
            <a:r>
              <a:rPr lang="en-US" sz="1600" b="1" kern="1200" dirty="0">
                <a:solidFill>
                  <a:schemeClr val="tx1"/>
                </a:solidFill>
                <a:latin typeface="+mn-lt"/>
                <a:ea typeface="+mn-ea"/>
                <a:cs typeface="+mn-cs"/>
              </a:rPr>
              <a:t>Whole group:</a:t>
            </a:r>
            <a:r>
              <a:rPr lang="en-US" sz="1600" kern="1200" dirty="0">
                <a:solidFill>
                  <a:schemeClr val="tx1"/>
                </a:solidFill>
                <a:latin typeface="+mn-lt"/>
                <a:ea typeface="+mn-ea"/>
                <a:cs typeface="+mn-cs"/>
              </a:rPr>
              <a:t> Invite participants to share their answers to the first question on the handout.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Read the questions on the slide. Then review the first two clues from handout 6.8 (Grand Canyon Explorers, Part 1).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Call on a couple of participants to answer the questions using the sentence starter on the slide. Make sure they include evidence from the clues.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Grand Canyon is changing because it’s 2 centimeters deeper than it was 50 years ago.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dirty="0"/>
          </a:p>
        </p:txBody>
      </p:sp>
    </p:spTree>
    <p:extLst>
      <p:ext uri="{BB962C8B-B14F-4D97-AF65-F5344CB8AC3E}">
        <p14:creationId xmlns:p14="http://schemas.microsoft.com/office/powerpoint/2010/main" val="3894862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Read the question on the slide. Then review all three clues from handouts 6.8 and 6.9 (Grand Canyon Explorers, Part 1 and Part 2)</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Call on a couple of participants to answer the questions using the sentence starter on the slide. Make sure they include evidence from the clues.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I think erosion is causing the Grand Canyon to change. The Colorado River is carrying soil and rock from the canyon to Lake Mead, which is causing the canyon to get deeper over time. The rock and soil from the canyon</a:t>
            </a:r>
            <a:r>
              <a:rPr lang="en-US" sz="1200" kern="1200" baseline="0" dirty="0">
                <a:solidFill>
                  <a:schemeClr val="tx1"/>
                </a:solidFill>
                <a:latin typeface="+mn-lt"/>
                <a:ea typeface="+mn-ea"/>
                <a:cs typeface="+mn-cs"/>
              </a:rPr>
              <a:t> are also gradually filling up Lake Mead</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dirty="0"/>
          </a:p>
        </p:txBody>
      </p:sp>
    </p:spTree>
    <p:extLst>
      <p:ext uri="{BB962C8B-B14F-4D97-AF65-F5344CB8AC3E}">
        <p14:creationId xmlns:p14="http://schemas.microsoft.com/office/powerpoint/2010/main" val="3894862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“Now that we’ve finished our tour of the Grand Canyon, let’s use all of the evidence we gathered to revise our answers to the first focus question.”</a:t>
            </a:r>
          </a:p>
          <a:p>
            <a:pPr marL="228600" indent="-22860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two-part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Invite participants to share their answers and </a:t>
            </a:r>
            <a:r>
              <a:rPr lang="en-US" sz="1200" kern="1200" baseline="0" dirty="0">
                <a:solidFill>
                  <a:schemeClr val="tx1"/>
                </a:solidFill>
                <a:latin typeface="+mn-lt"/>
                <a:ea typeface="+mn-ea"/>
                <a:cs typeface="+mn-cs"/>
              </a:rPr>
              <a:t>evidence from the Google Earth tour</a:t>
            </a:r>
            <a:r>
              <a:rPr lang="en-US" sz="1200" kern="1200" dirty="0">
                <a:solidFill>
                  <a:schemeClr val="tx1"/>
                </a:solidFill>
                <a:latin typeface="+mn-lt"/>
                <a:ea typeface="+mn-ea"/>
                <a:cs typeface="+mn-cs"/>
              </a:rPr>
              <a:t>. As</a:t>
            </a:r>
            <a:r>
              <a:rPr lang="en-US" sz="1200" kern="1200" baseline="0" dirty="0">
                <a:solidFill>
                  <a:schemeClr val="tx1"/>
                </a:solidFill>
                <a:latin typeface="+mn-lt"/>
                <a:ea typeface="+mn-ea"/>
                <a:cs typeface="+mn-cs"/>
              </a:rPr>
              <a:t> participants share their ideas, record them on chart paper. Elicit differing points of view and p</a:t>
            </a:r>
            <a:r>
              <a:rPr lang="en-US" sz="1200" kern="1200" dirty="0">
                <a:solidFill>
                  <a:schemeClr val="tx1"/>
                </a:solidFill>
                <a:latin typeface="+mn-lt"/>
                <a:ea typeface="+mn-ea"/>
                <a:cs typeface="+mn-cs"/>
              </a:rPr>
              <a:t>robe participants’ responses (e.g., “Can you say more about that?”).</a:t>
            </a:r>
            <a:r>
              <a:rPr lang="en-US" sz="1200"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 E</a:t>
            </a:r>
            <a:r>
              <a:rPr lang="en-US" sz="1200" kern="1200" dirty="0">
                <a:solidFill>
                  <a:schemeClr val="tx1"/>
                </a:solidFill>
                <a:latin typeface="+mn-lt"/>
                <a:ea typeface="+mn-ea"/>
                <a:cs typeface="+mn-cs"/>
              </a:rPr>
              <a:t>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Work together to reach a consensus; then record it on chart paper.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r>
              <a:rPr lang="en-US" baseline="0" dirty="0"/>
              <a:t>a. Read the key science ideas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“Now let’s explore ideas about Earth’s changing surface from lesson 4a.”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one idea about the science content storyline that she</a:t>
            </a:r>
            <a:r>
              <a:rPr lang="en-US" sz="1200" kern="1200" baseline="0" dirty="0">
                <a:solidFill>
                  <a:schemeClr val="tx1"/>
                </a:solidFill>
                <a:latin typeface="+mn-lt"/>
                <a:ea typeface="+mn-ea"/>
                <a:cs typeface="+mn-cs"/>
              </a:rPr>
              <a:t> or he </a:t>
            </a:r>
            <a:r>
              <a:rPr lang="en-US" sz="1200" kern="1200" dirty="0">
                <a:solidFill>
                  <a:schemeClr val="tx1"/>
                </a:solidFill>
                <a:latin typeface="+mn-lt"/>
                <a:ea typeface="+mn-ea"/>
                <a:cs typeface="+mn-cs"/>
              </a:rPr>
              <a:t>thinks is really important.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lesson 4a.</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fontAlgn="base"/>
            <a:r>
              <a:rPr lang="en-US" sz="1200" u="none" strike="noStrike" kern="1200" dirty="0">
                <a:solidFill>
                  <a:schemeClr val="tx1"/>
                </a:solidFill>
                <a:effectLst/>
                <a:latin typeface="+mn-lt"/>
                <a:ea typeface="+mn-ea"/>
                <a:cs typeface="+mn-cs"/>
              </a:rPr>
              <a:t>a. “What might</a:t>
            </a:r>
            <a:r>
              <a:rPr lang="en-US" sz="1200" u="none" strike="noStrike" kern="1200" baseline="0" dirty="0">
                <a:solidFill>
                  <a:schemeClr val="tx1"/>
                </a:solidFill>
                <a:effectLst/>
                <a:latin typeface="+mn-lt"/>
                <a:ea typeface="+mn-ea"/>
                <a:cs typeface="+mn-cs"/>
              </a:rPr>
              <a:t> have caused the changes that formed the Grand Canyon?”</a:t>
            </a:r>
            <a:endParaRPr lang="en-US" sz="1200"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Turn and Talk:</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Discuss this question with an elbow partner and work together to develop an answer using descriptive terminology. Focus on the processes that that led to the formation of the canyon from beginning to end. And make sure to include evidence from our Grand Canyon investigation</a:t>
            </a:r>
            <a:r>
              <a:rPr lang="en-US" sz="1200" u="none" strike="noStrike" kern="1200" dirty="0">
                <a:solidFill>
                  <a:schemeClr val="tx1"/>
                </a:solidFill>
                <a:effectLst/>
                <a:latin typeface="+mn-lt"/>
                <a:ea typeface="+mn-ea"/>
                <a:cs typeface="+mn-cs"/>
              </a:rPr>
              <a:t>.”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Invite pairs to share their ideas and evidence with the group. Record key ideas on chart paper</a:t>
            </a:r>
            <a:r>
              <a:rPr lang="en-US" sz="1200" u="none" strike="noStrike" kern="1200" dirty="0">
                <a:solidFill>
                  <a:schemeClr val="tx1"/>
                </a:solidFill>
                <a:effectLst/>
                <a:latin typeface="+mn-lt"/>
                <a:ea typeface="+mn-ea"/>
                <a:cs typeface="+mn-cs"/>
              </a:rPr>
              <a: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During this discussion, elicit differing points of view and probe participants’ responses (e.g., “Can you say more about that?”). Encourage participants to agree, disagree, ask questions, or add to the ideas others share.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After the group reaches a consensus, record it on chart paper. </a:t>
            </a:r>
            <a:endParaRPr lang="en-US" sz="14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Review the clues that participants’ gathered during their Google Earth tour of the Grand Canyon.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“All</a:t>
            </a:r>
            <a:r>
              <a:rPr lang="en-US" sz="1200" kern="1200" baseline="0" dirty="0">
                <a:solidFill>
                  <a:schemeClr val="tx1"/>
                </a:solidFill>
                <a:latin typeface="+mn-lt"/>
                <a:ea typeface="+mn-ea"/>
                <a:cs typeface="+mn-cs"/>
              </a:rPr>
              <a:t> of this</a:t>
            </a:r>
            <a:r>
              <a:rPr lang="en-US" sz="1200" kern="1200" dirty="0">
                <a:solidFill>
                  <a:schemeClr val="tx1"/>
                </a:solidFill>
                <a:latin typeface="+mn-lt"/>
                <a:ea typeface="+mn-ea"/>
                <a:cs typeface="+mn-cs"/>
              </a:rPr>
              <a:t> evidence means that landforms can change.”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extLst>
      <p:ext uri="{BB962C8B-B14F-4D97-AF65-F5344CB8AC3E}">
        <p14:creationId xmlns:p14="http://schemas.microsoft.com/office/powerpoint/2010/main" val="2932814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marL="228600" lvl="0" indent="-228600">
              <a:buFont typeface="+mj-lt"/>
              <a:buAutoNum type="alphaLcPeriod"/>
            </a:pPr>
            <a:endParaRPr lang="en-US" dirty="0"/>
          </a:p>
          <a:p>
            <a:pPr marL="0" lvl="1" fontAlgn="base"/>
            <a:r>
              <a:rPr lang="en-US" sz="1200" u="none" strike="noStrike" kern="1200" dirty="0">
                <a:solidFill>
                  <a:schemeClr val="tx1"/>
                </a:solidFill>
                <a:effectLst/>
                <a:latin typeface="+mn-lt"/>
                <a:ea typeface="+mn-ea"/>
                <a:cs typeface="+mn-cs"/>
              </a:rPr>
              <a:t>a. “To simulate how erosional processes formed the Grand Canyon, we’ll build a stream-table model.”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Ask participants to gather around the model. Then read the questions on the slide and invite participants to share their observations.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37320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u="none" strike="noStrike" kern="1200" dirty="0">
                <a:solidFill>
                  <a:schemeClr val="tx1"/>
                </a:solidFill>
                <a:effectLst/>
                <a:latin typeface="+mn-lt"/>
                <a:ea typeface="+mn-ea"/>
                <a:cs typeface="+mn-cs"/>
              </a:rPr>
              <a:t>a. “What do you think will happen if a lot of rain falls on our model?”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Invite participants to share their predictions with the group. During this share-out, record key predictions on chart paper. Elicit differing points of view and probe participants’ responses (e.g., “Can you say more about that?”).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Work together to reach a consensus; then record it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3578855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fontAlgn="base"/>
            <a:r>
              <a:rPr lang="en-US" sz="1200" u="none" strike="noStrike" kern="1200" dirty="0">
                <a:solidFill>
                  <a:schemeClr val="tx1"/>
                </a:solidFill>
                <a:effectLst/>
                <a:latin typeface="+mn-lt"/>
                <a:ea typeface="+mn-ea"/>
                <a:cs typeface="+mn-cs"/>
              </a:rPr>
              <a:t>a. Select a couple of volunteers and give each of them a spray bottle filled with water. Ask them to spray “rain” over the top and sides of the model.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“Make sure to look carefully at the entire model as the rain is falling on it. Write key observations in your science notebooks and make sketches of what’s happening to the model.”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After 2 or 3 minutes, ask the volunteers to stop spraying the model.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Invite participants to describe what happened to the model when the rain fell on it. Record key observations on chart paper. Elicit differing points of view and probe participants’ responses (e.g., “Can you say more about that?”).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Work together to reach a consensus; then record it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3578855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“For</a:t>
            </a:r>
            <a:r>
              <a:rPr lang="en-US" sz="1200" kern="1200" baseline="0" dirty="0">
                <a:solidFill>
                  <a:schemeClr val="tx1"/>
                </a:solidFill>
                <a:latin typeface="+mn-lt"/>
                <a:ea typeface="+mn-ea"/>
                <a:cs typeface="+mn-cs"/>
              </a:rPr>
              <a:t> our final investigation, we’ll </a:t>
            </a:r>
            <a:r>
              <a:rPr lang="en-US" sz="1200" kern="1200" dirty="0">
                <a:solidFill>
                  <a:schemeClr val="tx1"/>
                </a:solidFill>
                <a:latin typeface="+mn-lt"/>
                <a:ea typeface="+mn-ea"/>
                <a:cs typeface="+mn-cs"/>
              </a:rPr>
              <a:t>explore ideas about Earth’s changing surface from lesson 4b.”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Emphasize that these questions from lesson 4a will guide student learning throughout lesson 4b as well.</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fontAlgn="base"/>
            <a:r>
              <a:rPr lang="en-US" sz="1200" u="none" strike="noStrike" kern="1200" dirty="0">
                <a:solidFill>
                  <a:schemeClr val="tx1"/>
                </a:solidFill>
                <a:effectLst/>
                <a:latin typeface="+mn-lt"/>
                <a:ea typeface="+mn-ea"/>
                <a:cs typeface="+mn-cs"/>
              </a:rPr>
              <a:t>a. “What do you think will happen to our model if a river flows over it?”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u="none" strike="noStrike" kern="1200" dirty="0">
                <a:solidFill>
                  <a:schemeClr val="tx1"/>
                </a:solidFill>
                <a:effectLst/>
                <a:latin typeface="+mn-lt"/>
                <a:ea typeface="+mn-ea"/>
                <a:cs typeface="+mn-cs"/>
              </a:rPr>
              <a:t>Invite participants to share their predictions with the group. During this share-out, record key predictions on chart paper. Elicit differing points of view and probe participants’ responses (e.g., “Can you say more about that?”). Encourage participants to agree, disagree, ask questions, or add to the ideas others share.</a:t>
            </a:r>
          </a:p>
          <a:p>
            <a:endParaRPr lang="en-US" sz="1400" kern="1200" dirty="0">
              <a:solidFill>
                <a:schemeClr val="tx1"/>
              </a:solidFill>
              <a:latin typeface="+mn-lt"/>
              <a:ea typeface="+mn-ea"/>
              <a:cs typeface="+mn-cs"/>
            </a:endParaRPr>
          </a:p>
          <a:p>
            <a:r>
              <a:rPr lang="en-US" sz="1400" kern="1200" dirty="0">
                <a:solidFill>
                  <a:schemeClr val="tx1"/>
                </a:solidFill>
                <a:latin typeface="+mn-lt"/>
                <a:ea typeface="+mn-ea"/>
                <a:cs typeface="+mn-cs"/>
              </a:rPr>
              <a:t>c. </a:t>
            </a:r>
            <a:r>
              <a:rPr lang="en-US" sz="1200" kern="1200" dirty="0">
                <a:solidFill>
                  <a:schemeClr val="tx1"/>
                </a:solidFill>
                <a:effectLst/>
                <a:latin typeface="+mn-lt"/>
                <a:ea typeface="+mn-ea"/>
                <a:cs typeface="+mn-cs"/>
              </a:rPr>
              <a:t>After the group reaches a consensus, record it on chart paper.</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3578855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“Let’s find out what happens when our</a:t>
            </a:r>
            <a:r>
              <a:rPr lang="en-US" sz="1200" u="none" strike="noStrike" kern="1200" baseline="0" dirty="0">
                <a:solidFill>
                  <a:schemeClr val="tx1"/>
                </a:solidFill>
                <a:effectLst/>
                <a:latin typeface="+mn-lt"/>
                <a:ea typeface="+mn-ea"/>
                <a:cs typeface="+mn-cs"/>
              </a:rPr>
              <a:t> simulated </a:t>
            </a:r>
            <a:r>
              <a:rPr lang="en-US" sz="1200" u="none" strike="noStrike" kern="1200" dirty="0">
                <a:solidFill>
                  <a:schemeClr val="tx1"/>
                </a:solidFill>
                <a:effectLst/>
                <a:latin typeface="+mn-lt"/>
                <a:ea typeface="+mn-ea"/>
                <a:cs typeface="+mn-cs"/>
              </a:rPr>
              <a:t>river starts flowing. Look carefully at</a:t>
            </a:r>
            <a:r>
              <a:rPr lang="en-US" sz="1200" u="none" strike="noStrike" kern="1200" baseline="0" dirty="0">
                <a:solidFill>
                  <a:schemeClr val="tx1"/>
                </a:solidFill>
                <a:effectLst/>
                <a:latin typeface="+mn-lt"/>
                <a:ea typeface="+mn-ea"/>
                <a:cs typeface="+mn-cs"/>
              </a:rPr>
              <a:t> how the water flows over the entire mo</a:t>
            </a:r>
            <a:r>
              <a:rPr lang="en-US" sz="1200" u="none" strike="noStrike" kern="1200" dirty="0">
                <a:solidFill>
                  <a:schemeClr val="tx1"/>
                </a:solidFill>
                <a:effectLst/>
                <a:latin typeface="+mn-lt"/>
                <a:ea typeface="+mn-ea"/>
                <a:cs typeface="+mn-cs"/>
              </a:rPr>
              <a:t>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Open the valve on the drip system to get the water flowing over the model. After a few minutes, shut off the valve and ask participants to describe what’s happening to the model. </a:t>
            </a:r>
          </a:p>
          <a:p>
            <a:pPr marL="0" lvl="1" fontAlgn="base"/>
            <a:endParaRPr lang="en-US" sz="1200" u="none" strike="noStrike" kern="1200" dirty="0">
              <a:solidFill>
                <a:schemeClr val="tx1"/>
              </a:solidFill>
              <a:effectLst/>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c. Give participants a minute or two to record their observations in their science notebooks and make a drawing of the model.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Then open the valve for another minute or two before shutting it off.</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e. Discuss the questions on the slide and record participants’ observations on chart paper. Elicit differing points of view and probe participants’ responses (e.g., “Can you say more about that?”).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Work together to reach a consensus;</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record it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dirty="0"/>
          </a:p>
        </p:txBody>
      </p:sp>
    </p:spTree>
    <p:extLst>
      <p:ext uri="{BB962C8B-B14F-4D97-AF65-F5344CB8AC3E}">
        <p14:creationId xmlns:p14="http://schemas.microsoft.com/office/powerpoint/2010/main" val="357885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 </a:t>
            </a:r>
            <a:r>
              <a:rPr lang="en-US" dirty="0"/>
              <a:t>min</a:t>
            </a:r>
          </a:p>
          <a:p>
            <a:endParaRPr lang="en-US" dirty="0"/>
          </a:p>
          <a:p>
            <a:pPr marL="0" lvl="1" fontAlgn="base"/>
            <a:r>
              <a:rPr lang="en-US" sz="1200" u="none" strike="noStrike" kern="1200" dirty="0">
                <a:solidFill>
                  <a:schemeClr val="tx1"/>
                </a:solidFill>
                <a:effectLst/>
                <a:latin typeface="+mn-lt"/>
                <a:ea typeface="+mn-ea"/>
                <a:cs typeface="+mn-cs"/>
              </a:rPr>
              <a:t>a. Read the questions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Turn and Talk (3 min):</a:t>
            </a:r>
            <a:r>
              <a:rPr lang="en-US" sz="1200" u="none" strike="noStrike" kern="1200" dirty="0">
                <a:solidFill>
                  <a:schemeClr val="tx1"/>
                </a:solidFill>
                <a:effectLst/>
                <a:latin typeface="+mn-lt"/>
                <a:ea typeface="+mn-ea"/>
                <a:cs typeface="+mn-cs"/>
              </a:rPr>
              <a:t> “Share your ideas with an elbow partner and work together to develop an answer for these questions.”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While pairs are working on the task, create a two-column chart on chart paper. For the first column, write the heading “How Our Model Is Like the Grand Canyon,” and for the second column, write the heading “How Our Model Is Not Like the Grand Canyon.”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Whole-group discussion (2 min):</a:t>
            </a:r>
            <a:r>
              <a:rPr lang="en-US" sz="1200" u="none" strike="noStrike" kern="1200" dirty="0">
                <a:solidFill>
                  <a:schemeClr val="tx1"/>
                </a:solidFill>
                <a:effectLst/>
                <a:latin typeface="+mn-lt"/>
                <a:ea typeface="+mn-ea"/>
                <a:cs typeface="+mn-cs"/>
              </a:rPr>
              <a:t> Invite pairs to share their answers to the questions. Record key similarities and differences on the chart.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e. During this discussion, elicit differing points of view and probe participants’ responses (e.g., “Can you say more about that?”). Encourage participants to agree, disagree, ask questions, or add to the ideas others share. </a:t>
            </a:r>
          </a:p>
          <a:p>
            <a:pPr marL="0" lvl="1" fontAlgn="base"/>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Work together to reach a consensus on the similarities and differences between the model and the Grand Canyon. Ask participants if they want to make any final changes to the chart.</a:t>
            </a:r>
            <a:endParaRPr lang="en-US" sz="14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dirty="0"/>
          </a:p>
        </p:txBody>
      </p:sp>
    </p:spTree>
    <p:extLst>
      <p:ext uri="{BB962C8B-B14F-4D97-AF65-F5344CB8AC3E}">
        <p14:creationId xmlns:p14="http://schemas.microsoft.com/office/powerpoint/2010/main" val="3578855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a:t>
            </a:r>
            <a:r>
              <a:rPr lang="en-US" sz="1200" kern="1200" baseline="0" dirty="0">
                <a:solidFill>
                  <a:schemeClr val="tx1"/>
                </a:solidFill>
                <a:latin typeface="+mn-lt"/>
                <a:ea typeface="+mn-ea"/>
                <a:cs typeface="+mn-cs"/>
              </a:rPr>
              <a:t> the questions in their science notebooks.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participants to share their answers with the group. Record key ideas and evidence on chart paper.</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52</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STeLLA strategy C: Select activities that are matched to the learning goal.”</a:t>
            </a:r>
            <a:endParaRPr lang="en-US" dirty="0"/>
          </a:p>
          <a:p>
            <a:pPr eaLnBrk="1" hangingPunct="1"/>
            <a:r>
              <a:rPr lang="en-US" dirty="0"/>
              <a:t>	</a:t>
            </a:r>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524451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STeLLA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pPr marL="365760" indent="-182880"/>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landforms); instead, activities should focus on a specific science idea that is closely linked to the main learning goal (e.g., Landforms</a:t>
            </a:r>
            <a:r>
              <a:rPr lang="en-US" sz="1200" kern="1200" baseline="0" dirty="0">
                <a:solidFill>
                  <a:schemeClr val="tx1"/>
                </a:solidFill>
                <a:latin typeface="+mn-lt"/>
                <a:ea typeface="+mn-ea"/>
                <a:cs typeface="+mn-cs"/>
              </a:rPr>
              <a:t> on Earth’s surface change over time. These changes can happen very slowly</a:t>
            </a:r>
            <a:r>
              <a:rPr lang="en-US" sz="1200" kern="1200" dirty="0">
                <a:solidFill>
                  <a:schemeClr val="tx1"/>
                </a:solidFill>
                <a:latin typeface="+mn-lt"/>
                <a:ea typeface="+mn-ea"/>
                <a:cs typeface="+mn-cs"/>
              </a:rPr>
              <a:t>).</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only loosely related 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53</a:t>
            </a:fld>
            <a:endParaRPr lang="en-US" dirty="0"/>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769764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54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2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three video clips from one ECS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a:t>
            </a:r>
            <a:r>
              <a:rPr lang="en-US" sz="1200" kern="1200" baseline="0" dirty="0">
                <a:solidFill>
                  <a:schemeClr val="tx1"/>
                </a:solidFill>
                <a:latin typeface="+mn-lt"/>
                <a:ea typeface="+mn-ea"/>
                <a:cs typeface="+mn-cs"/>
              </a:rPr>
              <a:t> learning goal, focus question, and activity on the slide. Then i</a:t>
            </a:r>
            <a:r>
              <a:rPr lang="en-US" sz="1200" kern="1200" dirty="0">
                <a:solidFill>
                  <a:schemeClr val="tx1"/>
                </a:solidFill>
                <a:latin typeface="+mn-lt"/>
                <a:ea typeface="+mn-ea"/>
                <a:cs typeface="+mn-cs"/>
              </a:rPr>
              <a:t>ntroduce the analysis question: </a:t>
            </a:r>
            <a:r>
              <a:rPr lang="en-US" sz="1200" i="1" kern="1200" dirty="0">
                <a:solidFill>
                  <a:schemeClr val="tx1"/>
                </a:solidFill>
                <a:latin typeface="+mn-lt"/>
                <a:ea typeface="+mn-ea"/>
                <a:cs typeface="+mn-cs"/>
              </a:rPr>
              <a:t>Is the activity well matched to the main learning goal?</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1104570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60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ECS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t>
            </a:r>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write </a:t>
            </a:r>
            <a:r>
              <a:rPr lang="en-US" sz="1200" kern="1200" dirty="0">
                <a:solidFill>
                  <a:schemeClr val="tx1"/>
                </a:solidFill>
                <a:latin typeface="+mn-lt"/>
                <a:ea typeface="+mn-ea"/>
                <a:cs typeface="+mn-cs"/>
              </a:rPr>
              <a:t>the main learning goal at the top of the page</a:t>
            </a:r>
            <a:r>
              <a:rPr lang="en-US" sz="1200" u="none" strike="noStrike" kern="1200" dirty="0">
                <a:solidFill>
                  <a:schemeClr val="tx1"/>
                </a:solidFill>
                <a:effectLst/>
                <a:latin typeface="+mn-lt"/>
                <a:ea typeface="+mn-ea"/>
                <a:cs typeface="+mn-cs"/>
              </a:rPr>
              <a:t>.</a:t>
            </a:r>
            <a:r>
              <a:rPr lang="en-US" sz="1200" u="none" strike="noStrike" kern="1200" baseline="0" dirty="0">
                <a:solidFill>
                  <a:schemeClr val="tx1"/>
                </a:solidFill>
                <a:effectLst/>
                <a:latin typeface="+mn-lt"/>
                <a:ea typeface="+mn-ea"/>
                <a:cs typeface="+mn-cs"/>
              </a:rPr>
              <a:t> Then orient them to part 1 of the analysis guide.</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video clip:</a:t>
            </a:r>
            <a:r>
              <a:rPr lang="en-US" sz="1200" kern="1200" dirty="0">
                <a:solidFill>
                  <a:schemeClr val="tx1"/>
                </a:solidFill>
                <a:latin typeface="+mn-lt"/>
                <a:ea typeface="+mn-ea"/>
                <a:cs typeface="+mn-cs"/>
              </a:rPr>
              <a:t> Have participants read the lesson context at the top of the corresponding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video transcript (handout 6.5 for clip 3, handout 6.6 for clip 4, and handout 6.7 for clip 5).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sample responses to part 1 of the analysis guide for each clip, refer to PD Leader Master: Analysis Guide C: Selecting Activities Matched to the Learning Goal (Answer Key).</a:t>
            </a: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55</a:t>
            </a:fld>
            <a:endParaRPr lang="en-US" dirty="0"/>
          </a:p>
        </p:txBody>
      </p:sp>
    </p:spTree>
    <p:extLst>
      <p:ext uri="{BB962C8B-B14F-4D97-AF65-F5344CB8AC3E}">
        <p14:creationId xmlns:p14="http://schemas.microsoft.com/office/powerpoint/2010/main" val="2444682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Assess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Slide question 1: </a:t>
            </a:r>
            <a:r>
              <a:rPr lang="en-US" sz="1200" kern="1200" dirty="0">
                <a:solidFill>
                  <a:schemeClr val="tx1"/>
                </a:solidFill>
                <a:latin typeface="+mn-lt"/>
                <a:ea typeface="+mn-ea"/>
                <a:cs typeface="+mn-cs"/>
              </a:rPr>
              <a:t>The activity is well matched to the main learning goal. Using a relief map, students compare landforms in various locations in the United States and identify similarities and differences. Then they create a graphic organizer to help them think about these similarities and differences. The teacher uses probe questions to help student clarify their thinking about the evidence they found on their relief maps and in reference books. </a:t>
            </a:r>
          </a:p>
          <a:p>
            <a:pPr marL="137160" indent="-137160">
              <a:buFont typeface="Arial" pitchFamily="34" charset="0"/>
              <a:buChar char="•"/>
            </a:pPr>
            <a:r>
              <a:rPr lang="en-US" sz="1200" b="1" kern="1200" dirty="0">
                <a:solidFill>
                  <a:schemeClr val="tx1"/>
                </a:solidFill>
                <a:latin typeface="+mn-lt"/>
                <a:ea typeface="+mn-ea"/>
                <a:cs typeface="+mn-cs"/>
              </a:rPr>
              <a:t>Slide question 2: </a:t>
            </a:r>
            <a:r>
              <a:rPr lang="en-US" sz="1200" kern="1200" dirty="0">
                <a:solidFill>
                  <a:schemeClr val="tx1"/>
                </a:solidFill>
                <a:latin typeface="+mn-lt"/>
                <a:ea typeface="+mn-ea"/>
                <a:cs typeface="+mn-cs"/>
              </a:rPr>
              <a:t>The teacher helps students stay focused on the learning goal by coming back to the focus question frequently during the lesson and having students complete a summary chart of their findings. However, the match between the activity and learning goal could be improved by having students discuss the similarities and differences as a class rather than just writing about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dirty="0"/>
          </a:p>
        </p:txBody>
      </p:sp>
    </p:spTree>
    <p:extLst>
      <p:ext uri="{BB962C8B-B14F-4D97-AF65-F5344CB8AC3E}">
        <p14:creationId xmlns:p14="http://schemas.microsoft.com/office/powerpoint/2010/main" val="1696887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look for evidence in the video transcripts that will help them answer these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sk one or two participants to share their ideas and evidence in response to the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dirty="0"/>
          </a:p>
        </p:txBody>
      </p:sp>
    </p:spTree>
    <p:extLst>
      <p:ext uri="{BB962C8B-B14F-4D97-AF65-F5344CB8AC3E}">
        <p14:creationId xmlns:p14="http://schemas.microsoft.com/office/powerpoint/2010/main" val="2879980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aseline="0" dirty="0"/>
              <a:t>7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(2</a:t>
            </a:r>
            <a:r>
              <a:rPr lang="en-US" sz="1200" b="1" kern="1200" dirty="0">
                <a:solidFill>
                  <a:schemeClr val="tx1"/>
                </a:solidFill>
                <a:latin typeface="+mn-lt"/>
                <a:ea typeface="+mn-ea"/>
                <a:cs typeface="+mn-cs"/>
              </a:rPr>
              <a:t>–3 m</a:t>
            </a:r>
            <a:r>
              <a:rPr lang="en-US" sz="1200" b="1" u="none" strike="noStrike" kern="1200" dirty="0">
                <a:solidFill>
                  <a:schemeClr val="tx1"/>
                </a:solidFill>
                <a:effectLst/>
                <a:latin typeface="+mn-lt"/>
                <a:ea typeface="+mn-ea"/>
                <a:cs typeface="+mn-cs"/>
              </a:rPr>
              <a:t>in):</a:t>
            </a:r>
            <a:r>
              <a:rPr lang="en-US" sz="1200" u="none" strike="noStrike" kern="1200" dirty="0">
                <a:solidFill>
                  <a:schemeClr val="tx1"/>
                </a:solidFill>
                <a:effectLst/>
                <a:latin typeface="+mn-lt"/>
                <a:ea typeface="+mn-ea"/>
                <a:cs typeface="+mn-cs"/>
              </a:rPr>
              <a:t> “Think about how well the activities on the handout are matched to the main learning goal. Be prepared to give a rationale for your choices.”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t>
            </a:r>
            <a:r>
              <a:rPr lang="en-US" sz="1200" kern="1200">
                <a:solidFill>
                  <a:schemeClr val="tx1"/>
                </a:solidFill>
                <a:latin typeface="+mn-lt"/>
                <a:ea typeface="+mn-ea"/>
                <a:cs typeface="+mn-cs"/>
              </a:rPr>
              <a:t>and reasoning with the group.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the first activity, the focus is on changes in landforms that happen quickly and slowly over time, not necessarily what caused the changes. The activity could be improved by having students discuss whether the landslide changes happened quickly or slowly and provide evidence to support their ideas. </a:t>
            </a:r>
          </a:p>
          <a:p>
            <a:pPr marL="137160" indent="-137160">
              <a:buFont typeface="Arial" pitchFamily="34" charset="0"/>
              <a:buChar char="•"/>
            </a:pPr>
            <a:r>
              <a:rPr lang="en-US" sz="1200" kern="1200" dirty="0">
                <a:solidFill>
                  <a:schemeClr val="tx1"/>
                </a:solidFill>
                <a:latin typeface="+mn-lt"/>
                <a:ea typeface="+mn-ea"/>
                <a:cs typeface="+mn-cs"/>
              </a:rPr>
              <a:t>In the second activity, the focus is on landforms, so it’s important to encourage students to talk about what they see in the photographs that relates specifically to landforms. Otherwise, they may focus on buildings, people, roads, and plant life. The teacher should also select pictures that show a variety of landforms, including landforms that rise high above Earth’s surface (mountains, hills), landforms that cut deep into the ground (valleys, canyons), and landforms that are flat (plateaus, plains).</a:t>
            </a:r>
            <a:endParaRPr lang="en-US" dirty="0"/>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BFDBD007-306A-4E2D-A3BC-6B9A474680F5}" type="slidenum">
              <a:rPr lang="en-US" smtClean="0"/>
              <a:pPr eaLnBrk="1" hangingPunct="1"/>
              <a:t>58</a:t>
            </a:fld>
            <a:endParaRPr lang="en-US" dirty="0"/>
          </a:p>
        </p:txBody>
      </p:sp>
    </p:spTree>
    <p:extLst>
      <p:ext uri="{BB962C8B-B14F-4D97-AF65-F5344CB8AC3E}">
        <p14:creationId xmlns:p14="http://schemas.microsoft.com/office/powerpoint/2010/main" val="3969430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59</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 </a:t>
            </a:r>
            <a:r>
              <a:rPr lang="en-US" baseline="0" dirty="0"/>
              <a:t>m</a:t>
            </a:r>
            <a:r>
              <a:rPr lang="en-US" dirty="0"/>
              <a:t>in</a:t>
            </a:r>
          </a:p>
          <a:p>
            <a:pPr marL="220348" indent="-220348">
              <a:buAutoNum type="arabicPlain"/>
            </a:pPr>
            <a:endParaRPr lang="en-US" dirty="0"/>
          </a:p>
          <a:p>
            <a:pPr defTabSz="881390">
              <a:defRPr/>
            </a:pPr>
            <a:r>
              <a:rPr lang="en-US" dirty="0"/>
              <a:t>a. Remind participants of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8391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 looking at four new STeLLA strategies. Three of them are Science Content Storyline Lens strategies, and one is a Student Thinking Lens strategy. Throughout the session, think about how these strategies are different from one another and how they are closely linked to each other.”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336999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dirty="0"/>
          </a:p>
        </p:txBody>
      </p:sp>
    </p:spTree>
    <p:extLst>
      <p:ext uri="{BB962C8B-B14F-4D97-AF65-F5344CB8AC3E}">
        <p14:creationId xmlns:p14="http://schemas.microsoft.com/office/powerpoint/2010/main" val="1845617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61</a:t>
            </a:fld>
            <a:endParaRPr lang="en-US" dirty="0"/>
          </a:p>
        </p:txBody>
      </p:sp>
    </p:spTree>
    <p:extLst>
      <p:ext uri="{BB962C8B-B14F-4D97-AF65-F5344CB8AC3E}">
        <p14:creationId xmlns:p14="http://schemas.microsoft.com/office/powerpoint/2010/main" val="2743108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62</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(handout 6.10 in PD program binder). </a:t>
            </a:r>
          </a:p>
        </p:txBody>
      </p:sp>
      <p:sp>
        <p:nvSpPr>
          <p:cNvPr id="2" name="Footer Placeholder 1"/>
          <p:cNvSpPr>
            <a:spLocks noGrp="1"/>
          </p:cNvSpPr>
          <p:nvPr>
            <p:ph type="ftr" sz="quarter" idx="10"/>
          </p:nvPr>
        </p:nvSpPr>
        <p:spPr/>
        <p:txBody>
          <a:bodyPr/>
          <a:lstStyle/>
          <a:p>
            <a:pPr>
              <a:defRPr/>
            </a:pPr>
            <a:r>
              <a:rPr lang="en-US" dirty="0"/>
              <a:t>STeLLA Summer Institute I</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399470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8743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STeLLA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137160" indent="-137160">
              <a:buFont typeface="Arial" pitchFamily="34" charset="0"/>
              <a:buChar char="•"/>
            </a:pPr>
            <a:r>
              <a:rPr lang="en-US" sz="1200" kern="1200" dirty="0">
                <a:solidFill>
                  <a:schemeClr val="tx1"/>
                </a:solidFill>
                <a:latin typeface="+mn-lt"/>
                <a:ea typeface="+mn-ea"/>
                <a:cs typeface="+mn-cs"/>
              </a:rPr>
              <a:t>STeLLA strategies B, I, and 7 are like bookends that mark the beginning and end of a lesson. The science ideas used in the summary should match the focus question from the beginning of the lesson, and both the focus question and the summary should match the lesson’s main learning goal.</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600" dirty="0">
                <a:latin typeface="Arial" charset="0"/>
              </a:rPr>
              <a:t>7 min</a:t>
            </a:r>
          </a:p>
          <a:p>
            <a:pPr lvl="0"/>
            <a:endParaRPr lang="en-US" sz="1600" dirty="0">
              <a:latin typeface="Arial" charset="0"/>
            </a:endParaRPr>
          </a:p>
          <a:p>
            <a:pPr lvl="0" fontAlgn="base"/>
            <a:r>
              <a:rPr lang="en-US" sz="1400" b="0" u="none" strike="noStrike" kern="1200" dirty="0">
                <a:solidFill>
                  <a:schemeClr val="tx1"/>
                </a:solidFill>
                <a:effectLst/>
                <a:latin typeface="+mn-lt"/>
                <a:ea typeface="+mn-ea"/>
                <a:cs typeface="+mn-cs"/>
              </a:rPr>
              <a:t>a. </a:t>
            </a:r>
            <a:r>
              <a:rPr lang="en-US" sz="1400" b="1" u="none" strike="noStrike" kern="1200" dirty="0">
                <a:solidFill>
                  <a:schemeClr val="tx1"/>
                </a:solidFill>
                <a:effectLst/>
                <a:latin typeface="+mn-lt"/>
                <a:ea typeface="+mn-ea"/>
                <a:cs typeface="+mn-cs"/>
              </a:rPr>
              <a:t>Whole group:</a:t>
            </a:r>
            <a:r>
              <a:rPr lang="en-US" sz="1400" u="none" strike="noStrike" kern="1200" dirty="0">
                <a:solidFill>
                  <a:schemeClr val="tx1"/>
                </a:solidFill>
                <a:effectLst/>
                <a:latin typeface="+mn-lt"/>
                <a:ea typeface="+mn-ea"/>
                <a:cs typeface="+mn-cs"/>
              </a:rPr>
              <a:t> Discuss the questions on the slide as a group.</a:t>
            </a:r>
          </a:p>
          <a:p>
            <a:endParaRPr lang="en-US" sz="1400" b="1" kern="1200" dirty="0">
              <a:solidFill>
                <a:schemeClr val="tx1"/>
              </a:solidFill>
              <a:latin typeface="+mn-lt"/>
              <a:ea typeface="+mn-ea"/>
              <a:cs typeface="+mn-cs"/>
            </a:endParaRPr>
          </a:p>
          <a:p>
            <a:r>
              <a:rPr lang="en-US" sz="1400" b="1" kern="1200" dirty="0">
                <a:solidFill>
                  <a:schemeClr val="tx1"/>
                </a:solidFill>
                <a:latin typeface="+mn-lt"/>
                <a:ea typeface="+mn-ea"/>
                <a:cs typeface="+mn-cs"/>
              </a:rPr>
              <a:t>Key ideas: </a:t>
            </a:r>
            <a:endParaRPr lang="en-US" sz="1400" kern="1200" dirty="0">
              <a:solidFill>
                <a:schemeClr val="tx1"/>
              </a:solidFill>
              <a:latin typeface="+mn-lt"/>
              <a:ea typeface="+mn-ea"/>
              <a:cs typeface="+mn-cs"/>
            </a:endParaRPr>
          </a:p>
          <a:p>
            <a:pPr marL="137160" indent="-137160">
              <a:buFont typeface="Arial" pitchFamily="34" charset="0"/>
              <a:buChar char="•"/>
            </a:pPr>
            <a:r>
              <a:rPr lang="en-US" sz="14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137160" indent="-137160">
              <a:buFont typeface="Arial" pitchFamily="34" charset="0"/>
              <a:buChar char="•"/>
            </a:pPr>
            <a:r>
              <a:rPr lang="en-US" sz="1400" kern="1200" dirty="0">
                <a:solidFill>
                  <a:schemeClr val="tx1"/>
                </a:solidFill>
                <a:latin typeface="+mn-lt"/>
                <a:ea typeface="+mn-ea"/>
                <a:cs typeface="+mn-cs"/>
              </a:rPr>
              <a:t>Focus questions are always used in RESPeCT lesson plans because they are useful in engaging student interest, making their thinking visible, and eliciting initial ideas at the beginning of a lesson. When posed at the end of a lesson, focus questions challenge students to use new ideas developed during the lesson.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smtClean="0"/>
              <a:pPr>
                <a:defRPr/>
              </a:pPr>
              <a:t>‹#›</a:t>
            </a:fld>
            <a:endParaRPr lang="en-US" dirty="0"/>
          </a:p>
        </p:txBody>
      </p:sp>
    </p:spTree>
    <p:extLst>
      <p:ext uri="{BB962C8B-B14F-4D97-AF65-F5344CB8AC3E}">
        <p14:creationId xmlns:p14="http://schemas.microsoft.com/office/powerpoint/2010/main" val="223138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370358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786907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831401723"/>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12101741"/>
      </p:ext>
    </p:extLst>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BFaXL_JZpj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VkfmVifvkG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embed/kBZW65iGvJ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youtube.com/embed/1ToFP9215tE" TargetMode="External"/><Relationship Id="rId4" Type="http://schemas.openxmlformats.org/officeDocument/2006/relationships/hyperlink" Target="https://www.youtube.com/embed/hyMRf-jkhM0"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600" dirty="0">
                <a:solidFill>
                  <a:srgbClr val="1F497D"/>
                </a:solidFill>
                <a:latin typeface="Lucida Sans Unicode" pitchFamily="34" charset="0"/>
              </a:rPr>
              <a:t> </a:t>
            </a:r>
            <a:r>
              <a:rPr lang="en-US" altLang="en-US" sz="1800" dirty="0">
                <a:solidFill>
                  <a:srgbClr val="1F497D"/>
                </a:solidFill>
                <a:latin typeface="Lucida Sans Unicode" pitchFamily="34" charset="0"/>
              </a:rPr>
              <a:t>RESPeCT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523220"/>
          </a:xfrm>
          <a:prstGeom prst="rect">
            <a:avLst/>
          </a:prstGeom>
          <a:noFill/>
        </p:spPr>
        <p:txBody>
          <a:bodyPr wrap="square" rtlCol="0">
            <a:spAutoFit/>
          </a:bodyPr>
          <a:lstStyle/>
          <a:p>
            <a:r>
              <a:rPr lang="en-US" sz="2800" dirty="0">
                <a:solidFill>
                  <a:srgbClr val="1F497D"/>
                </a:solidFill>
                <a:latin typeface="Lucida Sans Unicode"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sz="3200" dirty="0"/>
          </a:p>
          <a:p>
            <a:endParaRPr lang="en-US" sz="3200" dirty="0"/>
          </a:p>
        </p:txBody>
      </p:sp>
    </p:spTree>
    <p:extLst>
      <p:ext uri="{BB962C8B-B14F-4D97-AF65-F5344CB8AC3E}">
        <p14:creationId xmlns:p14="http://schemas.microsoft.com/office/powerpoint/2010/main" val="18527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a video clip from the beginning and end of a lesson on Earth’s changing surface.</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52578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at the top of the video transcript (handout 6.2).</a:t>
            </a:r>
          </a:p>
          <a:p>
            <a:pPr marL="365760" indent="-365760" eaLnBrk="1" hangingPunct="1">
              <a:spcBef>
                <a:spcPts val="800"/>
              </a:spcBef>
              <a:buAutoNum type="arabicPeriod" startAt="2"/>
            </a:pPr>
            <a:r>
              <a:rPr lang="en-US" sz="2800" dirty="0"/>
              <a:t>Watch the first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2743200" y="6248400"/>
            <a:ext cx="6400800"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3"/>
              </a:rPr>
              <a:t>6.1_mspcp_gr.2_ecs_poulsen_L6_c3</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51816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Review the lesson context at the top of the video transcript (handout 6.3). </a:t>
            </a:r>
          </a:p>
          <a:p>
            <a:pPr marL="365760" indent="-365760" eaLnBrk="1" hangingPunct="1">
              <a:spcBef>
                <a:spcPts val="600"/>
              </a:spcBef>
              <a:buAutoNum type="arabicPeriod"/>
            </a:pPr>
            <a:r>
              <a:rPr lang="en-US" sz="2800" dirty="0"/>
              <a:t>Watch the second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2590800" y="6096000"/>
            <a:ext cx="6400800"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3"/>
              </a:rPr>
              <a:t>6.2_mspcp_gr.2_ecs_poulsen_L6_c4</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marL="365760" indent="-365760">
              <a:buFont typeface="+mj-lt"/>
              <a:buAutoNum type="arabicPeriod"/>
            </a:pPr>
            <a:r>
              <a:rPr lang="en-US" sz="3200" dirty="0"/>
              <a:t>Examine the main learning goal, the lesson focus question, and the lesson summary for your assigned ECS lesson plan (parts A 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1200"/>
              </a:spcBef>
              <a:spcAft>
                <a:spcPts val="600"/>
              </a:spcAft>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
        <p:nvSpPr>
          <p:cNvPr id="4" name="Title 1"/>
          <p:cNvSpPr txBox="1">
            <a:spLocks/>
          </p:cNvSpPr>
          <p:nvPr/>
        </p:nvSpPr>
        <p:spPr>
          <a:xfrm>
            <a:off x="457200" y="457200"/>
            <a:ext cx="83820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ECS</a:t>
            </a:r>
            <a:r>
              <a:rPr kumimoji="0" lang="en-US" sz="3800" b="0" i="0" u="none" strike="noStrike" kern="1200" cap="none" spc="-100" normalizeH="0" noProof="0" dirty="0">
                <a:ln>
                  <a:noFill/>
                </a:ln>
                <a:solidFill>
                  <a:schemeClr val="tx2"/>
                </a:solidFill>
                <a:effectLst/>
                <a:uLnTx/>
                <a:uFillTx/>
                <a:latin typeface="Calibri" panose="020F0502020204030204" pitchFamily="34" charset="0"/>
                <a:ea typeface="+mj-ea"/>
                <a:cs typeface="+mj-cs"/>
              </a:rPr>
              <a:t> </a:t>
            </a: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Lesson Plans: Reading and Analysis</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73357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What does the surface of Earth look like? Does it ever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dirty="0"/>
              <a:t>Content Deepening Focus Questions</a:t>
            </a:r>
          </a:p>
        </p:txBody>
      </p:sp>
      <p:sp>
        <p:nvSpPr>
          <p:cNvPr id="3" name="Content Placeholder 2"/>
          <p:cNvSpPr>
            <a:spLocks noGrp="1"/>
          </p:cNvSpPr>
          <p:nvPr>
            <p:ph idx="1"/>
          </p:nvPr>
        </p:nvSpPr>
        <p:spPr>
          <a:xfrm>
            <a:off x="609600" y="1600200"/>
            <a:ext cx="8077200" cy="4495800"/>
          </a:xfrm>
        </p:spPr>
        <p:txBody>
          <a:bodyPr/>
          <a:lstStyle/>
          <a:p>
            <a:pPr marL="365760" indent="-365760">
              <a:spcBef>
                <a:spcPts val="600"/>
              </a:spcBef>
              <a:spcAft>
                <a:spcPts val="0"/>
              </a:spcAft>
            </a:pPr>
            <a:r>
              <a:rPr lang="en-US" sz="3200" dirty="0"/>
              <a:t>Do landforms ever change? What evidence do we have?</a:t>
            </a:r>
          </a:p>
          <a:p>
            <a:pPr marL="365760" indent="-365760">
              <a:spcBef>
                <a:spcPts val="1200"/>
              </a:spcBef>
              <a:spcAft>
                <a:spcPts val="0"/>
              </a:spcAft>
            </a:pPr>
            <a:r>
              <a:rPr lang="en-US" sz="3200" dirty="0"/>
              <a:t>What causes landforms to change? What is our evidence?</a:t>
            </a:r>
          </a:p>
        </p:txBody>
      </p:sp>
    </p:spTree>
    <p:extLst>
      <p:ext uri="{BB962C8B-B14F-4D97-AF65-F5344CB8AC3E}">
        <p14:creationId xmlns:p14="http://schemas.microsoft.com/office/powerpoint/2010/main" val="5422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57200"/>
            <a:ext cx="6400800" cy="6400800"/>
          </a:xfrm>
          <a:prstGeom prst="rect">
            <a:avLst/>
          </a:prstGeom>
        </p:spPr>
      </p:pic>
      <p:sp>
        <p:nvSpPr>
          <p:cNvPr id="11" name="TextBox 10">
            <a:extLst>
              <a:ext uri="{FF2B5EF4-FFF2-40B4-BE49-F238E27FC236}">
                <a16:creationId xmlns:a16="http://schemas.microsoft.com/office/drawing/2014/main" id="{762B5FC1-C1DB-4598-B8E0-9C8BAFC73013}"/>
              </a:ext>
            </a:extLst>
          </p:cNvPr>
          <p:cNvSpPr txBox="1"/>
          <p:nvPr/>
        </p:nvSpPr>
        <p:spPr>
          <a:xfrm>
            <a:off x="7652886" y="6618805"/>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
        <p:nvSpPr>
          <p:cNvPr id="5" name="TextBox 4">
            <a:extLst>
              <a:ext uri="{FF2B5EF4-FFF2-40B4-BE49-F238E27FC236}">
                <a16:creationId xmlns:a16="http://schemas.microsoft.com/office/drawing/2014/main" id="{13CCAD00-914E-4D4B-9D75-C46A17FD7D3B}"/>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Tree>
    <p:extLst>
      <p:ext uri="{BB962C8B-B14F-4D97-AF65-F5344CB8AC3E}">
        <p14:creationId xmlns:p14="http://schemas.microsoft.com/office/powerpoint/2010/main" val="422922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CFCDC-645A-4A10-BB63-4EA02D29E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143000"/>
            <a:ext cx="8534400" cy="5167339"/>
          </a:xfrm>
          <a:prstGeom prst="rect">
            <a:avLst/>
          </a:prstGeom>
        </p:spPr>
      </p:pic>
      <p:sp>
        <p:nvSpPr>
          <p:cNvPr id="8" name="TextBox 7">
            <a:extLst>
              <a:ext uri="{FF2B5EF4-FFF2-40B4-BE49-F238E27FC236}">
                <a16:creationId xmlns:a16="http://schemas.microsoft.com/office/drawing/2014/main" id="{B1890CEB-6FE7-4823-AA68-B42847E995D8}"/>
              </a:ext>
            </a:extLst>
          </p:cNvPr>
          <p:cNvSpPr txBox="1"/>
          <p:nvPr/>
        </p:nvSpPr>
        <p:spPr>
          <a:xfrm>
            <a:off x="635023" y="544185"/>
            <a:ext cx="6072560"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Earth’s Surface Terminology</a:t>
            </a:r>
          </a:p>
        </p:txBody>
      </p:sp>
      <p:sp>
        <p:nvSpPr>
          <p:cNvPr id="9" name="TextBox 8">
            <a:extLst>
              <a:ext uri="{FF2B5EF4-FFF2-40B4-BE49-F238E27FC236}">
                <a16:creationId xmlns:a16="http://schemas.microsoft.com/office/drawing/2014/main" id="{4ADF5579-22BE-43DB-9516-AC4D46DB2E1F}"/>
              </a:ext>
            </a:extLst>
          </p:cNvPr>
          <p:cNvSpPr txBox="1"/>
          <p:nvPr/>
        </p:nvSpPr>
        <p:spPr>
          <a:xfrm>
            <a:off x="7856468" y="6642556"/>
            <a:ext cx="128753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
        <p:nvSpPr>
          <p:cNvPr id="10" name="TextBox 9">
            <a:extLst>
              <a:ext uri="{FF2B5EF4-FFF2-40B4-BE49-F238E27FC236}">
                <a16:creationId xmlns:a16="http://schemas.microsoft.com/office/drawing/2014/main" id="{606E0CEF-BE10-4BE3-8DD7-94F84CDC27BA}"/>
              </a:ext>
            </a:extLst>
          </p:cNvPr>
          <p:cNvSpPr txBox="1"/>
          <p:nvPr/>
        </p:nvSpPr>
        <p:spPr>
          <a:xfrm>
            <a:off x="3443324" y="2133292"/>
            <a:ext cx="2257349" cy="3046988"/>
          </a:xfrm>
          <a:prstGeom prst="rect">
            <a:avLst/>
          </a:prstGeom>
          <a:noFill/>
        </p:spPr>
        <p:txBody>
          <a:bodyPr wrap="none" rtlCol="0">
            <a:spAutoFit/>
          </a:bodyPr>
          <a:lstStyle/>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Landform</a:t>
            </a:r>
          </a:p>
          <a:p>
            <a:pPr algn="ctr"/>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Landscape</a:t>
            </a:r>
          </a:p>
          <a:p>
            <a:pPr algn="ctr"/>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pPr algn="ctr"/>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Review: Science content storyline</a:t>
            </a:r>
          </a:p>
          <a:p>
            <a:pPr marL="365760" indent="-365760">
              <a:spcBef>
                <a:spcPts val="300"/>
              </a:spcBef>
            </a:pPr>
            <a:r>
              <a:rPr lang="en-US" sz="3200" dirty="0"/>
              <a:t>Today’s focus questions</a:t>
            </a:r>
          </a:p>
          <a:p>
            <a:pPr marL="365760" indent="-365760">
              <a:spcBef>
                <a:spcPts val="300"/>
              </a:spcBef>
            </a:pPr>
            <a:r>
              <a:rPr lang="en-US" sz="3200" dirty="0"/>
              <a:t>Lesson analysis: STeLLA strategies B, I, and 7</a:t>
            </a:r>
          </a:p>
          <a:p>
            <a:pPr marL="365760" indent="-365760">
              <a:spcBef>
                <a:spcPts val="300"/>
              </a:spcBef>
            </a:pPr>
            <a:r>
              <a:rPr lang="en-US" sz="3200" dirty="0"/>
              <a:t>Content deepening: Earth’s changing surface</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49" y="457199"/>
            <a:ext cx="8534401" cy="6400801"/>
          </a:xfrm>
          <a:prstGeom prst="rect">
            <a:avLst/>
          </a:prstGeom>
        </p:spPr>
      </p:pic>
      <p:sp>
        <p:nvSpPr>
          <p:cNvPr id="4" name="TextBox 3">
            <a:extLst>
              <a:ext uri="{FF2B5EF4-FFF2-40B4-BE49-F238E27FC236}">
                <a16:creationId xmlns:a16="http://schemas.microsoft.com/office/drawing/2014/main" id="{43A58978-1628-4B3E-9996-0E22294FA9B2}"/>
              </a:ext>
            </a:extLst>
          </p:cNvPr>
          <p:cNvSpPr txBox="1"/>
          <p:nvPr/>
        </p:nvSpPr>
        <p:spPr>
          <a:xfrm>
            <a:off x="7772400" y="6615499"/>
            <a:ext cx="128753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
        <p:nvSpPr>
          <p:cNvPr id="6" name="TextBox 5">
            <a:extLst>
              <a:ext uri="{FF2B5EF4-FFF2-40B4-BE49-F238E27FC236}">
                <a16:creationId xmlns:a16="http://schemas.microsoft.com/office/drawing/2014/main" id="{75C16A2F-F6E6-4748-A5B9-1C821B3A2A65}"/>
              </a:ext>
            </a:extLst>
          </p:cNvPr>
          <p:cNvSpPr txBox="1"/>
          <p:nvPr/>
        </p:nvSpPr>
        <p:spPr>
          <a:xfrm>
            <a:off x="635023" y="544185"/>
            <a:ext cx="497469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Geomorphic Provinces</a:t>
            </a:r>
          </a:p>
        </p:txBody>
      </p:sp>
      <p:sp>
        <p:nvSpPr>
          <p:cNvPr id="8" name="TextBox 7">
            <a:extLst>
              <a:ext uri="{FF2B5EF4-FFF2-40B4-BE49-F238E27FC236}">
                <a16:creationId xmlns:a16="http://schemas.microsoft.com/office/drawing/2014/main" id="{89AF9739-E116-4D64-B3A3-8F9AD340DC9C}"/>
              </a:ext>
            </a:extLst>
          </p:cNvPr>
          <p:cNvSpPr txBox="1"/>
          <p:nvPr/>
        </p:nvSpPr>
        <p:spPr>
          <a:xfrm>
            <a:off x="385107" y="5122783"/>
            <a:ext cx="3793353" cy="1600438"/>
          </a:xfrm>
          <a:prstGeom prst="rect">
            <a:avLst/>
          </a:prstGeom>
          <a:noFill/>
        </p:spPr>
        <p:txBody>
          <a:bodyPr wrap="square" rtlCol="0">
            <a:spAutoFit/>
          </a:bodyPr>
          <a:lstStyle/>
          <a:p>
            <a:pPr marL="342900" indent="-342900">
              <a:buFont typeface="+mj-lt"/>
              <a:buAutoNum type="arabicPeriod"/>
            </a:pPr>
            <a:r>
              <a:rPr lang="en-US" sz="1400" dirty="0">
                <a:solidFill>
                  <a:schemeClr val="bg1"/>
                </a:solidFill>
              </a:rPr>
              <a:t>Atlantic plain</a:t>
            </a:r>
          </a:p>
          <a:p>
            <a:pPr marL="342900" indent="-342900">
              <a:buFont typeface="+mj-lt"/>
              <a:buAutoNum type="arabicPeriod"/>
            </a:pPr>
            <a:r>
              <a:rPr lang="en-US" sz="1400" dirty="0">
                <a:solidFill>
                  <a:schemeClr val="bg1"/>
                </a:solidFill>
              </a:rPr>
              <a:t>Appalachian highlands</a:t>
            </a:r>
          </a:p>
          <a:p>
            <a:pPr marL="342900" indent="-342900">
              <a:buFont typeface="+mj-lt"/>
              <a:buAutoNum type="arabicPeriod"/>
            </a:pPr>
            <a:r>
              <a:rPr lang="en-US" sz="1400" dirty="0">
                <a:solidFill>
                  <a:schemeClr val="bg1"/>
                </a:solidFill>
              </a:rPr>
              <a:t>Interior plain</a:t>
            </a:r>
          </a:p>
          <a:p>
            <a:pPr marL="342900" indent="-342900">
              <a:buFont typeface="+mj-lt"/>
              <a:buAutoNum type="arabicPeriod"/>
            </a:pPr>
            <a:r>
              <a:rPr lang="en-US" sz="1400" dirty="0">
                <a:solidFill>
                  <a:schemeClr val="bg1"/>
                </a:solidFill>
              </a:rPr>
              <a:t>Interior highlands</a:t>
            </a:r>
          </a:p>
          <a:p>
            <a:pPr marL="342900" indent="-342900">
              <a:buFont typeface="+mj-lt"/>
              <a:buAutoNum type="arabicPeriod"/>
            </a:pPr>
            <a:r>
              <a:rPr lang="en-US" sz="1400" dirty="0">
                <a:solidFill>
                  <a:schemeClr val="bg1"/>
                </a:solidFill>
              </a:rPr>
              <a:t>Rocky Mountain system</a:t>
            </a:r>
          </a:p>
          <a:p>
            <a:pPr marL="342900" indent="-342900">
              <a:buFont typeface="+mj-lt"/>
              <a:buAutoNum type="arabicPeriod"/>
            </a:pPr>
            <a:r>
              <a:rPr lang="en-US" sz="1400" dirty="0">
                <a:solidFill>
                  <a:schemeClr val="bg1"/>
                </a:solidFill>
              </a:rPr>
              <a:t>Intermontane plateau</a:t>
            </a:r>
          </a:p>
          <a:p>
            <a:pPr marL="342900" indent="-342900">
              <a:buFont typeface="+mj-lt"/>
              <a:buAutoNum type="arabicPeriod"/>
            </a:pPr>
            <a:r>
              <a:rPr lang="en-US" sz="1400" dirty="0">
                <a:solidFill>
                  <a:schemeClr val="bg1"/>
                </a:solidFill>
              </a:rPr>
              <a:t>Pacific Mountain system</a:t>
            </a:r>
          </a:p>
        </p:txBody>
      </p:sp>
    </p:spTree>
    <p:extLst>
      <p:ext uri="{BB962C8B-B14F-4D97-AF65-F5344CB8AC3E}">
        <p14:creationId xmlns:p14="http://schemas.microsoft.com/office/powerpoint/2010/main" val="115466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CB029-BFA2-4B92-BF43-FFEBF73B8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13"/>
          <a:stretch/>
        </p:blipFill>
        <p:spPr>
          <a:xfrm>
            <a:off x="4578556" y="1371599"/>
            <a:ext cx="3930417" cy="5070143"/>
          </a:xfrm>
          <a:prstGeom prst="rect">
            <a:avLst/>
          </a:prstGeom>
        </p:spPr>
      </p:pic>
      <p:sp>
        <p:nvSpPr>
          <p:cNvPr id="5" name="TextBox 4">
            <a:extLst>
              <a:ext uri="{FF2B5EF4-FFF2-40B4-BE49-F238E27FC236}">
                <a16:creationId xmlns:a16="http://schemas.microsoft.com/office/drawing/2014/main" id="{E136527E-1B4B-4F07-B69A-7522157A3D56}"/>
              </a:ext>
            </a:extLst>
          </p:cNvPr>
          <p:cNvSpPr txBox="1"/>
          <p:nvPr/>
        </p:nvSpPr>
        <p:spPr>
          <a:xfrm>
            <a:off x="1524000" y="2590800"/>
            <a:ext cx="1601721" cy="1569660"/>
          </a:xfrm>
          <a:prstGeom prst="rect">
            <a:avLst/>
          </a:prstGeom>
          <a:noFill/>
        </p:spPr>
        <p:txBody>
          <a:bodyPr wrap="none" rtlCol="0">
            <a:spAutoFit/>
          </a:bodyPr>
          <a:lstStyle/>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Western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North</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America</a:t>
            </a:r>
          </a:p>
        </p:txBody>
      </p:sp>
      <p:sp>
        <p:nvSpPr>
          <p:cNvPr id="6" name="TextBox 5">
            <a:extLst>
              <a:ext uri="{FF2B5EF4-FFF2-40B4-BE49-F238E27FC236}">
                <a16:creationId xmlns:a16="http://schemas.microsoft.com/office/drawing/2014/main" id="{1648DA30-8AC5-425A-A1BC-5FC2BEEEDDD9}"/>
              </a:ext>
            </a:extLst>
          </p:cNvPr>
          <p:cNvSpPr txBox="1"/>
          <p:nvPr/>
        </p:nvSpPr>
        <p:spPr>
          <a:xfrm>
            <a:off x="6954119" y="6226298"/>
            <a:ext cx="1558440"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Wikimedia.org</a:t>
            </a:r>
          </a:p>
        </p:txBody>
      </p:sp>
      <p:sp>
        <p:nvSpPr>
          <p:cNvPr id="7" name="TextBox 6">
            <a:extLst>
              <a:ext uri="{FF2B5EF4-FFF2-40B4-BE49-F238E27FC236}">
                <a16:creationId xmlns:a16="http://schemas.microsoft.com/office/drawing/2014/main" id="{F92004A2-E5F8-4F80-AB66-E71AFB34FCDB}"/>
              </a:ext>
            </a:extLst>
          </p:cNvPr>
          <p:cNvSpPr txBox="1"/>
          <p:nvPr/>
        </p:nvSpPr>
        <p:spPr>
          <a:xfrm>
            <a:off x="635023" y="544185"/>
            <a:ext cx="497469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Geomorphic Provinces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01_Gr4_ECS_CD_Day_1_JSM_02_16_Slide_20.jpg">
            <a:extLst>
              <a:ext uri="{FF2B5EF4-FFF2-40B4-BE49-F238E27FC236}">
                <a16:creationId xmlns:a16="http://schemas.microsoft.com/office/drawing/2014/main" id="{060BA554-353A-4C5A-AD90-F01740D76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887"/>
          <a:stretch/>
        </p:blipFill>
        <p:spPr>
          <a:xfrm>
            <a:off x="2819400" y="1371600"/>
            <a:ext cx="5689573" cy="5181600"/>
          </a:xfrm>
          <a:prstGeom prst="rect">
            <a:avLst/>
          </a:prstGeom>
        </p:spPr>
      </p:pic>
      <p:sp>
        <p:nvSpPr>
          <p:cNvPr id="5" name="TextBox 4">
            <a:extLst>
              <a:ext uri="{FF2B5EF4-FFF2-40B4-BE49-F238E27FC236}">
                <a16:creationId xmlns:a16="http://schemas.microsoft.com/office/drawing/2014/main" id="{300FDDFC-7546-46AC-BEFA-1FB4280797C4}"/>
              </a:ext>
            </a:extLst>
          </p:cNvPr>
          <p:cNvSpPr txBox="1"/>
          <p:nvPr/>
        </p:nvSpPr>
        <p:spPr>
          <a:xfrm>
            <a:off x="838200" y="2590800"/>
            <a:ext cx="1601721" cy="1569660"/>
          </a:xfrm>
          <a:prstGeom prst="rect">
            <a:avLst/>
          </a:prstGeom>
          <a:noFill/>
        </p:spPr>
        <p:txBody>
          <a:bodyPr wrap="none" rtlCol="0">
            <a:spAutoFit/>
          </a:bodyPr>
          <a:lstStyle/>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Western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North</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America</a:t>
            </a:r>
          </a:p>
        </p:txBody>
      </p:sp>
      <p:sp>
        <p:nvSpPr>
          <p:cNvPr id="6" name="TextBox 5">
            <a:extLst>
              <a:ext uri="{FF2B5EF4-FFF2-40B4-BE49-F238E27FC236}">
                <a16:creationId xmlns:a16="http://schemas.microsoft.com/office/drawing/2014/main" id="{5CF5453E-CF3E-4BBC-96CF-4AA772337BD4}"/>
              </a:ext>
            </a:extLst>
          </p:cNvPr>
          <p:cNvSpPr txBox="1"/>
          <p:nvPr/>
        </p:nvSpPr>
        <p:spPr>
          <a:xfrm>
            <a:off x="635023" y="544185"/>
            <a:ext cx="497469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Geomorphic Provinces</a:t>
            </a:r>
          </a:p>
        </p:txBody>
      </p:sp>
      <p:sp>
        <p:nvSpPr>
          <p:cNvPr id="7" name="TextBox 6">
            <a:extLst>
              <a:ext uri="{FF2B5EF4-FFF2-40B4-BE49-F238E27FC236}">
                <a16:creationId xmlns:a16="http://schemas.microsoft.com/office/drawing/2014/main" id="{02BC59C4-FA60-458D-9AB8-18E638F14379}"/>
              </a:ext>
            </a:extLst>
          </p:cNvPr>
          <p:cNvSpPr txBox="1"/>
          <p:nvPr/>
        </p:nvSpPr>
        <p:spPr>
          <a:xfrm>
            <a:off x="7623794" y="6303032"/>
            <a:ext cx="885179"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115946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4B840BC7-6599-4E11-AF2A-8E1EA6BAA015}"/>
              </a:ext>
            </a:extLst>
          </p:cNvPr>
          <p:cNvSpPr txBox="1"/>
          <p:nvPr/>
        </p:nvSpPr>
        <p:spPr>
          <a:xfrm>
            <a:off x="1219200" y="2590800"/>
            <a:ext cx="1266692" cy="1569660"/>
          </a:xfrm>
          <a:prstGeom prst="rect">
            <a:avLst/>
          </a:prstGeom>
          <a:noFill/>
        </p:spPr>
        <p:txBody>
          <a:bodyPr wrap="none" rtlCol="0">
            <a:spAutoFit/>
          </a:bodyPr>
          <a:lstStyle/>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Basin</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a:t>
            </a:r>
          </a:p>
          <a:p>
            <a:pPr algn="ctr"/>
            <a:r>
              <a:rPr lang="en-US" sz="3200" b="1"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Range</a:t>
            </a:r>
          </a:p>
        </p:txBody>
      </p:sp>
      <p:pic>
        <p:nvPicPr>
          <p:cNvPr id="5" name="Picture 4">
            <a:extLst>
              <a:ext uri="{FF2B5EF4-FFF2-40B4-BE49-F238E27FC236}">
                <a16:creationId xmlns:a16="http://schemas.microsoft.com/office/drawing/2014/main" id="{3178E092-3C9E-4B89-A173-F482674DD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71" t="1351" r="18340" b="-1351"/>
          <a:stretch/>
        </p:blipFill>
        <p:spPr>
          <a:xfrm>
            <a:off x="3565002" y="1371600"/>
            <a:ext cx="5047527" cy="5073878"/>
          </a:xfrm>
          <a:prstGeom prst="rect">
            <a:avLst/>
          </a:prstGeom>
        </p:spPr>
      </p:pic>
      <p:sp>
        <p:nvSpPr>
          <p:cNvPr id="6" name="TextBox 5">
            <a:extLst>
              <a:ext uri="{FF2B5EF4-FFF2-40B4-BE49-F238E27FC236}">
                <a16:creationId xmlns:a16="http://schemas.microsoft.com/office/drawing/2014/main" id="{1BF80504-77E3-4CD8-A3C8-C7DDC7E6B8D5}"/>
              </a:ext>
            </a:extLst>
          </p:cNvPr>
          <p:cNvSpPr txBox="1"/>
          <p:nvPr/>
        </p:nvSpPr>
        <p:spPr>
          <a:xfrm>
            <a:off x="5105400" y="6143049"/>
            <a:ext cx="3822963"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Imagery @2018 Landsat/Copernicus, Map Data @2018 Google</a:t>
            </a:r>
          </a:p>
        </p:txBody>
      </p:sp>
      <p:sp>
        <p:nvSpPr>
          <p:cNvPr id="7" name="TextBox 6">
            <a:extLst>
              <a:ext uri="{FF2B5EF4-FFF2-40B4-BE49-F238E27FC236}">
                <a16:creationId xmlns:a16="http://schemas.microsoft.com/office/drawing/2014/main" id="{F26268AA-8D0F-4E3A-8A93-F70CD34F59B0}"/>
              </a:ext>
            </a:extLst>
          </p:cNvPr>
          <p:cNvSpPr txBox="1"/>
          <p:nvPr/>
        </p:nvSpPr>
        <p:spPr>
          <a:xfrm>
            <a:off x="635023" y="544185"/>
            <a:ext cx="497469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Geomorphic Provinces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392F8-76A4-4C59-9157-A75EF198C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7620000" cy="3558945"/>
          </a:xfrm>
          <a:prstGeom prst="rect">
            <a:avLst/>
          </a:prstGeom>
        </p:spPr>
      </p:pic>
      <p:sp>
        <p:nvSpPr>
          <p:cNvPr id="5" name="TextBox 4">
            <a:extLst>
              <a:ext uri="{FF2B5EF4-FFF2-40B4-BE49-F238E27FC236}">
                <a16:creationId xmlns:a16="http://schemas.microsoft.com/office/drawing/2014/main" id="{8F655818-C13E-4276-A363-BEA49F27ED00}"/>
              </a:ext>
            </a:extLst>
          </p:cNvPr>
          <p:cNvSpPr txBox="1"/>
          <p:nvPr/>
        </p:nvSpPr>
        <p:spPr>
          <a:xfrm>
            <a:off x="635023" y="558799"/>
            <a:ext cx="6275372"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Horst and Graben Landscape</a:t>
            </a:r>
          </a:p>
        </p:txBody>
      </p:sp>
      <p:sp>
        <p:nvSpPr>
          <p:cNvPr id="6" name="TextBox 5">
            <a:extLst>
              <a:ext uri="{FF2B5EF4-FFF2-40B4-BE49-F238E27FC236}">
                <a16:creationId xmlns:a16="http://schemas.microsoft.com/office/drawing/2014/main" id="{EA111AAB-A38B-4056-9790-16E30F20B5C1}"/>
              </a:ext>
            </a:extLst>
          </p:cNvPr>
          <p:cNvSpPr txBox="1"/>
          <p:nvPr/>
        </p:nvSpPr>
        <p:spPr>
          <a:xfrm>
            <a:off x="1265939" y="5410200"/>
            <a:ext cx="6612131"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Death Valley, California</a:t>
            </a:r>
          </a:p>
          <a:p>
            <a:pPr algn="ctr"/>
            <a:r>
              <a:rPr lang="en-US" sz="3200" dirty="0">
                <a:solidFill>
                  <a:schemeClr val="bg1"/>
                </a:solidFill>
                <a:latin typeface="Calibri" panose="020F0502020204030204" pitchFamily="34" charset="0"/>
                <a:cs typeface="Calibri" panose="020F0502020204030204" pitchFamily="34" charset="0"/>
              </a:rPr>
              <a:t>Basin and Range Geomorphic Province</a:t>
            </a:r>
          </a:p>
        </p:txBody>
      </p:sp>
      <p:sp>
        <p:nvSpPr>
          <p:cNvPr id="7" name="TextBox 6">
            <a:extLst>
              <a:ext uri="{FF2B5EF4-FFF2-40B4-BE49-F238E27FC236}">
                <a16:creationId xmlns:a16="http://schemas.microsoft.com/office/drawing/2014/main" id="{DEABFCB6-9369-480C-84A1-EF4B7A586106}"/>
              </a:ext>
            </a:extLst>
          </p:cNvPr>
          <p:cNvSpPr txBox="1"/>
          <p:nvPr/>
        </p:nvSpPr>
        <p:spPr>
          <a:xfrm>
            <a:off x="5928933" y="4743788"/>
            <a:ext cx="256512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Wolfgangbeyer / Wikimedia Commons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382CE-5259-4C1B-809B-F5FBE7796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47800"/>
            <a:ext cx="7772400" cy="4147782"/>
          </a:xfrm>
          <a:prstGeom prst="rect">
            <a:avLst/>
          </a:prstGeom>
        </p:spPr>
      </p:pic>
      <p:sp>
        <p:nvSpPr>
          <p:cNvPr id="5" name="TextBox 4">
            <a:extLst>
              <a:ext uri="{FF2B5EF4-FFF2-40B4-BE49-F238E27FC236}">
                <a16:creationId xmlns:a16="http://schemas.microsoft.com/office/drawing/2014/main" id="{5B95A917-276F-4F72-86BD-6292C8087D6A}"/>
              </a:ext>
            </a:extLst>
          </p:cNvPr>
          <p:cNvSpPr txBox="1"/>
          <p:nvPr/>
        </p:nvSpPr>
        <p:spPr>
          <a:xfrm>
            <a:off x="635025" y="571212"/>
            <a:ext cx="4805162"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Alluvial Fan Landform</a:t>
            </a:r>
          </a:p>
        </p:txBody>
      </p:sp>
      <p:sp>
        <p:nvSpPr>
          <p:cNvPr id="6" name="TextBox 5">
            <a:extLst>
              <a:ext uri="{FF2B5EF4-FFF2-40B4-BE49-F238E27FC236}">
                <a16:creationId xmlns:a16="http://schemas.microsoft.com/office/drawing/2014/main" id="{60172634-BCB1-4CFC-BD24-B8F953E3E67A}"/>
              </a:ext>
            </a:extLst>
          </p:cNvPr>
          <p:cNvSpPr txBox="1"/>
          <p:nvPr/>
        </p:nvSpPr>
        <p:spPr>
          <a:xfrm>
            <a:off x="2667000" y="5943600"/>
            <a:ext cx="4020909" cy="584775"/>
          </a:xfrm>
          <a:prstGeom prst="rect">
            <a:avLst/>
          </a:prstGeom>
          <a:noFill/>
        </p:spPr>
        <p:txBody>
          <a:bodyPr wrap="none" rtlCol="0">
            <a:spAutoFit/>
          </a:bodyPr>
          <a:lstStyle/>
          <a:p>
            <a:pPr algn="ctr"/>
            <a:r>
              <a:rPr lang="en-US" sz="3200" dirty="0">
                <a:solidFill>
                  <a:schemeClr val="bg1"/>
                </a:solidFill>
                <a:latin typeface="Calibri" panose="020F0502020204030204" pitchFamily="34" charset="0"/>
                <a:cs typeface="Calibri" panose="020F0502020204030204" pitchFamily="34" charset="0"/>
              </a:rPr>
              <a:t>Death Valley, California</a:t>
            </a:r>
          </a:p>
        </p:txBody>
      </p:sp>
      <p:sp>
        <p:nvSpPr>
          <p:cNvPr id="7" name="TextBox 6">
            <a:extLst>
              <a:ext uri="{FF2B5EF4-FFF2-40B4-BE49-F238E27FC236}">
                <a16:creationId xmlns:a16="http://schemas.microsoft.com/office/drawing/2014/main" id="{CDD5744B-19D1-46E4-ADB5-2E436E905606}"/>
              </a:ext>
            </a:extLst>
          </p:cNvPr>
          <p:cNvSpPr txBox="1"/>
          <p:nvPr/>
        </p:nvSpPr>
        <p:spPr>
          <a:xfrm>
            <a:off x="6553200" y="5380138"/>
            <a:ext cx="2063385"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Photograph by Marli Miller/Geologypics.com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2B03E-CC9D-445D-86D5-2029F3B6B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95400"/>
            <a:ext cx="8534400" cy="5014939"/>
          </a:xfrm>
          <a:prstGeom prst="rect">
            <a:avLst/>
          </a:prstGeom>
        </p:spPr>
      </p:pic>
      <p:sp>
        <p:nvSpPr>
          <p:cNvPr id="5" name="TextBox 4">
            <a:extLst>
              <a:ext uri="{FF2B5EF4-FFF2-40B4-BE49-F238E27FC236}">
                <a16:creationId xmlns:a16="http://schemas.microsoft.com/office/drawing/2014/main" id="{7BFE2C7C-083D-4BF9-99A8-5D842B299411}"/>
              </a:ext>
            </a:extLst>
          </p:cNvPr>
          <p:cNvSpPr txBox="1"/>
          <p:nvPr/>
        </p:nvSpPr>
        <p:spPr>
          <a:xfrm>
            <a:off x="635025" y="593973"/>
            <a:ext cx="6072560"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Earth’s Surface Terminology</a:t>
            </a:r>
          </a:p>
        </p:txBody>
      </p:sp>
      <p:sp>
        <p:nvSpPr>
          <p:cNvPr id="6" name="TextBox 5">
            <a:extLst>
              <a:ext uri="{FF2B5EF4-FFF2-40B4-BE49-F238E27FC236}">
                <a16:creationId xmlns:a16="http://schemas.microsoft.com/office/drawing/2014/main" id="{48AE1A3E-401D-4F88-99CA-57CCA4717560}"/>
              </a:ext>
            </a:extLst>
          </p:cNvPr>
          <p:cNvSpPr txBox="1"/>
          <p:nvPr/>
        </p:nvSpPr>
        <p:spPr>
          <a:xfrm>
            <a:off x="7772400" y="6665864"/>
            <a:ext cx="128753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
        <p:nvSpPr>
          <p:cNvPr id="7" name="TextBox 6">
            <a:extLst>
              <a:ext uri="{FF2B5EF4-FFF2-40B4-BE49-F238E27FC236}">
                <a16:creationId xmlns:a16="http://schemas.microsoft.com/office/drawing/2014/main" id="{6755D583-7C22-4AE4-A84B-27C9FD836AA0}"/>
              </a:ext>
            </a:extLst>
          </p:cNvPr>
          <p:cNvSpPr txBox="1"/>
          <p:nvPr/>
        </p:nvSpPr>
        <p:spPr>
          <a:xfrm>
            <a:off x="494582" y="1588009"/>
            <a:ext cx="2257349" cy="4031873"/>
          </a:xfrm>
          <a:prstGeom prst="rect">
            <a:avLst/>
          </a:prstGeom>
          <a:noFill/>
        </p:spPr>
        <p:txBody>
          <a:bodyPr wrap="none" rtlCol="0">
            <a:spAutoFit/>
          </a:bodyPr>
          <a:lstStyle/>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Landform:</a:t>
            </a: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Landscape:</a:t>
            </a: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endPar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Geomorphic</a:t>
            </a:r>
          </a:p>
          <a:p>
            <a:r>
              <a:rPr lang="en-US" sz="32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Province:</a:t>
            </a:r>
          </a:p>
        </p:txBody>
      </p:sp>
      <p:sp>
        <p:nvSpPr>
          <p:cNvPr id="8" name="TextBox 7">
            <a:extLst>
              <a:ext uri="{FF2B5EF4-FFF2-40B4-BE49-F238E27FC236}">
                <a16:creationId xmlns:a16="http://schemas.microsoft.com/office/drawing/2014/main" id="{437B9172-34A3-4BAA-8C92-A45E3E7C5764}"/>
              </a:ext>
            </a:extLst>
          </p:cNvPr>
          <p:cNvSpPr txBox="1"/>
          <p:nvPr/>
        </p:nvSpPr>
        <p:spPr>
          <a:xfrm>
            <a:off x="2883691" y="1734491"/>
            <a:ext cx="5230343"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Local feature of Earth’s surface formed by a</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characteristic natural process or set of processes</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sand dune, cliff, sinkhole, moraine, crater,</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gully, alluvial fan, stream channel, delta)</a:t>
            </a:r>
          </a:p>
        </p:txBody>
      </p:sp>
      <p:sp>
        <p:nvSpPr>
          <p:cNvPr id="9" name="TextBox 8">
            <a:extLst>
              <a:ext uri="{FF2B5EF4-FFF2-40B4-BE49-F238E27FC236}">
                <a16:creationId xmlns:a16="http://schemas.microsoft.com/office/drawing/2014/main" id="{D2AC5263-A5D5-41B6-8E1B-BF9E1192B25B}"/>
              </a:ext>
            </a:extLst>
          </p:cNvPr>
          <p:cNvSpPr txBox="1"/>
          <p:nvPr/>
        </p:nvSpPr>
        <p:spPr>
          <a:xfrm>
            <a:off x="2881793" y="3226917"/>
            <a:ext cx="5391604"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Regional assemblage of landforms that are typical</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of a particular tectonic and/or climatic setting</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coastline, desert, savannah, volcanic belt,</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tundra, karst, badland, tropical lowland)</a:t>
            </a:r>
          </a:p>
        </p:txBody>
      </p:sp>
      <p:sp>
        <p:nvSpPr>
          <p:cNvPr id="10" name="TextBox 9">
            <a:extLst>
              <a:ext uri="{FF2B5EF4-FFF2-40B4-BE49-F238E27FC236}">
                <a16:creationId xmlns:a16="http://schemas.microsoft.com/office/drawing/2014/main" id="{A6AC1923-B6D3-4BE0-95A0-A851D8643B53}"/>
              </a:ext>
            </a:extLst>
          </p:cNvPr>
          <p:cNvSpPr txBox="1"/>
          <p:nvPr/>
        </p:nvSpPr>
        <p:spPr>
          <a:xfrm>
            <a:off x="2881793" y="4648200"/>
            <a:ext cx="5058244" cy="1323439"/>
          </a:xfrm>
          <a:prstGeom prst="rect">
            <a:avLst/>
          </a:prstGeom>
          <a:noFill/>
        </p:spPr>
        <p:txBody>
          <a:bodyPr wrap="none" rtlCol="0">
            <a:spAutoFit/>
          </a:bodyPr>
          <a:lstStyle/>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Broad sector of a continent that has a common</a:t>
            </a:r>
          </a:p>
          <a:p>
            <a:r>
              <a:rPr lang="en-US" sz="2000"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geologic history and tectonic origin</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(e.g., Colorado Plateau, Appalachian Piedmont,</a:t>
            </a:r>
          </a:p>
          <a:p>
            <a:r>
              <a:rPr lang="en-US" sz="2000" i="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Basin and Range, Rocky Mountains)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3a</a:t>
            </a:r>
          </a:p>
        </p:txBody>
      </p:sp>
      <p:sp>
        <p:nvSpPr>
          <p:cNvPr id="6" name="TextBox 5">
            <a:extLst>
              <a:ext uri="{FF2B5EF4-FFF2-40B4-BE49-F238E27FC236}">
                <a16:creationId xmlns:a16="http://schemas.microsoft.com/office/drawing/2014/main" id="{C8DD915B-B0AE-4AC1-8080-3F3001F86609}"/>
              </a:ext>
            </a:extLst>
          </p:cNvPr>
          <p:cNvSpPr txBox="1"/>
          <p:nvPr/>
        </p:nvSpPr>
        <p:spPr>
          <a:xfrm>
            <a:off x="7543800"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1</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Do landforms ever change? What evidence do we have?</a:t>
            </a:r>
          </a:p>
        </p:txBody>
      </p:sp>
    </p:spTree>
    <p:extLst>
      <p:ext uri="{BB962C8B-B14F-4D97-AF65-F5344CB8AC3E}">
        <p14:creationId xmlns:p14="http://schemas.microsoft.com/office/powerpoint/2010/main" val="353925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Autofit/>
          </a:bodyPr>
          <a:lstStyle/>
          <a:p>
            <a:pPr lvl="0"/>
            <a:br>
              <a:rPr lang="en-US" sz="4400" dirty="0"/>
            </a:br>
            <a:r>
              <a:rPr lang="en-US" dirty="0"/>
              <a:t>A Virtual Trip to the Grand Canyon</a:t>
            </a:r>
            <a:br>
              <a:rPr lang="en-US" sz="4400" dirty="0"/>
            </a:br>
            <a:endParaRPr lang="en-US" sz="4400" dirty="0"/>
          </a:p>
        </p:txBody>
      </p:sp>
      <p:sp>
        <p:nvSpPr>
          <p:cNvPr id="3" name="Content Placeholder 2"/>
          <p:cNvSpPr>
            <a:spLocks noGrp="1"/>
          </p:cNvSpPr>
          <p:nvPr>
            <p:ph idx="1"/>
          </p:nvPr>
        </p:nvSpPr>
        <p:spPr>
          <a:xfrm>
            <a:off x="457200" y="1828800"/>
            <a:ext cx="8229600" cy="3124200"/>
          </a:xfrm>
        </p:spPr>
        <p:txBody>
          <a:bodyPr/>
          <a:lstStyle/>
          <a:p>
            <a:pPr marL="274637" lvl="1" indent="0">
              <a:buNone/>
            </a:pPr>
            <a:endParaRPr lang="en-US" b="1" dirty="0"/>
          </a:p>
          <a:p>
            <a:pPr marL="274637" lvl="1" indent="0">
              <a:buNone/>
            </a:pPr>
            <a:endParaRPr lang="en-US" dirty="0">
              <a:solidFill>
                <a:srgbClr val="FF0000"/>
              </a:solidFill>
            </a:endParaRPr>
          </a:p>
        </p:txBody>
      </p:sp>
      <p:sp>
        <p:nvSpPr>
          <p:cNvPr id="4" name="Title 1"/>
          <p:cNvSpPr txBox="1">
            <a:spLocks/>
          </p:cNvSpPr>
          <p:nvPr/>
        </p:nvSpPr>
        <p:spPr>
          <a:xfrm>
            <a:off x="609600" y="1219200"/>
            <a:ext cx="8153400" cy="10668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200" dirty="0">
                <a:solidFill>
                  <a:schemeClr val="tx1"/>
                </a:solidFill>
              </a:rPr>
              <a:t>Have you ever been to the Grand Canyon? What do you notice about this picture?</a:t>
            </a:r>
            <a:endParaRPr lang="en-US" sz="3200" b="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362200"/>
            <a:ext cx="7924800" cy="3981450"/>
          </a:xfrm>
          <a:prstGeom prst="rect">
            <a:avLst/>
          </a:prstGeom>
        </p:spPr>
      </p:pic>
      <p:sp>
        <p:nvSpPr>
          <p:cNvPr id="7" name="TextBox 6"/>
          <p:cNvSpPr txBox="1"/>
          <p:nvPr/>
        </p:nvSpPr>
        <p:spPr>
          <a:xfrm>
            <a:off x="7323068" y="6163168"/>
            <a:ext cx="128753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Tree>
    <p:extLst>
      <p:ext uri="{BB962C8B-B14F-4D97-AF65-F5344CB8AC3E}">
        <p14:creationId xmlns:p14="http://schemas.microsoft.com/office/powerpoint/2010/main" val="410283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3483"/>
            <a:ext cx="8382000" cy="990600"/>
          </a:xfrm>
        </p:spPr>
        <p:txBody>
          <a:bodyPr>
            <a:noAutofit/>
          </a:bodyPr>
          <a:lstStyle/>
          <a:p>
            <a:pPr lvl="0"/>
            <a:r>
              <a:rPr lang="en-US" dirty="0"/>
              <a:t>Reflect: Content Deepening Focus Question 1</a:t>
            </a:r>
          </a:p>
        </p:txBody>
      </p:sp>
      <p:sp>
        <p:nvSpPr>
          <p:cNvPr id="3" name="Content Placeholder 2"/>
          <p:cNvSpPr>
            <a:spLocks noGrp="1"/>
          </p:cNvSpPr>
          <p:nvPr>
            <p:ph idx="1"/>
          </p:nvPr>
        </p:nvSpPr>
        <p:spPr>
          <a:xfrm>
            <a:off x="533400" y="1981199"/>
            <a:ext cx="8167047" cy="4201039"/>
          </a:xfrm>
        </p:spPr>
        <p:txBody>
          <a:bodyPr/>
          <a:lstStyle/>
          <a:p>
            <a:pPr marL="0" lvl="1" indent="0">
              <a:spcBef>
                <a:spcPts val="0"/>
              </a:spcBef>
              <a:spcAft>
                <a:spcPts val="2400"/>
              </a:spcAft>
              <a:buNone/>
            </a:pPr>
            <a:r>
              <a:rPr lang="en-US" sz="3200" dirty="0"/>
              <a:t>Do landforms ever change? What evidence do we have?</a:t>
            </a:r>
          </a:p>
        </p:txBody>
      </p:sp>
    </p:spTree>
    <p:extLst>
      <p:ext uri="{BB962C8B-B14F-4D97-AF65-F5344CB8AC3E}">
        <p14:creationId xmlns:p14="http://schemas.microsoft.com/office/powerpoint/2010/main" val="353925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pPr marL="777240" lvl="0"/>
            <a:r>
              <a:rPr lang="en-US" dirty="0"/>
              <a:t>Key Science Ideas</a:t>
            </a:r>
          </a:p>
        </p:txBody>
      </p:sp>
      <p:sp>
        <p:nvSpPr>
          <p:cNvPr id="3" name="Content Placeholder 2"/>
          <p:cNvSpPr>
            <a:spLocks noGrp="1"/>
          </p:cNvSpPr>
          <p:nvPr>
            <p:ph idx="1"/>
          </p:nvPr>
        </p:nvSpPr>
        <p:spPr>
          <a:xfrm>
            <a:off x="685800" y="1600200"/>
            <a:ext cx="8001000" cy="4648200"/>
          </a:xfrm>
        </p:spPr>
        <p:txBody>
          <a:bodyPr/>
          <a:lstStyle/>
          <a:p>
            <a:pPr marL="365760" lvl="0" indent="-365760">
              <a:spcBef>
                <a:spcPts val="1200"/>
              </a:spcBef>
            </a:pPr>
            <a:r>
              <a:rPr lang="en-US" sz="3200" dirty="0"/>
              <a:t>The Grand Canyon is 2 centimeters deeper than it was 50 years ago.</a:t>
            </a:r>
          </a:p>
          <a:p>
            <a:pPr marL="365760" lvl="0" indent="-365760">
              <a:spcBef>
                <a:spcPts val="1200"/>
              </a:spcBef>
            </a:pPr>
            <a:r>
              <a:rPr lang="en-US" sz="3200" dirty="0"/>
              <a:t>The Colorado River carries loose soil and rock with it as it flows through the canyon.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685800"/>
            <a:ext cx="685800" cy="685800"/>
          </a:xfrm>
          <a:prstGeom prst="rect">
            <a:avLst/>
          </a:prstGeom>
        </p:spPr>
      </p:pic>
    </p:spTree>
    <p:extLst>
      <p:ext uri="{BB962C8B-B14F-4D97-AF65-F5344CB8AC3E}">
        <p14:creationId xmlns:p14="http://schemas.microsoft.com/office/powerpoint/2010/main" val="24841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3b</a:t>
            </a:r>
          </a:p>
        </p:txBody>
      </p:sp>
      <p:sp>
        <p:nvSpPr>
          <p:cNvPr id="6" name="TextBox 5">
            <a:extLst>
              <a:ext uri="{FF2B5EF4-FFF2-40B4-BE49-F238E27FC236}">
                <a16:creationId xmlns:a16="http://schemas.microsoft.com/office/drawing/2014/main" id="{C8DD915B-B0AE-4AC1-8080-3F3001F86609}"/>
              </a:ext>
            </a:extLst>
          </p:cNvPr>
          <p:cNvSpPr txBox="1"/>
          <p:nvPr/>
        </p:nvSpPr>
        <p:spPr>
          <a:xfrm>
            <a:off x="7652886"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1</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Do landforms ever change? What evidence do we have?</a:t>
            </a:r>
          </a:p>
        </p:txBody>
      </p:sp>
    </p:spTree>
    <p:extLst>
      <p:ext uri="{BB962C8B-B14F-4D97-AF65-F5344CB8AC3E}">
        <p14:creationId xmlns:p14="http://schemas.microsoft.com/office/powerpoint/2010/main" val="353925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4400" dirty="0"/>
            </a:br>
            <a:r>
              <a:rPr lang="en-US" dirty="0"/>
              <a:t>Our Virtual Trip to the Grand Canyon</a:t>
            </a:r>
            <a:br>
              <a:rPr lang="en-US" sz="4400" dirty="0"/>
            </a:br>
            <a:endParaRPr lang="en-US" sz="4400" dirty="0"/>
          </a:p>
        </p:txBody>
      </p:sp>
      <p:sp>
        <p:nvSpPr>
          <p:cNvPr id="3" name="Content Placeholder 2"/>
          <p:cNvSpPr>
            <a:spLocks noGrp="1"/>
          </p:cNvSpPr>
          <p:nvPr>
            <p:ph idx="1"/>
          </p:nvPr>
        </p:nvSpPr>
        <p:spPr>
          <a:xfrm>
            <a:off x="457200" y="1828800"/>
            <a:ext cx="8229600" cy="3124200"/>
          </a:xfrm>
        </p:spPr>
        <p:txBody>
          <a:bodyPr/>
          <a:lstStyle/>
          <a:p>
            <a:pPr marL="274637" lvl="1" indent="0">
              <a:buNone/>
            </a:pPr>
            <a:endParaRPr lang="en-US" b="1" dirty="0"/>
          </a:p>
          <a:p>
            <a:pPr marL="274637" lvl="1" indent="0">
              <a:buNone/>
            </a:pPr>
            <a:endParaRPr lang="en-US" dirty="0">
              <a:solidFill>
                <a:srgbClr val="FF0000"/>
              </a:solidFill>
            </a:endParaRPr>
          </a:p>
        </p:txBody>
      </p:sp>
      <p:sp>
        <p:nvSpPr>
          <p:cNvPr id="4" name="Title 1"/>
          <p:cNvSpPr txBox="1">
            <a:spLocks/>
          </p:cNvSpPr>
          <p:nvPr/>
        </p:nvSpPr>
        <p:spPr>
          <a:xfrm>
            <a:off x="609600" y="1219200"/>
            <a:ext cx="815340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200" dirty="0">
                <a:solidFill>
                  <a:schemeClr val="tx1"/>
                </a:solidFill>
              </a:rPr>
              <a:t>Let’s continue our exploration of the Grand Canyon!</a:t>
            </a:r>
            <a:endParaRPr lang="en-US" sz="3200" b="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133600"/>
            <a:ext cx="7924800" cy="4210050"/>
          </a:xfrm>
          <a:prstGeom prst="rect">
            <a:avLst/>
          </a:prstGeom>
        </p:spPr>
      </p:pic>
      <p:sp>
        <p:nvSpPr>
          <p:cNvPr id="7" name="TextBox 6"/>
          <p:cNvSpPr txBox="1"/>
          <p:nvPr/>
        </p:nvSpPr>
        <p:spPr>
          <a:xfrm>
            <a:off x="7323068" y="6128206"/>
            <a:ext cx="1287532"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NPS.gov</a:t>
            </a:r>
          </a:p>
        </p:txBody>
      </p:sp>
    </p:spTree>
    <p:extLst>
      <p:ext uri="{BB962C8B-B14F-4D97-AF65-F5344CB8AC3E}">
        <p14:creationId xmlns:p14="http://schemas.microsoft.com/office/powerpoint/2010/main" val="4102833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Is the Grand Canyon Changing?</a:t>
            </a:r>
          </a:p>
        </p:txBody>
      </p:sp>
      <p:sp>
        <p:nvSpPr>
          <p:cNvPr id="3" name="Content Placeholder 2"/>
          <p:cNvSpPr>
            <a:spLocks noGrp="1"/>
          </p:cNvSpPr>
          <p:nvPr>
            <p:ph idx="1"/>
          </p:nvPr>
        </p:nvSpPr>
        <p:spPr>
          <a:xfrm>
            <a:off x="609600" y="1371600"/>
            <a:ext cx="8229600" cy="5105400"/>
          </a:xfrm>
        </p:spPr>
        <p:txBody>
          <a:bodyPr/>
          <a:lstStyle/>
          <a:p>
            <a:pPr marL="0" indent="0">
              <a:buNone/>
            </a:pPr>
            <a:r>
              <a:rPr lang="en-US" sz="2800" i="1" dirty="0"/>
              <a:t>Do you think the Grand Canyon is changing? Why or why not?</a:t>
            </a:r>
          </a:p>
          <a:p>
            <a:pPr marL="0" indent="0">
              <a:spcBef>
                <a:spcPts val="2400"/>
              </a:spcBef>
              <a:buNone/>
            </a:pPr>
            <a:r>
              <a:rPr lang="en-US" sz="2800" dirty="0"/>
              <a:t>Answer these questions using evidence from our first two clues:</a:t>
            </a:r>
          </a:p>
          <a:p>
            <a:pPr marL="731520" lvl="0" indent="-365760">
              <a:spcBef>
                <a:spcPts val="600"/>
              </a:spcBef>
              <a:buFont typeface="+mj-lt"/>
              <a:buAutoNum type="arabicPeriod"/>
            </a:pPr>
            <a:r>
              <a:rPr lang="en-US" sz="2800" dirty="0"/>
              <a:t>The Grand Canyon is 2 centimeters deeper than it was 50 years ago.</a:t>
            </a:r>
          </a:p>
          <a:p>
            <a:pPr marL="731520" lvl="0" indent="-365760">
              <a:spcBef>
                <a:spcPts val="600"/>
              </a:spcBef>
              <a:buFont typeface="+mj-lt"/>
              <a:buAutoNum type="arabicPeriod"/>
            </a:pPr>
            <a:r>
              <a:rPr lang="en-US" sz="2800" dirty="0"/>
              <a:t>The Colorado River carries loose soil and rock with it as it flows through the canyon.</a:t>
            </a:r>
            <a:endParaRPr lang="en-US" sz="3200" dirty="0"/>
          </a:p>
          <a:p>
            <a:pPr marL="0" indent="0">
              <a:spcBef>
                <a:spcPts val="1200"/>
              </a:spcBef>
              <a:spcAft>
                <a:spcPts val="600"/>
              </a:spcAft>
              <a:buNone/>
            </a:pPr>
            <a:r>
              <a:rPr lang="en-US" sz="2800" b="1" dirty="0"/>
              <a:t>Sentence starter: </a:t>
            </a:r>
            <a:r>
              <a:rPr lang="en-US" sz="2800" i="1" dirty="0"/>
              <a:t>I think the Grand Canyon [is/is not] changing because ____________.</a:t>
            </a:r>
          </a:p>
        </p:txBody>
      </p:sp>
    </p:spTree>
    <p:extLst>
      <p:ext uri="{BB962C8B-B14F-4D97-AF65-F5344CB8AC3E}">
        <p14:creationId xmlns:p14="http://schemas.microsoft.com/office/powerpoint/2010/main" val="62986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What Is Causing the Change?</a:t>
            </a:r>
          </a:p>
        </p:txBody>
      </p:sp>
      <p:sp>
        <p:nvSpPr>
          <p:cNvPr id="3" name="Content Placeholder 2"/>
          <p:cNvSpPr>
            <a:spLocks noGrp="1"/>
          </p:cNvSpPr>
          <p:nvPr>
            <p:ph idx="1"/>
          </p:nvPr>
        </p:nvSpPr>
        <p:spPr>
          <a:xfrm>
            <a:off x="609600" y="1371600"/>
            <a:ext cx="8229600" cy="5105400"/>
          </a:xfrm>
        </p:spPr>
        <p:txBody>
          <a:bodyPr/>
          <a:lstStyle/>
          <a:p>
            <a:pPr marL="0" indent="0">
              <a:buNone/>
            </a:pPr>
            <a:r>
              <a:rPr lang="en-US" sz="3200" i="1" dirty="0"/>
              <a:t>What do you think is causing the Grand Canyon to change?</a:t>
            </a:r>
          </a:p>
          <a:p>
            <a:pPr marL="0" indent="0">
              <a:spcBef>
                <a:spcPts val="2400"/>
              </a:spcBef>
              <a:buNone/>
            </a:pPr>
            <a:r>
              <a:rPr lang="en-US" sz="3200" dirty="0"/>
              <a:t>Use all three of our clues to answer this question.</a:t>
            </a:r>
          </a:p>
          <a:p>
            <a:pPr marL="0" indent="0">
              <a:spcBef>
                <a:spcPts val="1200"/>
              </a:spcBef>
              <a:spcAft>
                <a:spcPts val="600"/>
              </a:spcAft>
              <a:buNone/>
            </a:pPr>
            <a:r>
              <a:rPr lang="en-US" sz="3200" b="1" dirty="0"/>
              <a:t>Sentence starter: </a:t>
            </a:r>
          </a:p>
          <a:p>
            <a:pPr marL="731520" indent="0">
              <a:spcBef>
                <a:spcPts val="0"/>
              </a:spcBef>
              <a:spcAft>
                <a:spcPts val="0"/>
              </a:spcAft>
              <a:buNone/>
            </a:pPr>
            <a:r>
              <a:rPr lang="en-US" sz="3200" i="1" dirty="0"/>
              <a:t>I think _______________ is causing the Grand Canyon to change.</a:t>
            </a:r>
          </a:p>
        </p:txBody>
      </p:sp>
    </p:spTree>
    <p:extLst>
      <p:ext uri="{BB962C8B-B14F-4D97-AF65-F5344CB8AC3E}">
        <p14:creationId xmlns:p14="http://schemas.microsoft.com/office/powerpoint/2010/main" val="629865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990600"/>
          </a:xfrm>
        </p:spPr>
        <p:txBody>
          <a:bodyPr>
            <a:noAutofit/>
          </a:bodyPr>
          <a:lstStyle/>
          <a:p>
            <a:pPr lvl="0"/>
            <a:r>
              <a:rPr lang="en-US" dirty="0"/>
              <a:t>Reflect: Content Deepening Focus Question 1</a:t>
            </a:r>
          </a:p>
        </p:txBody>
      </p:sp>
      <p:sp>
        <p:nvSpPr>
          <p:cNvPr id="3" name="Content Placeholder 2"/>
          <p:cNvSpPr>
            <a:spLocks noGrp="1"/>
          </p:cNvSpPr>
          <p:nvPr>
            <p:ph idx="1"/>
          </p:nvPr>
        </p:nvSpPr>
        <p:spPr>
          <a:xfrm>
            <a:off x="609600" y="1981199"/>
            <a:ext cx="8090847" cy="4201039"/>
          </a:xfrm>
        </p:spPr>
        <p:txBody>
          <a:bodyPr/>
          <a:lstStyle/>
          <a:p>
            <a:pPr marL="0" lvl="1" indent="0">
              <a:spcBef>
                <a:spcPts val="0"/>
              </a:spcBef>
              <a:spcAft>
                <a:spcPts val="2400"/>
              </a:spcAft>
              <a:buNone/>
            </a:pPr>
            <a:r>
              <a:rPr lang="en-US" sz="3200" dirty="0"/>
              <a:t>Do landforms ever change? What evidence do we have?</a:t>
            </a:r>
          </a:p>
        </p:txBody>
      </p:sp>
    </p:spTree>
    <p:extLst>
      <p:ext uri="{BB962C8B-B14F-4D97-AF65-F5344CB8AC3E}">
        <p14:creationId xmlns:p14="http://schemas.microsoft.com/office/powerpoint/2010/main" val="3539252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marL="777240" lvl="0"/>
            <a:r>
              <a:rPr lang="en-US" dirty="0"/>
              <a:t>Key Science Ideas</a:t>
            </a:r>
          </a:p>
        </p:txBody>
      </p:sp>
      <p:sp>
        <p:nvSpPr>
          <p:cNvPr id="3" name="Content Placeholder 2"/>
          <p:cNvSpPr>
            <a:spLocks noGrp="1"/>
          </p:cNvSpPr>
          <p:nvPr>
            <p:ph idx="1"/>
          </p:nvPr>
        </p:nvSpPr>
        <p:spPr>
          <a:xfrm>
            <a:off x="685800" y="1371600"/>
            <a:ext cx="8001000" cy="5029200"/>
          </a:xfrm>
        </p:spPr>
        <p:txBody>
          <a:bodyPr/>
          <a:lstStyle/>
          <a:p>
            <a:pPr marL="365760" lvl="0" indent="-365760">
              <a:spcBef>
                <a:spcPts val="1200"/>
              </a:spcBef>
            </a:pPr>
            <a:r>
              <a:rPr lang="en-US" sz="3100" dirty="0"/>
              <a:t>The Grand Canyon is 2 centimeters deeper than it was 50 years ago.</a:t>
            </a:r>
          </a:p>
          <a:p>
            <a:pPr marL="365760" lvl="0" indent="-365760">
              <a:spcBef>
                <a:spcPts val="1200"/>
              </a:spcBef>
            </a:pPr>
            <a:r>
              <a:rPr lang="en-US" sz="3100" dirty="0"/>
              <a:t>The Colorado River carries loose soil and rock with it as it flows through the canyon.</a:t>
            </a:r>
          </a:p>
          <a:p>
            <a:pPr marL="365760" lvl="0" indent="-365760">
              <a:spcBef>
                <a:spcPts val="1200"/>
              </a:spcBef>
            </a:pPr>
            <a:r>
              <a:rPr lang="en-US" sz="3100" dirty="0"/>
              <a:t>The soil and rock from the canyon are carried to Lake Mead and are slowly filling up the lake.  </a:t>
            </a:r>
          </a:p>
          <a:p>
            <a:pPr marL="365760" lvl="0" indent="-365760">
              <a:spcBef>
                <a:spcPts val="1200"/>
              </a:spcBef>
            </a:pPr>
            <a:r>
              <a:rPr lang="en-US" sz="3100" dirty="0"/>
              <a:t>Landforms on Earth’s surface can change over time. These changes can happen very slowly.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
            <a:ext cx="685800" cy="685800"/>
          </a:xfrm>
          <a:prstGeom prst="rect">
            <a:avLst/>
          </a:prstGeom>
        </p:spPr>
      </p:pic>
    </p:spTree>
    <p:extLst>
      <p:ext uri="{BB962C8B-B14F-4D97-AF65-F5344CB8AC3E}">
        <p14:creationId xmlns:p14="http://schemas.microsoft.com/office/powerpoint/2010/main" val="24841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4a</a:t>
            </a:r>
          </a:p>
        </p:txBody>
      </p:sp>
      <p:sp>
        <p:nvSpPr>
          <p:cNvPr id="6" name="TextBox 5">
            <a:extLst>
              <a:ext uri="{FF2B5EF4-FFF2-40B4-BE49-F238E27FC236}">
                <a16:creationId xmlns:a16="http://schemas.microsoft.com/office/drawing/2014/main" id="{C8DD915B-B0AE-4AC1-8080-3F3001F86609}"/>
              </a:ext>
            </a:extLst>
          </p:cNvPr>
          <p:cNvSpPr txBox="1"/>
          <p:nvPr/>
        </p:nvSpPr>
        <p:spPr>
          <a:xfrm>
            <a:off x="7582249" y="6642556"/>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1534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533400" y="1371600"/>
            <a:ext cx="81534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2</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What causes landforms to change? What is our evidence?</a:t>
            </a:r>
          </a:p>
        </p:txBody>
      </p:sp>
    </p:spTree>
    <p:extLst>
      <p:ext uri="{BB962C8B-B14F-4D97-AF65-F5344CB8AC3E}">
        <p14:creationId xmlns:p14="http://schemas.microsoft.com/office/powerpoint/2010/main" val="3539252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066800"/>
          </a:xfrm>
        </p:spPr>
        <p:txBody>
          <a:bodyPr>
            <a:noAutofit/>
          </a:bodyPr>
          <a:lstStyle/>
          <a:p>
            <a:pPr lvl="0"/>
            <a:r>
              <a:rPr lang="en-US" dirty="0"/>
              <a:t>What Might Have Caused the Changes?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524000"/>
            <a:ext cx="7924800" cy="4648199"/>
          </a:xfrm>
        </p:spPr>
      </p:pic>
      <p:sp>
        <p:nvSpPr>
          <p:cNvPr id="5" name="TextBox 4"/>
          <p:cNvSpPr txBox="1"/>
          <p:nvPr/>
        </p:nvSpPr>
        <p:spPr>
          <a:xfrm>
            <a:off x="6738769" y="5956755"/>
            <a:ext cx="19050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W. Tyson Joye / NPS</a:t>
            </a:r>
          </a:p>
        </p:txBody>
      </p:sp>
    </p:spTree>
    <p:extLst>
      <p:ext uri="{BB962C8B-B14F-4D97-AF65-F5344CB8AC3E}">
        <p14:creationId xmlns:p14="http://schemas.microsoft.com/office/powerpoint/2010/main" val="3705558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lvl="0"/>
            <a:r>
              <a:rPr lang="en-US" dirty="0"/>
              <a:t>Clue Review</a:t>
            </a:r>
          </a:p>
        </p:txBody>
      </p:sp>
      <p:sp>
        <p:nvSpPr>
          <p:cNvPr id="3" name="Content Placeholder 2"/>
          <p:cNvSpPr>
            <a:spLocks noGrp="1"/>
          </p:cNvSpPr>
          <p:nvPr>
            <p:ph idx="1"/>
          </p:nvPr>
        </p:nvSpPr>
        <p:spPr>
          <a:xfrm>
            <a:off x="685800" y="1371600"/>
            <a:ext cx="8001000" cy="5181600"/>
          </a:xfrm>
        </p:spPr>
        <p:txBody>
          <a:bodyPr/>
          <a:lstStyle/>
          <a:p>
            <a:pPr marL="365760" lvl="0" indent="-365760">
              <a:spcBef>
                <a:spcPts val="1200"/>
              </a:spcBef>
              <a:spcAft>
                <a:spcPts val="0"/>
              </a:spcAft>
            </a:pPr>
            <a:r>
              <a:rPr lang="en-US" sz="3200" dirty="0"/>
              <a:t>The Grand Canyon is slowly getting deeper. It’s 2 centimeters deeper today than it was 50 years ago! </a:t>
            </a:r>
          </a:p>
          <a:p>
            <a:pPr marL="365760" lvl="0" indent="-365760">
              <a:spcBef>
                <a:spcPts val="1200"/>
              </a:spcBef>
              <a:spcAft>
                <a:spcPts val="0"/>
              </a:spcAft>
            </a:pPr>
            <a:r>
              <a:rPr lang="en-US" sz="3200" dirty="0"/>
              <a:t>The Colorado River carries loose soil and rock with it as it flows through the canyon.</a:t>
            </a:r>
          </a:p>
          <a:p>
            <a:pPr marL="365760" lvl="0" indent="-365760">
              <a:spcBef>
                <a:spcPts val="1200"/>
              </a:spcBef>
              <a:spcAft>
                <a:spcPts val="0"/>
              </a:spcAft>
            </a:pPr>
            <a:r>
              <a:rPr lang="en-US" sz="3200" dirty="0"/>
              <a:t>The water is carrying this soil and rock to Lake Mead, where it’s filling up the lake.</a:t>
            </a:r>
          </a:p>
          <a:p>
            <a:pPr marL="0" lvl="0" indent="0">
              <a:spcBef>
                <a:spcPts val="1800"/>
              </a:spcBef>
              <a:spcAft>
                <a:spcPts val="0"/>
              </a:spcAft>
              <a:buNone/>
            </a:pPr>
            <a:r>
              <a:rPr lang="en-US" sz="3200" dirty="0"/>
              <a:t>What does all of this evidence mean?</a:t>
            </a:r>
          </a:p>
          <a:p>
            <a:pPr marL="0" lvl="0" indent="0" algn="ctr">
              <a:spcBef>
                <a:spcPts val="1200"/>
              </a:spcBef>
              <a:spcAft>
                <a:spcPts val="0"/>
              </a:spcAft>
              <a:buNone/>
            </a:pPr>
            <a:r>
              <a:rPr lang="en-US" sz="3200" dirty="0"/>
              <a:t> </a:t>
            </a:r>
            <a:r>
              <a:rPr lang="en-US" sz="3200" b="1" dirty="0"/>
              <a:t>Landforms can change</a:t>
            </a:r>
            <a:r>
              <a:rPr lang="en-US" sz="3200" dirty="0"/>
              <a:t>!</a:t>
            </a:r>
          </a:p>
        </p:txBody>
      </p:sp>
    </p:spTree>
    <p:extLst>
      <p:ext uri="{BB962C8B-B14F-4D97-AF65-F5344CB8AC3E}">
        <p14:creationId xmlns:p14="http://schemas.microsoft.com/office/powerpoint/2010/main" val="2484178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Making a Grand Canyon Model</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What do you observe about the model?</a:t>
            </a:r>
          </a:p>
          <a:p>
            <a:pPr marL="365760" indent="-365760">
              <a:spcBef>
                <a:spcPts val="1200"/>
              </a:spcBef>
            </a:pPr>
            <a:r>
              <a:rPr lang="en-US" sz="3200" dirty="0"/>
              <a:t>What do you think the brown stuff represents? </a:t>
            </a:r>
          </a:p>
          <a:p>
            <a:pPr marL="365760" indent="-365760">
              <a:spcBef>
                <a:spcPts val="1200"/>
              </a:spcBef>
            </a:pPr>
            <a:r>
              <a:rPr lang="en-US" sz="3200" dirty="0"/>
              <a:t>What do you think the spray bottles represent? </a:t>
            </a:r>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4275700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Do You Predict?</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What do you think will happen if a lot of rain falls on our model?</a:t>
            </a:r>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692245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Happens When It Rains?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i="1" dirty="0"/>
              <a:t>What do you think will happen if a lot of rain falls on our model?</a:t>
            </a:r>
          </a:p>
          <a:p>
            <a:pPr marL="731520" indent="-365760">
              <a:spcBef>
                <a:spcPts val="2400"/>
              </a:spcBef>
            </a:pPr>
            <a:r>
              <a:rPr lang="en-US" sz="3200" dirty="0"/>
              <a:t>What happened when it rained on our model?</a:t>
            </a:r>
          </a:p>
          <a:p>
            <a:pPr marL="731520" indent="-365760">
              <a:spcBef>
                <a:spcPts val="1200"/>
              </a:spcBef>
            </a:pPr>
            <a:r>
              <a:rPr lang="en-US" sz="3200" dirty="0"/>
              <a:t>Is this what you predicted would happen?</a:t>
            </a:r>
          </a:p>
          <a:p>
            <a:pPr marL="0" indent="0">
              <a:buNone/>
            </a:pPr>
            <a:endParaRPr lang="en-US" sz="2800" dirty="0"/>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692245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5EED-EC8A-4595-8D6F-5FC4857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57F3DC6-E093-4801-AEF8-C370580B200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4b</a:t>
            </a:r>
          </a:p>
        </p:txBody>
      </p:sp>
      <p:sp>
        <p:nvSpPr>
          <p:cNvPr id="6" name="TextBox 5">
            <a:extLst>
              <a:ext uri="{FF2B5EF4-FFF2-40B4-BE49-F238E27FC236}">
                <a16:creationId xmlns:a16="http://schemas.microsoft.com/office/drawing/2014/main" id="{C8DD915B-B0AE-4AC1-8080-3F3001F86609}"/>
              </a:ext>
            </a:extLst>
          </p:cNvPr>
          <p:cNvSpPr txBox="1"/>
          <p:nvPr/>
        </p:nvSpPr>
        <p:spPr>
          <a:xfrm>
            <a:off x="7543800"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2</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What causes landforms to change? What is our evidence?</a:t>
            </a:r>
          </a:p>
        </p:txBody>
      </p:sp>
    </p:spTree>
    <p:extLst>
      <p:ext uri="{BB962C8B-B14F-4D97-AF65-F5344CB8AC3E}">
        <p14:creationId xmlns:p14="http://schemas.microsoft.com/office/powerpoint/2010/main" val="3539252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Do You Predict?</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What do you think will happen when a river begins to flow over our model?</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692245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Happens When a River Flows?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i="1" dirty="0"/>
              <a:t>What do you think will happen when a river begins to flow over our model?</a:t>
            </a:r>
          </a:p>
          <a:p>
            <a:pPr marL="731520" indent="-365760">
              <a:spcBef>
                <a:spcPts val="2400"/>
              </a:spcBef>
            </a:pPr>
            <a:r>
              <a:rPr lang="en-US" sz="3200" dirty="0"/>
              <a:t>What happened when the river flowed over our model?</a:t>
            </a:r>
          </a:p>
          <a:p>
            <a:pPr marL="731520" indent="-365760">
              <a:spcBef>
                <a:spcPts val="1200"/>
              </a:spcBef>
            </a:pPr>
            <a:r>
              <a:rPr lang="en-US" sz="3200" dirty="0"/>
              <a:t>Is this what you predicted would happen?</a:t>
            </a:r>
          </a:p>
          <a:p>
            <a:pPr marL="0" indent="0">
              <a:buNone/>
            </a:pPr>
            <a:endParaRPr lang="en-US" sz="2800" dirty="0"/>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69224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524000"/>
            <a:ext cx="8382000" cy="5105400"/>
          </a:xfrm>
        </p:spPr>
        <p:txBody>
          <a:bodyPr/>
          <a:lstStyle/>
          <a:p>
            <a:pPr marL="365760" indent="-365760" eaLnBrk="1" hangingPunct="1">
              <a:spcBef>
                <a:spcPts val="1200"/>
              </a:spcBef>
              <a:buFont typeface="Arial" pitchFamily="34" charset="0"/>
              <a:buChar char="•"/>
            </a:pPr>
            <a:r>
              <a:rPr lang="en-US" sz="30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30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3000" dirty="0"/>
              <a:t>Do landforms ever change? What evidence do we have?</a:t>
            </a:r>
          </a:p>
          <a:p>
            <a:pPr marL="365760" indent="-365760" eaLnBrk="1" hangingPunct="1">
              <a:spcBef>
                <a:spcPts val="600"/>
              </a:spcBef>
              <a:buFont typeface="Arial" pitchFamily="34" charset="0"/>
              <a:buChar char="•"/>
            </a:pPr>
            <a:r>
              <a:rPr lang="en-US" sz="3000" dirty="0"/>
              <a:t>What causes landforms to change? What is our evidence?</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sz="3800" dirty="0"/>
              <a:t>Comparing Similarities and Differences</a:t>
            </a:r>
          </a:p>
        </p:txBody>
      </p:sp>
      <p:sp>
        <p:nvSpPr>
          <p:cNvPr id="3" name="Content Placeholder 2"/>
          <p:cNvSpPr>
            <a:spLocks noGrp="1"/>
          </p:cNvSpPr>
          <p:nvPr>
            <p:ph idx="1"/>
          </p:nvPr>
        </p:nvSpPr>
        <p:spPr>
          <a:xfrm>
            <a:off x="609600" y="1524000"/>
            <a:ext cx="8077200" cy="4876800"/>
          </a:xfrm>
        </p:spPr>
        <p:txBody>
          <a:bodyPr/>
          <a:lstStyle/>
          <a:p>
            <a:pPr marL="365760" indent="-365760">
              <a:spcBef>
                <a:spcPts val="1200"/>
              </a:spcBef>
            </a:pPr>
            <a:r>
              <a:rPr lang="en-US" sz="3200" dirty="0"/>
              <a:t>How is our model </a:t>
            </a:r>
            <a:r>
              <a:rPr lang="en-US" sz="3200" b="1" dirty="0"/>
              <a:t>like</a:t>
            </a:r>
            <a:r>
              <a:rPr lang="en-US" sz="3200" dirty="0"/>
              <a:t> the Grand Canyon?</a:t>
            </a:r>
          </a:p>
          <a:p>
            <a:pPr marL="365760" indent="-365760">
              <a:spcBef>
                <a:spcPts val="1200"/>
              </a:spcBef>
            </a:pPr>
            <a:r>
              <a:rPr lang="en-US" sz="3200" dirty="0"/>
              <a:t>How is our model </a:t>
            </a:r>
            <a:r>
              <a:rPr lang="en-US" sz="3200" b="1" dirty="0"/>
              <a:t>not like </a:t>
            </a:r>
            <a:r>
              <a:rPr lang="en-US" sz="3200" dirty="0"/>
              <a:t>the Grand Canyon?</a:t>
            </a:r>
          </a:p>
          <a:p>
            <a:pPr marL="365760" indent="-365760">
              <a:spcBef>
                <a:spcPts val="1200"/>
              </a:spcBef>
              <a:buNone/>
            </a:pPr>
            <a:endParaRPr lang="en-US" sz="3200" dirty="0"/>
          </a:p>
          <a:p>
            <a:endParaRPr lang="en-US" sz="2800" dirty="0"/>
          </a:p>
          <a:p>
            <a:pPr lvl="1"/>
            <a:endParaRPr lang="en-US" dirty="0"/>
          </a:p>
        </p:txBody>
      </p:sp>
    </p:spTree>
    <p:extLst>
      <p:ext uri="{BB962C8B-B14F-4D97-AF65-F5344CB8AC3E}">
        <p14:creationId xmlns:p14="http://schemas.microsoft.com/office/powerpoint/2010/main" val="2485960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990600"/>
          </a:xfrm>
        </p:spPr>
        <p:txBody>
          <a:bodyPr>
            <a:noAutofit/>
          </a:bodyPr>
          <a:lstStyle/>
          <a:p>
            <a:pPr lvl="0"/>
            <a:r>
              <a:rPr lang="en-US" dirty="0"/>
              <a:t>Reflect: Content Deepening Focus Question 2</a:t>
            </a:r>
          </a:p>
        </p:txBody>
      </p:sp>
      <p:sp>
        <p:nvSpPr>
          <p:cNvPr id="3" name="Content Placeholder 2"/>
          <p:cNvSpPr>
            <a:spLocks noGrp="1"/>
          </p:cNvSpPr>
          <p:nvPr>
            <p:ph idx="1"/>
          </p:nvPr>
        </p:nvSpPr>
        <p:spPr>
          <a:xfrm>
            <a:off x="685800" y="1828800"/>
            <a:ext cx="8014647" cy="4191000"/>
          </a:xfrm>
        </p:spPr>
        <p:txBody>
          <a:bodyPr/>
          <a:lstStyle/>
          <a:p>
            <a:pPr marL="0" lvl="1" indent="0">
              <a:spcBef>
                <a:spcPts val="0"/>
              </a:spcBef>
              <a:spcAft>
                <a:spcPts val="2400"/>
              </a:spcAft>
              <a:buNone/>
            </a:pPr>
            <a:r>
              <a:rPr lang="en-US" sz="3200" dirty="0"/>
              <a:t>What causes landforms to change? What is our evidence?</a:t>
            </a:r>
          </a:p>
        </p:txBody>
      </p:sp>
    </p:spTree>
    <p:extLst>
      <p:ext uri="{BB962C8B-B14F-4D97-AF65-F5344CB8AC3E}">
        <p14:creationId xmlns:p14="http://schemas.microsoft.com/office/powerpoint/2010/main" val="3539252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r>
              <a:rPr lang="en-US" dirty="0"/>
              <a:t>Lesson Analysis: Focus Question 2  </a:t>
            </a:r>
          </a:p>
        </p:txBody>
      </p:sp>
      <p:sp>
        <p:nvSpPr>
          <p:cNvPr id="30723" name="Rectangle 3"/>
          <p:cNvSpPr>
            <a:spLocks noGrp="1" noChangeArrowheads="1"/>
          </p:cNvSpPr>
          <p:nvPr>
            <p:ph idx="1"/>
          </p:nvPr>
        </p:nvSpPr>
        <p:spPr/>
        <p:txBody>
          <a:bodyPr/>
          <a:lstStyle/>
          <a:p>
            <a:pPr marL="0" indent="0">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80010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685800" y="1447800"/>
            <a:ext cx="8001000" cy="4953000"/>
          </a:xfrm>
        </p:spPr>
        <p:txBody>
          <a:bodyPr/>
          <a:lstStyle/>
          <a:p>
            <a:pPr marL="0" indent="0" eaLnBrk="1" hangingPunct="1">
              <a:buNone/>
              <a:defRPr/>
            </a:pPr>
            <a:r>
              <a:rPr lang="en-US" sz="3200" b="1" dirty="0"/>
              <a:t>Main Learning goal:</a:t>
            </a:r>
            <a:r>
              <a:rPr lang="en-US" sz="3200" dirty="0"/>
              <a:t> Landforms, including bodies of water, look different in different places.</a:t>
            </a:r>
          </a:p>
          <a:p>
            <a:pPr marL="0" indent="0" eaLnBrk="1" hangingPunct="1">
              <a:spcBef>
                <a:spcPts val="1200"/>
              </a:spcBef>
              <a:buNone/>
              <a:defRPr/>
            </a:pPr>
            <a:r>
              <a:rPr lang="en-US" sz="3200" b="1" dirty="0"/>
              <a:t>Focus question: </a:t>
            </a:r>
            <a:r>
              <a:rPr lang="en-US" sz="3200" dirty="0"/>
              <a:t>How does the land look different in different places?</a:t>
            </a:r>
          </a:p>
          <a:p>
            <a:pPr marL="0" indent="0" eaLnBrk="1" hangingPunct="1">
              <a:spcBef>
                <a:spcPts val="1200"/>
              </a:spcBef>
              <a:buNone/>
              <a:defRPr/>
            </a:pPr>
            <a:r>
              <a:rPr lang="en-US" sz="3200" b="1" dirty="0">
                <a:solidFill>
                  <a:srgbClr val="FF0000"/>
                </a:solidFill>
              </a:rPr>
              <a:t>Analysis question:</a:t>
            </a:r>
            <a:r>
              <a:rPr lang="en-US" sz="3200" i="1" dirty="0">
                <a:solidFill>
                  <a:srgbClr val="FF0000"/>
                </a:solidFill>
              </a:rPr>
              <a:t> </a:t>
            </a:r>
            <a:r>
              <a:rPr lang="en-US" sz="3200" dirty="0"/>
              <a:t>Is the activity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295400"/>
            <a:ext cx="8382000" cy="53447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000" dirty="0"/>
              <a:t>Write this main learning goal at the top of Analysis Guide C (handout 6.4): </a:t>
            </a:r>
          </a:p>
          <a:p>
            <a:pPr marL="731520" indent="-365760" eaLnBrk="1" hangingPunct="1">
              <a:lnSpc>
                <a:spcPct val="80000"/>
              </a:lnSpc>
              <a:spcBef>
                <a:spcPts val="1200"/>
              </a:spcBef>
              <a:buFont typeface="Arial" pitchFamily="34" charset="0"/>
              <a:buChar char="•"/>
              <a:defRPr/>
            </a:pPr>
            <a:r>
              <a:rPr lang="en-US" sz="3000" i="1" dirty="0"/>
              <a:t>Landforms, including bodies of water, look different in different places.</a:t>
            </a:r>
          </a:p>
          <a:p>
            <a:pPr marL="365760" indent="-365760" eaLnBrk="1" hangingPunct="1">
              <a:lnSpc>
                <a:spcPct val="80000"/>
              </a:lnSpc>
              <a:spcBef>
                <a:spcPts val="1200"/>
              </a:spcBef>
              <a:buFont typeface="+mj-lt"/>
              <a:buAutoNum type="arabicPeriod" startAt="2"/>
              <a:defRPr/>
            </a:pPr>
            <a:r>
              <a:rPr lang="en-US" sz="3000" dirty="0"/>
              <a:t>For this analysis, we’ll watch three video clips from the same ECS lesson.</a:t>
            </a:r>
          </a:p>
          <a:p>
            <a:pPr marL="365760" lvl="1" indent="-365760" eaLnBrk="1" hangingPunct="1">
              <a:lnSpc>
                <a:spcPct val="80000"/>
              </a:lnSpc>
              <a:spcBef>
                <a:spcPts val="1200"/>
              </a:spcBef>
              <a:buFont typeface="+mj-lt"/>
              <a:buAutoNum type="arabicPeriod" startAt="3"/>
              <a:defRPr/>
            </a:pPr>
            <a:r>
              <a:rPr lang="en-US" sz="3000" b="1" dirty="0"/>
              <a:t>Before each clip: </a:t>
            </a:r>
            <a:r>
              <a:rPr lang="en-US" sz="3000" dirty="0"/>
              <a:t>Read the lesson context at the top of the corresponding video transcript.</a:t>
            </a:r>
          </a:p>
          <a:p>
            <a:pPr marL="365760" lvl="1" indent="-365760" eaLnBrk="1" hangingPunct="1">
              <a:lnSpc>
                <a:spcPct val="80000"/>
              </a:lnSpc>
              <a:spcBef>
                <a:spcPts val="1200"/>
              </a:spcBef>
              <a:buFont typeface="+mj-lt"/>
              <a:buAutoNum type="arabicPeriod" startAt="4"/>
              <a:defRPr/>
            </a:pPr>
            <a:r>
              <a:rPr lang="en-US" sz="3000" b="1" dirty="0"/>
              <a:t>After each clip: </a:t>
            </a:r>
            <a:r>
              <a:rPr lang="en-US" sz="3000" dirty="0"/>
              <a:t>Complete part 1 of the analysis guide.</a:t>
            </a:r>
          </a:p>
        </p:txBody>
      </p:sp>
      <p:sp>
        <p:nvSpPr>
          <p:cNvPr id="5" name="Rectangle 2"/>
          <p:cNvSpPr>
            <a:spLocks noGrp="1" noChangeArrowheads="1"/>
          </p:cNvSpPr>
          <p:nvPr>
            <p:ph type="title"/>
          </p:nvPr>
        </p:nvSpPr>
        <p:spPr>
          <a:xfrm>
            <a:off x="457200" y="457200"/>
            <a:ext cx="8229600" cy="914400"/>
          </a:xfrm>
        </p:spPr>
        <p:txBody>
          <a:bodyPr>
            <a:noAutofit/>
          </a:bodyPr>
          <a:lstStyle/>
          <a:p>
            <a:pPr eaLnBrk="1" hangingPunct="1"/>
            <a:r>
              <a:rPr lang="en-US" dirty="0"/>
              <a:t>Lesson Analysis: Strategy C</a:t>
            </a:r>
          </a:p>
        </p:txBody>
      </p:sp>
      <p:sp>
        <p:nvSpPr>
          <p:cNvPr id="6" name="TextBox 5"/>
          <p:cNvSpPr txBox="1"/>
          <p:nvPr/>
        </p:nvSpPr>
        <p:spPr>
          <a:xfrm>
            <a:off x="2667000" y="5486400"/>
            <a:ext cx="6096000" cy="923330"/>
          </a:xfrm>
          <a:prstGeom prst="rect">
            <a:avLst/>
          </a:prstGeom>
          <a:noFill/>
        </p:spPr>
        <p:txBody>
          <a:bodyPr wrap="square" rtlCol="0">
            <a:spAutoFit/>
          </a:bodyPr>
          <a:lstStyle/>
          <a:p>
            <a:r>
              <a:rPr lang="en-US" dirty="0">
                <a:solidFill>
                  <a:srgbClr val="0070C0"/>
                </a:solidFill>
                <a:latin typeface="Calibri" pitchFamily="34" charset="0"/>
              </a:rPr>
              <a:t>Links to video clips: </a:t>
            </a:r>
            <a:r>
              <a:rPr lang="en-US" dirty="0">
                <a:solidFill>
                  <a:srgbClr val="0070C0"/>
                </a:solidFill>
                <a:latin typeface="Calibri" pitchFamily="34" charset="0"/>
                <a:hlinkClick r:id="rId3"/>
              </a:rPr>
              <a:t>6.3_mspcp_gr.2_ecs_poulsen_L2_c1</a:t>
            </a:r>
            <a:r>
              <a:rPr lang="en-US" dirty="0">
                <a:solidFill>
                  <a:srgbClr val="0070C0"/>
                </a:solidFill>
                <a:latin typeface="Calibri" pitchFamily="34" charset="0"/>
              </a:rPr>
              <a:t>;</a:t>
            </a:r>
            <a:br>
              <a:rPr lang="en-US" dirty="0">
                <a:solidFill>
                  <a:srgbClr val="0070C0"/>
                </a:solidFill>
                <a:latin typeface="Calibri" pitchFamily="34" charset="0"/>
              </a:rPr>
            </a:br>
            <a:r>
              <a:rPr lang="en-US" dirty="0">
                <a:solidFill>
                  <a:srgbClr val="0070C0"/>
                </a:solidFill>
                <a:latin typeface="Calibri" pitchFamily="34" charset="0"/>
              </a:rPr>
              <a:t>                                    </a:t>
            </a:r>
            <a:r>
              <a:rPr lang="en-US" dirty="0">
                <a:solidFill>
                  <a:srgbClr val="0070C0"/>
                </a:solidFill>
                <a:latin typeface="Calibri" pitchFamily="34" charset="0"/>
                <a:hlinkClick r:id="rId4"/>
              </a:rPr>
              <a:t>6.4_mspcp_gr.2_ecs_poulsen_L2_c2-c3</a:t>
            </a:r>
            <a:r>
              <a:rPr lang="en-US" dirty="0">
                <a:solidFill>
                  <a:srgbClr val="0070C0"/>
                </a:solidFill>
                <a:latin typeface="Calibri" pitchFamily="34" charset="0"/>
              </a:rPr>
              <a:t>;</a:t>
            </a:r>
            <a:br>
              <a:rPr lang="en-US" dirty="0">
                <a:solidFill>
                  <a:srgbClr val="0070C0"/>
                </a:solidFill>
                <a:latin typeface="Calibri" pitchFamily="34" charset="0"/>
              </a:rPr>
            </a:br>
            <a:r>
              <a:rPr lang="en-US" dirty="0">
                <a:solidFill>
                  <a:srgbClr val="0070C0"/>
                </a:solidFill>
                <a:latin typeface="Calibri" pitchFamily="34" charset="0"/>
              </a:rPr>
              <a:t>                                    </a:t>
            </a:r>
            <a:r>
              <a:rPr lang="en-US" dirty="0">
                <a:solidFill>
                  <a:srgbClr val="0070C0"/>
                </a:solidFill>
                <a:latin typeface="Calibri" pitchFamily="34" charset="0"/>
                <a:hlinkClick r:id="rId5"/>
              </a:rPr>
              <a:t>6.5_mspcp_gr.2_ecs_poulsen_L2_c4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Analysis: Strategy C</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38200"/>
          </a:xfrm>
        </p:spPr>
        <p:txBody>
          <a:bodyPr>
            <a:normAutofit/>
          </a:bodyPr>
          <a:lstStyle/>
          <a:p>
            <a:r>
              <a:rPr lang="en-US" dirty="0"/>
              <a:t>Lesson Analysis: Strategy C</a:t>
            </a:r>
          </a:p>
        </p:txBody>
      </p:sp>
      <p:sp>
        <p:nvSpPr>
          <p:cNvPr id="3" name="Content Placeholder 2"/>
          <p:cNvSpPr>
            <a:spLocks noGrp="1"/>
          </p:cNvSpPr>
          <p:nvPr>
            <p:ph idx="1"/>
          </p:nvPr>
        </p:nvSpPr>
        <p:spPr>
          <a:xfrm>
            <a:off x="609600" y="1447800"/>
            <a:ext cx="8305800" cy="5181600"/>
          </a:xfrm>
        </p:spPr>
        <p:txBody>
          <a:bodyPr/>
          <a:lstStyle/>
          <a:p>
            <a:pPr marL="0" indent="0">
              <a:spcBef>
                <a:spcPts val="1200"/>
              </a:spcBef>
              <a:buNone/>
            </a:pPr>
            <a:r>
              <a:rPr lang="en-US" sz="3200" dirty="0"/>
              <a:t>Study the video transcripts again and gather evidence to answer these questions: </a:t>
            </a:r>
          </a:p>
          <a:p>
            <a:pPr marL="731520" indent="-365760">
              <a:spcBef>
                <a:spcPts val="1200"/>
              </a:spcBef>
            </a:pPr>
            <a:r>
              <a:rPr lang="en-US" sz="3200" dirty="0"/>
              <a:t>What kept students focused on the main learning goal?</a:t>
            </a:r>
          </a:p>
          <a:p>
            <a:pPr marL="731520" indent="-365760">
              <a:spcBef>
                <a:spcPts val="300"/>
              </a:spcBef>
            </a:pPr>
            <a:r>
              <a:rPr lang="en-US" sz="3200" dirty="0"/>
              <a:t>What distracted students from the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28600"/>
            <a:ext cx="8420100" cy="1143000"/>
          </a:xfrm>
        </p:spPr>
        <p:txBody>
          <a:bodyPr/>
          <a:lstStyle/>
          <a:p>
            <a:r>
              <a:rPr lang="en-US" dirty="0"/>
              <a:t>Practice: Strategy C</a:t>
            </a:r>
          </a:p>
        </p:txBody>
      </p:sp>
      <p:sp>
        <p:nvSpPr>
          <p:cNvPr id="3" name="Content Placeholder 2"/>
          <p:cNvSpPr>
            <a:spLocks noGrp="1"/>
          </p:cNvSpPr>
          <p:nvPr>
            <p:ph idx="1"/>
          </p:nvPr>
        </p:nvSpPr>
        <p:spPr>
          <a:xfrm>
            <a:off x="533400" y="1219200"/>
            <a:ext cx="8305800" cy="5410200"/>
          </a:xfrm>
        </p:spPr>
        <p:txBody>
          <a:bodyPr/>
          <a:lstStyle/>
          <a:p>
            <a:pPr marL="0" lvl="1" indent="0" eaLnBrk="1" hangingPunct="1">
              <a:lnSpc>
                <a:spcPct val="80000"/>
              </a:lnSpc>
              <a:buNone/>
              <a:defRPr/>
            </a:pPr>
            <a:r>
              <a:rPr lang="en-US" sz="2700" b="1" dirty="0"/>
              <a:t>Main learning goal: </a:t>
            </a:r>
            <a:r>
              <a:rPr lang="en-US" sz="2700" dirty="0"/>
              <a:t>Changes in the land can sometimes happen very quickly, but most of the time, they happen very slowly over long periods of time. The land looks different everywhere. </a:t>
            </a:r>
            <a:endParaRPr lang="en-US" sz="2700" b="1" dirty="0">
              <a:solidFill>
                <a:srgbClr val="0070C0"/>
              </a:solidFill>
            </a:endParaRPr>
          </a:p>
          <a:p>
            <a:pPr marL="0" lvl="1" indent="0" eaLnBrk="1" hangingPunct="1">
              <a:lnSpc>
                <a:spcPct val="80000"/>
              </a:lnSpc>
              <a:spcBef>
                <a:spcPts val="1200"/>
              </a:spcBef>
              <a:buNone/>
              <a:defRPr/>
            </a:pPr>
            <a:r>
              <a:rPr lang="en-US" sz="2700" b="1" dirty="0"/>
              <a:t>Candidate activities:</a:t>
            </a:r>
          </a:p>
          <a:p>
            <a:pPr marL="365760" lvl="1" indent="-365760" eaLnBrk="1" hangingPunct="1">
              <a:lnSpc>
                <a:spcPct val="80000"/>
              </a:lnSpc>
              <a:spcBef>
                <a:spcPts val="300"/>
              </a:spcBef>
              <a:buFont typeface="+mj-lt"/>
              <a:buAutoNum type="arabicPeriod"/>
              <a:defRPr/>
            </a:pPr>
            <a:r>
              <a:rPr lang="en-US" sz="2700" dirty="0"/>
              <a:t>Students watch a video clip of a landslide and talk about what caused it.</a:t>
            </a:r>
          </a:p>
          <a:p>
            <a:pPr marL="365760" lvl="1" indent="-365760" eaLnBrk="1" hangingPunct="1">
              <a:lnSpc>
                <a:spcPct val="80000"/>
              </a:lnSpc>
              <a:spcBef>
                <a:spcPts val="300"/>
              </a:spcBef>
              <a:buFont typeface="+mj-lt"/>
              <a:buAutoNum type="arabicPeriod"/>
              <a:defRPr/>
            </a:pPr>
            <a:r>
              <a:rPr lang="en-US" sz="2700" dirty="0"/>
              <a:t>Students look at photographs of places all over the world and talk about their observations. </a:t>
            </a:r>
          </a:p>
          <a:p>
            <a:pPr marL="0" lvl="1" indent="0" eaLnBrk="1" hangingPunct="1">
              <a:lnSpc>
                <a:spcPct val="80000"/>
              </a:lnSpc>
              <a:spcBef>
                <a:spcPts val="1200"/>
              </a:spcBef>
              <a:buNone/>
              <a:defRPr/>
            </a:pPr>
            <a:r>
              <a:rPr lang="en-US" sz="2700" b="1" dirty="0"/>
              <a:t>Questions:</a:t>
            </a:r>
          </a:p>
          <a:p>
            <a:pPr marL="365760" lvl="1" indent="-274320" eaLnBrk="1" hangingPunct="1">
              <a:lnSpc>
                <a:spcPct val="80000"/>
              </a:lnSpc>
              <a:spcBef>
                <a:spcPts val="300"/>
              </a:spcBef>
              <a:defRPr/>
            </a:pPr>
            <a:r>
              <a:rPr lang="en-US" sz="2700" dirty="0"/>
              <a:t>How well does the activity match the main learning goal?</a:t>
            </a:r>
          </a:p>
          <a:p>
            <a:pPr marL="365760" lvl="1" indent="-274320" eaLnBrk="1" hangingPunct="1">
              <a:lnSpc>
                <a:spcPct val="80000"/>
              </a:lnSpc>
              <a:defRPr/>
            </a:pPr>
            <a:r>
              <a:rPr lang="en-US" sz="2700" dirty="0"/>
              <a:t>How might the activity be changed to better match the main learning goal? </a:t>
            </a:r>
            <a:endParaRPr lang="en-US" sz="2700" b="1" i="1" dirty="0">
              <a:solidFill>
                <a:srgbClr val="0070C0"/>
              </a:solidFill>
            </a:endParaRPr>
          </a:p>
          <a:p>
            <a:pPr marL="0" lvl="1" indent="0" eaLnBrk="1" hangingPunct="1">
              <a:lnSpc>
                <a:spcPct val="80000"/>
              </a:lnSpc>
              <a:buNone/>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p:txBody>
      </p:sp>
    </p:spTree>
    <p:extLst>
      <p:ext uri="{BB962C8B-B14F-4D97-AF65-F5344CB8AC3E}">
        <p14:creationId xmlns:p14="http://schemas.microsoft.com/office/powerpoint/2010/main" val="225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609600" y="1371600"/>
            <a:ext cx="8305800" cy="51054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32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3200" dirty="0"/>
              <a:t>Do landforms ever change? What evidence do we have?</a:t>
            </a:r>
          </a:p>
          <a:p>
            <a:pPr marL="365760" indent="-365760" eaLnBrk="1" hangingPunct="1">
              <a:spcBef>
                <a:spcPts val="600"/>
              </a:spcBef>
              <a:buFont typeface="Arial" pitchFamily="34" charset="0"/>
              <a:buChar char="•"/>
            </a:pPr>
            <a:r>
              <a:rPr lang="en-US" sz="3200" dirty="0"/>
              <a:t>What causes landforms to change? What is our evidence?</a:t>
            </a:r>
          </a:p>
        </p:txBody>
      </p:sp>
    </p:spTree>
    <p:extLst>
      <p:ext uri="{BB962C8B-B14F-4D97-AF65-F5344CB8AC3E}">
        <p14:creationId xmlns:p14="http://schemas.microsoft.com/office/powerpoint/2010/main" val="17651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9EC58-5165-4A1E-9B77-F49E11CFB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26827"/>
            <a:ext cx="5868219" cy="6420746"/>
          </a:xfrm>
          <a:prstGeom prst="rect">
            <a:avLst/>
          </a:prstGeom>
        </p:spPr>
      </p:pic>
      <p:sp>
        <p:nvSpPr>
          <p:cNvPr id="5" name="Rectangle 6"/>
          <p:cNvSpPr>
            <a:spLocks noChangeArrowheads="1"/>
          </p:cNvSpPr>
          <p:nvPr/>
        </p:nvSpPr>
        <p:spPr bwMode="auto">
          <a:xfrm>
            <a:off x="4590844" y="3048000"/>
            <a:ext cx="2762045"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6"/>
          <p:cNvSpPr>
            <a:spLocks noChangeArrowheads="1"/>
          </p:cNvSpPr>
          <p:nvPr/>
        </p:nvSpPr>
        <p:spPr bwMode="auto">
          <a:xfrm>
            <a:off x="4590844" y="6248399"/>
            <a:ext cx="2762045"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6"/>
          <p:cNvSpPr>
            <a:spLocks noChangeArrowheads="1"/>
          </p:cNvSpPr>
          <p:nvPr/>
        </p:nvSpPr>
        <p:spPr bwMode="auto">
          <a:xfrm>
            <a:off x="1828799" y="5524500"/>
            <a:ext cx="2762045" cy="5715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Rectangle 6"/>
          <p:cNvSpPr>
            <a:spLocks noChangeArrowheads="1"/>
          </p:cNvSpPr>
          <p:nvPr/>
        </p:nvSpPr>
        <p:spPr bwMode="auto">
          <a:xfrm>
            <a:off x="4590844" y="3439828"/>
            <a:ext cx="2762045" cy="44637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382000" cy="5257800"/>
          </a:xfrm>
        </p:spPr>
        <p:txBody>
          <a:bodyPr/>
          <a:lstStyle/>
          <a:p>
            <a:pPr marL="0" indent="0">
              <a:buNone/>
            </a:pPr>
            <a:r>
              <a:rPr lang="en-US" sz="2640" dirty="0"/>
              <a:t>Hold up three fingers when you have all of these in mind:</a:t>
            </a:r>
          </a:p>
          <a:p>
            <a:pPr marL="365760" indent="-365760">
              <a:spcBef>
                <a:spcPts val="600"/>
              </a:spcBef>
              <a:buFont typeface="+mj-lt"/>
              <a:buAutoNum type="arabicPeriod"/>
            </a:pPr>
            <a:r>
              <a:rPr lang="en-US" sz="2640" dirty="0"/>
              <a:t>One idea you’re taking away about strategy C: Select activities that are matched to the learning goal</a:t>
            </a:r>
          </a:p>
          <a:p>
            <a:pPr marL="365760" indent="-365760">
              <a:spcBef>
                <a:spcPts val="600"/>
              </a:spcBef>
              <a:buFont typeface="+mj-lt"/>
              <a:buAutoNum type="arabicPeriod" startAt="2"/>
            </a:pPr>
            <a:r>
              <a:rPr lang="en-US" sz="2640" dirty="0"/>
              <a:t>One idea you’re taking away about strategies B, I, and 7: </a:t>
            </a:r>
          </a:p>
          <a:p>
            <a:pPr marL="731520" lvl="1" indent="-274320">
              <a:spcBef>
                <a:spcPts val="0"/>
              </a:spcBef>
              <a:buFont typeface="Arial" pitchFamily="34" charset="0"/>
              <a:buChar char="•"/>
            </a:pPr>
            <a:r>
              <a:rPr lang="en-US" sz="2640" dirty="0"/>
              <a:t>Set the purpose with a focus question or goal statement (strategy B)</a:t>
            </a:r>
          </a:p>
          <a:p>
            <a:pPr marL="731520" lvl="1" indent="-274320">
              <a:spcBef>
                <a:spcPts val="0"/>
              </a:spcBef>
              <a:buFont typeface="Arial" pitchFamily="34" charset="0"/>
              <a:buChar char="•"/>
            </a:pPr>
            <a:r>
              <a:rPr lang="en-US" sz="2640" dirty="0"/>
              <a:t>Summarize key science ideas (strategy I)</a:t>
            </a:r>
          </a:p>
          <a:p>
            <a:pPr marL="731520" lvl="1" indent="-274320">
              <a:spcBef>
                <a:spcPts val="0"/>
              </a:spcBef>
              <a:buFont typeface="Arial" pitchFamily="34" charset="0"/>
              <a:buChar char="•"/>
            </a:pPr>
            <a:r>
              <a:rPr lang="en-US" sz="2640" dirty="0"/>
              <a:t>Engage students in making connections by synthesizing and summarizing key science ideas (strategy 7)</a:t>
            </a:r>
          </a:p>
          <a:p>
            <a:pPr marL="365760" lvl="1" indent="-365760">
              <a:spcBef>
                <a:spcPts val="600"/>
              </a:spcBef>
              <a:buFont typeface="+mj-lt"/>
              <a:buAutoNum type="arabicPeriod" startAt="3"/>
            </a:pPr>
            <a:r>
              <a:rPr lang="en-US" sz="2640" dirty="0"/>
              <a:t>One science idea about Earth’s changing surface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STeLLA strategies booklet, read about SCSL strategy D: </a:t>
            </a:r>
          </a:p>
          <a:p>
            <a:pPr marL="685800" indent="0">
              <a:spcBef>
                <a:spcPts val="6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SCSL </a:t>
            </a:r>
            <a:br>
              <a:rPr lang="en-US" sz="3200" dirty="0"/>
            </a:br>
            <a:r>
              <a:rPr lang="en-US" sz="3200" dirty="0"/>
              <a:t>Z-fold summary chart.</a:t>
            </a:r>
          </a:p>
        </p:txBody>
      </p:sp>
    </p:spTree>
    <p:extLst>
      <p:ext uri="{BB962C8B-B14F-4D97-AF65-F5344CB8AC3E}">
        <p14:creationId xmlns:p14="http://schemas.microsoft.com/office/powerpoint/2010/main" val="2023901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305800" cy="1143000"/>
          </a:xfrm>
        </p:spPr>
        <p:txBody>
          <a:bodyPr>
            <a:norm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609600" y="1371600"/>
            <a:ext cx="8077200" cy="5105400"/>
          </a:xfrm>
        </p:spPr>
        <p:txBody>
          <a:bodyPr/>
          <a:lstStyle/>
          <a:p>
            <a:pPr marL="365760" indent="-365760" eaLnBrk="1" hangingPunct="1">
              <a:spcBef>
                <a:spcPts val="600"/>
              </a:spcBef>
            </a:pPr>
            <a:r>
              <a:rPr lang="en-US" sz="3200" dirty="0"/>
              <a:t>How are STeLLA strategies B, I, 7, and C related to one another?</a:t>
            </a:r>
          </a:p>
          <a:p>
            <a:pPr marL="365760" indent="-365760" eaLnBrk="1" hangingPunct="1">
              <a:spcBef>
                <a:spcPts val="1200"/>
              </a:spcBef>
            </a:pPr>
            <a:r>
              <a:rPr lang="en-US" sz="3200" dirty="0"/>
              <a:t>What new insights or questions have emerged about Earth’s surface and how it changes over time? </a:t>
            </a:r>
          </a:p>
          <a:p>
            <a:pPr marL="365760" indent="-365760" eaLnBrk="1" hangingPunct="1">
              <a:spcBef>
                <a:spcPts val="12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dirty="0"/>
              <a:t>Lesson Analysis: Focus 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828800"/>
            <a:ext cx="8382000" cy="46482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STeLLA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a:t>Discussion Questions: Strategy B</a:t>
            </a:r>
          </a:p>
        </p:txBody>
      </p:sp>
      <p:sp>
        <p:nvSpPr>
          <p:cNvPr id="31747" name="Rectangle 3"/>
          <p:cNvSpPr>
            <a:spLocks noGrp="1" noChangeArrowheads="1"/>
          </p:cNvSpPr>
          <p:nvPr>
            <p:ph idx="1"/>
          </p:nvPr>
        </p:nvSpPr>
        <p:spPr/>
        <p:txBody>
          <a:bodyPr/>
          <a:lstStyle/>
          <a:p>
            <a:pPr marL="365760" indent="-365760">
              <a:spcBef>
                <a:spcPct val="50000"/>
              </a:spcBef>
              <a:buFont typeface="+mj-lt"/>
              <a:buAutoNum type="arabicPeriod"/>
            </a:pPr>
            <a:r>
              <a:rPr lang="en-US" sz="3200" dirty="0"/>
              <a:t>What is the difference between focus questions and goal statements?</a:t>
            </a:r>
          </a:p>
          <a:p>
            <a:pPr marL="365760" indent="-365760">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 for Today&amp;amp;#x09;&amp;quot;&quot;/&gt;&lt;property id=&quot;20307&quot; value=&quot;361&quot;/&gt;&lt;/object&gt;&lt;object type=&quot;3&quot; unique_id=&quot;10005&quot;&gt;&lt;property id=&quot;20148&quot; value=&quot;5&quot;/&gt;&lt;property id=&quot;20300&quot; value=&quot;Slide 3 - &amp;quot;Trends in Reflections&amp;quot;&quot;/&gt;&lt;property id=&quot;20307&quot; value=&quot;300&quot;/&gt;&lt;/object&gt;&lt;object type=&quot;3&quot; unique_id=&quot;10006&quot;&gt;&lt;property id=&quot;20148&quot; value=&quot;5&quot;/&gt;&lt;property id=&quot;20300&quot; value=&quot;Slide 4 - &amp;quot;Link to Previous: Science Content Storyline&amp;quot;&quot;/&gt;&lt;property id=&quot;20307&quot; value=&quot;304&quot;/&gt;&lt;/object&gt;&lt;object type=&quot;3&quot; unique_id=&quot;10007&quot;&gt;&lt;property id=&quot;20148&quot; value=&quot;5&quot;/&gt;&lt;property id=&quot;20300&quot; value=&quot;Slide 5 - &amp;quot;Today’s Focus Questions&amp;quot;&quot;/&gt;&lt;property id=&quot;20307&quot; value=&quot;305&quot;/&gt;&lt;/object&gt;&lt;object type=&quot;3&quot; unique_id=&quot;10008&quot;&gt;&lt;property id=&quot;20148&quot; value=&quot;5&quot;/&gt;&lt;property id=&quot;20300&quot; value=&quot;Slide 6&quot;/&gt;&lt;property id=&quot;20307&quot; value=&quot;303&quot;/&gt;&lt;/object&gt;&lt;object type=&quot;3&quot; unique_id=&quot;10009&quot;&gt;&lt;property id=&quot;20148&quot; value=&quot;5&quot;/&gt;&lt;property id=&quot;20300&quot; value=&quot;Slide 7 - &amp;quot;Focus Question&amp;quot;&quot;/&gt;&lt;property id=&quot;20307&quot; value=&quot;327&quot;/&gt;&lt;/object&gt;&lt;object type=&quot;3&quot; unique_id=&quot;10010&quot;&gt;&lt;property id=&quot;20148&quot; value=&quot;5&quot;/&gt;&lt;property id=&quot;20300&quot; value=&quot;Slide 8 - &amp;quot;Strategies B, I, &amp;amp; 7: Setting the Purpose and Synthesizing/Summarizing&amp;quot;&quot;/&gt;&lt;property id=&quot;20307&quot; value=&quot;339&quot;/&gt;&lt;/object&gt;&lt;object type=&quot;3&quot; unique_id=&quot;10011&quot;&gt;&lt;property id=&quot;20148&quot; value=&quot;5&quot;/&gt;&lt;property id=&quot;20300&quot; value=&quot;Slide 9 - &amp;quot;Setting the Purpose: Discussion Questions&amp;quot;&quot;/&gt;&lt;property id=&quot;20307&quot; value=&quot;360&quot;/&gt;&lt;/object&gt;&lt;object type=&quot;3&quot; unique_id=&quot;10012&quot;&gt;&lt;property id=&quot;20148&quot; value=&quot;5&quot;/&gt;&lt;property id=&quot;20300&quot; value=&quot;Slide 10 - &amp;quot;Summarizing:  Discussion Questions&amp;quot;&quot;/&gt;&lt;property id=&quot;20307&quot; value=&quot;359&quot;/&gt;&lt;/object&gt;&lt;object type=&quot;3&quot; unique_id=&quot;10013&quot;&gt;&lt;property id=&quot;20148&quot; value=&quot;5&quot;/&gt;&lt;property id=&quot;20300&quot; value=&quot;Slide 11 - &amp;quot;Video Analysis: Strategies B, I, and 7 Setting the Purpose and Summarizing/Synthesizing&amp;quot;&quot;/&gt;&lt;property id=&quot;20307&quot; value=&quot;342&quot;/&gt;&lt;/object&gt;&lt;object type=&quot;3&quot; unique_id=&quot;10014&quot;&gt;&lt;property id=&quot;20148&quot; value=&quot;5&quot;/&gt;&lt;property id=&quot;20300&quot; value=&quot;Slide 12 - &amp;quot;Video Analysis: Strategy B: Setting the Purpose&amp;quot;&quot;/&gt;&lt;property id=&quot;20307&quot; value=&quot;341&quot;/&gt;&lt;/object&gt;&lt;object type=&quot;3&quot; unique_id=&quot;10015&quot;&gt;&lt;property id=&quot;20148&quot; value=&quot;5&quot;/&gt;&lt;property id=&quot;20300&quot; value=&quot;Slide 13 - &amp;quot;Video Analysis: Strategy I, Summarizing Science Ideas&amp;quot;&quot;/&gt;&lt;property id=&quot;20307&quot; value=&quot;343&quot;/&gt;&lt;/object&gt;&lt;object type=&quot;3&quot; unique_id=&quot;10016&quot;&gt;&lt;property id=&quot;20148&quot; value=&quot;5&quot;/&gt;&lt;property id=&quot;20300&quot; value=&quot;Slide 14 - &amp;quot;Earth’s Changing Surface Lesson Plans: Strategies A, B, I, 7&amp;quot;&quot;/&gt;&lt;property id=&quot;20307&quot; value=&quot;326&quot;/&gt;&lt;/object&gt;&lt;object type=&quot;3&quot; unique_id=&quot;10017&quot;&gt;&lt;property id=&quot;20148&quot; value=&quot;5&quot;/&gt;&lt;property id=&quot;20300&quot; value=&quot;Slide 15 - &amp;quot; Earth’s Changing Surface&amp;quot;&quot;/&gt;&lt;property id=&quot;20307&quot; value=&quot;370&quot;/&gt;&lt;/object&gt;&lt;object type=&quot;3&quot; unique_id=&quot;10018&quot;&gt;&lt;property id=&quot;20148&quot; value=&quot;5&quot;/&gt;&lt;property id=&quot;20300&quot; value=&quot;Slide 16 - &amp;quot; Earth’s Changing Surface:   Unit Central Questions &amp;quot;&quot;/&gt;&lt;property id=&quot;20307&quot; value=&quot;373&quot;/&gt;&lt;/object&gt;&lt;object type=&quot;3&quot; unique_id=&quot;10019&quot;&gt;&lt;property id=&quot;20148&quot; value=&quot;5&quot;/&gt;&lt;property id=&quot;20300&quot; value=&quot;Slide 17&quot;/&gt;&lt;property id=&quot;20307&quot; value=&quot;374&quot;/&gt;&lt;/object&gt;&lt;object type=&quot;3&quot; unique_id=&quot;10020&quot;&gt;&lt;property id=&quot;20148&quot; value=&quot;5&quot;/&gt;&lt;property id=&quot;20300&quot; value=&quot;Slide 18&quot;/&gt;&lt;property id=&quot;20307&quot; value=&quot;375&quot;/&gt;&lt;/object&gt;&lt;object type=&quot;3&quot; unique_id=&quot;10021&quot;&gt;&lt;property id=&quot;20148&quot; value=&quot;5&quot;/&gt;&lt;property id=&quot;20300&quot; value=&quot;Slide 19&quot;/&gt;&lt;property id=&quot;20307&quot; value=&quot;376&quot;/&gt;&lt;/object&gt;&lt;object type=&quot;3&quot; unique_id=&quot;10022&quot;&gt;&lt;property id=&quot;20148&quot; value=&quot;5&quot;/&gt;&lt;property id=&quot;20300&quot; value=&quot;Slide 20&quot;/&gt;&lt;property id=&quot;20307&quot; value=&quot;377&quot;/&gt;&lt;/object&gt;&lt;object type=&quot;3&quot; unique_id=&quot;10023&quot;&gt;&lt;property id=&quot;20148&quot; value=&quot;5&quot;/&gt;&lt;property id=&quot;20300&quot; value=&quot;Slide 21&quot;/&gt;&lt;property id=&quot;20307&quot; value=&quot;378&quot;/&gt;&lt;/object&gt;&lt;object type=&quot;3&quot; unique_id=&quot;10024&quot;&gt;&lt;property id=&quot;20148&quot; value=&quot;5&quot;/&gt;&lt;property id=&quot;20300&quot; value=&quot;Slide 22&quot;/&gt;&lt;property id=&quot;20307&quot; value=&quot;379&quot;/&gt;&lt;/object&gt;&lt;object type=&quot;3&quot; unique_id=&quot;10025&quot;&gt;&lt;property id=&quot;20148&quot; value=&quot;5&quot;/&gt;&lt;property id=&quot;20300&quot; value=&quot;Slide 23&quot;/&gt;&lt;property id=&quot;20307&quot; value=&quot;380&quot;/&gt;&lt;/object&gt;&lt;object type=&quot;3&quot; unique_id=&quot;10026&quot;&gt;&lt;property id=&quot;20148&quot; value=&quot;5&quot;/&gt;&lt;property id=&quot;20300&quot; value=&quot;Slide 24&quot;/&gt;&lt;property id=&quot;20307&quot; value=&quot;381&quot;/&gt;&lt;/object&gt;&lt;object type=&quot;3&quot; unique_id=&quot;10027&quot;&gt;&lt;property id=&quot;20148&quot; value=&quot;5&quot;/&gt;&lt;property id=&quot;20300&quot; value=&quot;Slide 25&quot;/&gt;&lt;property id=&quot;20307&quot; value=&quot;382&quot;/&gt;&lt;/object&gt;&lt;object type=&quot;3&quot; unique_id=&quot;10028&quot;&gt;&lt;property id=&quot;20148&quot; value=&quot;5&quot;/&gt;&lt;property id=&quot;20300&quot; value=&quot;Slide 26 - &amp;quot;Lesson 3a:  Grand Canyon Explorers&amp;quot;&quot;/&gt;&lt;property id=&quot;20307&quot; value=&quot;383&quot;/&gt;&lt;/object&gt;&lt;object type=&quot;3&quot; unique_id=&quot;10029&quot;&gt;&lt;property id=&quot;20148&quot; value=&quot;5&quot;/&gt;&lt;property id=&quot;20300&quot; value=&quot;Slide 27 - &amp;quot; Earth’s Changing Surface:   Lesson 3A:  Focus Questions &amp;quot;&quot;/&gt;&lt;property id=&quot;20307&quot; value=&quot;384&quot;/&gt;&lt;/object&gt;&lt;object type=&quot;3&quot; unique_id=&quot;10030&quot;&gt;&lt;property id=&quot;20148&quot; value=&quot;5&quot;/&gt;&lt;property id=&quot;20300&quot; value=&quot;Slide 28 - &amp;quot; Virtual Trip to the Grand Canyon &amp;quot;&quot;/&gt;&lt;property id=&quot;20307&quot; value=&quot;385&quot;/&gt;&lt;/object&gt;&lt;object type=&quot;3&quot; unique_id=&quot;10031&quot;&gt;&lt;property id=&quot;20148&quot; value=&quot;5&quot;/&gt;&lt;property id=&quot;20300&quot; value=&quot;Slide 29 - &amp;quot;Focus Question: Do landforms ever change?&amp;quot;&quot;/&gt;&lt;property id=&quot;20307&quot; value=&quot;386&quot;/&gt;&lt;/object&gt;&lt;object type=&quot;3&quot; unique_id=&quot;10032&quot;&gt;&lt;property id=&quot;20148&quot; value=&quot;5&quot;/&gt;&lt;property id=&quot;20300&quot; value=&quot;Slide 30 - &amp;quot; Summarize What We Learned Today &amp;quot;&quot;/&gt;&lt;property id=&quot;20307&quot; value=&quot;387&quot;/&gt;&lt;/object&gt;&lt;object type=&quot;3&quot; unique_id=&quot;10033&quot;&gt;&lt;property id=&quot;20148&quot; value=&quot;5&quot;/&gt;&lt;property id=&quot;20300&quot; value=&quot;Slide 31 - &amp;quot;Lesson 3B:  Grand Canyon Explorers&amp;quot;&quot;/&gt;&lt;property id=&quot;20307&quot; value=&quot;388&quot;/&gt;&lt;/object&gt;&lt;object type=&quot;3&quot; unique_id=&quot;10034&quot;&gt;&lt;property id=&quot;20148&quot; value=&quot;5&quot;/&gt;&lt;property id=&quot;20300&quot; value=&quot;Slide 32 - &amp;quot; Earth’s Changing Surface:   Lesson 3B:  Focus Questions &amp;quot;&quot;/&gt;&lt;property id=&quot;20307&quot; value=&quot;389&quot;/&gt;&lt;/object&gt;&lt;object type=&quot;3&quot; unique_id=&quot;10035&quot;&gt;&lt;property id=&quot;20148&quot; value=&quot;5&quot;/&gt;&lt;property id=&quot;20300&quot; value=&quot;Slide 33 - &amp;quot;Is the Grand Canyon changing?&amp;quot;&quot;/&gt;&lt;property id=&quot;20307&quot; value=&quot;390&quot;/&gt;&lt;/object&gt;&lt;object type=&quot;3&quot; unique_id=&quot;10036&quot;&gt;&lt;property id=&quot;20148&quot; value=&quot;5&quot;/&gt;&lt;property id=&quot;20300&quot; value=&quot;Slide 34 - &amp;quot;What is causing the Grand Canyon to change?&amp;quot;&quot;/&gt;&lt;property id=&quot;20307&quot; value=&quot;391&quot;/&gt;&lt;/object&gt;&lt;object type=&quot;3&quot; unique_id=&quot;10037&quot;&gt;&lt;property id=&quot;20148&quot; value=&quot;5&quot;/&gt;&lt;property id=&quot;20300&quot; value=&quot;Slide 35 - &amp;quot;Focus Questions: Do landforms ever change? What evidence do we have?&amp;quot;&quot;/&gt;&lt;property id=&quot;20307&quot; value=&quot;392&quot;/&gt;&lt;/object&gt;&lt;object type=&quot;3&quot; unique_id=&quot;10038&quot;&gt;&lt;property id=&quot;20148&quot; value=&quot;5&quot;/&gt;&lt;property id=&quot;20300&quot; value=&quot;Slide 36 - &amp;quot; Summarize What We Learned Today &amp;quot;&quot;/&gt;&lt;property id=&quot;20307&quot; value=&quot;393&quot;/&gt;&lt;/object&gt;&lt;object type=&quot;3&quot; unique_id=&quot;10039&quot;&gt;&lt;property id=&quot;20148&quot; value=&quot;5&quot;/&gt;&lt;property id=&quot;20300&quot; value=&quot;Slide 37 - &amp;quot; Summarize What We Learned Today &amp;quot;&quot;/&gt;&lt;property id=&quot;20307&quot; value=&quot;394&quot;/&gt;&lt;/object&gt;&lt;object type=&quot;3&quot; unique_id=&quot;10040&quot;&gt;&lt;property id=&quot;20148&quot; value=&quot;5&quot;/&gt;&lt;property id=&quot;20300&quot; value=&quot;Slide 38 - &amp;quot;Lesson 4a: Making the Grand Canyon&amp;quot;&quot;/&gt;&lt;property id=&quot;20307&quot; value=&quot;395&quot;/&gt;&lt;/object&gt;&lt;object type=&quot;3&quot; unique_id=&quot;10041&quot;&gt;&lt;property id=&quot;20148&quot; value=&quot;5&quot;/&gt;&lt;property id=&quot;20300&quot; value=&quot;Slide 39 - &amp;quot; Earth’s Changing Surface:   Lesson 4A:  Focus Questions &amp;quot;&quot;/&gt;&lt;property id=&quot;20307&quot; value=&quot;396&quot;/&gt;&lt;/object&gt;&lt;object type=&quot;3&quot; unique_id=&quot;10042&quot;&gt;&lt;property id=&quot;20148&quot; value=&quot;5&quot;/&gt;&lt;property id=&quot;20300&quot; value=&quot;Slide 40 - &amp;quot;How do you think the Grand Canyon was formed?&amp;quot;&quot;/&gt;&lt;property id=&quot;20307&quot; value=&quot;397&quot;/&gt;&lt;/object&gt;&lt;object type=&quot;3&quot; unique_id=&quot;10043&quot;&gt;&lt;property id=&quot;20148&quot; value=&quot;5&quot;/&gt;&lt;property id=&quot;20300&quot; value=&quot;Slide 41 - &amp;quot;Let’s Review! &amp;amp;#x09;Last Time We Found 3 Clues:&amp;quot;&quot;/&gt;&lt;property id=&quot;20307&quot; value=&quot;398&quot;/&gt;&lt;/object&gt;&lt;object type=&quot;3&quot; unique_id=&quot;10044&quot;&gt;&lt;property id=&quot;20148&quot; value=&quot;5&quot;/&gt;&lt;property id=&quot;20300&quot; value=&quot;Slide 42 - &amp;quot;We Learned:&amp;quot;&quot;/&gt;&lt;property id=&quot;20307&quot; value=&quot;399&quot;/&gt;&lt;/object&gt;&lt;object type=&quot;3&quot; unique_id=&quot;10045&quot;&gt;&lt;property id=&quot;20148&quot; value=&quot;5&quot;/&gt;&lt;property id=&quot;20300&quot; value=&quot;Slide 43 - &amp;quot;Activity: Making the Grand Canyon&amp;quot;&quot;/&gt;&lt;property id=&quot;20307&quot; value=&quot;400&quot;/&gt;&lt;/object&gt;&lt;object type=&quot;3&quot; unique_id=&quot;10046&quot;&gt;&lt;property id=&quot;20148&quot; value=&quot;5&quot;/&gt;&lt;property id=&quot;20300&quot; value=&quot;Slide 44 - &amp;quot;Activity: Making the Grand Canyon&amp;quot;&quot;/&gt;&lt;property id=&quot;20307&quot; value=&quot;401&quot;/&gt;&lt;/object&gt;&lt;object type=&quot;3&quot; unique_id=&quot;10047&quot;&gt;&lt;property id=&quot;20148&quot; value=&quot;5&quot;/&gt;&lt;property id=&quot;20300&quot; value=&quot;Slide 45 - &amp;quot;Lesson 4b: Making the Grand Canyon&amp;quot;&quot;/&gt;&lt;property id=&quot;20307&quot; value=&quot;402&quot;/&gt;&lt;/object&gt;&lt;object type=&quot;3&quot; unique_id=&quot;10048&quot;&gt;&lt;property id=&quot;20148&quot; value=&quot;5&quot;/&gt;&lt;property id=&quot;20300&quot; value=&quot;Slide 46 - &amp;quot; Earth’s Changing Surface:   Lesson 4B:  Focus Questions &amp;quot;&quot;/&gt;&lt;property id=&quot;20307&quot; value=&quot;403&quot;/&gt;&lt;/object&gt;&lt;object type=&quot;3&quot; unique_id=&quot;10049&quot;&gt;&lt;property id=&quot;20148&quot; value=&quot;5&quot;/&gt;&lt;property id=&quot;20300&quot; value=&quot;Slide 47 - &amp;quot;Activity: Making the Grand Canyon&amp;quot;&quot;/&gt;&lt;property id=&quot;20307&quot; value=&quot;404&quot;/&gt;&lt;/object&gt;&lt;object type=&quot;3&quot; unique_id=&quot;10050&quot;&gt;&lt;property id=&quot;20148&quot; value=&quot;5&quot;/&gt;&lt;property id=&quot;20300&quot; value=&quot;Slide 48 - &amp;quot;What did we observe?&amp;quot;&quot;/&gt;&lt;property id=&quot;20307&quot; value=&quot;405&quot;/&gt;&lt;/object&gt;&lt;object type=&quot;3&quot; unique_id=&quot;10051&quot;&gt;&lt;property id=&quot;20148&quot; value=&quot;5&quot;/&gt;&lt;property id=&quot;20300&quot; value=&quot;Slide 49 - &amp;quot; Making The Grand Canyon &amp;quot;&quot;/&gt;&lt;property id=&quot;20307&quot; value=&quot;406&quot;/&gt;&lt;/object&gt;&lt;object type=&quot;3&quot; unique_id=&quot;10052&quot;&gt;&lt;property id=&quot;20148&quot; value=&quot;5&quot;/&gt;&lt;property id=&quot;20300&quot; value=&quot;Slide 50 - &amp;quot;What causes landforms to change?  What evidence do we have?&amp;quot;&quot;/&gt;&lt;property id=&quot;20307&quot; value=&quot;407&quot;/&gt;&lt;/object&gt;&lt;object type=&quot;3&quot; unique_id=&quot;10053&quot;&gt;&lt;property id=&quot;20148&quot; value=&quot;5&quot;/&gt;&lt;property id=&quot;20300&quot; value=&quot;Slide 51&quot;/&gt;&lt;property id=&quot;20307&quot; value=&quot;408&quot;/&gt;&lt;/object&gt;&lt;object type=&quot;3&quot; unique_id=&quot;10054&quot;&gt;&lt;property id=&quot;20148&quot; value=&quot;5&quot;/&gt;&lt;property id=&quot;20300&quot; value=&quot;Slide 52 - &amp;quot;Summarize: Analyze Content Deepening Activities for Match to the Learning Goal? &amp;quot;&quot;/&gt;&lt;property id=&quot;20307&quot; value=&quot;371&quot;/&gt;&lt;/object&gt;&lt;object type=&quot;3&quot; unique_id=&quot;10055&quot;&gt;&lt;property id=&quot;20148&quot; value=&quot;5&quot;/&gt;&lt;property id=&quot;20300&quot; value=&quot;Slide 53 - &amp;quot;Focus Question &amp;quot;&quot;/&gt;&lt;property id=&quot;20307&quot; value=&quot;328&quot;/&gt;&lt;/object&gt;&lt;object type=&quot;3&quot; unique_id=&quot;10056&quot;&gt;&lt;property id=&quot;20148&quot; value=&quot;5&quot;/&gt;&lt;property id=&quot;20300&quot; value=&quot;Slide 54 - &amp;quot;Strategy C:  Activities Matched to the Learning Goal&amp;quot;&quot;/&gt;&lt;property id=&quot;20307&quot; value=&quot;306&quot;/&gt;&lt;/object&gt;&lt;object type=&quot;3&quot; unique_id=&quot;10057&quot;&gt;&lt;property id=&quot;20148&quot; value=&quot;5&quot;/&gt;&lt;property id=&quot;20300&quot; value=&quot;Slide 55 - &amp;quot;Video Analysis Question:  Activities Matched to Learning Goal&amp;quot;&quot;/&gt;&lt;property id=&quot;20307&quot; value=&quot;348&quot;/&gt;&lt;/object&gt;&lt;object type=&quot;3&quot; unique_id=&quot;10058&quot;&gt;&lt;property id=&quot;20148&quot; value=&quot;5&quot;/&gt;&lt;property id=&quot;20300&quot; value=&quot;Slide 56 - &amp;quot;Video Analysis:  Analysis Guide C Activity Matched to Learning Goal&amp;quot;&quot;/&gt;&lt;property id=&quot;20307&quot; value=&quot;349&quot;/&gt;&lt;/object&gt;&lt;object type=&quot;3&quot; unique_id=&quot;10059&quot;&gt;&lt;property id=&quot;20148&quot; value=&quot;5&quot;/&gt;&lt;property id=&quot;20300&quot; value=&quot;Slide 57 - &amp;quot;Video Analysis: Strategy C Activity Matched to Learning Goal&amp;quot;&quot;/&gt;&lt;property id=&quot;20307&quot; value=&quot;352&quot;/&gt;&lt;/object&gt;&lt;object type=&quot;3&quot; unique_id=&quot;10060&quot;&gt;&lt;property id=&quot;20148&quot; value=&quot;5&quot;/&gt;&lt;property id=&quot;20300&quot; value=&quot;Slide 58 - &amp;quot;Practice: Strategy C&amp;quot;&quot;/&gt;&lt;property id=&quot;20307&quot; value=&quot;358&quot;/&gt;&lt;/object&gt;&lt;object type=&quot;3&quot; unique_id=&quot;10061&quot;&gt;&lt;property id=&quot;20148&quot; value=&quot;5&quot;/&gt;&lt;property id=&quot;20300&quot; value=&quot;Slide 59 - &amp;quot;Today’s Focus Questions&amp;quot;&quot;/&gt;&lt;property id=&quot;20307&quot; value=&quot;366&quot;/&gt;&lt;/object&gt;&lt;object type=&quot;3&quot; unique_id=&quot;10062&quot;&gt;&lt;property id=&quot;20148&quot; value=&quot;5&quot;/&gt;&lt;property id=&quot;20300&quot; value=&quot;Slide 60 - &amp;quot;Summarize Today’s Work&amp;quot;&quot;/&gt;&lt;property id=&quot;20307&quot; value=&quot;357&quot;/&gt;&lt;/object&gt;&lt;object type=&quot;3&quot; unique_id=&quot;10063&quot;&gt;&lt;property id=&quot;20148&quot; value=&quot;5&quot;/&gt;&lt;property id=&quot;20300&quot; value=&quot;Slide 61 - &amp;quot;Homework&amp;quot;&quot;/&gt;&lt;property id=&quot;20307&quot; value=&quot;323&quot;/&gt;&lt;/object&gt;&lt;object type=&quot;3&quot; unique_id=&quot;10064&quot;&gt;&lt;property id=&quot;20148&quot; value=&quot;5&quot;/&gt;&lt;property id=&quot;20300&quot; value=&quot;Slide 62 - &amp;quot;Reflection and Feedback&amp;quot;&quot;/&gt;&lt;property id=&quot;20307&quot; value=&quot;324&quot;/&gt;&lt;/object&gt;&lt;object type=&quot;3&quot; unique_id=&quot;10065&quot;&gt;&lt;property id=&quot;20148&quot; value=&quot;5&quot;/&gt;&lt;property id=&quot;20300&quot; value=&quot;Slide 63 - &amp;quot; Norms for Working Together &amp;quot;&quot;/&gt;&lt;property id=&quot;20307&quot; value=&quot;367&quot;/&gt;&lt;/object&gt;&lt;object type=&quot;3&quot; unique_id=&quot;10066&quot;&gt;&lt;property id=&quot;20148&quot; value=&quot;5&quot;/&gt;&lt;property id=&quot;20300&quot; value=&quot;Slide 64 - &amp;quot; Norms for Working Together &amp;quot;&quot;/&gt;&lt;property id=&quot;20307&quot; value=&quot;368&quot;/&gt;&lt;/object&gt;&lt;/object&gt;&lt;object type=&quot;8&quot; unique_id=&quot;1013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ack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Black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ppt3189.tmp</Template>
  <TotalTime>17533</TotalTime>
  <Words>7103</Words>
  <Application>Microsoft Office PowerPoint</Application>
  <PresentationFormat>On-screen Show (4:3)</PresentationFormat>
  <Paragraphs>854</Paragraphs>
  <Slides>62</Slides>
  <Notes>62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62</vt:i4>
      </vt:variant>
    </vt:vector>
  </HeadingPairs>
  <TitlesOfParts>
    <vt:vector size="67" baseType="lpstr">
      <vt:lpstr>Arial</vt:lpstr>
      <vt:lpstr>Calibri</vt:lpstr>
      <vt:lpstr>Lucida Sans Unicode</vt:lpstr>
      <vt:lpstr>Clarity</vt:lpstr>
      <vt:lpstr>1_Clarity</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PowerPoint Presentation</vt:lpstr>
      <vt:lpstr> Earth’s Changing Surface</vt:lpstr>
      <vt:lpstr> Unit Central Questions </vt:lpstr>
      <vt:lpstr>Content Deepening 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Deepening: Focus Question 1</vt:lpstr>
      <vt:lpstr> A Virtual Trip to the Grand Canyon </vt:lpstr>
      <vt:lpstr>Reflect: Content Deepening Focus Question 1</vt:lpstr>
      <vt:lpstr>Key Science Ideas</vt:lpstr>
      <vt:lpstr>PowerPoint Presentation</vt:lpstr>
      <vt:lpstr>Content Deepening: Focus Question 1</vt:lpstr>
      <vt:lpstr> Our Virtual Trip to the Grand Canyon </vt:lpstr>
      <vt:lpstr>Is the Grand Canyon Changing?</vt:lpstr>
      <vt:lpstr>What Is Causing the Change?</vt:lpstr>
      <vt:lpstr>Reflect: Content Deepening Focus Question 1</vt:lpstr>
      <vt:lpstr>Key Science Ideas</vt:lpstr>
      <vt:lpstr>PowerPoint Presentation</vt:lpstr>
      <vt:lpstr>Content Deepening: Focus Question 2</vt:lpstr>
      <vt:lpstr>What Might Have Caused the Changes?</vt:lpstr>
      <vt:lpstr>Clue Review</vt:lpstr>
      <vt:lpstr>Making a Grand Canyon Model</vt:lpstr>
      <vt:lpstr>What Do You Predict?</vt:lpstr>
      <vt:lpstr>What Happens When It Rains?</vt:lpstr>
      <vt:lpstr>PowerPoint Presentation</vt:lpstr>
      <vt:lpstr>Content Deepening: Focus Question 2</vt:lpstr>
      <vt:lpstr>What Do You Predict?</vt:lpstr>
      <vt:lpstr>What Happens When a River Flows?</vt:lpstr>
      <vt:lpstr>Comparing Similarities and Differences</vt:lpstr>
      <vt:lpstr>Reflect: Content Deepening Focus Question 2</vt:lpstr>
      <vt:lpstr>Lesson Analysis: Focus Question 2  </vt:lpstr>
      <vt:lpstr>Strategy C: Purpose and Key Features</vt:lpstr>
      <vt:lpstr>Lesson Analysis Question</vt:lpstr>
      <vt:lpstr>Lesson Analysis: Strategy C</vt:lpstr>
      <vt:lpstr>Lesson Analysis: Strategy C</vt:lpstr>
      <vt:lpstr>Lesson Analysis: Strategy C</vt:lpstr>
      <vt:lpstr>Practice: Strategy C</vt:lpstr>
      <vt:lpstr>Today’s Focus Questions</vt:lpstr>
      <vt:lpstr>Summarize Today’s Work</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442</cp:revision>
  <cp:lastPrinted>2016-03-15T16:05:57Z</cp:lastPrinted>
  <dcterms:created xsi:type="dcterms:W3CDTF">2014-06-10T18:20:14Z</dcterms:created>
  <dcterms:modified xsi:type="dcterms:W3CDTF">2020-01-07T18:05:03Z</dcterms:modified>
</cp:coreProperties>
</file>