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79"/>
  </p:notesMasterIdLst>
  <p:handoutMasterIdLst>
    <p:handoutMasterId r:id="rId80"/>
  </p:handoutMasterIdLst>
  <p:sldIdLst>
    <p:sldId id="474" r:id="rId4"/>
    <p:sldId id="475" r:id="rId5"/>
    <p:sldId id="476" r:id="rId6"/>
    <p:sldId id="477" r:id="rId7"/>
    <p:sldId id="478" r:id="rId8"/>
    <p:sldId id="479" r:id="rId9"/>
    <p:sldId id="480" r:id="rId10"/>
    <p:sldId id="481" r:id="rId11"/>
    <p:sldId id="482" r:id="rId12"/>
    <p:sldId id="483" r:id="rId13"/>
    <p:sldId id="484" r:id="rId14"/>
    <p:sldId id="485" r:id="rId15"/>
    <p:sldId id="486" r:id="rId16"/>
    <p:sldId id="487" r:id="rId17"/>
    <p:sldId id="488" r:id="rId18"/>
    <p:sldId id="317" r:id="rId19"/>
    <p:sldId id="489" r:id="rId20"/>
    <p:sldId id="490" r:id="rId21"/>
    <p:sldId id="491" r:id="rId22"/>
    <p:sldId id="492" r:id="rId23"/>
    <p:sldId id="493" r:id="rId24"/>
    <p:sldId id="494" r:id="rId25"/>
    <p:sldId id="495" r:id="rId26"/>
    <p:sldId id="351" r:id="rId27"/>
    <p:sldId id="496" r:id="rId28"/>
    <p:sldId id="497" r:id="rId29"/>
    <p:sldId id="498" r:id="rId30"/>
    <p:sldId id="499" r:id="rId31"/>
    <p:sldId id="500" r:id="rId32"/>
    <p:sldId id="501" r:id="rId33"/>
    <p:sldId id="502" r:id="rId34"/>
    <p:sldId id="394" r:id="rId35"/>
    <p:sldId id="397" r:id="rId36"/>
    <p:sldId id="509" r:id="rId37"/>
    <p:sldId id="531" r:id="rId38"/>
    <p:sldId id="428" r:id="rId39"/>
    <p:sldId id="510" r:id="rId40"/>
    <p:sldId id="430" r:id="rId41"/>
    <p:sldId id="511" r:id="rId42"/>
    <p:sldId id="433" r:id="rId43"/>
    <p:sldId id="434" r:id="rId44"/>
    <p:sldId id="435" r:id="rId45"/>
    <p:sldId id="512" r:id="rId46"/>
    <p:sldId id="437" r:id="rId47"/>
    <p:sldId id="438" r:id="rId48"/>
    <p:sldId id="513" r:id="rId49"/>
    <p:sldId id="514" r:id="rId50"/>
    <p:sldId id="515" r:id="rId51"/>
    <p:sldId id="516" r:id="rId52"/>
    <p:sldId id="517" r:id="rId53"/>
    <p:sldId id="518" r:id="rId54"/>
    <p:sldId id="519" r:id="rId55"/>
    <p:sldId id="520" r:id="rId56"/>
    <p:sldId id="521" r:id="rId57"/>
    <p:sldId id="449" r:id="rId58"/>
    <p:sldId id="522" r:id="rId59"/>
    <p:sldId id="523" r:id="rId60"/>
    <p:sldId id="524" r:id="rId61"/>
    <p:sldId id="525" r:id="rId62"/>
    <p:sldId id="526" r:id="rId63"/>
    <p:sldId id="459" r:id="rId64"/>
    <p:sldId id="460" r:id="rId65"/>
    <p:sldId id="527" r:id="rId66"/>
    <p:sldId id="528" r:id="rId67"/>
    <p:sldId id="529" r:id="rId68"/>
    <p:sldId id="530" r:id="rId69"/>
    <p:sldId id="465" r:id="rId70"/>
    <p:sldId id="466" r:id="rId71"/>
    <p:sldId id="536" r:id="rId72"/>
    <p:sldId id="503" r:id="rId73"/>
    <p:sldId id="504" r:id="rId74"/>
    <p:sldId id="505" r:id="rId75"/>
    <p:sldId id="506" r:id="rId76"/>
    <p:sldId id="507" r:id="rId77"/>
    <p:sldId id="508" r:id="rId78"/>
  </p:sldIdLst>
  <p:sldSz cx="9144000" cy="6858000" type="screen4x3"/>
  <p:notesSz cx="7010400" cy="92964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87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7" autoAdjust="0"/>
    <p:restoredTop sz="79391" autoAdjust="0"/>
  </p:normalViewPr>
  <p:slideViewPr>
    <p:cSldViewPr>
      <p:cViewPr varScale="1">
        <p:scale>
          <a:sx n="90" d="100"/>
          <a:sy n="90" d="100"/>
        </p:scale>
        <p:origin x="7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91" d="100"/>
          <a:sy n="91" d="100"/>
        </p:scale>
        <p:origin x="217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22BE6590-55AB-41C4-96E2-64150110ABDC}" type="datetimeFigureOut">
              <a:rPr lang="en-US" smtClean="0"/>
              <a:pPr/>
              <a:t>1/7/2020</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DC381C04-FF4A-4314-B444-B851E0167BF6}" type="slidenum">
              <a:rPr lang="en-US" smtClean="0"/>
              <a:pPr/>
              <a:t>‹#›</a:t>
            </a:fld>
            <a:endParaRPr lang="en-US" dirty="0"/>
          </a:p>
        </p:txBody>
      </p:sp>
    </p:spTree>
    <p:extLst>
      <p:ext uri="{BB962C8B-B14F-4D97-AF65-F5344CB8AC3E}">
        <p14:creationId xmlns:p14="http://schemas.microsoft.com/office/powerpoint/2010/main" val="4219231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13E99A0-5A01-41BA-AC39-BB8F130969B5}" type="datetimeFigureOut">
              <a:rPr lang="en-US" smtClean="0"/>
              <a:pPr/>
              <a:t>1/7/2020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Take care of any housekeeping issues. </a:t>
            </a:r>
          </a:p>
          <a:p>
            <a:pPr eaLnBrk="1" hangingPunct="1"/>
            <a:endParaRPr lang="en-US" altLang="en-US" dirty="0"/>
          </a:p>
        </p:txBody>
      </p:sp>
    </p:spTree>
    <p:extLst>
      <p:ext uri="{BB962C8B-B14F-4D97-AF65-F5344CB8AC3E}">
        <p14:creationId xmlns:p14="http://schemas.microsoft.com/office/powerpoint/2010/main" val="95571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sz="1200" kern="1200" dirty="0">
              <a:solidFill>
                <a:schemeClr val="tx1"/>
              </a:solidFill>
              <a:effectLst/>
              <a:latin typeface="+mn-lt"/>
              <a:ea typeface="+mn-ea"/>
              <a:cs typeface="+mn-cs"/>
            </a:endParaRPr>
          </a:p>
          <a:p>
            <a:pPr marL="0" lvl="1"/>
            <a:r>
              <a:rPr lang="en-US" sz="1200" b="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Introduce the use-and-apply scenario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“Reflect on what you learned about matter last week; then jot down your explanation in your science notebooks using bullet points. Make sure to include science ideas in your explanations.”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Turn and Talk (2 min):</a:t>
            </a:r>
            <a:r>
              <a:rPr lang="en-US" sz="1200" kern="1200" dirty="0">
                <a:solidFill>
                  <a:schemeClr val="tx1"/>
                </a:solidFill>
                <a:latin typeface="+mn-lt"/>
                <a:ea typeface="+mn-ea"/>
                <a:cs typeface="+mn-cs"/>
              </a:rPr>
              <a:t> Have participants pair up with an elbow partner and share their solutions for the use-and-apply scenario.</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(3 min):</a:t>
            </a:r>
            <a:r>
              <a:rPr lang="en-US" sz="1200" kern="1200" dirty="0">
                <a:solidFill>
                  <a:schemeClr val="tx1"/>
                </a:solidFill>
                <a:latin typeface="+mn-lt"/>
                <a:ea typeface="+mn-ea"/>
                <a:cs typeface="+mn-cs"/>
              </a:rPr>
              <a:t> “What ideas do you have for solving this mystery?”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The burning candle is an example of physical and chemical changes in matter. First, when heat is added to the solid candle wax, the wax melts into liquid wax. This is a physical change. A chemical change occurs as the liquid wax turns into a gas through combustion (by means of the burning wick). Wax is mostly made of hydrogen and carbon atoms (called </a:t>
            </a:r>
            <a:r>
              <a:rPr lang="en-US" sz="1200" i="1" kern="1200" dirty="0">
                <a:solidFill>
                  <a:schemeClr val="tx1"/>
                </a:solidFill>
                <a:latin typeface="+mn-lt"/>
                <a:ea typeface="+mn-ea"/>
                <a:cs typeface="+mn-cs"/>
              </a:rPr>
              <a:t>hydrocarbons</a:t>
            </a:r>
            <a:r>
              <a:rPr lang="en-US" sz="1200" kern="1200" dirty="0">
                <a:solidFill>
                  <a:schemeClr val="tx1"/>
                </a:solidFill>
                <a:latin typeface="+mn-lt"/>
                <a:ea typeface="+mn-ea"/>
                <a:cs typeface="+mn-cs"/>
              </a:rPr>
              <a:t>), which recombine with oxygen from the air during a chemical reaction and change into water vapor (H</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0) and carbon dioxide (CO</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as the candle burns. Over time, the mass of the candle decreases as the matter (wax) changes into different gases.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Common problems: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Participants might focus only on the physical change: solid wax melting into liquid wax. </a:t>
            </a:r>
          </a:p>
          <a:p>
            <a:pPr marL="137160" indent="-137160">
              <a:buFont typeface="Arial" pitchFamily="34" charset="0"/>
              <a:buChar char="•"/>
            </a:pPr>
            <a:r>
              <a:rPr lang="en-US" sz="1200" kern="1200" dirty="0">
                <a:solidFill>
                  <a:schemeClr val="tx1"/>
                </a:solidFill>
                <a:latin typeface="+mn-lt"/>
                <a:ea typeface="+mn-ea"/>
                <a:cs typeface="+mn-cs"/>
              </a:rPr>
              <a:t>Participants might focus on the candle flame and think about combustion, but they might not be able to explain the chemical change.</a:t>
            </a:r>
          </a:p>
          <a:p>
            <a:pPr marL="137160" indent="-137160">
              <a:buFont typeface="Arial" pitchFamily="34" charset="0"/>
              <a:buChar char="•"/>
            </a:pPr>
            <a:r>
              <a:rPr lang="en-US" sz="1200" kern="1200" dirty="0">
                <a:solidFill>
                  <a:schemeClr val="tx1"/>
                </a:solidFill>
                <a:latin typeface="+mn-lt"/>
                <a:ea typeface="+mn-ea"/>
                <a:cs typeface="+mn-cs"/>
              </a:rPr>
              <a:t>Most participants will be unfamiliar with the chemical structure of wax (hydrocarbons) and won’t know that as it burns during combustion, hydrocarbons recombine to form water vapor and carbon dioxide. This is the hardest part of the example to understand.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dirty="0"/>
          </a:p>
        </p:txBody>
      </p:sp>
    </p:spTree>
    <p:extLst>
      <p:ext uri="{BB962C8B-B14F-4D97-AF65-F5344CB8AC3E}">
        <p14:creationId xmlns:p14="http://schemas.microsoft.com/office/powerpoint/2010/main" val="112047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a lead-in for thinking about specific SCSL strategies. When planning science lessons, are participants thinking primarily about (1) SCSL issues, such as learning goals, (2) student misconceptions (an STL issue), which is a great start but doesn’t include SCSL strategies, or (3) activities and/or classroom management and timing issues?  </a:t>
            </a:r>
          </a:p>
          <a:p>
            <a:r>
              <a:rPr lang="en-US" sz="1200" kern="1200" dirty="0">
                <a:solidFill>
                  <a:schemeClr val="tx1"/>
                </a:solidFill>
                <a:latin typeface="+mn-lt"/>
                <a:ea typeface="+mn-ea"/>
                <a:cs typeface="+mn-cs"/>
              </a:rPr>
              <a:t> </a:t>
            </a:r>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Direct participants to take 2–3 minutes to write down the key things they think about when planning science lessons.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reflections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Tell participants:</a:t>
            </a:r>
            <a:r>
              <a:rPr lang="en-US" sz="1200" kern="1200" dirty="0">
                <a:solidFill>
                  <a:schemeClr val="tx1"/>
                </a:solidFill>
                <a:latin typeface="+mn-lt"/>
                <a:ea typeface="+mn-ea"/>
                <a:cs typeface="+mn-cs"/>
              </a:rPr>
              <a:t> “The Science Content Storyline Lens strategies should provide some new or additional ways of thinking about planning your science lessons.” </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dirty="0"/>
          </a:p>
        </p:txBody>
      </p:sp>
    </p:spTree>
    <p:extLst>
      <p:ext uri="{BB962C8B-B14F-4D97-AF65-F5344CB8AC3E}">
        <p14:creationId xmlns:p14="http://schemas.microsoft.com/office/powerpoint/2010/main" val="217663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1E4C651-5DBA-4E1B-BBBF-30C4826612BE}" type="slidenum">
              <a:rPr lang="en-US" smtClean="0"/>
              <a:pPr eaLnBrk="1" hangingPunct="1"/>
              <a:t>12</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defTabSz="881390">
              <a:defRPr/>
            </a:pPr>
            <a:r>
              <a:rPr lang="en-US" baseline="0" dirty="0"/>
              <a:t>7 </a:t>
            </a:r>
            <a:r>
              <a:rPr lang="en-US" dirty="0"/>
              <a:t>min </a:t>
            </a:r>
          </a:p>
          <a:p>
            <a:pPr defTabSz="881390">
              <a:defRPr/>
            </a:pPr>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Small groups:</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Direct half the group to focus on the first bulleted question on the slide, and the other half to focus on the second. Allow groups 2 minutes to think about their assigned questions as they review “Introduction to the Science Content Storyline Lens” in the STeLLA strategies booklet.</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each group share out their ideas and responses to these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you listen to participants, make sure that what they’re saying is consistent with the strategies booklet. If you aren’t sure they’re interpreting the text accurately, ask them to identify the specific text they are drawing from.  </a:t>
            </a:r>
            <a:endParaRPr lang="en-US" dirty="0"/>
          </a:p>
        </p:txBody>
      </p:sp>
      <p:sp>
        <p:nvSpPr>
          <p:cNvPr id="2" name="Date Placeholder 1"/>
          <p:cNvSpPr>
            <a:spLocks noGrp="1"/>
          </p:cNvSpPr>
          <p:nvPr>
            <p:ph type="dt" idx="10"/>
          </p:nvPr>
        </p:nvSpPr>
        <p:spPr/>
        <p:txBody>
          <a:bodyPr/>
          <a:lstStyle/>
          <a:p>
            <a:pPr>
              <a:defRPr/>
            </a:pPr>
            <a:fld id="{FCEAF0B5-1122-4D61-AE5E-4CFFC583F19A}"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13696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defTabSz="881390">
              <a:defRPr/>
            </a:pPr>
            <a:r>
              <a:rPr lang="en-US" baseline="0" dirty="0"/>
              <a:t>2</a:t>
            </a:r>
            <a:r>
              <a:rPr lang="en-US" dirty="0"/>
              <a:t> min </a:t>
            </a:r>
          </a:p>
          <a:p>
            <a:endParaRPr lang="en-US" dirty="0"/>
          </a:p>
          <a:p>
            <a:pPr lvl="0" fontAlgn="base"/>
            <a:r>
              <a:rPr lang="en-US" sz="1200" u="none" strike="noStrike" kern="1200" dirty="0">
                <a:solidFill>
                  <a:schemeClr val="tx1"/>
                </a:solidFill>
                <a:effectLst/>
                <a:latin typeface="+mn-lt"/>
                <a:ea typeface="+mn-ea"/>
                <a:cs typeface="+mn-cs"/>
              </a:rPr>
              <a:t>a. Emphasize the research basis for the Science Content Storyline Lens and its importance. Remind participants that the data on the slide was presented on day 1 of the PD program.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this graph reveal about US science lessons compared with higher-achieving countries?”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According to the study, US science lessons didn’t do as well linking science ideas to lesson activities; in fact, many lessons were activity focused and included significantly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fewer science ideas compared to other countries.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Summarize:</a:t>
            </a:r>
            <a:r>
              <a:rPr lang="en-US" sz="1200" kern="1200" dirty="0">
                <a:solidFill>
                  <a:schemeClr val="tx1"/>
                </a:solidFill>
                <a:latin typeface="+mn-lt"/>
                <a:ea typeface="+mn-ea"/>
                <a:cs typeface="+mn-cs"/>
              </a:rPr>
              <a:t> Point to strategies F and G on the STeLLA strategies poster: Make explicit links between science ideas and activities (strategy</a:t>
            </a:r>
            <a:r>
              <a:rPr lang="en-US" sz="1200" kern="1200" baseline="0" dirty="0">
                <a:solidFill>
                  <a:schemeClr val="tx1"/>
                </a:solidFill>
                <a:latin typeface="+mn-lt"/>
                <a:ea typeface="+mn-ea"/>
                <a:cs typeface="+mn-cs"/>
              </a:rPr>
              <a:t> F)</a:t>
            </a:r>
            <a:r>
              <a:rPr lang="en-US" sz="1200" kern="1200" dirty="0">
                <a:solidFill>
                  <a:schemeClr val="tx1"/>
                </a:solidFill>
                <a:latin typeface="+mn-lt"/>
                <a:ea typeface="+mn-ea"/>
                <a:cs typeface="+mn-cs"/>
              </a:rPr>
              <a:t> and link science ideas to other science ideas (strategy</a:t>
            </a:r>
            <a:r>
              <a:rPr lang="en-US" sz="1200" kern="1200" baseline="0" dirty="0">
                <a:solidFill>
                  <a:schemeClr val="tx1"/>
                </a:solidFill>
                <a:latin typeface="+mn-lt"/>
                <a:ea typeface="+mn-ea"/>
                <a:cs typeface="+mn-cs"/>
              </a:rPr>
              <a:t> G)</a:t>
            </a:r>
            <a:r>
              <a:rPr lang="en-US" sz="1200" kern="1200" dirty="0">
                <a:solidFill>
                  <a:schemeClr val="tx1"/>
                </a:solidFill>
                <a:latin typeface="+mn-lt"/>
                <a:ea typeface="+mn-ea"/>
                <a:cs typeface="+mn-cs"/>
              </a:rPr>
              <a:t>. These strategies and the idea of a Science Content Storyline Lens grew out of the TIMSS research findings.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“Today we’ll begin our study of the Science Content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Storyline Lens, with a focus on strategy A: Identify one main learning goal.” </a:t>
            </a:r>
          </a:p>
        </p:txBody>
      </p:sp>
      <p:sp>
        <p:nvSpPr>
          <p:cNvPr id="51204"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262B5B8-47F1-48E6-B271-7EBED67B527E}" type="slidenum">
              <a:rPr lang="en-US" smtClean="0"/>
              <a:pPr eaLnBrk="1" hangingPunct="1"/>
              <a:t>13</a:t>
            </a:fld>
            <a:endParaRPr lang="en-US" dirty="0"/>
          </a:p>
        </p:txBody>
      </p:sp>
      <p:sp>
        <p:nvSpPr>
          <p:cNvPr id="2" name="Date Placeholder 1"/>
          <p:cNvSpPr>
            <a:spLocks noGrp="1"/>
          </p:cNvSpPr>
          <p:nvPr>
            <p:ph type="dt" idx="10"/>
          </p:nvPr>
        </p:nvSpPr>
        <p:spPr/>
        <p:txBody>
          <a:bodyPr/>
          <a:lstStyle/>
          <a:p>
            <a:pPr>
              <a:defRPr/>
            </a:pPr>
            <a:fld id="{BBBABCF1-D7A1-489E-9449-2D4DE273B62F}"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34621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C9C6DBC-56A9-4FBA-BB42-45CE4D473E72}" type="slidenum">
              <a:rPr lang="en-US" smtClean="0"/>
              <a:pPr eaLnBrk="1" hangingPunct="1"/>
              <a:t>14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dirty="0"/>
              <a:t>1 min</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i="0" u="none" kern="1200" dirty="0">
                <a:solidFill>
                  <a:schemeClr val="tx1"/>
                </a:solidFill>
                <a:latin typeface="+mn-lt"/>
                <a:ea typeface="+mn-ea"/>
                <a:cs typeface="+mn-cs"/>
              </a:rPr>
              <a:t>a. Read the focus question on the slide.</a:t>
            </a:r>
            <a:endParaRPr lang="en-US" i="0" u="none" dirty="0"/>
          </a:p>
        </p:txBody>
      </p:sp>
      <p:sp>
        <p:nvSpPr>
          <p:cNvPr id="2" name="Date Placeholder 1"/>
          <p:cNvSpPr>
            <a:spLocks noGrp="1"/>
          </p:cNvSpPr>
          <p:nvPr>
            <p:ph type="dt" idx="10"/>
          </p:nvPr>
        </p:nvSpPr>
        <p:spPr/>
        <p:txBody>
          <a:bodyPr/>
          <a:lstStyle/>
          <a:p>
            <a:pPr>
              <a:defRPr/>
            </a:pPr>
            <a:fld id="{13ABEF91-3888-4A26-8E01-15FCB26B3A52}"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4473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0" fontAlgn="base" hangingPunct="0">
              <a:spcBef>
                <a:spcPct val="20000"/>
              </a:spcBef>
              <a:spcAft>
                <a:spcPts val="1157"/>
              </a:spcAft>
              <a:buClr>
                <a:srgbClr val="93A299"/>
              </a:buClr>
              <a:buSzPct val="85000"/>
              <a:defRPr/>
            </a:pPr>
            <a:r>
              <a:rPr lang="en-US" sz="2700" dirty="0">
                <a:solidFill>
                  <a:srgbClr val="292934"/>
                </a:solidFill>
                <a:latin typeface="Calibri" panose="020F0502020204030204" pitchFamily="34" charset="0"/>
              </a:rPr>
              <a:t>1 min </a:t>
            </a:r>
          </a:p>
          <a:p>
            <a:pPr defTabSz="881390" eaLnBrk="0" fontAlgn="base" hangingPunct="0">
              <a:spcBef>
                <a:spcPct val="20000"/>
              </a:spcBef>
              <a:spcAft>
                <a:spcPts val="1157"/>
              </a:spcAft>
              <a:buClr>
                <a:srgbClr val="93A299"/>
              </a:buClr>
              <a:buSzPct val="85000"/>
              <a:defRPr/>
            </a:pPr>
            <a:endParaRPr lang="en-US" sz="27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“Now let’s dig into SCSL strategy A!”</a:t>
            </a:r>
          </a:p>
          <a:p>
            <a:endParaRPr lang="en-US" sz="1200" u="sng" kern="1200" dirty="0">
              <a:solidFill>
                <a:schemeClr val="tx1"/>
              </a:solidFill>
              <a:latin typeface="+mn-lt"/>
              <a:ea typeface="+mn-ea"/>
              <a:cs typeface="+mn-cs"/>
            </a:endParaRPr>
          </a:p>
          <a:p>
            <a:r>
              <a:rPr lang="en-US" sz="1200" kern="1200" dirty="0">
                <a:solidFill>
                  <a:schemeClr val="tx1"/>
                </a:solidFill>
                <a:latin typeface="+mn-lt"/>
                <a:ea typeface="+mn-ea"/>
                <a:cs typeface="+mn-cs"/>
              </a:rPr>
              <a:t>b. “As you can see, strategy A is the first of nine Science Content Storyline Lens strategies. It</a:t>
            </a:r>
            <a:r>
              <a:rPr lang="en-US" sz="1200" kern="1200" baseline="0" dirty="0">
                <a:solidFill>
                  <a:schemeClr val="tx1"/>
                </a:solidFill>
                <a:latin typeface="+mn-lt"/>
                <a:ea typeface="+mn-ea"/>
                <a:cs typeface="+mn-cs"/>
              </a:rPr>
              <a:t> appears </a:t>
            </a:r>
            <a:r>
              <a:rPr lang="en-US" sz="1200" kern="1200" dirty="0">
                <a:solidFill>
                  <a:schemeClr val="tx1"/>
                </a:solidFill>
                <a:latin typeface="+mn-lt"/>
                <a:ea typeface="+mn-ea"/>
                <a:cs typeface="+mn-cs"/>
              </a:rPr>
              <a:t>first because it’s the foundation on which all the other SCSL strategies are built. This will become clearer as we delve into the other strategies and see how important it is that each of them is matched to the lesson’s main learning goal.”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dirty="0"/>
          </a:p>
        </p:txBody>
      </p:sp>
    </p:spTree>
    <p:extLst>
      <p:ext uri="{BB962C8B-B14F-4D97-AF65-F5344CB8AC3E}">
        <p14:creationId xmlns:p14="http://schemas.microsoft.com/office/powerpoint/2010/main" val="133057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F4A50CDB-B1ED-4A5F-A793-64B10A0DC7DB}" type="slidenum">
              <a:rPr lang="en-US" smtClean="0"/>
              <a:pPr eaLnBrk="1" hangingPunct="1"/>
              <a:t>16</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a:t>25 min</a:t>
            </a:r>
            <a:endParaRPr lang="en-US" baseline="0" dirty="0"/>
          </a:p>
          <a:p>
            <a:pPr eaLnBrk="1" hangingPunct="1"/>
            <a:endParaRPr lang="en-US" baseline="0"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“Share with a partner what you wrote on your Science Content Storyline Lens Z-fold summary chart about the purpose and key features of strategy 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one or two participant volunteers lead the group in creating a chart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that</a:t>
            </a:r>
            <a:r>
              <a:rPr lang="en-US" sz="1200" kern="1200" baseline="0" dirty="0">
                <a:solidFill>
                  <a:schemeClr val="tx1"/>
                </a:solidFill>
                <a:latin typeface="+mn-lt"/>
                <a:ea typeface="+mn-ea"/>
                <a:cs typeface="+mn-cs"/>
              </a:rPr>
              <a:t> describes </a:t>
            </a:r>
            <a:r>
              <a:rPr lang="en-US" sz="1200" kern="1200" dirty="0">
                <a:solidFill>
                  <a:schemeClr val="tx1"/>
                </a:solidFill>
                <a:latin typeface="+mn-lt"/>
                <a:ea typeface="+mn-ea"/>
                <a:cs typeface="+mn-cs"/>
              </a:rPr>
              <a:t>the purpose and key features of strategy 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“Next, we’ll review the difference between a science idea and</a:t>
            </a:r>
            <a:r>
              <a:rPr lang="en-US" sz="1200" kern="1200" baseline="0" dirty="0">
                <a:solidFill>
                  <a:schemeClr val="tx1"/>
                </a:solidFill>
                <a:latin typeface="+mn-lt"/>
                <a:ea typeface="+mn-ea"/>
                <a:cs typeface="+mn-cs"/>
              </a:rPr>
              <a:t> the</a:t>
            </a:r>
            <a:r>
              <a:rPr lang="en-US" sz="1200" kern="1200" dirty="0">
                <a:solidFill>
                  <a:schemeClr val="tx1"/>
                </a:solidFill>
                <a:latin typeface="+mn-lt"/>
                <a:ea typeface="+mn-ea"/>
                <a:cs typeface="+mn-cs"/>
              </a:rPr>
              <a:t> main learning goal of a lesson. Then you’ll practice identifying and clarifying this distinction.” </a:t>
            </a:r>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13701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7070F7A-9F35-479B-B5FA-3EC924F252F5}" type="slidenum">
              <a:rPr lang="en-US" smtClean="0"/>
              <a:pPr eaLnBrk="1" hangingPunct="1"/>
              <a:t>17</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1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slide lists some key ideas about the definition of a main learning goal.”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Read through the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“Notice the parenthetical reference to ‘lessons’ in the third bullet point. Each lesson should have only one main learning goal, but you might need two or more lessons to help students accomplish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difficult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goal. So it’s often necessary to spend more than one lesson on a specific learning goal.”</a:t>
            </a:r>
            <a:r>
              <a:rPr lang="en-US" dirty="0"/>
              <a:t> </a:t>
            </a:r>
            <a:endParaRPr lang="en-US" sz="1200" kern="1200" dirty="0">
              <a:solidFill>
                <a:schemeClr val="tx1"/>
              </a:solidFill>
              <a:latin typeface="+mn-lt"/>
              <a:ea typeface="+mn-ea"/>
              <a:cs typeface="+mn-cs"/>
            </a:endParaRPr>
          </a:p>
          <a:p>
            <a:pPr eaLnBrk="1" hangingPunct="1"/>
            <a:endParaRPr lang="en-US" dirty="0"/>
          </a:p>
        </p:txBody>
      </p:sp>
      <p:sp>
        <p:nvSpPr>
          <p:cNvPr id="2" name="Date Placeholder 1"/>
          <p:cNvSpPr>
            <a:spLocks noGrp="1"/>
          </p:cNvSpPr>
          <p:nvPr>
            <p:ph type="dt" idx="10"/>
          </p:nvPr>
        </p:nvSpPr>
        <p:spPr/>
        <p:txBody>
          <a:bodyPr/>
          <a:lstStyle/>
          <a:p>
            <a:pPr>
              <a:defRPr/>
            </a:pPr>
            <a:fld id="{83D7572D-9E1D-4E2A-9D02-6DE1C1F61B1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0804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9D53C87B-4F8B-4B60-9D55-8BF297269237}" type="slidenum">
              <a:rPr lang="en-US" smtClean="0"/>
              <a:pPr eaLnBrk="1" hangingPunct="1"/>
              <a:t>18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a:t>1</a:t>
            </a:r>
            <a:r>
              <a:rPr lang="en-US" baseline="0" dirty="0"/>
              <a:t> min</a:t>
            </a:r>
          </a:p>
          <a:p>
            <a:pPr eaLnBrk="1" hangingPunct="1"/>
            <a:endParaRPr lang="en-US" baseline="0" dirty="0"/>
          </a:p>
          <a:p>
            <a:pPr eaLnBrk="1" hangingPunct="1"/>
            <a:r>
              <a:rPr lang="en-US" sz="1200" kern="1200" dirty="0">
                <a:solidFill>
                  <a:schemeClr val="tx1"/>
                </a:solidFill>
                <a:latin typeface="+mn-lt"/>
                <a:ea typeface="+mn-ea"/>
                <a:cs typeface="+mn-cs"/>
              </a:rPr>
              <a:t>a. Review what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considered a main learning goal.</a:t>
            </a:r>
            <a:endParaRPr lang="en-US" dirty="0"/>
          </a:p>
        </p:txBody>
      </p:sp>
      <p:sp>
        <p:nvSpPr>
          <p:cNvPr id="2" name="Date Placeholder 1"/>
          <p:cNvSpPr>
            <a:spLocks noGrp="1"/>
          </p:cNvSpPr>
          <p:nvPr>
            <p:ph type="dt" idx="10"/>
          </p:nvPr>
        </p:nvSpPr>
        <p:spPr/>
        <p:txBody>
          <a:bodyPr/>
          <a:lstStyle/>
          <a:p>
            <a:pPr>
              <a:defRPr/>
            </a:pPr>
            <a:fld id="{77EEA6BA-696B-4723-AB5F-60B7D6BF7CF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571925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7FF742AA-6BBC-46D0-B1AF-C2D89CD20EE7}" type="slidenum">
              <a:rPr lang="en-US" smtClean="0"/>
              <a:pPr eaLnBrk="1" hangingPunct="1"/>
              <a:t>19</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defTabSz="881390">
              <a:defRPr/>
            </a:pPr>
            <a:r>
              <a:rPr lang="en-US" sz="1300" dirty="0">
                <a:solidFill>
                  <a:srgbClr val="292934"/>
                </a:solidFill>
                <a:latin typeface="Calibri" panose="020F0502020204030204" pitchFamily="34" charset="0"/>
              </a:rPr>
              <a:t>10 min</a:t>
            </a:r>
          </a:p>
          <a:p>
            <a:pPr defTabSz="881390">
              <a:defRPr/>
            </a:pPr>
            <a:endParaRPr lang="en-US" sz="13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Have participants locate these two readings in the strategies booklet: (1) STeLLA Strategy A: Identify One Main Learning Goal, and (2) Student Ideas and Science Ideas Defined.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you read these sections in the strategies booklet, we’ll discuss the differences between a science idea and a main learning goal.”</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(3 min)</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Give participants time to read the specified</a:t>
            </a:r>
            <a:r>
              <a:rPr lang="en-US" sz="1200" kern="1200" baseline="0" dirty="0">
                <a:solidFill>
                  <a:schemeClr val="tx1"/>
                </a:solidFill>
                <a:latin typeface="+mn-lt"/>
                <a:ea typeface="+mn-ea"/>
                <a:cs typeface="+mn-cs"/>
              </a:rPr>
              <a:t> sections </a:t>
            </a:r>
            <a:r>
              <a:rPr lang="en-US" sz="1200" kern="1200" dirty="0">
                <a:solidFill>
                  <a:schemeClr val="tx1"/>
                </a:solidFill>
                <a:latin typeface="+mn-lt"/>
                <a:ea typeface="+mn-ea"/>
                <a:cs typeface="+mn-cs"/>
              </a:rPr>
              <a:t>in the strategies booklet.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(7 min):</a:t>
            </a:r>
            <a:r>
              <a:rPr lang="en-US" sz="1200" kern="1200" dirty="0">
                <a:solidFill>
                  <a:schemeClr val="tx1"/>
                </a:solidFill>
                <a:latin typeface="+mn-lt"/>
                <a:ea typeface="+mn-ea"/>
                <a:cs typeface="+mn-cs"/>
              </a:rPr>
              <a:t>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“While you might incorporate several science ideas that support the main learning goal of a lesson, be careful not to plan an ‘all about’ lesson with too many different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science ideas that will likely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come across to students as a bunch of disconnected facts to be memorized.”  </a:t>
            </a:r>
          </a:p>
          <a:p>
            <a:pPr marL="228600" indent="-228600">
              <a:buFont typeface="+mj-lt"/>
              <a:buNone/>
            </a:pPr>
            <a:endParaRPr lang="en-US" sz="1900" dirty="0">
              <a:latin typeface="Arial" charset="0"/>
            </a:endParaRPr>
          </a:p>
        </p:txBody>
      </p:sp>
      <p:sp>
        <p:nvSpPr>
          <p:cNvPr id="2" name="Date Placeholder 1"/>
          <p:cNvSpPr>
            <a:spLocks noGrp="1"/>
          </p:cNvSpPr>
          <p:nvPr>
            <p:ph type="dt" idx="10"/>
          </p:nvPr>
        </p:nvSpPr>
        <p:spPr/>
        <p:txBody>
          <a:bodyPr/>
          <a:lstStyle/>
          <a:p>
            <a:pPr>
              <a:defRPr/>
            </a:pPr>
            <a:fld id="{EB860A08-A994-41B5-B9C2-57E3F736B608}"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98299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dirty="0"/>
          </a:p>
        </p:txBody>
      </p:sp>
    </p:spTree>
    <p:extLst>
      <p:ext uri="{BB962C8B-B14F-4D97-AF65-F5344CB8AC3E}">
        <p14:creationId xmlns:p14="http://schemas.microsoft.com/office/powerpoint/2010/main" val="289988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lvl="0" fontAlgn="base"/>
            <a:r>
              <a:rPr lang="en-US" sz="1200" u="none" strike="noStrike" kern="1200" dirty="0">
                <a:solidFill>
                  <a:schemeClr val="tx1"/>
                </a:solidFill>
                <a:effectLst/>
                <a:latin typeface="+mn-lt"/>
                <a:ea typeface="+mn-ea"/>
                <a:cs typeface="+mn-cs"/>
              </a:rPr>
              <a:t>a. “Next, we’ll practice identifying student ideas and science ideas just to make sure you understand the way we’re defining these terms.”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needed, refer participants to the section in the strategies booklet where student ideas are defined (Student Ideas and Science Ideas Defined).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“First, identify examples of </a:t>
            </a:r>
            <a:r>
              <a:rPr lang="en-US" sz="1200" b="1" kern="1200" dirty="0">
                <a:solidFill>
                  <a:schemeClr val="tx1"/>
                </a:solidFill>
                <a:latin typeface="+mn-lt"/>
                <a:ea typeface="+mn-ea"/>
                <a:cs typeface="+mn-cs"/>
              </a:rPr>
              <a:t>science ideas </a:t>
            </a:r>
            <a:r>
              <a:rPr lang="en-US" sz="1200" kern="1200" dirty="0">
                <a:solidFill>
                  <a:schemeClr val="tx1"/>
                </a:solidFill>
                <a:latin typeface="+mn-lt"/>
                <a:ea typeface="+mn-ea"/>
                <a:cs typeface="+mn-cs"/>
              </a:rPr>
              <a:t>on the slide. If you need help, refer to the document in your lesson plans binders titled Common Student Ideas about Earth’s changing surface. Then identify examples</a:t>
            </a:r>
            <a:r>
              <a:rPr lang="en-US" sz="1200" kern="1200" baseline="0" dirty="0">
                <a:solidFill>
                  <a:schemeClr val="tx1"/>
                </a:solidFill>
                <a:latin typeface="+mn-lt"/>
                <a:ea typeface="+mn-ea"/>
                <a:cs typeface="+mn-cs"/>
              </a:rPr>
              <a:t> of </a:t>
            </a:r>
            <a:r>
              <a:rPr lang="en-US" sz="1200" b="1" kern="1200" baseline="0" dirty="0">
                <a:solidFill>
                  <a:schemeClr val="tx1"/>
                </a:solidFill>
                <a:latin typeface="+mn-lt"/>
                <a:ea typeface="+mn-ea"/>
                <a:cs typeface="+mn-cs"/>
              </a:rPr>
              <a:t>student ideas </a:t>
            </a:r>
            <a:r>
              <a:rPr lang="en-US" sz="1200" kern="1200" baseline="0" dirty="0">
                <a:solidFill>
                  <a:schemeClr val="tx1"/>
                </a:solidFill>
                <a:latin typeface="+mn-lt"/>
                <a:ea typeface="+mn-ea"/>
                <a:cs typeface="+mn-cs"/>
              </a:rPr>
              <a:t>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participants’ responses and the correct</a:t>
            </a:r>
            <a:r>
              <a:rPr lang="en-US" sz="1200" kern="1200" baseline="0" dirty="0">
                <a:solidFill>
                  <a:schemeClr val="tx1"/>
                </a:solidFill>
                <a:latin typeface="+mn-lt"/>
                <a:ea typeface="+mn-ea"/>
                <a:cs typeface="+mn-cs"/>
              </a:rPr>
              <a:t> answers (see answer key)</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Science ideas: 3, 4</a:t>
            </a:r>
          </a:p>
          <a:p>
            <a:pPr marL="182880" indent="-182880">
              <a:buFont typeface="Arial" pitchFamily="34" charset="0"/>
              <a:buChar char="•"/>
            </a:pPr>
            <a:r>
              <a:rPr lang="en-US" sz="1200" kern="1200" dirty="0">
                <a:solidFill>
                  <a:schemeClr val="tx1"/>
                </a:solidFill>
                <a:latin typeface="+mn-lt"/>
                <a:ea typeface="+mn-ea"/>
                <a:cs typeface="+mn-cs"/>
              </a:rPr>
              <a:t>Student ideas: 2, 5, 6</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dirty="0"/>
          </a:p>
        </p:txBody>
      </p:sp>
    </p:spTree>
    <p:extLst>
      <p:ext uri="{BB962C8B-B14F-4D97-AF65-F5344CB8AC3E}">
        <p14:creationId xmlns:p14="http://schemas.microsoft.com/office/powerpoint/2010/main" val="695965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lvl="0" fontAlgn="base"/>
            <a:r>
              <a:rPr lang="en-US" sz="1200" u="none" strike="noStrike" kern="1200" dirty="0">
                <a:solidFill>
                  <a:schemeClr val="tx1"/>
                </a:solidFill>
                <a:effectLst/>
                <a:latin typeface="+mn-lt"/>
                <a:ea typeface="+mn-ea"/>
                <a:cs typeface="+mn-cs"/>
              </a:rPr>
              <a:t>a. “It’s a little trickier to recognize student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and science ideas in class discussions because students sometimes give only one- or two-word answers to teacher questions. But if you link the teacher’s question with the student’s response, you can sometimes find a science idea or a student idea.”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 the RESPeCT PD program, we encourage students to speak in complete sentences as much as possible.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“Let’s practice linking the teacher’s questions with student responses in the sample discussion</a:t>
            </a:r>
            <a:r>
              <a:rPr lang="en-US" sz="1200" kern="1200" baseline="0" dirty="0">
                <a:solidFill>
                  <a:schemeClr val="tx1"/>
                </a:solidFill>
                <a:latin typeface="+mn-lt"/>
                <a:ea typeface="+mn-ea"/>
                <a:cs typeface="+mn-cs"/>
              </a:rPr>
              <a:t> 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see if you can identify one student idea and one science idea in this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Have participants share the ideas they identified in the sample discussion. Then</a:t>
            </a:r>
            <a:r>
              <a:rPr lang="en-US" sz="1200" kern="1200" baseline="0" dirty="0">
                <a:solidFill>
                  <a:schemeClr val="tx1"/>
                </a:solidFill>
                <a:latin typeface="+mn-lt"/>
                <a:ea typeface="+mn-ea"/>
                <a:cs typeface="+mn-cs"/>
              </a:rPr>
              <a:t> review the answers (see answer key below).</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“Here’s some food for thought: To make student thinking more visible, why not require students to speak in complete sentences during classroom discussions about science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82880" indent="-182880">
              <a:buFont typeface="Arial" pitchFamily="34" charset="0"/>
              <a:buChar char="•"/>
            </a:pPr>
            <a:r>
              <a:rPr lang="en-US" sz="1200" i="1" kern="1200" dirty="0">
                <a:solidFill>
                  <a:schemeClr val="tx1"/>
                </a:solidFill>
                <a:latin typeface="+mn-lt"/>
                <a:ea typeface="+mn-ea"/>
                <a:cs typeface="+mn-cs"/>
              </a:rPr>
              <a:t>Student ideas/misconceptions:  </a:t>
            </a:r>
            <a:r>
              <a:rPr lang="en-US" sz="1200" kern="1200" dirty="0">
                <a:solidFill>
                  <a:schemeClr val="tx1"/>
                </a:solidFill>
                <a:latin typeface="+mn-lt"/>
                <a:ea typeface="+mn-ea"/>
                <a:cs typeface="+mn-cs"/>
              </a:rPr>
              <a:t> </a:t>
            </a:r>
          </a:p>
          <a:p>
            <a:pPr marL="365760" indent="-137160">
              <a:buFont typeface="Arial" pitchFamily="34" charset="0"/>
              <a:buChar char="•"/>
            </a:pPr>
            <a:r>
              <a:rPr lang="en-US" sz="1200" kern="1200" dirty="0">
                <a:solidFill>
                  <a:schemeClr val="tx1"/>
                </a:solidFill>
                <a:latin typeface="+mn-lt"/>
                <a:ea typeface="+mn-ea"/>
                <a:cs typeface="+mn-cs"/>
              </a:rPr>
              <a:t>“Water is dissolving</a:t>
            </a:r>
            <a:r>
              <a:rPr lang="en-US" sz="1200" kern="1200" baseline="0" dirty="0">
                <a:solidFill>
                  <a:schemeClr val="tx1"/>
                </a:solidFill>
                <a:latin typeface="+mn-lt"/>
                <a:ea typeface="+mn-ea"/>
                <a:cs typeface="+mn-cs"/>
              </a:rPr>
              <a:t> the sand, and it’s disappearing.”</a:t>
            </a:r>
            <a:endParaRPr lang="en-US" sz="1200" kern="1200" dirty="0">
              <a:solidFill>
                <a:schemeClr val="tx1"/>
              </a:solidFill>
              <a:latin typeface="+mn-lt"/>
              <a:ea typeface="+mn-ea"/>
              <a:cs typeface="+mn-cs"/>
            </a:endParaRPr>
          </a:p>
          <a:p>
            <a:pPr marL="182880" indent="-182880">
              <a:buFont typeface="Arial" pitchFamily="34" charset="0"/>
              <a:buChar char="•"/>
            </a:pPr>
            <a:r>
              <a:rPr lang="en-US" sz="1200" i="1" kern="1200" dirty="0">
                <a:solidFill>
                  <a:schemeClr val="tx1"/>
                </a:solidFill>
                <a:latin typeface="+mn-lt"/>
                <a:ea typeface="+mn-ea"/>
                <a:cs typeface="+mn-cs"/>
              </a:rPr>
              <a:t>Science ideas: </a:t>
            </a:r>
            <a:r>
              <a:rPr lang="en-US" sz="1200" kern="1200" dirty="0">
                <a:solidFill>
                  <a:schemeClr val="tx1"/>
                </a:solidFill>
                <a:latin typeface="+mn-lt"/>
                <a:ea typeface="+mn-ea"/>
                <a:cs typeface="+mn-cs"/>
              </a:rPr>
              <a:t>	</a:t>
            </a:r>
          </a:p>
          <a:p>
            <a:pPr marL="365760" indent="-137160">
              <a:buFont typeface="Arial" pitchFamily="34" charset="0"/>
              <a:buChar char="•"/>
            </a:pPr>
            <a:r>
              <a:rPr lang="en-US" sz="1200" kern="1200" dirty="0">
                <a:solidFill>
                  <a:schemeClr val="tx1"/>
                </a:solidFill>
                <a:latin typeface="+mn-lt"/>
                <a:ea typeface="+mn-ea"/>
                <a:cs typeface="+mn-cs"/>
              </a:rPr>
              <a:t>Water</a:t>
            </a:r>
            <a:r>
              <a:rPr lang="en-US" sz="1200" kern="1200" baseline="0" dirty="0">
                <a:solidFill>
                  <a:schemeClr val="tx1"/>
                </a:solidFill>
                <a:latin typeface="+mn-lt"/>
                <a:ea typeface="+mn-ea"/>
                <a:cs typeface="+mn-cs"/>
              </a:rPr>
              <a:t> is moving the sand</a:t>
            </a:r>
            <a:r>
              <a:rPr lang="en-US" sz="1200" kern="1200" dirty="0">
                <a:solidFill>
                  <a:schemeClr val="tx1"/>
                </a:solidFill>
                <a:latin typeface="+mn-lt"/>
                <a:ea typeface="+mn-ea"/>
                <a:cs typeface="+mn-cs"/>
              </a:rPr>
              <a:t>.</a:t>
            </a:r>
          </a:p>
          <a:p>
            <a:pPr marL="365760" indent="-137160">
              <a:buFont typeface="Arial" pitchFamily="34" charset="0"/>
              <a:buChar char="•"/>
            </a:pPr>
            <a:r>
              <a:rPr lang="en-US" sz="1200" kern="1200" dirty="0">
                <a:solidFill>
                  <a:schemeClr val="tx1"/>
                </a:solidFill>
                <a:latin typeface="+mn-lt"/>
                <a:ea typeface="+mn-ea"/>
                <a:cs typeface="+mn-cs"/>
              </a:rPr>
              <a:t>Water [the river] is forming a canyon.</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dirty="0"/>
          </a:p>
        </p:txBody>
      </p:sp>
    </p:spTree>
    <p:extLst>
      <p:ext uri="{BB962C8B-B14F-4D97-AF65-F5344CB8AC3E}">
        <p14:creationId xmlns:p14="http://schemas.microsoft.com/office/powerpoint/2010/main" val="18543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lvl="0" fontAlgn="base"/>
            <a:r>
              <a:rPr lang="en-US" sz="1200" u="none" strike="noStrike" kern="1200" dirty="0">
                <a:solidFill>
                  <a:schemeClr val="tx1"/>
                </a:solidFill>
                <a:effectLst/>
                <a:latin typeface="+mn-lt"/>
                <a:ea typeface="+mn-ea"/>
                <a:cs typeface="+mn-cs"/>
              </a:rPr>
              <a:t>a. Display </a:t>
            </a:r>
            <a:r>
              <a:rPr lang="en-US" sz="1200" b="1" u="none" strike="noStrike" kern="1200" dirty="0">
                <a:solidFill>
                  <a:schemeClr val="tx1"/>
                </a:solidFill>
                <a:effectLst/>
                <a:latin typeface="+mn-lt"/>
                <a:ea typeface="+mn-ea"/>
                <a:cs typeface="+mn-cs"/>
              </a:rPr>
              <a:t>only</a:t>
            </a:r>
            <a:r>
              <a:rPr lang="en-US" sz="1200" u="none" strike="noStrike" kern="1200" dirty="0">
                <a:solidFill>
                  <a:schemeClr val="tx1"/>
                </a:solidFill>
                <a:effectLst/>
                <a:latin typeface="+mn-lt"/>
                <a:ea typeface="+mn-ea"/>
                <a:cs typeface="+mn-cs"/>
              </a:rPr>
              <a:t> the main learning goal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come up with two or three science ideas that might support the development of this main learning goal. Use the Earth’s Changing Surface Content Background Document and the Common Student Ideas chart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pairs share the supporting science ideas they came up with.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reveal the list of possible supporting science ideas one by one on the slide and compare them with participants’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t>
            </a:r>
            <a:r>
              <a:rPr lang="en-US" sz="1200" b="1" kern="1200" dirty="0">
                <a:solidFill>
                  <a:schemeClr val="tx1"/>
                </a:solidFill>
                <a:latin typeface="+mn-lt"/>
                <a:ea typeface="+mn-ea"/>
                <a:cs typeface="+mn-cs"/>
              </a:rPr>
              <a:t>Highlight: </a:t>
            </a:r>
            <a:r>
              <a:rPr lang="en-US" sz="1200" kern="1200" dirty="0">
                <a:solidFill>
                  <a:schemeClr val="tx1"/>
                </a:solidFill>
                <a:latin typeface="+mn-lt"/>
                <a:ea typeface="+mn-ea"/>
                <a:cs typeface="+mn-cs"/>
              </a:rPr>
              <a:t>“Some of these supporting science ideas could also be a main learning goal for a lesson.” </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dirty="0"/>
          </a:p>
        </p:txBody>
      </p:sp>
    </p:spTree>
    <p:extLst>
      <p:ext uri="{BB962C8B-B14F-4D97-AF65-F5344CB8AC3E}">
        <p14:creationId xmlns:p14="http://schemas.microsoft.com/office/powerpoint/2010/main" val="213596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E7B90E86-018B-490D-8A24-CABFDA3C2CB8}" type="slidenum">
              <a:rPr lang="en-US" smtClean="0"/>
              <a:pPr eaLnBrk="1" hangingPunct="1"/>
              <a:t>23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lvl="0"/>
            <a:r>
              <a:rPr lang="en-US" sz="1300" dirty="0">
                <a:latin typeface="Arial" charset="0"/>
              </a:rPr>
              <a:t>10 min</a:t>
            </a:r>
          </a:p>
          <a:p>
            <a:pPr lvl="0"/>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Direct participants to locate handout 5.1 (Analysis Guide A: Identifying One Main Learning Goal) and handout 5.2 (Practice Identifying One Main Learning Goal) in their PD program binders.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a:t>
            </a:r>
            <a:r>
              <a:rPr lang="en-US" sz="1200" b="1" kern="1200" baseline="0" dirty="0">
                <a:solidFill>
                  <a:schemeClr val="tx1"/>
                </a:solidFill>
                <a:latin typeface="+mn-lt"/>
                <a:ea typeface="+mn-ea"/>
                <a:cs typeface="+mn-cs"/>
              </a:rPr>
              <a:t>/</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form small groups or pairs and use the criteria from Analysis Guide A to analyze the list of possible learning goals on handout 5.2.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participants to write yes or no on the handout to indicate whether the statement is or is not a good candidate for a lesson’s main learning goal. Then have them state the reason for each assessment using criteria from the analysis guide.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and discuss their selections.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Be sure to </a:t>
            </a:r>
            <a:r>
              <a:rPr lang="en-US" sz="1200" u="none" kern="1200" dirty="0">
                <a:solidFill>
                  <a:schemeClr val="tx1"/>
                </a:solidFill>
                <a:latin typeface="+mn-lt"/>
                <a:ea typeface="+mn-ea"/>
                <a:cs typeface="+mn-cs"/>
              </a:rPr>
              <a:t>highlight</a:t>
            </a:r>
            <a:r>
              <a:rPr lang="en-US" sz="1200" kern="1200" dirty="0">
                <a:solidFill>
                  <a:schemeClr val="tx1"/>
                </a:solidFill>
                <a:latin typeface="+mn-lt"/>
                <a:ea typeface="+mn-ea"/>
                <a:cs typeface="+mn-cs"/>
              </a:rPr>
              <a:t> what distinguishes a main learning goal from supporting science ideas, topics, phrases, activities,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Also use this discussion to clarify science content.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answers, see PD Leader Master: Practice Identifying One Main Learning Goal (Answer Key).</a:t>
            </a:r>
            <a:endParaRPr lang="en-US" sz="1500" dirty="0"/>
          </a:p>
        </p:txBody>
      </p:sp>
      <p:sp>
        <p:nvSpPr>
          <p:cNvPr id="2" name="Date Placeholder 1"/>
          <p:cNvSpPr>
            <a:spLocks noGrp="1"/>
          </p:cNvSpPr>
          <p:nvPr>
            <p:ph type="dt" idx="10"/>
          </p:nvPr>
        </p:nvSpPr>
        <p:spPr/>
        <p:txBody>
          <a:bodyPr/>
          <a:lstStyle/>
          <a:p>
            <a:pPr>
              <a:defRPr/>
            </a:pPr>
            <a:fld id="{FA1665D8-738F-4641-B21D-B53F33446B3E}"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21758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0" indent="-228600" fontAlgn="base">
              <a:buAutoNum type="alphaLcPeriod"/>
            </a:pPr>
            <a:r>
              <a:rPr lang="en-US" sz="1200" u="none" strike="noStrike" kern="1200" dirty="0">
                <a:solidFill>
                  <a:schemeClr val="tx1"/>
                </a:solidFill>
                <a:effectLst/>
                <a:latin typeface="+mn-lt"/>
                <a:ea typeface="+mn-ea"/>
                <a:cs typeface="+mn-cs"/>
              </a:rPr>
              <a:t>Make sure participants understand that</a:t>
            </a:r>
            <a:r>
              <a:rPr lang="en-US" sz="1200" u="none" strike="noStrike" kern="1200" baseline="0" dirty="0">
                <a:solidFill>
                  <a:schemeClr val="tx1"/>
                </a:solidFill>
                <a:effectLst/>
                <a:latin typeface="+mn-lt"/>
                <a:ea typeface="+mn-ea"/>
                <a:cs typeface="+mn-cs"/>
              </a:rPr>
              <a:t> they </a:t>
            </a:r>
            <a:r>
              <a:rPr lang="en-US" sz="1200" u="none" strike="noStrike" kern="1200" dirty="0">
                <a:solidFill>
                  <a:schemeClr val="tx1"/>
                </a:solidFill>
                <a:effectLst/>
                <a:latin typeface="+mn-lt"/>
                <a:ea typeface="+mn-ea"/>
                <a:cs typeface="+mn-cs"/>
              </a:rPr>
              <a:t>will be viewing a sequence of three video clips from the same lesson on Earth’s changing surface.</a:t>
            </a:r>
          </a:p>
          <a:p>
            <a:pPr marL="0" lvl="0" indent="0" fontAlgn="base">
              <a:buNone/>
            </a:pPr>
            <a:endParaRPr lang="en-US" sz="1200" u="none" strike="sng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“Fo</a:t>
            </a:r>
            <a:r>
              <a:rPr lang="en-US" sz="1200" u="none" strike="noStrike" kern="1200" baseline="0" dirty="0">
                <a:solidFill>
                  <a:schemeClr val="tx1"/>
                </a:solidFill>
                <a:effectLst/>
                <a:latin typeface="+mn-lt"/>
                <a:ea typeface="+mn-ea"/>
                <a:cs typeface="+mn-cs"/>
              </a:rPr>
              <a:t>r all three clips, we’ll answer the analysis question, </a:t>
            </a:r>
            <a:r>
              <a:rPr lang="en-US" sz="1200" i="1" u="none" strike="noStrike" kern="1200" baseline="0" dirty="0">
                <a:solidFill>
                  <a:schemeClr val="tx1"/>
                </a:solidFill>
                <a:effectLst/>
                <a:latin typeface="+mn-lt"/>
                <a:ea typeface="+mn-ea"/>
                <a:cs typeface="+mn-cs"/>
              </a:rPr>
              <a:t>Does this lesson </a:t>
            </a:r>
            <a:r>
              <a:rPr lang="en-US" sz="1200" i="1" u="none" strike="noStrike" kern="1200" dirty="0">
                <a:solidFill>
                  <a:schemeClr val="tx1"/>
                </a:solidFill>
                <a:effectLst/>
                <a:latin typeface="+mn-lt"/>
                <a:ea typeface="+mn-ea"/>
                <a:cs typeface="+mn-cs"/>
              </a:rPr>
              <a:t>have one main learning goal?</a:t>
            </a:r>
            <a:r>
              <a:rPr lang="en-US" sz="1200" u="none" strike="noStrike" kern="1200" dirty="0">
                <a:solidFill>
                  <a:schemeClr val="tx1"/>
                </a:solidFill>
                <a:effectLst/>
                <a:latin typeface="+mn-lt"/>
                <a:ea typeface="+mn-ea"/>
                <a:cs typeface="+mn-cs"/>
              </a:rPr>
              <a: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a:t>
            </a:r>
            <a:r>
              <a:rPr lang="en-US" sz="1200" u="none" strike="noStrike" kern="1200" baseline="0" dirty="0">
                <a:solidFill>
                  <a:schemeClr val="tx1"/>
                </a:solidFill>
                <a:effectLst/>
                <a:latin typeface="+mn-lt"/>
                <a:ea typeface="+mn-ea"/>
                <a:cs typeface="+mn-cs"/>
              </a:rPr>
              <a:t> “If the answer is yes, what is the learning goal? If no, why do you think that’s the case? What do you think is happening in the lesson?”</a:t>
            </a:r>
            <a:endParaRPr lang="en-US" sz="1200" u="sng" kern="1200" dirty="0">
              <a:solidFill>
                <a:schemeClr val="tx1"/>
              </a:solidFill>
              <a:latin typeface="+mn-lt"/>
              <a:ea typeface="+mn-ea"/>
              <a:cs typeface="+mn-cs"/>
            </a:endParaRPr>
          </a:p>
          <a:p>
            <a:r>
              <a:rPr lang="en-US" dirty="0"/>
              <a:t>goal?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dirty="0"/>
          </a:p>
        </p:txBody>
      </p:sp>
    </p:spTree>
    <p:extLst>
      <p:ext uri="{BB962C8B-B14F-4D97-AF65-F5344CB8AC3E}">
        <p14:creationId xmlns:p14="http://schemas.microsoft.com/office/powerpoint/2010/main" val="64287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endParaRPr lang="en-US" dirty="0"/>
          </a:p>
          <a:p>
            <a:pPr lvl="1"/>
            <a:endParaRPr lang="en-US"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5.3 in PD program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information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b="0"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25</a:t>
            </a:fld>
            <a:endParaRPr lang="en-US" dirty="0"/>
          </a:p>
        </p:txBody>
      </p:sp>
    </p:spTree>
    <p:extLst>
      <p:ext uri="{BB962C8B-B14F-4D97-AF65-F5344CB8AC3E}">
        <p14:creationId xmlns:p14="http://schemas.microsoft.com/office/powerpoint/2010/main" val="269353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25 min </a:t>
            </a:r>
          </a:p>
          <a:p>
            <a:endParaRPr lang="en-US" baseline="0" dirty="0"/>
          </a:p>
          <a:p>
            <a:pPr lvl="0" fontAlgn="base"/>
            <a:r>
              <a:rPr lang="en-US" sz="1200" u="none" strike="noStrike" kern="1200" dirty="0">
                <a:solidFill>
                  <a:schemeClr val="tx1"/>
                </a:solidFill>
                <a:effectLst/>
                <a:latin typeface="+mn-lt"/>
                <a:ea typeface="+mn-ea"/>
                <a:cs typeface="+mn-cs"/>
              </a:rPr>
              <a:t>a. Before participants analyze the video transcript, remind them of these key points: (1 min) </a:t>
            </a:r>
          </a:p>
          <a:p>
            <a:pPr marL="274320" indent="-137160">
              <a:buFont typeface="Arial" pitchFamily="34" charset="0"/>
              <a:buChar char="•"/>
            </a:pPr>
            <a:r>
              <a:rPr lang="en-US" sz="1200" kern="1200" dirty="0">
                <a:solidFill>
                  <a:schemeClr val="tx1"/>
                </a:solidFill>
                <a:latin typeface="+mn-lt"/>
                <a:ea typeface="+mn-ea"/>
                <a:cs typeface="+mn-cs"/>
              </a:rPr>
              <a:t>A science idea is a full-sentence idea that students could take away as something they learned during the lesson. </a:t>
            </a:r>
          </a:p>
          <a:p>
            <a:pPr marL="274320" indent="-137160">
              <a:buFont typeface="Arial" pitchFamily="34" charset="0"/>
              <a:buChar char="•"/>
            </a:pPr>
            <a:r>
              <a:rPr lang="en-US" sz="1200" kern="1200" dirty="0">
                <a:solidFill>
                  <a:schemeClr val="tx1"/>
                </a:solidFill>
                <a:latin typeface="+mn-lt"/>
                <a:ea typeface="+mn-ea"/>
                <a:cs typeface="+mn-cs"/>
              </a:rPr>
              <a:t>Science ideas are sometimes identified  by linking the teacher’s question with the student’s response.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science ideas you identify in the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a:t>
            </a:r>
            <a:r>
              <a:rPr lang="en-US" sz="1200" kern="1200" baseline="0" dirty="0">
                <a:solidFill>
                  <a:schemeClr val="tx1"/>
                </a:solidFill>
                <a:latin typeface="+mn-lt"/>
                <a:ea typeface="+mn-ea"/>
                <a:cs typeface="+mn-cs"/>
              </a:rPr>
              <a:t> up and c</a:t>
            </a:r>
            <a:r>
              <a:rPr lang="en-US" sz="1200" kern="1200" dirty="0">
                <a:solidFill>
                  <a:schemeClr val="tx1"/>
                </a:solidFill>
                <a:latin typeface="+mn-lt"/>
                <a:ea typeface="+mn-ea"/>
                <a:cs typeface="+mn-cs"/>
              </a:rPr>
              <a:t>ompare the science ideas you identified. Then discuss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(11 min): </a:t>
            </a:r>
            <a:r>
              <a:rPr lang="en-US" sz="1200" kern="1200" dirty="0">
                <a:solidFill>
                  <a:schemeClr val="tx1"/>
                </a:solidFill>
                <a:latin typeface="+mn-lt"/>
                <a:ea typeface="+mn-ea"/>
                <a:cs typeface="+mn-cs"/>
              </a:rPr>
              <a:t>Have participants share what they think might be the main learning goal of this lesson, using their analyses of the science ideas they identified.</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 List</a:t>
            </a:r>
            <a:r>
              <a:rPr lang="en-US" sz="1200" kern="1200" dirty="0">
                <a:solidFill>
                  <a:schemeClr val="tx1"/>
                </a:solidFill>
                <a:latin typeface="+mn-lt"/>
                <a:ea typeface="+mn-ea"/>
                <a:cs typeface="+mn-cs"/>
              </a:rPr>
              <a:t> 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the remaining video clips.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science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Water can change the land.</a:t>
            </a:r>
          </a:p>
          <a:p>
            <a:pPr marL="137160" indent="-137160">
              <a:buFont typeface="Arial" pitchFamily="34" charset="0"/>
              <a:buChar char="•"/>
            </a:pPr>
            <a:r>
              <a:rPr lang="en-US" sz="1200" kern="1200" dirty="0">
                <a:solidFill>
                  <a:schemeClr val="tx1"/>
                </a:solidFill>
                <a:latin typeface="+mn-lt"/>
                <a:ea typeface="+mn-ea"/>
                <a:cs typeface="+mn-cs"/>
              </a:rPr>
              <a:t>Water can carry rocks and dirt from one place to another.</a:t>
            </a:r>
          </a:p>
          <a:p>
            <a:pPr marL="137160" indent="-137160">
              <a:buFont typeface="Arial" pitchFamily="34" charset="0"/>
              <a:buChar char="•"/>
            </a:pPr>
            <a:r>
              <a:rPr lang="en-US" sz="1200" kern="1200" dirty="0">
                <a:solidFill>
                  <a:schemeClr val="tx1"/>
                </a:solidFill>
                <a:latin typeface="+mn-lt"/>
                <a:ea typeface="+mn-ea"/>
                <a:cs typeface="+mn-cs"/>
              </a:rPr>
              <a:t>Water is strong and powerful.</a:t>
            </a:r>
          </a:p>
          <a:p>
            <a:pPr marL="137160" indent="-137160">
              <a:buFont typeface="Arial" pitchFamily="34" charset="0"/>
              <a:buChar char="•"/>
            </a:pPr>
            <a:r>
              <a:rPr lang="en-US" sz="1200" kern="1200" dirty="0">
                <a:solidFill>
                  <a:schemeClr val="tx1"/>
                </a:solidFill>
                <a:latin typeface="+mn-lt"/>
                <a:ea typeface="+mn-ea"/>
                <a:cs typeface="+mn-cs"/>
              </a:rPr>
              <a:t>Water carries rocks and dirt from the Grand Canyon to Lake Mead.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Implied main learning goal:</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Water changes the land by moving rocks and soil from one place to another.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dirty="0"/>
          </a:p>
        </p:txBody>
      </p:sp>
    </p:spTree>
    <p:extLst>
      <p:ext uri="{BB962C8B-B14F-4D97-AF65-F5344CB8AC3E}">
        <p14:creationId xmlns:p14="http://schemas.microsoft.com/office/powerpoint/2010/main" val="232336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p>
          <a:p>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5.4 in PD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dirty="0"/>
          </a:p>
          <a:p>
            <a:endParaRPr lang="en-US"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27</a:t>
            </a:fld>
            <a:endParaRPr lang="en-US" dirty="0"/>
          </a:p>
        </p:txBody>
      </p:sp>
    </p:spTree>
    <p:extLst>
      <p:ext uri="{BB962C8B-B14F-4D97-AF65-F5344CB8AC3E}">
        <p14:creationId xmlns:p14="http://schemas.microsoft.com/office/powerpoint/2010/main" val="13104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Review</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definitions of a science idea and a student idea. Remind</a:t>
            </a:r>
            <a:r>
              <a:rPr lang="en-US" sz="1200" u="none" strike="noStrike" kern="1200" baseline="0" dirty="0">
                <a:solidFill>
                  <a:schemeClr val="tx1"/>
                </a:solidFill>
                <a:effectLst/>
                <a:latin typeface="+mn-lt"/>
                <a:ea typeface="+mn-ea"/>
                <a:cs typeface="+mn-cs"/>
              </a:rPr>
              <a:t> participants that students can express </a:t>
            </a:r>
            <a:r>
              <a:rPr lang="en-US" sz="1200" u="none" strike="noStrike" kern="1200" dirty="0">
                <a:solidFill>
                  <a:schemeClr val="tx1"/>
                </a:solidFill>
                <a:effectLst/>
                <a:latin typeface="+mn-lt"/>
                <a:ea typeface="+mn-ea"/>
                <a:cs typeface="+mn-cs"/>
              </a:rPr>
              <a:t>correct science ideas and inaccurate student ideas at the same time. (1 min)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 up and compare the student ideas and science ideas you identified.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(11 min): </a:t>
            </a:r>
            <a:r>
              <a:rPr lang="en-US" sz="1200" kern="1200" dirty="0">
                <a:solidFill>
                  <a:schemeClr val="tx1"/>
                </a:solidFill>
                <a:latin typeface="+mn-lt"/>
                <a:ea typeface="+mn-ea"/>
                <a:cs typeface="+mn-cs"/>
              </a:rPr>
              <a:t>Have participants share out what they think might be the main learning goal of this lesson, using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List </a:t>
            </a:r>
            <a:r>
              <a:rPr lang="en-US" sz="1200" kern="1200" dirty="0">
                <a:solidFill>
                  <a:schemeClr val="tx1"/>
                </a:solidFill>
                <a:latin typeface="+mn-lt"/>
                <a:ea typeface="+mn-ea"/>
                <a:cs typeface="+mn-cs"/>
              </a:rPr>
              <a:t>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one more video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student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segments 00:02:13–02:37:</a:t>
            </a:r>
            <a:r>
              <a:rPr lang="en-US" sz="1200" kern="1200" dirty="0">
                <a:solidFill>
                  <a:schemeClr val="tx1"/>
                </a:solidFill>
                <a:latin typeface="+mn-lt"/>
                <a:ea typeface="+mn-ea"/>
                <a:cs typeface="+mn-cs"/>
              </a:rPr>
              <a:t> The student observes that rocks and soil “got lower” as a result of the water flowing over the model. This might be an accurate science idea if </a:t>
            </a:r>
            <a:r>
              <a:rPr lang="en-US" sz="1200" i="1" kern="1200" dirty="0">
                <a:solidFill>
                  <a:schemeClr val="tx1"/>
                </a:solidFill>
                <a:latin typeface="+mn-lt"/>
                <a:ea typeface="+mn-ea"/>
                <a:cs typeface="+mn-cs"/>
              </a:rPr>
              <a:t>lower</a:t>
            </a:r>
            <a:r>
              <a:rPr lang="en-US" sz="1200" kern="1200" dirty="0">
                <a:solidFill>
                  <a:schemeClr val="tx1"/>
                </a:solidFill>
                <a:latin typeface="+mn-lt"/>
                <a:ea typeface="+mn-ea"/>
                <a:cs typeface="+mn-cs"/>
              </a:rPr>
              <a:t> means “downstream.” </a:t>
            </a:r>
          </a:p>
          <a:p>
            <a:pPr marL="137160" indent="-137160">
              <a:buFont typeface="Arial" pitchFamily="34" charset="0"/>
              <a:buChar char="•"/>
            </a:pPr>
            <a:r>
              <a:rPr lang="en-US" sz="1200" b="1" kern="1200" dirty="0">
                <a:solidFill>
                  <a:schemeClr val="tx1"/>
                </a:solidFill>
                <a:latin typeface="+mn-lt"/>
                <a:ea typeface="+mn-ea"/>
                <a:cs typeface="+mn-cs"/>
              </a:rPr>
              <a:t>Segments 00:05:12–05:22:</a:t>
            </a:r>
            <a:r>
              <a:rPr lang="en-US" sz="1200" kern="1200" dirty="0">
                <a:solidFill>
                  <a:schemeClr val="tx1"/>
                </a:solidFill>
                <a:latin typeface="+mn-lt"/>
                <a:ea typeface="+mn-ea"/>
                <a:cs typeface="+mn-cs"/>
              </a:rPr>
              <a:t> The student observes that the soil and rocks are “disappearing” into the water.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science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Water can change the land.</a:t>
            </a:r>
          </a:p>
          <a:p>
            <a:pPr marL="137160" indent="-137160">
              <a:buFont typeface="Arial" pitchFamily="34" charset="0"/>
              <a:buChar char="•"/>
            </a:pPr>
            <a:r>
              <a:rPr lang="en-US" sz="1200" kern="1200" dirty="0">
                <a:solidFill>
                  <a:schemeClr val="tx1"/>
                </a:solidFill>
                <a:latin typeface="+mn-lt"/>
                <a:ea typeface="+mn-ea"/>
                <a:cs typeface="+mn-cs"/>
              </a:rPr>
              <a:t>Water from rain and rivers can form lakes and rivers and canyons.</a:t>
            </a:r>
          </a:p>
          <a:p>
            <a:pPr marL="137160" indent="-137160">
              <a:buFont typeface="Arial" pitchFamily="34" charset="0"/>
              <a:buChar char="•"/>
            </a:pPr>
            <a:r>
              <a:rPr lang="en-US" sz="1200" kern="1200" dirty="0">
                <a:solidFill>
                  <a:schemeClr val="tx1"/>
                </a:solidFill>
                <a:latin typeface="+mn-lt"/>
                <a:ea typeface="+mn-ea"/>
                <a:cs typeface="+mn-cs"/>
              </a:rPr>
              <a:t>Water makes the land muddy.</a:t>
            </a:r>
          </a:p>
          <a:p>
            <a:pPr marL="137160" indent="-137160">
              <a:buFont typeface="Arial" pitchFamily="34" charset="0"/>
              <a:buChar char="•"/>
            </a:pPr>
            <a:r>
              <a:rPr lang="en-US" sz="1200" kern="1200" dirty="0">
                <a:solidFill>
                  <a:schemeClr val="tx1"/>
                </a:solidFill>
                <a:latin typeface="+mn-lt"/>
                <a:ea typeface="+mn-ea"/>
                <a:cs typeface="+mn-cs"/>
              </a:rPr>
              <a:t>The shape of a river can change (zigzag).</a:t>
            </a:r>
          </a:p>
          <a:p>
            <a:pPr marL="137160" indent="-137160">
              <a:buFont typeface="Arial" pitchFamily="34" charset="0"/>
              <a:buChar char="•"/>
            </a:pPr>
            <a:r>
              <a:rPr lang="en-US" sz="1200" kern="1200" dirty="0">
                <a:solidFill>
                  <a:schemeClr val="tx1"/>
                </a:solidFill>
                <a:latin typeface="+mn-lt"/>
                <a:ea typeface="+mn-ea"/>
                <a:cs typeface="+mn-cs"/>
              </a:rPr>
              <a:t>Rivers can flow into places they haven’t been before. </a:t>
            </a:r>
          </a:p>
          <a:p>
            <a:pPr marL="137160" indent="-137160">
              <a:buFont typeface="Arial" pitchFamily="34" charset="0"/>
              <a:buChar char="•"/>
            </a:pPr>
            <a:r>
              <a:rPr lang="en-US" sz="1200" kern="1200" dirty="0">
                <a:solidFill>
                  <a:schemeClr val="tx1"/>
                </a:solidFill>
                <a:latin typeface="+mn-lt"/>
                <a:ea typeface="+mn-ea"/>
                <a:cs typeface="+mn-cs"/>
              </a:rPr>
              <a:t>Water can move rocks and soil, making them go “lower” [downstream?].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Implied main learning goal: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Water changes the land by creating lakes, rivers, and canyons and by moving rocks and soil.</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dirty="0"/>
          </a:p>
        </p:txBody>
      </p:sp>
    </p:spTree>
    <p:extLst>
      <p:ext uri="{BB962C8B-B14F-4D97-AF65-F5344CB8AC3E}">
        <p14:creationId xmlns:p14="http://schemas.microsoft.com/office/powerpoint/2010/main" val="276961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pPr lvl="1"/>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5.5 in PD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dirty="0"/>
          </a:p>
        </p:txBody>
      </p:sp>
    </p:spTree>
    <p:extLst>
      <p:ext uri="{BB962C8B-B14F-4D97-AF65-F5344CB8AC3E}">
        <p14:creationId xmlns:p14="http://schemas.microsoft.com/office/powerpoint/2010/main" val="943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latin typeface="Arial" charset="0"/>
              </a:rPr>
              <a:t>5 min </a:t>
            </a:r>
          </a:p>
          <a:p>
            <a:pPr eaLnBrk="1" hangingPunct="1"/>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4 and offer reactions, comments, or follow-up questions.</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dirty="0"/>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dirty="0"/>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(8</a:t>
            </a:r>
            <a:r>
              <a:rPr lang="en-US" sz="1200" b="1" u="none" strike="noStrike" kern="1200" baseline="0" dirty="0">
                <a:solidFill>
                  <a:schemeClr val="tx1"/>
                </a:solidFill>
                <a:effectLst/>
                <a:latin typeface="+mn-lt"/>
                <a:ea typeface="+mn-ea"/>
                <a:cs typeface="+mn-cs"/>
              </a:rPr>
              <a:t> min)</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b="1" kern="1200" baseline="0" dirty="0">
                <a:solidFill>
                  <a:schemeClr val="tx1"/>
                </a:solidFill>
                <a:latin typeface="+mn-lt"/>
                <a:ea typeface="+mn-ea"/>
                <a:cs typeface="+mn-cs"/>
              </a:rPr>
              <a:t> (5 min):</a:t>
            </a:r>
            <a:r>
              <a:rPr lang="en-US" sz="1200" kern="1200" dirty="0">
                <a:solidFill>
                  <a:schemeClr val="tx1"/>
                </a:solidFill>
                <a:latin typeface="+mn-lt"/>
                <a:ea typeface="+mn-ea"/>
                <a:cs typeface="+mn-cs"/>
              </a:rPr>
              <a:t> “Pair up and compare the student ideas and science ideas you identified on the transcript.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(11 min): </a:t>
            </a:r>
            <a:r>
              <a:rPr lang="en-US" sz="1200" kern="1200" dirty="0">
                <a:solidFill>
                  <a:schemeClr val="tx1"/>
                </a:solidFill>
                <a:latin typeface="+mn-lt"/>
                <a:ea typeface="+mn-ea"/>
                <a:cs typeface="+mn-cs"/>
              </a:rPr>
              <a:t>Have participants share what they think might be the main learning goal of this lesson. Make sure they use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List</a:t>
            </a:r>
            <a:r>
              <a:rPr lang="en-US" sz="1200" kern="1200" dirty="0">
                <a:solidFill>
                  <a:schemeClr val="tx1"/>
                </a:solidFill>
                <a:latin typeface="+mn-lt"/>
                <a:ea typeface="+mn-ea"/>
                <a:cs typeface="+mn-cs"/>
              </a:rPr>
              <a:t> the science ideas and possible learning goals on chart paper.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the three video clips develop coherence across the lesson or include too many ideas that didn’t support the main learning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science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Water changes the land.</a:t>
            </a:r>
          </a:p>
          <a:p>
            <a:pPr marL="137160" indent="-137160">
              <a:buFont typeface="Arial" pitchFamily="34" charset="0"/>
              <a:buChar char="•"/>
            </a:pPr>
            <a:r>
              <a:rPr lang="en-US" sz="1200" kern="1200" dirty="0">
                <a:solidFill>
                  <a:schemeClr val="tx1"/>
                </a:solidFill>
                <a:latin typeface="+mn-lt"/>
                <a:ea typeface="+mn-ea"/>
                <a:cs typeface="+mn-cs"/>
              </a:rPr>
              <a:t>Water turns dirt to mud and breaks down rocks.</a:t>
            </a:r>
          </a:p>
          <a:p>
            <a:pPr marL="137160" indent="-137160">
              <a:buFont typeface="Arial" pitchFamily="34" charset="0"/>
              <a:buChar char="•"/>
            </a:pPr>
            <a:r>
              <a:rPr lang="en-US" sz="1200" kern="1200" dirty="0">
                <a:solidFill>
                  <a:schemeClr val="tx1"/>
                </a:solidFill>
                <a:latin typeface="+mn-lt"/>
                <a:ea typeface="+mn-ea"/>
                <a:cs typeface="+mn-cs"/>
              </a:rPr>
              <a:t>Fast water in rivers is very powerful.</a:t>
            </a:r>
          </a:p>
          <a:p>
            <a:pPr marL="137160" indent="-137160">
              <a:buFont typeface="Arial" pitchFamily="34" charset="0"/>
              <a:buChar char="•"/>
            </a:pPr>
            <a:r>
              <a:rPr lang="en-US" sz="1200" kern="1200" dirty="0">
                <a:solidFill>
                  <a:schemeClr val="tx1"/>
                </a:solidFill>
                <a:latin typeface="+mn-lt"/>
                <a:ea typeface="+mn-ea"/>
                <a:cs typeface="+mn-cs"/>
              </a:rPr>
              <a:t>Water from rivers can break down some of the Grand Canyon.</a:t>
            </a:r>
          </a:p>
          <a:p>
            <a:pPr marL="137160" indent="-137160">
              <a:buFont typeface="Arial" pitchFamily="34" charset="0"/>
              <a:buChar char="•"/>
            </a:pPr>
            <a:r>
              <a:rPr lang="en-US" sz="1200" kern="1200" dirty="0">
                <a:solidFill>
                  <a:schemeClr val="tx1"/>
                </a:solidFill>
                <a:latin typeface="+mn-lt"/>
                <a:ea typeface="+mn-ea"/>
                <a:cs typeface="+mn-cs"/>
              </a:rPr>
              <a:t>Water can move rocks and soil from one place to another, which causes the land to change over time.</a:t>
            </a:r>
          </a:p>
          <a:p>
            <a:pPr marL="137160" indent="-137160">
              <a:buFont typeface="Arial" pitchFamily="34" charset="0"/>
              <a:buChar char="•"/>
            </a:pPr>
            <a:r>
              <a:rPr lang="en-US" sz="1200" kern="1200" dirty="0">
                <a:solidFill>
                  <a:schemeClr val="tx1"/>
                </a:solidFill>
                <a:latin typeface="+mn-lt"/>
                <a:ea typeface="+mn-ea"/>
                <a:cs typeface="+mn-cs"/>
              </a:rPr>
              <a:t>A model can show what happens in the real world.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Implied main learning goal: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Water can move rocks and soil from one place to another, which causes the land to change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Ideas consistent with implied MLGs in clips 1 and 2?</a:t>
            </a:r>
            <a:r>
              <a:rPr lang="en-US" sz="1200" kern="1200" dirty="0">
                <a:solidFill>
                  <a:schemeClr val="tx1"/>
                </a:solidFill>
                <a:latin typeface="+mn-lt"/>
                <a:ea typeface="+mn-ea"/>
                <a:cs typeface="+mn-cs"/>
              </a:rPr>
              <a:t> Yes.</a:t>
            </a:r>
          </a:p>
          <a:p>
            <a:pPr marL="320040" indent="-137160">
              <a:buFont typeface="Arial" pitchFamily="34" charset="0"/>
              <a:buChar char="•"/>
            </a:pPr>
            <a:r>
              <a:rPr lang="en-US" sz="1200" b="1" kern="1200" dirty="0">
                <a:solidFill>
                  <a:schemeClr val="tx1"/>
                </a:solidFill>
                <a:latin typeface="+mn-lt"/>
                <a:ea typeface="+mn-ea"/>
                <a:cs typeface="+mn-cs"/>
              </a:rPr>
              <a:t>MLG in clip 1:</a:t>
            </a:r>
            <a:r>
              <a:rPr lang="en-US" sz="1200" kern="1200" dirty="0">
                <a:solidFill>
                  <a:schemeClr val="tx1"/>
                </a:solidFill>
                <a:latin typeface="+mn-lt"/>
                <a:ea typeface="+mn-ea"/>
                <a:cs typeface="+mn-cs"/>
              </a:rPr>
              <a:t> Water changes the land by moving rocks and soil from one place to another.</a:t>
            </a:r>
          </a:p>
          <a:p>
            <a:pPr marL="320040" indent="-137160">
              <a:buFont typeface="Arial" pitchFamily="34" charset="0"/>
              <a:buChar char="•"/>
            </a:pPr>
            <a:r>
              <a:rPr lang="en-US" sz="1200" b="1" kern="1200" dirty="0">
                <a:solidFill>
                  <a:schemeClr val="tx1"/>
                </a:solidFill>
                <a:latin typeface="+mn-lt"/>
                <a:ea typeface="+mn-ea"/>
                <a:cs typeface="+mn-cs"/>
              </a:rPr>
              <a:t>MLG in clip 2:</a:t>
            </a:r>
            <a:r>
              <a:rPr lang="en-US" sz="1200" kern="1200" dirty="0">
                <a:solidFill>
                  <a:schemeClr val="tx1"/>
                </a:solidFill>
                <a:latin typeface="+mn-lt"/>
                <a:ea typeface="+mn-ea"/>
                <a:cs typeface="+mn-cs"/>
              </a:rPr>
              <a:t> Water changes the land by creating lakes, rivers, and canyons and by moving rocks and soil.</a:t>
            </a:r>
          </a:p>
          <a:p>
            <a:pPr marL="320040" indent="-137160">
              <a:buFont typeface="Arial" pitchFamily="34" charset="0"/>
              <a:buChar char="•"/>
            </a:pPr>
            <a:r>
              <a:rPr lang="en-US" sz="1200" b="1" kern="1200" dirty="0">
                <a:solidFill>
                  <a:schemeClr val="tx1"/>
                </a:solidFill>
                <a:latin typeface="+mn-lt"/>
                <a:ea typeface="+mn-ea"/>
                <a:cs typeface="+mn-cs"/>
              </a:rPr>
              <a:t>MLG in clip 3:</a:t>
            </a:r>
            <a:r>
              <a:rPr lang="en-US" sz="1200" kern="1200" dirty="0">
                <a:solidFill>
                  <a:schemeClr val="tx1"/>
                </a:solidFill>
                <a:latin typeface="+mn-lt"/>
                <a:ea typeface="+mn-ea"/>
                <a:cs typeface="+mn-cs"/>
              </a:rPr>
              <a:t> Water can move rocks and soil from one place to another, which causes the land to change over time.</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dirty="0"/>
          </a:p>
        </p:txBody>
      </p:sp>
    </p:spTree>
    <p:extLst>
      <p:ext uri="{BB962C8B-B14F-4D97-AF65-F5344CB8AC3E}">
        <p14:creationId xmlns:p14="http://schemas.microsoft.com/office/powerpoint/2010/main" val="817386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and reach a consensus on the main learning goal for the lesson.</a:t>
            </a:r>
          </a:p>
          <a:p>
            <a:pPr lvl="0" fontAlgn="base"/>
            <a:endParaRPr lang="en-US" sz="1200" b="0" u="none" strike="noStrike" kern="1200" dirty="0">
              <a:solidFill>
                <a:schemeClr val="tx1"/>
              </a:solidFill>
              <a:effectLst/>
              <a:latin typeface="+mn-lt"/>
              <a:ea typeface="+mn-ea"/>
              <a:cs typeface="+mn-cs"/>
            </a:endParaRPr>
          </a:p>
          <a:p>
            <a:pPr lvl="0" fontAlgn="base"/>
            <a:r>
              <a:rPr lang="en-US" sz="1200" b="1" u="none" strike="noStrike" kern="1200" dirty="0">
                <a:solidFill>
                  <a:schemeClr val="tx1"/>
                </a:solidFill>
                <a:effectLst/>
                <a:latin typeface="+mn-lt"/>
                <a:ea typeface="+mn-ea"/>
                <a:cs typeface="+mn-cs"/>
              </a:rPr>
              <a:t>Ideal response: </a:t>
            </a:r>
            <a:r>
              <a:rPr lang="en-US" sz="1200" i="1" u="none" strike="noStrike" kern="1200" dirty="0">
                <a:solidFill>
                  <a:schemeClr val="tx1"/>
                </a:solidFill>
                <a:effectLst/>
                <a:latin typeface="+mn-lt"/>
                <a:ea typeface="+mn-ea"/>
                <a:cs typeface="+mn-cs"/>
              </a:rPr>
              <a:t>Water can change the land by moving rocks and soil from one place to another</a:t>
            </a:r>
            <a:r>
              <a:rPr lang="en-US" sz="1200" u="none" strike="noStrike" kern="1200" dirty="0">
                <a:solidFill>
                  <a:schemeClr val="tx1"/>
                </a:solidFill>
                <a:effectLst/>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answer the criteria questions in Analysis Guide A for this agreed-upon main</a:t>
            </a:r>
            <a:r>
              <a:rPr lang="en-US" sz="1200" kern="1200" baseline="0" dirty="0">
                <a:solidFill>
                  <a:schemeClr val="tx1"/>
                </a:solidFill>
                <a:latin typeface="+mn-lt"/>
                <a:ea typeface="+mn-ea"/>
                <a:cs typeface="+mn-cs"/>
              </a:rPr>
              <a:t> learning goal</a:t>
            </a:r>
            <a:r>
              <a:rPr lang="en-US" sz="1200" kern="1200" dirty="0">
                <a:solidFill>
                  <a:schemeClr val="tx1"/>
                </a:solidFill>
                <a:latin typeface="+mn-lt"/>
                <a:ea typeface="+mn-ea"/>
                <a:cs typeface="+mn-cs"/>
              </a:rPr>
              <a:t>. Also have them identify any supporting science ideas that don’t closely match the main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Analysis Guide A and question 3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to questions on the slide:</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One main learning goal?</a:t>
            </a:r>
            <a:r>
              <a:rPr lang="en-US" sz="1200" kern="1200" dirty="0">
                <a:solidFill>
                  <a:schemeClr val="tx1"/>
                </a:solidFill>
                <a:latin typeface="+mn-lt"/>
                <a:ea typeface="+mn-ea"/>
                <a:cs typeface="+mn-cs"/>
              </a:rPr>
              <a:t>  Yes. The MLGs for all three clips are closely aligned to the learning goal of the lesson: </a:t>
            </a:r>
            <a:r>
              <a:rPr lang="en-US" sz="1200" i="1" kern="1200" dirty="0">
                <a:solidFill>
                  <a:schemeClr val="tx1"/>
                </a:solidFill>
                <a:latin typeface="+mn-lt"/>
                <a:ea typeface="+mn-ea"/>
                <a:cs typeface="+mn-cs"/>
              </a:rPr>
              <a:t>Water can change the land by moving rocks and soil from one place to another</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actual learning goal for this lesson is </a:t>
            </a:r>
            <a:r>
              <a:rPr lang="en-US" sz="1200" i="1" kern="1200" dirty="0">
                <a:solidFill>
                  <a:schemeClr val="tx1"/>
                </a:solidFill>
                <a:latin typeface="+mn-lt"/>
                <a:ea typeface="+mn-ea"/>
                <a:cs typeface="+mn-cs"/>
              </a:rPr>
              <a:t>Water can change landforms over time</a:t>
            </a:r>
            <a:r>
              <a:rPr lang="en-US" sz="1200" kern="1200" dirty="0">
                <a:solidFill>
                  <a:schemeClr val="tx1"/>
                </a:solidFill>
                <a:latin typeface="+mn-lt"/>
                <a:ea typeface="+mn-ea"/>
                <a:cs typeface="+mn-cs"/>
              </a:rPr>
              <a:t>. The issue of time doesn’t seem to be addressed in clips 1 and 2, and the teacher only briefly mentions it in a summary statement in clip 3.</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to questions in Analysis Guide A:</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Question 1: </a:t>
            </a:r>
            <a:r>
              <a:rPr lang="en-US" sz="1200" kern="1200" dirty="0">
                <a:solidFill>
                  <a:schemeClr val="tx1"/>
                </a:solidFill>
                <a:latin typeface="+mn-lt"/>
                <a:ea typeface="+mn-ea"/>
                <a:cs typeface="+mn-cs"/>
              </a:rPr>
              <a:t>Yes, the MLG is stated in a full sentence and represents a big science idea students can take away at the end of the lesson.</a:t>
            </a:r>
          </a:p>
          <a:p>
            <a:pPr marL="137160" indent="-137160">
              <a:buFont typeface="Arial" pitchFamily="34" charset="0"/>
              <a:buChar char="•"/>
            </a:pPr>
            <a:r>
              <a:rPr lang="en-US" sz="1200" b="1" kern="1200" dirty="0">
                <a:solidFill>
                  <a:schemeClr val="tx1"/>
                </a:solidFill>
                <a:latin typeface="+mn-lt"/>
                <a:ea typeface="+mn-ea"/>
                <a:cs typeface="+mn-cs"/>
              </a:rPr>
              <a:t>Question 2: </a:t>
            </a:r>
            <a:r>
              <a:rPr lang="en-US" sz="1200" kern="1200" dirty="0">
                <a:solidFill>
                  <a:schemeClr val="tx1"/>
                </a:solidFill>
                <a:latin typeface="+mn-lt"/>
                <a:ea typeface="+mn-ea"/>
                <a:cs typeface="+mn-cs"/>
              </a:rPr>
              <a:t>Students may already know the science content reflected in the learning goal.  There is some evidence in clip 1 that the idea of water moving rocks and soil was addressed in a previous lesson. However, it isn’t clear that all students understand this idea.</a:t>
            </a:r>
          </a:p>
          <a:p>
            <a:pPr marL="137160" indent="-137160">
              <a:buFont typeface="Arial" pitchFamily="34" charset="0"/>
              <a:buChar char="•"/>
            </a:pPr>
            <a:r>
              <a:rPr lang="en-US" sz="1200" b="1" kern="1200" dirty="0">
                <a:solidFill>
                  <a:schemeClr val="tx1"/>
                </a:solidFill>
                <a:latin typeface="+mn-lt"/>
                <a:ea typeface="+mn-ea"/>
                <a:cs typeface="+mn-cs"/>
              </a:rPr>
              <a:t>Question 3: </a:t>
            </a:r>
            <a:r>
              <a:rPr lang="en-US" sz="1200" kern="1200" dirty="0">
                <a:solidFill>
                  <a:schemeClr val="tx1"/>
                </a:solidFill>
                <a:latin typeface="+mn-lt"/>
                <a:ea typeface="+mn-ea"/>
                <a:cs typeface="+mn-cs"/>
              </a:rPr>
              <a:t>Yes, the MLG is an important science idea worthy of 40 minutes of instruction time.</a:t>
            </a:r>
          </a:p>
          <a:p>
            <a:pPr marL="137160" indent="-137160">
              <a:buFont typeface="Arial" pitchFamily="34" charset="0"/>
              <a:buChar char="•"/>
            </a:pPr>
            <a:r>
              <a:rPr lang="en-US" sz="1200" b="1" kern="1200" dirty="0">
                <a:solidFill>
                  <a:schemeClr val="tx1"/>
                </a:solidFill>
                <a:latin typeface="+mn-lt"/>
                <a:ea typeface="+mn-ea"/>
                <a:cs typeface="+mn-cs"/>
              </a:rPr>
              <a:t>Questions 4: </a:t>
            </a:r>
            <a:r>
              <a:rPr lang="en-US" sz="1200" kern="1200" dirty="0">
                <a:solidFill>
                  <a:schemeClr val="tx1"/>
                </a:solidFill>
                <a:latin typeface="+mn-lt"/>
                <a:ea typeface="+mn-ea"/>
                <a:cs typeface="+mn-cs"/>
              </a:rPr>
              <a:t>Yes, students have misconceptions or confusion about the science ideas. In clip 1, students don’t seem certain that water can move rocks (segments 00:00:26; 00:00:32). </a:t>
            </a:r>
          </a:p>
          <a:p>
            <a:pPr marL="137160" indent="-137160">
              <a:buFont typeface="Arial" pitchFamily="34" charset="0"/>
              <a:buChar char="•"/>
            </a:pPr>
            <a:r>
              <a:rPr lang="en-US" sz="1200" b="1" kern="1200" dirty="0">
                <a:solidFill>
                  <a:schemeClr val="tx1"/>
                </a:solidFill>
                <a:latin typeface="+mn-lt"/>
                <a:ea typeface="+mn-ea"/>
                <a:cs typeface="+mn-cs"/>
              </a:rPr>
              <a:t>Question 5: </a:t>
            </a:r>
            <a:r>
              <a:rPr lang="en-US" sz="1200" kern="1200" dirty="0">
                <a:solidFill>
                  <a:schemeClr val="tx1"/>
                </a:solidFill>
                <a:latin typeface="+mn-lt"/>
                <a:ea typeface="+mn-ea"/>
                <a:cs typeface="+mn-cs"/>
              </a:rPr>
              <a:t>Yes, the main learning goal challenges student thinking and misconceptions. </a:t>
            </a:r>
          </a:p>
          <a:p>
            <a:pPr marL="137160" indent="-137160">
              <a:buFont typeface="Arial" pitchFamily="34" charset="0"/>
              <a:buChar char="•"/>
            </a:pPr>
            <a:r>
              <a:rPr lang="en-US" sz="1200" b="1" kern="1200" dirty="0">
                <a:solidFill>
                  <a:schemeClr val="tx1"/>
                </a:solidFill>
                <a:latin typeface="+mn-lt"/>
                <a:ea typeface="+mn-ea"/>
                <a:cs typeface="+mn-cs"/>
              </a:rPr>
              <a:t>Questions 6 and 7: </a:t>
            </a:r>
            <a:r>
              <a:rPr lang="en-US" sz="1200" kern="1200" dirty="0">
                <a:solidFill>
                  <a:schemeClr val="tx1"/>
                </a:solidFill>
                <a:latin typeface="+mn-lt"/>
                <a:ea typeface="+mn-ea"/>
                <a:cs typeface="+mn-cs"/>
              </a:rPr>
              <a:t>Yes, the learning goal is grade-level appropriate and scientifically accurate.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dirty="0"/>
          </a:p>
        </p:txBody>
      </p:sp>
    </p:spTree>
    <p:extLst>
      <p:ext uri="{BB962C8B-B14F-4D97-AF65-F5344CB8AC3E}">
        <p14:creationId xmlns:p14="http://schemas.microsoft.com/office/powerpoint/2010/main" val="1501347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slide is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if time is running short. It’s designed to help participants see how the lesson plans are written to highlight the main learning goal and science ideas that support the main learning goal.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Have participants examine the main learning goals for ECS lessons 2a and 2b in the scope and sequence chart of their lesson plans binders. Then have them review the supporting science ideas in the Science Content Storyline column.</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two patterns do students identify in these lessons?”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Encourage participants to keep the identified patterns in mind throughout the lesson sequence. </a:t>
            </a:r>
          </a:p>
          <a:p>
            <a:endParaRPr lang="en-US" sz="1200" b="1"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Ideal responses</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a:t>
            </a:r>
            <a:r>
              <a:rPr lang="en-US" sz="1200" kern="1200" dirty="0">
                <a:solidFill>
                  <a:schemeClr val="tx1"/>
                </a:solidFill>
                <a:effectLst/>
                <a:latin typeface="+mn-lt"/>
                <a:ea typeface="+mn-ea"/>
                <a:cs typeface="+mn-cs"/>
              </a:rPr>
              <a:t>main learning goals for lessons 2a and 2b emphasize that the land looks different in different places. Students identify the following two patterns:</a:t>
            </a:r>
          </a:p>
          <a:p>
            <a:pPr marL="685800" lvl="1" indent="-228600">
              <a:buFont typeface="+mj-lt"/>
              <a:buAutoNum type="arabicPeriod"/>
            </a:pPr>
            <a:r>
              <a:rPr lang="en-US" sz="1200" kern="1200" dirty="0">
                <a:solidFill>
                  <a:schemeClr val="tx1"/>
                </a:solidFill>
                <a:effectLst/>
                <a:latin typeface="+mn-lt"/>
                <a:ea typeface="+mn-ea"/>
                <a:cs typeface="+mn-cs"/>
              </a:rPr>
              <a:t>In some places, the land rises high above Earth’s surface, and in other places, the land cuts deep into the surface. </a:t>
            </a:r>
          </a:p>
          <a:p>
            <a:pPr marL="685800" lvl="1" indent="-228600">
              <a:buFont typeface="+mj-lt"/>
              <a:buAutoNum type="arabicPeriod"/>
            </a:pPr>
            <a:r>
              <a:rPr lang="en-US" sz="1200" kern="1200" dirty="0">
                <a:solidFill>
                  <a:schemeClr val="tx1"/>
                </a:solidFill>
                <a:effectLst/>
                <a:latin typeface="+mn-lt"/>
                <a:ea typeface="+mn-ea"/>
                <a:cs typeface="+mn-cs"/>
              </a:rPr>
              <a:t>Some places on Earth’s surface are flat, while other places have bodies of water.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dirty="0"/>
          </a:p>
        </p:txBody>
      </p:sp>
    </p:spTree>
    <p:extLst>
      <p:ext uri="{BB962C8B-B14F-4D97-AF65-F5344CB8AC3E}">
        <p14:creationId xmlns:p14="http://schemas.microsoft.com/office/powerpoint/2010/main" val="108575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33</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dirty="0"/>
              <a:t>Less than 1 min</a:t>
            </a:r>
          </a:p>
          <a:p>
            <a:endParaRPr lang="en-US" altLang="en-US" dirty="0"/>
          </a:p>
          <a:p>
            <a:r>
              <a:rPr lang="en-US" sz="1200" kern="1200" dirty="0">
                <a:solidFill>
                  <a:schemeClr val="tx1"/>
                </a:solidFill>
                <a:latin typeface="+mn-lt"/>
                <a:ea typeface="+mn-ea"/>
                <a:cs typeface="+mn-cs"/>
              </a:rPr>
              <a:t>a. “Now let’s begin our investigation of Earth’s changing surface.”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Earth’s Changing Surface Content Background Document and Common Student Ideas about Earth’s Changing Surface.</a:t>
            </a:r>
          </a:p>
        </p:txBody>
      </p:sp>
    </p:spTree>
    <p:extLst>
      <p:ext uri="{BB962C8B-B14F-4D97-AF65-F5344CB8AC3E}">
        <p14:creationId xmlns:p14="http://schemas.microsoft.com/office/powerpoint/2010/main" val="2504329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unit central questions on the slide. </a:t>
            </a:r>
          </a:p>
          <a:p>
            <a:pPr marL="228600" indent="-228600">
              <a:buNone/>
            </a:pPr>
            <a:endParaRPr lang="en-US" sz="1200" b="1" kern="1200" dirty="0">
              <a:solidFill>
                <a:schemeClr val="tx1"/>
              </a:solidFill>
              <a:latin typeface="+mn-lt"/>
              <a:ea typeface="+mn-ea"/>
              <a:cs typeface="+mn-cs"/>
            </a:endParaRPr>
          </a:p>
          <a:p>
            <a:pPr marL="0" indent="0">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Alternatively, have participants locate lesson 1a in their lesson plans binders and read the unit central questions on the overview page.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these questions will guide student learning throughout the entire ECS unit.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Tell participants that the information they gather during the content deepening investigations this week will help them answer these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write these questions in their science notebooks and draw a double-lined box around them. This practice reinforces the process they’ll follow with students in the lessons.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Less than 1 min </a:t>
            </a:r>
          </a:p>
          <a:p>
            <a:pPr eaLnBrk="1" hangingPunct="1"/>
            <a:endParaRPr lang="en-US" dirty="0">
              <a:latin typeface="Arial" charset="0"/>
            </a:endParaRPr>
          </a:p>
          <a:p>
            <a:pPr marL="228600" indent="-228600">
              <a:buNone/>
            </a:pPr>
            <a:r>
              <a:rPr lang="en-US" sz="1200" kern="1200" dirty="0">
                <a:solidFill>
                  <a:schemeClr val="tx1"/>
                </a:solidFill>
                <a:latin typeface="+mn-lt"/>
                <a:ea typeface="+mn-ea"/>
                <a:cs typeface="+mn-cs"/>
              </a:rPr>
              <a:t>a. Review the content deepening focus questions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dirty="0"/>
          </a:p>
        </p:txBody>
      </p:sp>
    </p:spTree>
    <p:extLst>
      <p:ext uri="{BB962C8B-B14F-4D97-AF65-F5344CB8AC3E}">
        <p14:creationId xmlns:p14="http://schemas.microsoft.com/office/powerpoint/2010/main" val="1277594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345E05-AD6F-B14F-8A38-D3A216E86F3A}" type="slidenum">
              <a:rPr lang="en-US" sz="1200"/>
              <a:pPr/>
              <a:t>36</a:t>
            </a:fld>
            <a:endParaRPr lang="en-US" sz="1200" dirty="0"/>
          </a:p>
        </p:txBody>
      </p:sp>
      <p:sp>
        <p:nvSpPr>
          <p:cNvPr id="49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p:spPr>
        <p:txBody>
          <a:bodyPr/>
          <a:lstStyle/>
          <a:p>
            <a:pPr marL="0" lvl="0" indent="0">
              <a:buFont typeface="+mj-lt"/>
              <a:buNone/>
            </a:pPr>
            <a:r>
              <a:rPr lang="en-US" dirty="0"/>
              <a:t>Less</a:t>
            </a:r>
            <a:r>
              <a:rPr lang="en-US" baseline="0" dirty="0"/>
              <a:t> than 1 min</a:t>
            </a:r>
          </a:p>
          <a:p>
            <a:pPr marL="0" lvl="0" indent="0">
              <a:buFont typeface="+mj-lt"/>
              <a:buNone/>
            </a:pPr>
            <a:endParaRPr lang="en-US" baseline="0" dirty="0"/>
          </a:p>
          <a:p>
            <a:r>
              <a:rPr lang="en-US" baseline="0" dirty="0"/>
              <a:t>a. </a:t>
            </a:r>
            <a:r>
              <a:rPr lang="en-US" sz="1200" kern="1200" dirty="0">
                <a:solidFill>
                  <a:schemeClr val="tx1"/>
                </a:solidFill>
                <a:latin typeface="+mn-lt"/>
                <a:ea typeface="+mn-ea"/>
                <a:cs typeface="+mn-cs"/>
              </a:rPr>
              <a:t>“Today’s content deepening work will focus on science ideas about Earth’s changing surface from ECS lessons 1 and 2.”</a:t>
            </a:r>
            <a:endParaRPr lang="en-US" dirty="0"/>
          </a:p>
        </p:txBody>
      </p:sp>
    </p:spTree>
    <p:extLst>
      <p:ext uri="{BB962C8B-B14F-4D97-AF65-F5344CB8AC3E}">
        <p14:creationId xmlns:p14="http://schemas.microsoft.com/office/powerpoint/2010/main" val="1503891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three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(5 min):</a:t>
            </a:r>
            <a:r>
              <a:rPr lang="en-US" sz="1200" kern="1200" dirty="0">
                <a:solidFill>
                  <a:schemeClr val="tx1"/>
                </a:solidFill>
                <a:latin typeface="+mn-lt"/>
                <a:ea typeface="+mn-ea"/>
                <a:cs typeface="+mn-cs"/>
              </a:rPr>
              <a:t> “Briefly answer these questions in your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(10 min):</a:t>
            </a:r>
            <a:r>
              <a:rPr lang="en-US" sz="1200" kern="1200" dirty="0">
                <a:solidFill>
                  <a:schemeClr val="tx1"/>
                </a:solidFill>
                <a:latin typeface="+mn-lt"/>
                <a:ea typeface="+mn-ea"/>
                <a:cs typeface="+mn-cs"/>
              </a:rPr>
              <a:t> In a round-robin, call on participants to share their answers to the questions. During this share-out,</a:t>
            </a:r>
            <a:r>
              <a:rPr lang="en-US" sz="1200" kern="1200" baseline="0" dirty="0">
                <a:solidFill>
                  <a:schemeClr val="tx1"/>
                </a:solidFill>
                <a:latin typeface="+mn-lt"/>
                <a:ea typeface="+mn-ea"/>
                <a:cs typeface="+mn-cs"/>
              </a:rPr>
              <a:t> r</a:t>
            </a:r>
            <a:r>
              <a:rPr lang="en-US" sz="1200" kern="1200" dirty="0">
                <a:solidFill>
                  <a:schemeClr val="tx1"/>
                </a:solidFill>
                <a:latin typeface="+mn-lt"/>
                <a:ea typeface="+mn-ea"/>
                <a:cs typeface="+mn-cs"/>
              </a:rPr>
              <a:t>ecord participants’ </a:t>
            </a:r>
            <a:r>
              <a:rPr lang="en-US" sz="1200" kern="1200" baseline="0" dirty="0">
                <a:solidFill>
                  <a:schemeClr val="tx1"/>
                </a:solidFill>
                <a:latin typeface="+mn-lt"/>
                <a:ea typeface="+mn-ea"/>
                <a:cs typeface="+mn-cs"/>
              </a:rPr>
              <a:t>descriptions </a:t>
            </a:r>
            <a:r>
              <a:rPr lang="en-US" sz="1200" kern="1200" dirty="0">
                <a:solidFill>
                  <a:schemeClr val="tx1"/>
                </a:solidFill>
                <a:latin typeface="+mn-lt"/>
                <a:ea typeface="+mn-ea"/>
                <a:cs typeface="+mn-cs"/>
              </a:rPr>
              <a:t>on chart paper. You may want to list nouns in one column and adjectives in</a:t>
            </a:r>
            <a:r>
              <a:rPr lang="en-US" sz="1200" kern="1200" baseline="0" dirty="0">
                <a:solidFill>
                  <a:schemeClr val="tx1"/>
                </a:solidFill>
                <a:latin typeface="+mn-lt"/>
                <a:ea typeface="+mn-ea"/>
                <a:cs typeface="+mn-cs"/>
              </a:rPr>
              <a:t> another column.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Following the share-out, briefly summarize some key descriptions, focusing on the diversity of landscapes (e.g., flat urban landscape; rural farm; high, snowy mountains; tropical beach at sunset). Also highlight some of the words participants used for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landscapes,</a:t>
            </a:r>
            <a:r>
              <a:rPr lang="en-US" sz="1200" kern="1200" baseline="0" dirty="0">
                <a:solidFill>
                  <a:schemeClr val="tx1"/>
                </a:solidFill>
                <a:latin typeface="+mn-lt"/>
                <a:ea typeface="+mn-ea"/>
                <a:cs typeface="+mn-cs"/>
              </a:rPr>
              <a:t> landforms, and topographic shapes. Then ask participants the following questions and add key ideas to the chart:</a:t>
            </a:r>
          </a:p>
          <a:p>
            <a:pPr marL="228600" indent="-137160">
              <a:buFont typeface="Arial" pitchFamily="34" charset="0"/>
              <a:buChar char="•"/>
            </a:pPr>
            <a:r>
              <a:rPr lang="en-US" sz="1200" kern="1200" baseline="0" dirty="0">
                <a:solidFill>
                  <a:schemeClr val="tx1"/>
                </a:solidFill>
                <a:latin typeface="+mn-lt"/>
                <a:ea typeface="+mn-ea"/>
                <a:cs typeface="+mn-cs"/>
              </a:rPr>
              <a:t>What is the difference between landscapes and landforms?</a:t>
            </a:r>
          </a:p>
          <a:p>
            <a:pPr marL="228600" indent="-137160">
              <a:buFont typeface="Arial" pitchFamily="34" charset="0"/>
              <a:buChar char="•"/>
            </a:pPr>
            <a:r>
              <a:rPr lang="en-US" sz="1200" kern="1200" baseline="0" dirty="0">
                <a:solidFill>
                  <a:schemeClr val="tx1"/>
                </a:solidFill>
                <a:latin typeface="+mn-lt"/>
                <a:ea typeface="+mn-ea"/>
                <a:cs typeface="+mn-cs"/>
              </a:rPr>
              <a:t>What landforms did we include in our personal stories?</a:t>
            </a:r>
          </a:p>
          <a:p>
            <a:pPr marL="228600" indent="-137160">
              <a:buFont typeface="Arial" pitchFamily="34" charset="0"/>
              <a:buChar char="•"/>
            </a:pPr>
            <a:r>
              <a:rPr lang="en-US" sz="1200" kern="1200" baseline="0" dirty="0">
                <a:solidFill>
                  <a:schemeClr val="tx1"/>
                </a:solidFill>
                <a:latin typeface="+mn-lt"/>
                <a:ea typeface="+mn-ea"/>
                <a:cs typeface="+mn-cs"/>
              </a:rPr>
              <a:t>What were some good examples of description language we used to describe these landforms?</a:t>
            </a:r>
          </a:p>
          <a:p>
            <a:pPr marL="228600" indent="-137160">
              <a:buFont typeface="Arial" pitchFamily="34" charset="0"/>
              <a:buChar char="•"/>
            </a:pPr>
            <a:r>
              <a:rPr lang="en-US" sz="1200" kern="1200" baseline="0" dirty="0">
                <a:solidFill>
                  <a:schemeClr val="tx1"/>
                </a:solidFill>
                <a:latin typeface="+mn-lt"/>
                <a:ea typeface="+mn-ea"/>
                <a:cs typeface="+mn-cs"/>
              </a:rPr>
              <a:t>What other words could we use to describe landscapes, landforms, and topographic shapes?</a:t>
            </a:r>
          </a:p>
          <a:p>
            <a:pPr marL="228600" indent="-137160">
              <a:buFont typeface="Arial" pitchFamily="34" charset="0"/>
              <a:buChar char="•"/>
            </a:pPr>
            <a:r>
              <a:rPr lang="en-US" sz="1200" kern="1200" dirty="0">
                <a:solidFill>
                  <a:schemeClr val="tx1"/>
                </a:solidFill>
                <a:latin typeface="+mn-lt"/>
                <a:ea typeface="+mn-ea"/>
                <a:cs typeface="+mn-cs"/>
              </a:rPr>
              <a:t>Do you think that 2nd graders will be able to describe landscapes and landforms</a:t>
            </a:r>
            <a:r>
              <a:rPr lang="en-US" sz="1200" kern="1200" baseline="0" dirty="0">
                <a:solidFill>
                  <a:schemeClr val="tx1"/>
                </a:solidFill>
                <a:latin typeface="+mn-lt"/>
                <a:ea typeface="+mn-ea"/>
                <a:cs typeface="+mn-cs"/>
              </a:rPr>
              <a:t> in this way? What difficulties might they have?</a:t>
            </a:r>
          </a:p>
          <a:p>
            <a:pPr marL="228600" indent="-137160">
              <a:buFont typeface="Arial" pitchFamily="34" charset="0"/>
              <a:buNone/>
            </a:pPr>
            <a:endParaRPr lang="en-US" sz="1200" kern="1200" baseline="0" dirty="0">
              <a:solidFill>
                <a:schemeClr val="tx1"/>
              </a:solidFill>
              <a:latin typeface="+mn-lt"/>
              <a:ea typeface="+mn-ea"/>
              <a:cs typeface="+mn-cs"/>
            </a:endParaRPr>
          </a:p>
          <a:p>
            <a:pPr marL="0" indent="0">
              <a:buFont typeface="Arial" pitchFamily="34" charset="0"/>
              <a:buNone/>
            </a:pPr>
            <a:r>
              <a:rPr lang="en-US" sz="1200" b="1" kern="1200" baseline="0" dirty="0">
                <a:solidFill>
                  <a:schemeClr val="tx1"/>
                </a:solidFill>
                <a:latin typeface="+mn-lt"/>
                <a:ea typeface="+mn-ea"/>
                <a:cs typeface="+mn-cs"/>
              </a:rPr>
              <a:t>Examples of descriptive terminology:</a:t>
            </a:r>
          </a:p>
          <a:p>
            <a:pPr marL="228600" indent="-228600">
              <a:buFont typeface="+mj-lt"/>
              <a:buAutoNum type="arabicPeriod"/>
            </a:pPr>
            <a:r>
              <a:rPr lang="en-US" sz="1200" kern="1200" baseline="0" dirty="0">
                <a:solidFill>
                  <a:schemeClr val="tx1"/>
                </a:solidFill>
                <a:latin typeface="+mn-lt"/>
                <a:ea typeface="+mn-ea"/>
                <a:cs typeface="+mn-cs"/>
              </a:rPr>
              <a:t>Landscapes</a:t>
            </a:r>
          </a:p>
          <a:p>
            <a:pPr marL="411480" indent="-137160">
              <a:buFont typeface="Arial" pitchFamily="34" charset="0"/>
              <a:buChar char="•"/>
            </a:pPr>
            <a:r>
              <a:rPr lang="en-US" sz="1200" kern="1200" baseline="0" dirty="0">
                <a:solidFill>
                  <a:schemeClr val="tx1"/>
                </a:solidFill>
                <a:latin typeface="+mn-lt"/>
                <a:ea typeface="+mn-ea"/>
                <a:cs typeface="+mn-cs"/>
              </a:rPr>
              <a:t>Mountains</a:t>
            </a:r>
          </a:p>
          <a:p>
            <a:pPr marL="411480" indent="-137160">
              <a:buFont typeface="Arial" pitchFamily="34" charset="0"/>
              <a:buChar char="•"/>
            </a:pPr>
            <a:r>
              <a:rPr lang="en-US" sz="1200" kern="1200" baseline="0" dirty="0">
                <a:solidFill>
                  <a:schemeClr val="tx1"/>
                </a:solidFill>
                <a:latin typeface="+mn-lt"/>
                <a:ea typeface="+mn-ea"/>
                <a:cs typeface="+mn-cs"/>
              </a:rPr>
              <a:t>Deserts</a:t>
            </a:r>
          </a:p>
          <a:p>
            <a:pPr marL="411480" indent="-137160">
              <a:buFont typeface="Arial" pitchFamily="34" charset="0"/>
              <a:buChar char="•"/>
            </a:pPr>
            <a:r>
              <a:rPr lang="en-US" sz="1200" kern="1200" baseline="0" dirty="0">
                <a:solidFill>
                  <a:schemeClr val="tx1"/>
                </a:solidFill>
                <a:latin typeface="+mn-lt"/>
                <a:ea typeface="+mn-ea"/>
                <a:cs typeface="+mn-cs"/>
              </a:rPr>
              <a:t>Coastlines</a:t>
            </a:r>
          </a:p>
          <a:p>
            <a:pPr marL="411480" indent="-137160">
              <a:buFont typeface="Arial" pitchFamily="34" charset="0"/>
              <a:buChar char="•"/>
            </a:pPr>
            <a:r>
              <a:rPr lang="en-US" sz="1200" kern="1200" baseline="0" dirty="0">
                <a:solidFill>
                  <a:schemeClr val="tx1"/>
                </a:solidFill>
                <a:latin typeface="+mn-lt"/>
                <a:ea typeface="+mn-ea"/>
                <a:cs typeface="+mn-cs"/>
              </a:rPr>
              <a:t>Cities</a:t>
            </a:r>
          </a:p>
          <a:p>
            <a:pPr marL="228600" indent="-228600">
              <a:buFont typeface="+mj-lt"/>
              <a:buAutoNum type="arabicPeriod" startAt="2"/>
            </a:pPr>
            <a:r>
              <a:rPr lang="en-US" sz="1200" kern="1200" baseline="0" dirty="0">
                <a:solidFill>
                  <a:schemeClr val="tx1"/>
                </a:solidFill>
                <a:latin typeface="+mn-lt"/>
                <a:ea typeface="+mn-ea"/>
                <a:cs typeface="+mn-cs"/>
              </a:rPr>
              <a:t>Landforms</a:t>
            </a:r>
          </a:p>
          <a:p>
            <a:pPr marL="411480" indent="-137160">
              <a:buFont typeface="Arial" pitchFamily="34" charset="0"/>
              <a:buChar char="•"/>
            </a:pPr>
            <a:r>
              <a:rPr lang="en-US" sz="1200" kern="1200" baseline="0" dirty="0">
                <a:solidFill>
                  <a:schemeClr val="tx1"/>
                </a:solidFill>
                <a:latin typeface="+mn-lt"/>
                <a:ea typeface="+mn-ea"/>
                <a:cs typeface="+mn-cs"/>
              </a:rPr>
              <a:t>Peaks</a:t>
            </a:r>
          </a:p>
          <a:p>
            <a:pPr marL="411480" indent="-137160">
              <a:buFont typeface="Arial" pitchFamily="34" charset="0"/>
              <a:buChar char="•"/>
            </a:pPr>
            <a:r>
              <a:rPr lang="en-US" sz="1200" kern="1200" baseline="0" dirty="0">
                <a:solidFill>
                  <a:schemeClr val="tx1"/>
                </a:solidFill>
                <a:latin typeface="+mn-lt"/>
                <a:ea typeface="+mn-ea"/>
                <a:cs typeface="+mn-cs"/>
              </a:rPr>
              <a:t>Ridges</a:t>
            </a:r>
          </a:p>
          <a:p>
            <a:pPr marL="411480" indent="-137160">
              <a:buFont typeface="Arial" pitchFamily="34" charset="0"/>
              <a:buChar char="•"/>
            </a:pPr>
            <a:r>
              <a:rPr lang="en-US" sz="1200" kern="1200" baseline="0" dirty="0">
                <a:solidFill>
                  <a:schemeClr val="tx1"/>
                </a:solidFill>
                <a:latin typeface="+mn-lt"/>
                <a:ea typeface="+mn-ea"/>
                <a:cs typeface="+mn-cs"/>
              </a:rPr>
              <a:t>Hills</a:t>
            </a:r>
          </a:p>
          <a:p>
            <a:pPr marL="411480" indent="-137160">
              <a:buFont typeface="Arial" pitchFamily="34" charset="0"/>
              <a:buChar char="•"/>
            </a:pPr>
            <a:r>
              <a:rPr lang="en-US" sz="1200" kern="1200" baseline="0" dirty="0">
                <a:solidFill>
                  <a:schemeClr val="tx1"/>
                </a:solidFill>
                <a:latin typeface="+mn-lt"/>
                <a:ea typeface="+mn-ea"/>
                <a:cs typeface="+mn-cs"/>
              </a:rPr>
              <a:t>Valleys</a:t>
            </a:r>
          </a:p>
          <a:p>
            <a:pPr marL="411480" indent="-137160">
              <a:buFont typeface="Arial" pitchFamily="34" charset="0"/>
              <a:buChar char="•"/>
            </a:pPr>
            <a:r>
              <a:rPr lang="en-US" sz="1200" kern="1200" baseline="0" dirty="0">
                <a:solidFill>
                  <a:schemeClr val="tx1"/>
                </a:solidFill>
                <a:latin typeface="+mn-lt"/>
                <a:ea typeface="+mn-ea"/>
                <a:cs typeface="+mn-cs"/>
              </a:rPr>
              <a:t>Canyons</a:t>
            </a:r>
          </a:p>
          <a:p>
            <a:pPr marL="411480" indent="-137160">
              <a:buFont typeface="Arial" pitchFamily="34" charset="0"/>
              <a:buChar char="•"/>
            </a:pPr>
            <a:r>
              <a:rPr lang="en-US" sz="1200" kern="1200" baseline="0" dirty="0">
                <a:solidFill>
                  <a:schemeClr val="tx1"/>
                </a:solidFill>
                <a:latin typeface="+mn-lt"/>
                <a:ea typeface="+mn-ea"/>
                <a:cs typeface="+mn-cs"/>
              </a:rPr>
              <a:t>Gullies</a:t>
            </a:r>
          </a:p>
          <a:p>
            <a:pPr marL="411480" indent="-137160">
              <a:buFont typeface="Arial" pitchFamily="34" charset="0"/>
              <a:buChar char="•"/>
            </a:pPr>
            <a:r>
              <a:rPr lang="en-US" sz="1200" kern="1200" baseline="0" dirty="0">
                <a:solidFill>
                  <a:schemeClr val="tx1"/>
                </a:solidFill>
                <a:latin typeface="+mn-lt"/>
                <a:ea typeface="+mn-ea"/>
                <a:cs typeface="+mn-cs"/>
              </a:rPr>
              <a:t>Plains</a:t>
            </a:r>
          </a:p>
          <a:p>
            <a:pPr marL="411480" indent="-137160">
              <a:buFont typeface="Arial" pitchFamily="34" charset="0"/>
              <a:buChar char="•"/>
            </a:pPr>
            <a:r>
              <a:rPr lang="en-US" sz="1200" kern="1200" baseline="0" dirty="0">
                <a:solidFill>
                  <a:schemeClr val="tx1"/>
                </a:solidFill>
                <a:latin typeface="+mn-lt"/>
                <a:ea typeface="+mn-ea"/>
                <a:cs typeface="+mn-cs"/>
              </a:rPr>
              <a:t>Prairies</a:t>
            </a:r>
          </a:p>
          <a:p>
            <a:pPr marL="411480" indent="-137160">
              <a:buFont typeface="Arial" pitchFamily="34" charset="0"/>
              <a:buChar char="•"/>
            </a:pPr>
            <a:r>
              <a:rPr lang="en-US" sz="1200" kern="1200" baseline="0" dirty="0">
                <a:solidFill>
                  <a:schemeClr val="tx1"/>
                </a:solidFill>
                <a:latin typeface="+mn-lt"/>
                <a:ea typeface="+mn-ea"/>
                <a:cs typeface="+mn-cs"/>
              </a:rPr>
              <a:t>Plateaus</a:t>
            </a:r>
          </a:p>
          <a:p>
            <a:pPr marL="411480" indent="-137160">
              <a:buFont typeface="Arial" pitchFamily="34" charset="0"/>
              <a:buChar char="•"/>
            </a:pPr>
            <a:r>
              <a:rPr lang="en-US" sz="1200" kern="1200" baseline="0" dirty="0">
                <a:solidFill>
                  <a:schemeClr val="tx1"/>
                </a:solidFill>
                <a:latin typeface="+mn-lt"/>
                <a:ea typeface="+mn-ea"/>
                <a:cs typeface="+mn-cs"/>
              </a:rPr>
              <a:t>Coastlines</a:t>
            </a:r>
          </a:p>
          <a:p>
            <a:pPr marL="411480" indent="-137160">
              <a:buFont typeface="Arial" pitchFamily="34" charset="0"/>
              <a:buChar char="•"/>
            </a:pPr>
            <a:r>
              <a:rPr lang="en-US" sz="1200" kern="1200" baseline="0" dirty="0">
                <a:solidFill>
                  <a:schemeClr val="tx1"/>
                </a:solidFill>
                <a:latin typeface="+mn-lt"/>
                <a:ea typeface="+mn-ea"/>
                <a:cs typeface="+mn-cs"/>
              </a:rPr>
              <a:t>Shores</a:t>
            </a:r>
          </a:p>
          <a:p>
            <a:pPr marL="411480" indent="-137160">
              <a:buFont typeface="Arial" pitchFamily="34" charset="0"/>
              <a:buChar char="•"/>
            </a:pPr>
            <a:r>
              <a:rPr lang="en-US" sz="1200" kern="1200" baseline="0" dirty="0">
                <a:solidFill>
                  <a:schemeClr val="tx1"/>
                </a:solidFill>
                <a:latin typeface="+mn-lt"/>
                <a:ea typeface="+mn-ea"/>
                <a:cs typeface="+mn-cs"/>
              </a:rPr>
              <a:t>Cliff</a:t>
            </a:r>
          </a:p>
          <a:p>
            <a:pPr marL="411480" indent="-137160">
              <a:buFont typeface="Arial" pitchFamily="34" charset="0"/>
              <a:buChar char="•"/>
            </a:pPr>
            <a:r>
              <a:rPr lang="en-US" sz="1200" kern="1200" baseline="0" dirty="0">
                <a:solidFill>
                  <a:schemeClr val="tx1"/>
                </a:solidFill>
                <a:latin typeface="+mn-lt"/>
                <a:ea typeface="+mn-ea"/>
                <a:cs typeface="+mn-cs"/>
              </a:rPr>
              <a:t>Beaches</a:t>
            </a:r>
          </a:p>
          <a:p>
            <a:pPr marL="411480" indent="-137160">
              <a:buFont typeface="Arial" pitchFamily="34" charset="0"/>
              <a:buChar char="•"/>
            </a:pPr>
            <a:r>
              <a:rPr lang="en-US" sz="1200" kern="1200" baseline="0" dirty="0">
                <a:solidFill>
                  <a:schemeClr val="tx1"/>
                </a:solidFill>
                <a:latin typeface="+mn-lt"/>
                <a:ea typeface="+mn-ea"/>
                <a:cs typeface="+mn-cs"/>
              </a:rPr>
              <a:t>Headlands</a:t>
            </a:r>
          </a:p>
          <a:p>
            <a:pPr marL="411480" indent="-137160">
              <a:buFont typeface="Arial" pitchFamily="34" charset="0"/>
              <a:buChar char="•"/>
            </a:pPr>
            <a:r>
              <a:rPr lang="en-US" sz="1200" kern="1200" baseline="0" dirty="0">
                <a:solidFill>
                  <a:schemeClr val="tx1"/>
                </a:solidFill>
                <a:latin typeface="+mn-lt"/>
                <a:ea typeface="+mn-ea"/>
                <a:cs typeface="+mn-cs"/>
              </a:rPr>
              <a:t>Deltas</a:t>
            </a:r>
          </a:p>
          <a:p>
            <a:pPr marL="411480" indent="-137160">
              <a:buFont typeface="Arial" pitchFamily="34" charset="0"/>
              <a:buChar char="•"/>
            </a:pPr>
            <a:r>
              <a:rPr lang="en-US" sz="1200" kern="1200" baseline="0" dirty="0">
                <a:solidFill>
                  <a:schemeClr val="tx1"/>
                </a:solidFill>
                <a:latin typeface="+mn-lt"/>
                <a:ea typeface="+mn-ea"/>
                <a:cs typeface="+mn-cs"/>
              </a:rPr>
              <a:t>Islands</a:t>
            </a:r>
          </a:p>
          <a:p>
            <a:pPr marL="411480" indent="-137160">
              <a:buFont typeface="Arial" pitchFamily="34" charset="0"/>
              <a:buChar char="•"/>
            </a:pPr>
            <a:r>
              <a:rPr lang="en-US" sz="1200" kern="1200" baseline="0" dirty="0">
                <a:solidFill>
                  <a:schemeClr val="tx1"/>
                </a:solidFill>
                <a:latin typeface="+mn-lt"/>
                <a:ea typeface="+mn-ea"/>
                <a:cs typeface="+mn-cs"/>
              </a:rPr>
              <a:t>Lakes</a:t>
            </a:r>
          </a:p>
          <a:p>
            <a:pPr marL="411480" indent="-137160">
              <a:buFont typeface="Arial" pitchFamily="34" charset="0"/>
              <a:buChar char="•"/>
            </a:pPr>
            <a:r>
              <a:rPr lang="en-US" sz="1200" kern="1200" baseline="0" dirty="0">
                <a:solidFill>
                  <a:schemeClr val="tx1"/>
                </a:solidFill>
                <a:latin typeface="+mn-lt"/>
                <a:ea typeface="+mn-ea"/>
                <a:cs typeface="+mn-cs"/>
              </a:rPr>
              <a:t>Ponds</a:t>
            </a:r>
          </a:p>
          <a:p>
            <a:pPr marL="411480" indent="-137160">
              <a:buFont typeface="Arial" pitchFamily="34" charset="0"/>
              <a:buChar char="•"/>
            </a:pPr>
            <a:r>
              <a:rPr lang="en-US" sz="1200" kern="1200" baseline="0" dirty="0">
                <a:solidFill>
                  <a:schemeClr val="tx1"/>
                </a:solidFill>
                <a:latin typeface="+mn-lt"/>
                <a:ea typeface="+mn-ea"/>
                <a:cs typeface="+mn-cs"/>
              </a:rPr>
              <a:t>Rivers</a:t>
            </a:r>
          </a:p>
          <a:p>
            <a:pPr marL="411480" indent="-137160">
              <a:buFont typeface="Arial" pitchFamily="34" charset="0"/>
              <a:buChar char="•"/>
            </a:pPr>
            <a:r>
              <a:rPr lang="en-US" sz="1200" kern="1200" baseline="0" dirty="0">
                <a:solidFill>
                  <a:schemeClr val="tx1"/>
                </a:solidFill>
                <a:latin typeface="+mn-lt"/>
                <a:ea typeface="+mn-ea"/>
                <a:cs typeface="+mn-cs"/>
              </a:rPr>
              <a:t>Streams</a:t>
            </a:r>
          </a:p>
          <a:p>
            <a:pPr marL="228600" indent="-228600">
              <a:buFont typeface="+mj-lt"/>
              <a:buAutoNum type="arabicPeriod" startAt="3"/>
            </a:pPr>
            <a:r>
              <a:rPr lang="en-US" sz="1200" kern="1200" baseline="0" dirty="0">
                <a:solidFill>
                  <a:schemeClr val="tx1"/>
                </a:solidFill>
                <a:latin typeface="+mn-lt"/>
                <a:ea typeface="+mn-ea"/>
                <a:cs typeface="+mn-cs"/>
              </a:rPr>
              <a:t>Topographic shapes</a:t>
            </a:r>
          </a:p>
          <a:p>
            <a:pPr marL="411480" indent="-137160">
              <a:buFont typeface="Arial" pitchFamily="34" charset="0"/>
              <a:buChar char="•"/>
            </a:pPr>
            <a:r>
              <a:rPr lang="en-US" sz="1200" kern="1200" baseline="0" dirty="0">
                <a:solidFill>
                  <a:schemeClr val="tx1"/>
                </a:solidFill>
                <a:latin typeface="+mn-lt"/>
                <a:ea typeface="+mn-ea"/>
                <a:cs typeface="+mn-cs"/>
              </a:rPr>
              <a:t>Steep</a:t>
            </a:r>
          </a:p>
          <a:p>
            <a:pPr marL="411480" indent="-137160">
              <a:buFont typeface="Arial" pitchFamily="34" charset="0"/>
              <a:buChar char="•"/>
            </a:pPr>
            <a:r>
              <a:rPr lang="en-US" sz="1200" kern="1200" baseline="0" dirty="0">
                <a:solidFill>
                  <a:schemeClr val="tx1"/>
                </a:solidFill>
                <a:latin typeface="+mn-lt"/>
                <a:ea typeface="+mn-ea"/>
                <a:cs typeface="+mn-cs"/>
              </a:rPr>
              <a:t>Sloping</a:t>
            </a:r>
          </a:p>
          <a:p>
            <a:pPr marL="411480" indent="-137160">
              <a:buFont typeface="Arial" pitchFamily="34" charset="0"/>
              <a:buChar char="•"/>
            </a:pPr>
            <a:r>
              <a:rPr lang="en-US" sz="1200" kern="1200" baseline="0" dirty="0">
                <a:solidFill>
                  <a:schemeClr val="tx1"/>
                </a:solidFill>
                <a:latin typeface="+mn-lt"/>
                <a:ea typeface="+mn-ea"/>
                <a:cs typeface="+mn-cs"/>
              </a:rPr>
              <a:t>Gentle</a:t>
            </a:r>
          </a:p>
          <a:p>
            <a:pPr marL="411480" indent="-137160">
              <a:buFont typeface="Arial" pitchFamily="34" charset="0"/>
              <a:buChar char="•"/>
            </a:pPr>
            <a:r>
              <a:rPr lang="en-US" sz="1200" kern="1200" baseline="0" dirty="0">
                <a:solidFill>
                  <a:schemeClr val="tx1"/>
                </a:solidFill>
                <a:latin typeface="+mn-lt"/>
                <a:ea typeface="+mn-ea"/>
                <a:cs typeface="+mn-cs"/>
              </a:rPr>
              <a:t>Flat</a:t>
            </a:r>
          </a:p>
          <a:p>
            <a:pPr marL="411480" indent="-137160">
              <a:buFont typeface="Arial" pitchFamily="34" charset="0"/>
              <a:buChar char="•"/>
            </a:pPr>
            <a:r>
              <a:rPr lang="en-US" sz="1200" kern="1200" baseline="0" dirty="0">
                <a:solidFill>
                  <a:schemeClr val="tx1"/>
                </a:solidFill>
                <a:latin typeface="+mn-lt"/>
                <a:ea typeface="+mn-ea"/>
                <a:cs typeface="+mn-cs"/>
              </a:rPr>
              <a:t>Rough</a:t>
            </a:r>
          </a:p>
          <a:p>
            <a:pPr marL="411480" indent="-137160">
              <a:buFont typeface="Arial" pitchFamily="34" charset="0"/>
              <a:buChar char="•"/>
            </a:pPr>
            <a:r>
              <a:rPr lang="en-US" sz="1200" kern="1200" baseline="0" dirty="0">
                <a:solidFill>
                  <a:schemeClr val="tx1"/>
                </a:solidFill>
                <a:latin typeface="+mn-lt"/>
                <a:ea typeface="+mn-ea"/>
                <a:cs typeface="+mn-cs"/>
              </a:rPr>
              <a:t>Rugged</a:t>
            </a:r>
          </a:p>
          <a:p>
            <a:pPr marL="411480" indent="-137160">
              <a:buFont typeface="Arial" pitchFamily="34" charset="0"/>
              <a:buChar char="•"/>
            </a:pPr>
            <a:r>
              <a:rPr lang="en-US" sz="1200" kern="1200" baseline="0" dirty="0">
                <a:solidFill>
                  <a:schemeClr val="tx1"/>
                </a:solidFill>
                <a:latin typeface="+mn-lt"/>
                <a:ea typeface="+mn-ea"/>
                <a:cs typeface="+mn-cs"/>
              </a:rPr>
              <a:t>Jagged</a:t>
            </a:r>
          </a:p>
          <a:p>
            <a:pPr marL="411480" indent="-137160">
              <a:buFont typeface="Arial" pitchFamily="34" charset="0"/>
              <a:buChar char="•"/>
            </a:pPr>
            <a:r>
              <a:rPr lang="en-US" sz="1200" kern="1200" baseline="0" dirty="0">
                <a:solidFill>
                  <a:schemeClr val="tx1"/>
                </a:solidFill>
                <a:latin typeface="+mn-lt"/>
                <a:ea typeface="+mn-ea"/>
                <a:cs typeface="+mn-cs"/>
              </a:rPr>
              <a:t>Abrupt</a:t>
            </a:r>
          </a:p>
          <a:p>
            <a:pPr marL="411480" indent="-137160">
              <a:buFont typeface="Arial" pitchFamily="34" charset="0"/>
              <a:buChar char="•"/>
            </a:pPr>
            <a:r>
              <a:rPr lang="en-US" sz="1200" kern="1200" baseline="0" dirty="0">
                <a:solidFill>
                  <a:schemeClr val="tx1"/>
                </a:solidFill>
                <a:latin typeface="+mn-lt"/>
                <a:ea typeface="+mn-ea"/>
                <a:cs typeface="+mn-cs"/>
              </a:rPr>
              <a:t>Smooth</a:t>
            </a:r>
          </a:p>
          <a:p>
            <a:pPr marL="411480" indent="-137160">
              <a:buFont typeface="Arial" pitchFamily="34" charset="0"/>
              <a:buChar char="•"/>
            </a:pPr>
            <a:r>
              <a:rPr lang="en-US" sz="1200" kern="1200" baseline="0" dirty="0">
                <a:solidFill>
                  <a:schemeClr val="tx1"/>
                </a:solidFill>
                <a:latin typeface="+mn-lt"/>
                <a:ea typeface="+mn-ea"/>
                <a:cs typeface="+mn-cs"/>
              </a:rPr>
              <a:t>Low</a:t>
            </a:r>
          </a:p>
          <a:p>
            <a:pPr marL="411480" indent="-137160">
              <a:buFont typeface="Arial" pitchFamily="34" charset="0"/>
              <a:buChar char="•"/>
            </a:pPr>
            <a:r>
              <a:rPr lang="en-US" sz="1200" kern="1200" baseline="0" dirty="0">
                <a:solidFill>
                  <a:schemeClr val="tx1"/>
                </a:solidFill>
                <a:latin typeface="+mn-lt"/>
                <a:ea typeface="+mn-ea"/>
                <a:cs typeface="+mn-cs"/>
              </a:rPr>
              <a:t>High</a:t>
            </a:r>
          </a:p>
          <a:p>
            <a:pPr marL="228600" indent="-228600">
              <a:buFont typeface="+mj-lt"/>
              <a:buAutoNum type="arabicPeriod" startAt="2"/>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dirty="0"/>
          </a:p>
        </p:txBody>
      </p:sp>
    </p:spTree>
    <p:extLst>
      <p:ext uri="{BB962C8B-B14F-4D97-AF65-F5344CB8AC3E}">
        <p14:creationId xmlns:p14="http://schemas.microsoft.com/office/powerpoint/2010/main" val="2158966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“Let’s spend a few minutes exploring some key science ideas related to Earth’s changing surface. The</a:t>
            </a:r>
            <a:r>
              <a:rPr lang="en-US" sz="1200" kern="1200" baseline="0" dirty="0">
                <a:solidFill>
                  <a:schemeClr val="tx1"/>
                </a:solidFill>
                <a:latin typeface="+mn-lt"/>
                <a:ea typeface="+mn-ea"/>
                <a:cs typeface="+mn-cs"/>
              </a:rPr>
              <a:t> first idea we’ll learn about is </a:t>
            </a:r>
            <a:r>
              <a:rPr lang="en-US" sz="1200" i="1" kern="1200" baseline="0" dirty="0">
                <a:solidFill>
                  <a:schemeClr val="tx1"/>
                </a:solidFill>
                <a:latin typeface="+mn-lt"/>
                <a:ea typeface="+mn-ea"/>
                <a:cs typeface="+mn-cs"/>
              </a:rPr>
              <a:t>geomorphology</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dirty="0"/>
          </a:p>
        </p:txBody>
      </p:sp>
    </p:spTree>
    <p:extLst>
      <p:ext uri="{BB962C8B-B14F-4D97-AF65-F5344CB8AC3E}">
        <p14:creationId xmlns:p14="http://schemas.microsoft.com/office/powerpoint/2010/main" val="2259290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Read the definition on the slide and explain that the word </a:t>
            </a:r>
            <a:r>
              <a:rPr lang="en-US" sz="1200" i="1" kern="1200" dirty="0">
                <a:solidFill>
                  <a:schemeClr val="tx1"/>
                </a:solidFill>
                <a:latin typeface="+mn-lt"/>
                <a:ea typeface="+mn-ea"/>
                <a:cs typeface="+mn-cs"/>
              </a:rPr>
              <a:t>geomorphology</a:t>
            </a:r>
            <a:r>
              <a:rPr lang="en-US" sz="1200" kern="1200" dirty="0">
                <a:solidFill>
                  <a:schemeClr val="tx1"/>
                </a:solidFill>
                <a:latin typeface="+mn-lt"/>
                <a:ea typeface="+mn-ea"/>
                <a:cs typeface="+mn-cs"/>
              </a:rPr>
              <a:t> is derived from the three Greek words: </a:t>
            </a:r>
            <a:r>
              <a:rPr lang="en-US" sz="1200" i="1" kern="1200" dirty="0">
                <a:solidFill>
                  <a:schemeClr val="tx1"/>
                </a:solidFill>
                <a:latin typeface="+mn-lt"/>
                <a:ea typeface="+mn-ea"/>
                <a:cs typeface="+mn-cs"/>
              </a:rPr>
              <a:t>Gaea</a:t>
            </a:r>
            <a:r>
              <a:rPr lang="en-US" sz="1200" kern="1200" dirty="0">
                <a:solidFill>
                  <a:schemeClr val="tx1"/>
                </a:solidFill>
                <a:latin typeface="+mn-lt"/>
                <a:ea typeface="+mn-ea"/>
                <a:cs typeface="+mn-cs"/>
              </a:rPr>
              <a:t>, which means “Earth,” </a:t>
            </a:r>
            <a:r>
              <a:rPr lang="en-US" sz="1200" i="1" kern="1200" dirty="0">
                <a:solidFill>
                  <a:schemeClr val="tx1"/>
                </a:solidFill>
                <a:latin typeface="+mn-lt"/>
                <a:ea typeface="+mn-ea"/>
                <a:cs typeface="+mn-cs"/>
              </a:rPr>
              <a:t>morphe</a:t>
            </a:r>
            <a:r>
              <a:rPr lang="en-US" sz="1200" kern="1200" dirty="0">
                <a:solidFill>
                  <a:schemeClr val="tx1"/>
                </a:solidFill>
                <a:latin typeface="+mn-lt"/>
                <a:ea typeface="+mn-ea"/>
                <a:cs typeface="+mn-cs"/>
              </a:rPr>
              <a:t>, which means “shape,” and </a:t>
            </a:r>
            <a:r>
              <a:rPr lang="en-US" sz="1200" i="1" kern="1200" dirty="0">
                <a:solidFill>
                  <a:schemeClr val="tx1"/>
                </a:solidFill>
                <a:latin typeface="+mn-lt"/>
                <a:ea typeface="+mn-ea"/>
                <a:cs typeface="+mn-cs"/>
              </a:rPr>
              <a:t>logos</a:t>
            </a:r>
            <a:r>
              <a:rPr lang="en-US" sz="1200" kern="1200" dirty="0">
                <a:solidFill>
                  <a:schemeClr val="tx1"/>
                </a:solidFill>
                <a:latin typeface="+mn-lt"/>
                <a:ea typeface="+mn-ea"/>
                <a:cs typeface="+mn-cs"/>
              </a:rPr>
              <a:t>, which means “reason.”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dirty="0"/>
          </a:p>
        </p:txBody>
      </p:sp>
    </p:spTree>
    <p:extLst>
      <p:ext uri="{BB962C8B-B14F-4D97-AF65-F5344CB8AC3E}">
        <p14:creationId xmlns:p14="http://schemas.microsoft.com/office/powerpoint/2010/main" val="225929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5 min </a:t>
            </a:r>
          </a:p>
          <a:p>
            <a:pPr eaLnBrk="1" hangingPunct="1"/>
            <a:endParaRPr lang="en-US" dirty="0">
              <a:latin typeface="Arial" charset="0"/>
            </a:endParaRPr>
          </a:p>
          <a:p>
            <a:pPr lvl="0"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Review the norms as a group.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b="1" u="none" strike="noStrike" kern="1200" baseline="0" dirty="0">
                <a:solidFill>
                  <a:schemeClr val="tx1"/>
                </a:solidFill>
                <a:effectLst/>
                <a:latin typeface="+mn-lt"/>
                <a:ea typeface="+mn-ea"/>
                <a:cs typeface="+mn-cs"/>
              </a:rPr>
              <a:t>Ask: </a:t>
            </a:r>
            <a:r>
              <a:rPr lang="en-US" sz="1200" u="none" strike="noStrike" kern="1200" dirty="0">
                <a:solidFill>
                  <a:schemeClr val="tx1"/>
                </a:solidFill>
                <a:effectLst/>
                <a:latin typeface="+mn-lt"/>
                <a:ea typeface="+mn-ea"/>
                <a:cs typeface="+mn-cs"/>
              </a:rPr>
              <a:t>“Any comments or suggested changes? </a:t>
            </a:r>
            <a:r>
              <a:rPr lang="en-US" sz="1200" kern="1200" dirty="0">
                <a:solidFill>
                  <a:schemeClr val="tx1"/>
                </a:solidFill>
                <a:effectLst/>
                <a:latin typeface="+mn-lt"/>
                <a:ea typeface="+mn-ea"/>
                <a:cs typeface="+mn-cs"/>
              </a:rPr>
              <a:t>How are we doing with applying these norms</a:t>
            </a:r>
            <a:r>
              <a:rPr lang="en-US" sz="1200" u="none" strike="noStrike"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279290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pPr marL="228600" indent="-228600">
              <a:buFont typeface="+mj-lt"/>
              <a:buAutoNum type="alphaLcPeriod"/>
            </a:pPr>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Explain to participants that the term </a:t>
            </a:r>
            <a:r>
              <a:rPr lang="en-US" sz="1200" i="1" kern="1200" dirty="0">
                <a:solidFill>
                  <a:schemeClr val="tx1"/>
                </a:solidFill>
                <a:latin typeface="+mn-lt"/>
                <a:ea typeface="+mn-ea"/>
                <a:cs typeface="+mn-cs"/>
              </a:rPr>
              <a:t>topography</a:t>
            </a:r>
            <a:r>
              <a:rPr lang="en-US" sz="1200" kern="1200" dirty="0">
                <a:solidFill>
                  <a:schemeClr val="tx1"/>
                </a:solidFill>
                <a:latin typeface="+mn-lt"/>
                <a:ea typeface="+mn-ea"/>
                <a:cs typeface="+mn-cs"/>
              </a:rPr>
              <a:t> refers to the shape of Earth’s surface.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image shows the dramatic topographic relief of the Sierra Nevada Mountains, with Mount Whitney towering more than 14,000 feet above sea level, and the adjacent Owens Valley reaching only 4,000 feet in elevation.”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dirty="0"/>
          </a:p>
        </p:txBody>
      </p:sp>
    </p:spTree>
    <p:extLst>
      <p:ext uri="{BB962C8B-B14F-4D97-AF65-F5344CB8AC3E}">
        <p14:creationId xmlns:p14="http://schemas.microsoft.com/office/powerpoint/2010/main" val="2259290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Emphasize that topography is the result of competing natural processes that build up and wear down Earth’s surface at the same time. </a:t>
            </a:r>
            <a:r>
              <a:rPr lang="en-US" sz="1200" i="1" kern="1200" dirty="0">
                <a:solidFill>
                  <a:schemeClr val="tx1"/>
                </a:solidFill>
                <a:latin typeface="+mn-lt"/>
                <a:ea typeface="+mn-ea"/>
                <a:cs typeface="+mn-cs"/>
              </a:rPr>
              <a:t>T</a:t>
            </a:r>
            <a:r>
              <a:rPr lang="en-US" i="1" dirty="0"/>
              <a:t>ectonics</a:t>
            </a:r>
            <a:r>
              <a:rPr lang="en-US" dirty="0"/>
              <a:t> is a process that builds up Earth’s surface, and </a:t>
            </a:r>
            <a:r>
              <a:rPr lang="en-US" i="1" dirty="0"/>
              <a:t>erosion</a:t>
            </a:r>
            <a:r>
              <a:rPr lang="en-US" dirty="0"/>
              <a:t> is a process that wears it down.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dirty="0"/>
          </a:p>
        </p:txBody>
      </p:sp>
    </p:spTree>
    <p:extLst>
      <p:ext uri="{BB962C8B-B14F-4D97-AF65-F5344CB8AC3E}">
        <p14:creationId xmlns:p14="http://schemas.microsoft.com/office/powerpoint/2010/main" val="2259290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“A geomorphologist thinks of Earth’s surface as a 3-D grid or net of points. Each point is defined by its x, y, and z coordinates. The x coordinate describes the distance east and west, the y coordinate describes the distance north and south, and the z coordinate describes elevation or the distance up and down.”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dirty="0"/>
          </a:p>
        </p:txBody>
      </p:sp>
    </p:spTree>
    <p:extLst>
      <p:ext uri="{BB962C8B-B14F-4D97-AF65-F5344CB8AC3E}">
        <p14:creationId xmlns:p14="http://schemas.microsoft.com/office/powerpoint/2010/main" val="2259290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“Over time, the elevation or z coordinate of any point can change by either building up from tectonic processes or wearing down from erosional processes.”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dirty="0"/>
          </a:p>
        </p:txBody>
      </p:sp>
    </p:spTree>
    <p:extLst>
      <p:ext uri="{BB962C8B-B14F-4D97-AF65-F5344CB8AC3E}">
        <p14:creationId xmlns:p14="http://schemas.microsoft.com/office/powerpoint/2010/main" val="2259290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latin typeface="+mn-lt"/>
                <a:ea typeface="+mn-ea"/>
                <a:cs typeface="+mn-cs"/>
              </a:rPr>
              <a:t>a. “This slide shows a digital elevation model of the San Gabriel Mountains rising above the Pomona Valley. Mount Baldy (also known as Mount San Antonio) towers more than 10,000 feet above sea level.”</a:t>
            </a:r>
          </a:p>
          <a:p>
            <a:pPr marL="228600" indent="-228600">
              <a:buAutoNum type="alphaLcPeriod"/>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“The surface of Earth is continually changing, or evolving, and the landscapes we see around us are only momentary snapshots or freeze-frames in a full-length movie.”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dirty="0"/>
          </a:p>
        </p:txBody>
      </p:sp>
    </p:spTree>
    <p:extLst>
      <p:ext uri="{BB962C8B-B14F-4D97-AF65-F5344CB8AC3E}">
        <p14:creationId xmlns:p14="http://schemas.microsoft.com/office/powerpoint/2010/main" val="2259290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a. </a:t>
            </a:r>
            <a:r>
              <a:rPr lang="en-US" sz="1200" kern="1200" dirty="0">
                <a:solidFill>
                  <a:schemeClr val="tx1"/>
                </a:solidFill>
                <a:latin typeface="+mn-lt"/>
                <a:ea typeface="+mn-ea"/>
                <a:cs typeface="+mn-cs"/>
              </a:rPr>
              <a:t>“Earth’s surface form is the result of tectonic processes that build up the land and erosional processes that wear down the land at the same time.”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dirty="0"/>
          </a:p>
        </p:txBody>
      </p:sp>
    </p:spTree>
    <p:extLst>
      <p:ext uri="{BB962C8B-B14F-4D97-AF65-F5344CB8AC3E}">
        <p14:creationId xmlns:p14="http://schemas.microsoft.com/office/powerpoint/2010/main" val="2259290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r>
              <a:rPr lang="en-US" baseline="0" dirty="0"/>
              <a:t>a. </a:t>
            </a:r>
            <a:r>
              <a:rPr lang="en-US" sz="1200" kern="1200" dirty="0">
                <a:solidFill>
                  <a:schemeClr val="tx1"/>
                </a:solidFill>
                <a:latin typeface="+mn-lt"/>
                <a:ea typeface="+mn-ea"/>
                <a:cs typeface="+mn-cs"/>
              </a:rPr>
              <a:t>“Next, we’ll explore science ideas about Earth’s changing surface from ECS lesson 1a.”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this question will guide student learning throughout ECS lesson 1a.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write the question in their science notebooks and draw a box around it.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r>
              <a:rPr lang="en-US" sz="1200" kern="1200" dirty="0">
                <a:solidFill>
                  <a:schemeClr val="tx1"/>
                </a:solidFill>
                <a:latin typeface="+mn-lt"/>
                <a:ea typeface="+mn-ea"/>
                <a:cs typeface="+mn-cs"/>
              </a:rPr>
              <a:t>a. “How would you describe the surface of Earth in each of these photos?”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this question with an elbow partner and develop an answer using descriptive terminology for the landforms and their shape.”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descriptions with the group. Probe their responses (e.g., “Can you say more about that?”) and elicit differing points of view (e.g., “Does everyone agree with that observation?”). Accept all responses at this point, but note whether participants are describing landforms or living things on Earth’s surface.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dirty="0"/>
          </a:p>
        </p:txBody>
      </p:sp>
    </p:spTree>
    <p:extLst>
      <p:ext uri="{BB962C8B-B14F-4D97-AF65-F5344CB8AC3E}">
        <p14:creationId xmlns:p14="http://schemas.microsoft.com/office/powerpoint/2010/main" val="2243850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r>
              <a:rPr lang="en-US" sz="1200" kern="1200" dirty="0">
                <a:solidFill>
                  <a:schemeClr val="tx1"/>
                </a:solidFill>
                <a:latin typeface="+mn-lt"/>
                <a:ea typeface="+mn-ea"/>
                <a:cs typeface="+mn-cs"/>
              </a:rPr>
              <a:t>a. “How would you describe the surface of Earth in each of these photos?”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this question with an elbow partner and develop an answer using descriptive terminology for the landforms and their shape.”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descriptions with the group. Probe their responses (e.g., “Can you say more about that?”) and elicit differing points of view (e.g., “Does everyone agree with that observation?”). Accept all responses at this point, but note whether participants are describing landforms or living things on Earth’s surface.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the structures in these photos are mostly human made, not the natural surface of Earth. Explain that geomorphologists don’t include human-made structures in their definition of Earth’s surface.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dirty="0"/>
          </a:p>
        </p:txBody>
      </p:sp>
    </p:spTree>
    <p:extLst>
      <p:ext uri="{BB962C8B-B14F-4D97-AF65-F5344CB8AC3E}">
        <p14:creationId xmlns:p14="http://schemas.microsoft.com/office/powerpoint/2010/main" val="278530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p>
          <a:p>
            <a:endParaRPr lang="en-US" altLang="en-US" baseline="0" dirty="0">
              <a:solidFill>
                <a:srgbClr val="000000"/>
              </a:solidFill>
            </a:endParaRPr>
          </a:p>
          <a:p>
            <a:pPr lvl="0" fontAlgn="base"/>
            <a:r>
              <a:rPr lang="en-US" sz="1200" b="0" u="none" strike="noStrike" kern="1200" baseline="0" dirty="0">
                <a:solidFill>
                  <a:srgbClr val="000000"/>
                </a:solidFill>
                <a:effectLst/>
                <a:latin typeface="+mn-lt"/>
                <a:ea typeface="+mn-ea"/>
                <a:cs typeface="+mn-cs"/>
              </a:rPr>
              <a:t>a. Review these norms as a group.</a:t>
            </a:r>
          </a:p>
          <a:p>
            <a:pPr lvl="0" fontAlgn="base"/>
            <a:r>
              <a:rPr lang="en-US" sz="1200" b="0" u="none" strike="noStrike" kern="1200" baseline="0" dirty="0">
                <a:solidFill>
                  <a:srgbClr val="000000"/>
                </a:solidFill>
                <a:effectLst/>
                <a:latin typeface="+mn-lt"/>
                <a:ea typeface="+mn-ea"/>
                <a:cs typeface="+mn-cs"/>
              </a:rPr>
              <a:t> </a:t>
            </a: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Ask:</a:t>
            </a:r>
            <a:r>
              <a:rPr lang="en-US" sz="1200" u="none" strike="noStrike" kern="1200" dirty="0">
                <a:solidFill>
                  <a:schemeClr val="tx1"/>
                </a:solidFill>
                <a:effectLst/>
                <a:latin typeface="+mn-lt"/>
                <a:ea typeface="+mn-ea"/>
                <a:cs typeface="+mn-cs"/>
              </a:rPr>
              <a:t> “Any comments or suggested changes? Which of these norms do you think we could get better at applying</a:t>
            </a:r>
            <a:r>
              <a:rPr lang="en-US" sz="1200" u="none" strike="noStrike" kern="1200" baseline="0" dirty="0">
                <a:solidFill>
                  <a:schemeClr val="tx1"/>
                </a:solidFill>
                <a:effectLst/>
                <a:latin typeface="+mn-lt"/>
                <a:ea typeface="+mn-ea"/>
                <a:cs typeface="+mn-cs"/>
              </a:rPr>
              <a:t> individually and as a group</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These norms will become increasingly important during the Summer Institute and throughout the academic year as we analyze one another’s classroom videos and learn together</a:t>
            </a:r>
            <a:r>
              <a:rPr lang="en-US" sz="1200" kern="1200" dirty="0">
                <a:solidFill>
                  <a:schemeClr val="tx1"/>
                </a:solidFill>
                <a:latin typeface="+mn-lt"/>
                <a:ea typeface="+mn-ea"/>
                <a:cs typeface="+mn-cs"/>
              </a:rPr>
              <a:t>.” </a:t>
            </a:r>
            <a:endParaRPr lang="en-US" altLang="en-US" baseline="0" dirty="0">
              <a:solidFill>
                <a:srgbClr val="000000"/>
              </a:solidFill>
            </a:endParaRPr>
          </a:p>
          <a:p>
            <a:endParaRPr lang="en-US" altLang="en-US" dirty="0">
              <a:solidFill>
                <a:srgbClr val="000000"/>
              </a:solidFill>
            </a:endParaRPr>
          </a:p>
        </p:txBody>
      </p:sp>
    </p:spTree>
    <p:extLst>
      <p:ext uri="{BB962C8B-B14F-4D97-AF65-F5344CB8AC3E}">
        <p14:creationId xmlns:p14="http://schemas.microsoft.com/office/powerpoint/2010/main" val="746988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“Which of these pictures show the natural surface of Earth, and which show something people have built on the surface? How do you know?”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Probe participants’ ideas (e.g., “Can you say more about that?”) and elicit differing points of view (e.g., “Does everyone agree with that observation?”). Then ask, “What would your 2nd graders think?”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that geomorphologists don’t include human-made structures in their definition of Earth’s surface.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dirty="0"/>
          </a:p>
        </p:txBody>
      </p:sp>
    </p:spTree>
    <p:extLst>
      <p:ext uri="{BB962C8B-B14F-4D97-AF65-F5344CB8AC3E}">
        <p14:creationId xmlns:p14="http://schemas.microsoft.com/office/powerpoint/2010/main" val="3844743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“Reflect on this question for a moment and then share your ideas with the group. Make sure to support your ideas with evidence from our investigations so far.”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record participants’ ideas on chart paper. Ask probe questions (e.g., “Can you say more about that?”) and elicit differing points of view (e.g., “Does everyone agree with that observation?”).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toward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consensus about what the surface of Earth looks like and record it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r>
              <a:rPr lang="en-US" baseline="0" dirty="0"/>
              <a:t>a. </a:t>
            </a:r>
            <a:r>
              <a:rPr lang="en-US" sz="1200" kern="1200" dirty="0">
                <a:solidFill>
                  <a:schemeClr val="tx1"/>
                </a:solidFill>
                <a:latin typeface="+mn-lt"/>
                <a:ea typeface="+mn-ea"/>
                <a:cs typeface="+mn-cs"/>
              </a:rPr>
              <a:t>“Now let’s explore science ideas about Earth’s changing surface from ECS lesson 1b.”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this question will guide student learning throughout ECS lesson 1b.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write the question in their science notebooks and draw a box around it.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5 min</a:t>
            </a:r>
          </a:p>
          <a:p>
            <a:pPr marL="228600" indent="-228600">
              <a:buAutoNum type="arabicPlain" startAt="5"/>
            </a:pPr>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“Before we think about how we can make landform models out of sand, let’s practice identifying and describing some different landforms.”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“Look at this image from our earlier investigation. What landform do you see?”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participants share their observations, record them on chart paper. Probe participants’ responses (e.g., “How do you know this is a landform?”) and elicit differing points of view (e.g., “Does everyone agree with that observation?”).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“How would 2nd graders describe this landform?”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Landform descriptions shouldn’t include life-forms, such as trees or grass.</a:t>
            </a:r>
          </a:p>
          <a:p>
            <a:pPr marL="228600" indent="-22860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dirty="0"/>
          </a:p>
        </p:txBody>
      </p:sp>
    </p:spTree>
    <p:extLst>
      <p:ext uri="{BB962C8B-B14F-4D97-AF65-F5344CB8AC3E}">
        <p14:creationId xmlns:p14="http://schemas.microsoft.com/office/powerpoint/2010/main" val="22438505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“Look at another image from our earlier investigation. What landform do you see?”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participants share their observations, record them on chart paper. Probe participants’ responses (e.g., “How do you know this is a landform?”) and elicit differing points of view (e.g., “Does everyone agree with that observation?”).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participants, “How would 2nd graders describe this landform?”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Landform descriptions shouldn’t include life-forms, such as trees or grass.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dirty="0"/>
          </a:p>
        </p:txBody>
      </p:sp>
    </p:spTree>
    <p:extLst>
      <p:ext uri="{BB962C8B-B14F-4D97-AF65-F5344CB8AC3E}">
        <p14:creationId xmlns:p14="http://schemas.microsoft.com/office/powerpoint/2010/main" val="4160328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7 min</a:t>
            </a:r>
          </a:p>
          <a:p>
            <a:endParaRPr lang="en-US" baseline="0" dirty="0"/>
          </a:p>
          <a:p>
            <a:r>
              <a:rPr lang="en-US" sz="1200" kern="1200" dirty="0">
                <a:solidFill>
                  <a:schemeClr val="tx1"/>
                </a:solidFill>
                <a:latin typeface="+mn-lt"/>
                <a:ea typeface="+mn-ea"/>
                <a:cs typeface="+mn-cs"/>
              </a:rPr>
              <a:t>a. Read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“Talk about these questions with an elbow partner and see if you can come up with a definition and several examples of landforms.”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pairs to share their definitions and examples with the group. Record participants’ ideas on chart paper.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Ask the group, “Can anyone add to or revise this definition of a landform? Can you think of other examples?”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Work together to reach a consensus on the definition of a landform and record it on chart paper.</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25 min</a:t>
            </a:r>
          </a:p>
          <a:p>
            <a:endParaRPr lang="en-US" dirty="0"/>
          </a:p>
          <a:p>
            <a:r>
              <a:rPr lang="en-US" sz="1200" kern="1200" dirty="0">
                <a:solidFill>
                  <a:schemeClr val="tx1"/>
                </a:solidFill>
                <a:latin typeface="+mn-lt"/>
                <a:ea typeface="+mn-ea"/>
                <a:cs typeface="+mn-cs"/>
              </a:rPr>
              <a:t>a. “Now that we’ve defined what landforms are and have identified a number of examples, let’s build some models of different landforms out of sand.”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gather in small groups of four. Distribute a laminated set of four different landform picture cards (from handout 5.6) to each group, along with the corresponding landform labels (from handout 5.7). Then give each group a blue plastic tablecloth to spread across the surface the group will be using and four trays of dampened sand.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Tell participants that the blue tablecloth represents water, and the sand represents land.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Read through the instructions on the slide. Emphasize that each group member should make only one landform, so groups will need to divvy up the landform picture cards. Each group member should also have only one tray of sand for creating the landform model.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that all nine landforms have been divvied up among the groups: mountain, hill, plain, valley, canyon, plateau, river, lake, and delta. If any of the landforms hasn’t been selected, ask a volunteer to swap out his or her landform with that one.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Remind participants to attach the correct landform label to their model when they’re finished.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landform models with the group. Then have them examine all of the models and discuss these questions:</a:t>
            </a:r>
          </a:p>
          <a:p>
            <a:pPr marL="320040" indent="-137160">
              <a:buFont typeface="Arial" pitchFamily="34" charset="0"/>
              <a:buChar char="•"/>
            </a:pPr>
            <a:r>
              <a:rPr lang="en-US" sz="1200" kern="1200" dirty="0">
                <a:solidFill>
                  <a:schemeClr val="tx1"/>
                </a:solidFill>
                <a:latin typeface="+mn-lt"/>
                <a:ea typeface="+mn-ea"/>
                <a:cs typeface="+mn-cs"/>
              </a:rPr>
              <a:t>What are some of the best examples of landforms among our models? </a:t>
            </a:r>
          </a:p>
          <a:p>
            <a:pPr marL="320040" indent="-137160">
              <a:buFont typeface="Arial" pitchFamily="34" charset="0"/>
              <a:buChar char="•"/>
            </a:pPr>
            <a:r>
              <a:rPr lang="en-US" sz="1200" kern="1200" dirty="0">
                <a:solidFill>
                  <a:schemeClr val="tx1"/>
                </a:solidFill>
                <a:latin typeface="+mn-lt"/>
                <a:ea typeface="+mn-ea"/>
                <a:cs typeface="+mn-cs"/>
              </a:rPr>
              <a:t>Which landforms were easiest to make?</a:t>
            </a:r>
          </a:p>
          <a:p>
            <a:pPr marL="320040" indent="-137160">
              <a:buFont typeface="Arial" pitchFamily="34" charset="0"/>
              <a:buChar char="•"/>
            </a:pPr>
            <a:r>
              <a:rPr lang="en-US" sz="1200" kern="1200" dirty="0">
                <a:solidFill>
                  <a:schemeClr val="tx1"/>
                </a:solidFill>
                <a:latin typeface="+mn-lt"/>
                <a:ea typeface="+mn-ea"/>
                <a:cs typeface="+mn-cs"/>
              </a:rPr>
              <a:t>Which landforms were more difficult to make?</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Use this opportunity to debrief on the activity and elicit feedback from participants by asking the following questions: </a:t>
            </a:r>
          </a:p>
          <a:p>
            <a:pPr marL="320040" indent="-137160">
              <a:buFont typeface="Arial" pitchFamily="34" charset="0"/>
              <a:buChar char="•"/>
            </a:pPr>
            <a:r>
              <a:rPr lang="en-US" sz="1200" kern="1200" dirty="0">
                <a:solidFill>
                  <a:schemeClr val="tx1"/>
                </a:solidFill>
                <a:latin typeface="+mn-lt"/>
                <a:ea typeface="+mn-ea"/>
                <a:cs typeface="+mn-cs"/>
              </a:rPr>
              <a:t>How well did our landform models represent the actual landforms? </a:t>
            </a:r>
          </a:p>
          <a:p>
            <a:pPr marL="320040" indent="-137160">
              <a:buFont typeface="Arial" pitchFamily="34" charset="0"/>
              <a:buChar char="•"/>
            </a:pPr>
            <a:r>
              <a:rPr lang="en-US" sz="1200" kern="1200" dirty="0">
                <a:solidFill>
                  <a:schemeClr val="tx1"/>
                </a:solidFill>
                <a:latin typeface="+mn-lt"/>
                <a:ea typeface="+mn-ea"/>
                <a:cs typeface="+mn-cs"/>
              </a:rPr>
              <a:t>How could we have demonstrated the shapes of different landforms more accurately? </a:t>
            </a:r>
          </a:p>
          <a:p>
            <a:pPr marL="320040" indent="-137160">
              <a:buFont typeface="Arial" pitchFamily="34" charset="0"/>
              <a:buChar char="•"/>
            </a:pPr>
            <a:r>
              <a:rPr lang="en-US" sz="1200" kern="1200" dirty="0">
                <a:solidFill>
                  <a:schemeClr val="tx1"/>
                </a:solidFill>
                <a:latin typeface="+mn-lt"/>
                <a:ea typeface="+mn-ea"/>
                <a:cs typeface="+mn-cs"/>
              </a:rPr>
              <a:t>What other ideas do you have about how we could represent the shapes of different landforms?</a:t>
            </a:r>
          </a:p>
          <a:p>
            <a:pPr marL="320040" indent="-137160">
              <a:buFont typeface="Arial" pitchFamily="34" charset="0"/>
              <a:buChar char="•"/>
            </a:pPr>
            <a:r>
              <a:rPr lang="en-US" sz="1200" kern="1200" dirty="0">
                <a:solidFill>
                  <a:schemeClr val="tx1"/>
                </a:solidFill>
                <a:latin typeface="+mn-lt"/>
                <a:ea typeface="+mn-ea"/>
                <a:cs typeface="+mn-cs"/>
              </a:rPr>
              <a:t>What difficulties do you think your students will have with this activity? </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r>
              <a:rPr lang="en-US" baseline="0" dirty="0"/>
              <a:t>a. </a:t>
            </a:r>
            <a:r>
              <a:rPr lang="en-US" sz="1200" kern="1200" dirty="0">
                <a:solidFill>
                  <a:schemeClr val="tx1"/>
                </a:solidFill>
                <a:latin typeface="+mn-lt"/>
                <a:ea typeface="+mn-ea"/>
                <a:cs typeface="+mn-cs"/>
              </a:rPr>
              <a:t>“Next, we’ll explore science ideas about Earth’s changing surface from ECS lesson 2a.”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a:solidFill>
                  <a:schemeClr val="tx1"/>
                </a:solidFill>
                <a:effectLst/>
                <a:latin typeface="+mn-lt"/>
                <a:ea typeface="+mn-ea"/>
                <a:cs typeface="+mn-cs"/>
              </a:rPr>
              <a:t>1 min</a:t>
            </a:r>
            <a:endParaRPr lang="en-US" sz="1300" dirty="0">
              <a:latin typeface="Arial" charset="0"/>
            </a:endParaRPr>
          </a:p>
          <a:p>
            <a:pPr eaLnBrk="1" hangingPunct="1"/>
            <a:endParaRPr lang="en-US" sz="1300"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from the STL strategies to the Science Content Storyline Lens strategies.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“Throughout the PD program,</a:t>
            </a:r>
            <a:r>
              <a:rPr lang="en-US" sz="1200" u="none" strike="noStrike" kern="1200" baseline="0" dirty="0">
                <a:solidFill>
                  <a:schemeClr val="tx1"/>
                </a:solidFill>
                <a:effectLst/>
                <a:latin typeface="+mn-lt"/>
                <a:ea typeface="+mn-ea"/>
                <a:cs typeface="+mn-cs"/>
              </a:rPr>
              <a:t> we’ll </a:t>
            </a:r>
            <a:r>
              <a:rPr lang="en-US" sz="1200" u="none" strike="noStrike" kern="1200" dirty="0">
                <a:solidFill>
                  <a:schemeClr val="tx1"/>
                </a:solidFill>
                <a:effectLst/>
                <a:latin typeface="+mn-lt"/>
                <a:ea typeface="+mn-ea"/>
                <a:cs typeface="+mn-cs"/>
              </a:rPr>
              <a:t>continue learning about the Student Thinking Lens (STL) strategies, but today we’ll transition to the Science Content Storyline Lens strategies.”</a:t>
            </a:r>
          </a:p>
          <a:p>
            <a:pPr lvl="0" fontAlgn="base"/>
            <a:endParaRPr lang="en-US" sz="1200" u="sng"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Highlight the SCSL strategies on the slide.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dirty="0"/>
          </a:p>
        </p:txBody>
      </p:sp>
    </p:spTree>
    <p:extLst>
      <p:ext uri="{BB962C8B-B14F-4D97-AF65-F5344CB8AC3E}">
        <p14:creationId xmlns:p14="http://schemas.microsoft.com/office/powerpoint/2010/main" val="3451241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this question will guide student learning throughout ECS lesson 2a.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write the question in their science notebooks and draw a box around it.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r>
              <a:rPr lang="en-US" sz="1200" kern="1200" dirty="0">
                <a:solidFill>
                  <a:schemeClr val="tx1"/>
                </a:solidFill>
                <a:latin typeface="+mn-lt"/>
                <a:ea typeface="+mn-ea"/>
                <a:cs typeface="+mn-cs"/>
              </a:rPr>
              <a:t>a. “Next, we’re going to become land detectives and investigate how the surface of Earth looks in different locations on a relief map.”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form small groups. Then give each group a plastic relief map of the United States.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find Seattle and Atlanta on their relief maps. Hold up one of the relief maps and point to each location.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Read the questions on the slide and ask participants to discuss these questions in their small groups.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While groups are discussing the questions, draw a Venn diagram on chart paper, with one circle labeled Seattle overlapping another circle labeled Atlanta. (See the sample diagram in ECS handout 2.1—Land Detectives—in the lesson plans binder.)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Invite participants to share their ideas for answering the questions on the slide. Record key ideas on chart paper.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“Now we’re going to use a Venn diagram to compare the land in Seattle, Washington, and Atlanta, Georgia. Think about what you observed about these locations on the relief map. How is the land the same in both places? How is it different?”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ideas from participants and write descriptive terms and landform names on the Venn diagram. </a:t>
            </a:r>
          </a:p>
          <a:p>
            <a:pPr marL="320040" indent="-137160">
              <a:buFont typeface="Arial" pitchFamily="34" charset="0"/>
              <a:buChar char="•"/>
            </a:pPr>
            <a:r>
              <a:rPr lang="en-US" sz="1200" kern="1200" dirty="0">
                <a:solidFill>
                  <a:schemeClr val="tx1"/>
                </a:solidFill>
                <a:latin typeface="+mn-lt"/>
                <a:ea typeface="+mn-ea"/>
                <a:cs typeface="+mn-cs"/>
              </a:rPr>
              <a:t>Write the unique features of a particular location in the circle for that city. </a:t>
            </a:r>
          </a:p>
          <a:p>
            <a:pPr marL="320040" indent="-137160">
              <a:buFont typeface="Arial" pitchFamily="34" charset="0"/>
              <a:buChar char="•"/>
            </a:pPr>
            <a:r>
              <a:rPr lang="en-US" sz="1200" kern="1200" dirty="0">
                <a:solidFill>
                  <a:schemeClr val="tx1"/>
                </a:solidFill>
                <a:latin typeface="+mn-lt"/>
                <a:ea typeface="+mn-ea"/>
                <a:cs typeface="+mn-cs"/>
              </a:rPr>
              <a:t>If both locations share features or characteristics, write them in the overlapping area of the diagram.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“Does everyone agree with this idea? Do you have any corrections or additions to make to our diagram?”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finalizing the Venn diagram, discuss what it reveals about the land in each location.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62</a:t>
            </a:fld>
            <a:endParaRPr lang="en-US" dirty="0"/>
          </a:p>
        </p:txBody>
      </p:sp>
    </p:spTree>
    <p:extLst>
      <p:ext uri="{BB962C8B-B14F-4D97-AF65-F5344CB8AC3E}">
        <p14:creationId xmlns:p14="http://schemas.microsoft.com/office/powerpoint/2010/main" val="17655936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r>
              <a:rPr lang="en-US" baseline="0" dirty="0"/>
              <a:t>a. </a:t>
            </a:r>
            <a:r>
              <a:rPr lang="en-US" sz="1200" kern="1200" dirty="0">
                <a:solidFill>
                  <a:schemeClr val="tx1"/>
                </a:solidFill>
                <a:latin typeface="+mn-lt"/>
                <a:ea typeface="+mn-ea"/>
                <a:cs typeface="+mn-cs"/>
              </a:rPr>
              <a:t>“Our last investigation will focus on science ideas about Earth’s changing surface from ECS lesson 2b.”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“T</a:t>
            </a:r>
            <a:r>
              <a:rPr lang="en-US" sz="1200" kern="1200" dirty="0">
                <a:solidFill>
                  <a:schemeClr val="tx1"/>
                </a:solidFill>
                <a:latin typeface="+mn-lt"/>
                <a:ea typeface="+mn-ea"/>
                <a:cs typeface="+mn-cs"/>
              </a:rPr>
              <a:t>his question will guide student learning throughout ECS lesson 2b as well.”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write the question in their science notebooks and draw a box around it.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“Let’s investigate two new locations on our relief maps.”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instructions and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discuss these questions in their small groups.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While groups are discussing the questions, draw a Venn diagram on chart paper, with one circle labeled Chicago overlapping another circle labeled Salt Lake City. (See the sample diagram in ECS handout 2.4—Land Detectives—in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plans binder.)</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Use the new </a:t>
            </a:r>
            <a:r>
              <a:rPr lang="en-US" sz="1200" kern="1200" dirty="0">
                <a:solidFill>
                  <a:schemeClr val="tx1"/>
                </a:solidFill>
                <a:latin typeface="+mn-lt"/>
                <a:ea typeface="+mn-ea"/>
                <a:cs typeface="+mn-cs"/>
              </a:rPr>
              <a:t>Venn diagram to compare the land in Chicago and Salt Lake City. Ask participants</a:t>
            </a:r>
            <a:r>
              <a:rPr lang="en-US" sz="1200" kern="1200" baseline="0" dirty="0">
                <a:solidFill>
                  <a:schemeClr val="tx1"/>
                </a:solidFill>
                <a:latin typeface="+mn-lt"/>
                <a:ea typeface="+mn-ea"/>
                <a:cs typeface="+mn-cs"/>
              </a:rPr>
              <a:t> to think </a:t>
            </a:r>
            <a:r>
              <a:rPr lang="en-US" sz="1200" kern="1200" dirty="0">
                <a:solidFill>
                  <a:schemeClr val="tx1"/>
                </a:solidFill>
                <a:latin typeface="+mn-lt"/>
                <a:ea typeface="+mn-ea"/>
                <a:cs typeface="+mn-cs"/>
              </a:rPr>
              <a:t>about what they observed about these locations on the relief map. How is the land the same in both places?</a:t>
            </a:r>
            <a:r>
              <a:rPr lang="en-US" sz="1200" kern="1200" baseline="0" dirty="0">
                <a:solidFill>
                  <a:schemeClr val="tx1"/>
                </a:solidFill>
                <a:latin typeface="+mn-lt"/>
                <a:ea typeface="+mn-ea"/>
                <a:cs typeface="+mn-cs"/>
              </a:rPr>
              <a:t> How is it</a:t>
            </a:r>
            <a:r>
              <a:rPr lang="en-US" sz="1200" kern="1200" dirty="0">
                <a:solidFill>
                  <a:schemeClr val="tx1"/>
                </a:solidFill>
                <a:latin typeface="+mn-lt"/>
                <a:ea typeface="+mn-ea"/>
                <a:cs typeface="+mn-cs"/>
              </a:rPr>
              <a:t> different?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ideas from participants and write descriptive terms and landform names on the Venn diagram. </a:t>
            </a:r>
          </a:p>
          <a:p>
            <a:pPr marL="320040" indent="-137160">
              <a:buFont typeface="Arial" pitchFamily="34" charset="0"/>
              <a:buChar char="•"/>
            </a:pPr>
            <a:r>
              <a:rPr lang="en-US" sz="1200" kern="1200" dirty="0">
                <a:solidFill>
                  <a:schemeClr val="tx1"/>
                </a:solidFill>
                <a:latin typeface="+mn-lt"/>
                <a:ea typeface="+mn-ea"/>
                <a:cs typeface="+mn-cs"/>
              </a:rPr>
              <a:t>Write the unique features of a particular location in the circle for that city. </a:t>
            </a:r>
          </a:p>
          <a:p>
            <a:pPr marL="320040" indent="-137160">
              <a:buFont typeface="Arial" pitchFamily="34" charset="0"/>
              <a:buChar char="•"/>
            </a:pPr>
            <a:r>
              <a:rPr lang="en-US" sz="1200" kern="1200" dirty="0">
                <a:solidFill>
                  <a:schemeClr val="tx1"/>
                </a:solidFill>
                <a:latin typeface="+mn-lt"/>
                <a:ea typeface="+mn-ea"/>
                <a:cs typeface="+mn-cs"/>
              </a:rPr>
              <a:t>If both locations share features or characteristics, write them in the overlapping area of the diagram.</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dirty="0"/>
          </a:p>
        </p:txBody>
      </p:sp>
    </p:spTree>
    <p:extLst>
      <p:ext uri="{BB962C8B-B14F-4D97-AF65-F5344CB8AC3E}">
        <p14:creationId xmlns:p14="http://schemas.microsoft.com/office/powerpoint/2010/main" val="17655936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“Now I’d like you to use the sentence starters on this slide to make claims about how landforms in Chicago and Salt Lake City are the same and different. Make sure to support your claims with evidence.”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share their claims and evidence by complete the sentence starters. Record their claims and evidence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the group, “Does everyone agree with this claim and evidence? Do you have any corrections or additions you’d like to make?”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together to reach a consensus on each claim.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Ask, “What challenges do you predict your 2nd graders will have arriving at these conclusions?”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67</a:t>
            </a:fld>
            <a:endParaRPr lang="en-US" dirty="0"/>
          </a:p>
        </p:txBody>
      </p:sp>
    </p:spTree>
    <p:extLst>
      <p:ext uri="{BB962C8B-B14F-4D97-AF65-F5344CB8AC3E}">
        <p14:creationId xmlns:p14="http://schemas.microsoft.com/office/powerpoint/2010/main" val="38948622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effectLst/>
                <a:latin typeface="+mn-lt"/>
                <a:ea typeface="+mn-ea"/>
                <a:cs typeface="+mn-cs"/>
              </a:rPr>
              <a:t>a. Review the focus question on the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a:t>
            </a:r>
            <a:r>
              <a:rPr lang="en-US" sz="1200" b="1" kern="1200" dirty="0">
                <a:solidFill>
                  <a:schemeClr val="tx1"/>
                </a:solidFill>
                <a:effectLst/>
                <a:latin typeface="+mn-lt"/>
                <a:ea typeface="+mn-ea"/>
                <a:cs typeface="+mn-cs"/>
              </a:rPr>
              <a:t>Individuals:</a:t>
            </a:r>
            <a:r>
              <a:rPr lang="en-US" sz="1200" kern="1200" dirty="0">
                <a:solidFill>
                  <a:schemeClr val="tx1"/>
                </a:solidFill>
                <a:effectLst/>
                <a:latin typeface="+mn-lt"/>
                <a:ea typeface="+mn-ea"/>
                <a:cs typeface="+mn-cs"/>
              </a:rPr>
              <a:t> Answer this question in your science notebooks using evidence from our relief maps, Venn diagrams, and landform models to support your ideas.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Invite participants to share their ideas and evidence with the group.</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Review the key science ideas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a:p>
        </p:txBody>
      </p:sp>
    </p:spTree>
    <p:extLst>
      <p:ext uri="{BB962C8B-B14F-4D97-AF65-F5344CB8AC3E}">
        <p14:creationId xmlns:p14="http://schemas.microsoft.com/office/powerpoint/2010/main" val="263640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marL="228600" indent="-228600" defTabSz="881390">
              <a:buNone/>
              <a:defRPr/>
            </a:pPr>
            <a:endParaRPr lang="en-US" sz="1200" kern="1200" dirty="0">
              <a:solidFill>
                <a:schemeClr val="tx1"/>
              </a:solidFill>
              <a:latin typeface="Arial" charset="0"/>
              <a:ea typeface="+mn-ea"/>
              <a:cs typeface="+mn-cs"/>
            </a:endParaRPr>
          </a:p>
          <a:p>
            <a:pPr lvl="0" fontAlgn="base"/>
            <a:r>
              <a:rPr lang="en-US" sz="1200" u="none" strike="noStrike" kern="1200" dirty="0">
                <a:solidFill>
                  <a:schemeClr val="tx1"/>
                </a:solidFill>
                <a:effectLst/>
                <a:latin typeface="+mn-lt"/>
                <a:ea typeface="+mn-ea"/>
                <a:cs typeface="+mn-cs"/>
              </a:rPr>
              <a:t>a. “This week we’ll focus on a new content area: Earth’s changing surface. We’ll also examine the Science Content Storyline Lens strategies and the ECS lessons you’ll be teaching in the fall, analyze video clips of those lessons, and deepen your science-content knowledge related to the lesson plans.”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“On the last day of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PD program, we’ll review the lesson plans and the schedule for the academic year.” </a:t>
            </a:r>
          </a:p>
          <a:p>
            <a:pPr lvl="0" fontAlgn="base"/>
            <a:endParaRPr lang="en-US" sz="120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c. </a:t>
            </a:r>
            <a:r>
              <a:rPr lang="en-US" sz="1200" u="none" strike="noStrike" kern="1200" dirty="0">
                <a:solidFill>
                  <a:schemeClr val="tx1"/>
                </a:solidFill>
                <a:latin typeface="+mn-lt"/>
                <a:ea typeface="+mn-ea"/>
                <a:cs typeface="+mn-cs"/>
              </a:rPr>
              <a:t>“You may notice that we skip strategy E: Sequence key science ideas and activities appropriately. This strategy will be addressed during the school year as you teach the STeLLA lesson plans and analyze how they’re sequenced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within each lesson and across lessons.” </a:t>
            </a:r>
          </a:p>
          <a:p>
            <a:pPr lvl="0" fontAlgn="base"/>
            <a:endParaRPr lang="en-US" sz="1200" u="none" strike="noStrike" kern="1200" dirty="0">
              <a:solidFill>
                <a:schemeClr val="tx1"/>
              </a:solidFill>
              <a:effectLst/>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dirty="0"/>
          </a:p>
        </p:txBody>
      </p:sp>
    </p:spTree>
    <p:extLst>
      <p:ext uri="{BB962C8B-B14F-4D97-AF65-F5344CB8AC3E}">
        <p14:creationId xmlns:p14="http://schemas.microsoft.com/office/powerpoint/2010/main" val="24397918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Review the focus questions addressed during today’s session.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dirty="0"/>
          </a:p>
        </p:txBody>
      </p:sp>
    </p:spTree>
    <p:extLst>
      <p:ext uri="{BB962C8B-B14F-4D97-AF65-F5344CB8AC3E}">
        <p14:creationId xmlns:p14="http://schemas.microsoft.com/office/powerpoint/2010/main" val="12775948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a:t>
            </a:r>
            <a:r>
              <a:rPr lang="en-US" sz="1200" b="0" u="none" strike="noStrike" kern="1200" baseline="0" dirty="0">
                <a:solidFill>
                  <a:schemeClr val="tx1"/>
                </a:solidFill>
                <a:effectLst/>
                <a:latin typeface="+mn-lt"/>
                <a:ea typeface="+mn-ea"/>
                <a:cs typeface="+mn-cs"/>
              </a:rPr>
              <a:t> min</a:t>
            </a:r>
            <a:endParaRPr lang="en-US" sz="1200" b="0" u="none" strike="noStrike" kern="1200" dirty="0">
              <a:solidFill>
                <a:schemeClr val="tx1"/>
              </a:solidFill>
              <a:effectLst/>
              <a:latin typeface="+mn-lt"/>
              <a:ea typeface="+mn-ea"/>
              <a:cs typeface="+mn-cs"/>
            </a:endParaRP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Ask participants to reflect on the work they accomplished during today’s lesson analysis and then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Invite participants to share their ideas for modifying the image of effective science teaching based on today’s work. Revise the chart as needed.</a:t>
            </a:r>
            <a:r>
              <a:rPr lang="en-US" dirty="0"/>
              <a:t> </a:t>
            </a:r>
            <a:endParaRPr lang="en-US" sz="15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71</a:t>
            </a:fld>
            <a:endParaRPr lang="en-US" dirty="0"/>
          </a:p>
        </p:txBody>
      </p:sp>
    </p:spTree>
    <p:extLst>
      <p:ext uri="{BB962C8B-B14F-4D97-AF65-F5344CB8AC3E}">
        <p14:creationId xmlns:p14="http://schemas.microsoft.com/office/powerpoint/2010/main" val="5217407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 min</a:t>
            </a:r>
          </a:p>
          <a:p>
            <a:pPr lvl="0" fontAlgn="base"/>
            <a:endParaRPr lang="en-US" sz="1200" b="0" u="none" strike="noStrike" kern="1200" dirty="0">
              <a:solidFill>
                <a:schemeClr val="tx1"/>
              </a:solidFill>
              <a:effectLst/>
              <a:latin typeface="+mn-lt"/>
              <a:ea typeface="+mn-ea"/>
              <a:cs typeface="+mn-cs"/>
            </a:endParaRPr>
          </a:p>
          <a:p>
            <a:pPr marL="0" lvl="0" indent="0" fontAlgn="base">
              <a:buAutoNum type="alphaLcPeriod"/>
            </a:pPr>
            <a:r>
              <a:rPr lang="en-US" sz="1200" b="0"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Present the options on the slide and give </a:t>
            </a:r>
            <a:r>
              <a:rPr lang="en-US" sz="1200" kern="1200">
                <a:solidFill>
                  <a:schemeClr val="tx1"/>
                </a:solidFill>
                <a:effectLst/>
                <a:latin typeface="+mn-lt"/>
                <a:ea typeface="+mn-ea"/>
                <a:cs typeface="+mn-cs"/>
              </a:rPr>
              <a:t>participants 1 minute </a:t>
            </a:r>
            <a:r>
              <a:rPr lang="en-US" sz="1200" kern="1200" dirty="0">
                <a:solidFill>
                  <a:schemeClr val="tx1"/>
                </a:solidFill>
                <a:effectLst/>
                <a:latin typeface="+mn-lt"/>
                <a:ea typeface="+mn-ea"/>
                <a:cs typeface="+mn-cs"/>
              </a:rPr>
              <a:t>to come up with a statement that summarizes today’s content deepening work in one of these areas.</a:t>
            </a:r>
          </a:p>
          <a:p>
            <a:pPr marL="0" lvl="0" indent="0" fontAlgn="base">
              <a:buNone/>
            </a:pPr>
            <a:endParaRPr lang="en-US" sz="1200" kern="1200" dirty="0">
              <a:solidFill>
                <a:schemeClr val="tx1"/>
              </a:solidFill>
              <a:effectLst/>
              <a:latin typeface="+mn-lt"/>
              <a:ea typeface="+mn-ea"/>
              <a:cs typeface="+mn-cs"/>
            </a:endParaRPr>
          </a:p>
          <a:p>
            <a:pPr marL="0" lvl="0" indent="0" fontAlgn="base">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round-robin (2 min):</a:t>
            </a:r>
            <a:r>
              <a:rPr lang="en-US" sz="1200" kern="1200" dirty="0">
                <a:solidFill>
                  <a:schemeClr val="tx1"/>
                </a:solidFill>
                <a:latin typeface="+mn-lt"/>
                <a:ea typeface="+mn-ea"/>
                <a:cs typeface="+mn-cs"/>
              </a:rPr>
              <a:t> Go quickly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around the room and have each participant share one summarizing statement. </a:t>
            </a:r>
            <a:r>
              <a:rPr lang="en-US" sz="1200" b="1" kern="1200" dirty="0">
                <a:solidFill>
                  <a:schemeClr val="tx1"/>
                </a:solidFill>
                <a:latin typeface="+mn-lt"/>
                <a:ea typeface="+mn-ea"/>
                <a:cs typeface="+mn-cs"/>
              </a:rPr>
              <a:t>Push for complete sentences!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72</a:t>
            </a:fld>
            <a:endParaRPr lang="en-US" dirty="0"/>
          </a:p>
        </p:txBody>
      </p:sp>
    </p:spTree>
    <p:extLst>
      <p:ext uri="{BB962C8B-B14F-4D97-AF65-F5344CB8AC3E}">
        <p14:creationId xmlns:p14="http://schemas.microsoft.com/office/powerpoint/2010/main" val="5771983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on the slide and have participants write it in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are clear about th</a:t>
            </a:r>
            <a:r>
              <a:rPr lang="en-US" sz="1200" kern="1200" baseline="0" dirty="0">
                <a:solidFill>
                  <a:schemeClr val="tx1"/>
                </a:solidFill>
                <a:latin typeface="+mn-lt"/>
                <a:ea typeface="+mn-ea"/>
                <a:cs typeface="+mn-cs"/>
              </a:rPr>
              <a:t>e </a:t>
            </a:r>
            <a:r>
              <a:rPr lang="en-US" sz="1200" kern="1200" dirty="0">
                <a:solidFill>
                  <a:schemeClr val="tx1"/>
                </a:solidFill>
                <a:latin typeface="+mn-lt"/>
                <a:ea typeface="+mn-ea"/>
                <a:cs typeface="+mn-cs"/>
              </a:rPr>
              <a:t>reading and writing tasks. </a:t>
            </a:r>
            <a:endParaRPr lang="en-US" dirty="0"/>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73</a:t>
            </a:fld>
            <a:endParaRPr lang="en-US" dirty="0"/>
          </a:p>
        </p:txBody>
      </p:sp>
    </p:spTree>
    <p:extLst>
      <p:ext uri="{BB962C8B-B14F-4D97-AF65-F5344CB8AC3E}">
        <p14:creationId xmlns:p14="http://schemas.microsoft.com/office/powerpoint/2010/main" val="37570890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3</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Go over the information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review the Extended Homework assignment sheet (handout 5.8), which provides further details about the assignment.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a:t>
            </a:r>
            <a:r>
              <a:rPr lang="en-US" sz="1200" kern="1200" dirty="0">
                <a:solidFill>
                  <a:schemeClr val="tx1"/>
                </a:solidFill>
                <a:effectLst/>
                <a:latin typeface="+mn-lt"/>
                <a:ea typeface="+mn-ea"/>
                <a:cs typeface="+mn-cs"/>
              </a:rPr>
              <a:t>participants that they’re responsible for reading parts A and B of their assigned lesson plan.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Assign a two-part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plan to each participant.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Ask if there are any questions about the assignment.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The group share-out on the last day of the PD program</a:t>
            </a:r>
            <a:r>
              <a:rPr lang="en-US" sz="1200" kern="1200" baseline="0" dirty="0">
                <a:solidFill>
                  <a:schemeClr val="tx1"/>
                </a:solidFill>
                <a:latin typeface="+mn-lt"/>
                <a:ea typeface="+mn-ea"/>
                <a:cs typeface="+mn-cs"/>
              </a:rPr>
              <a:t> (day 8) </a:t>
            </a:r>
            <a:r>
              <a:rPr lang="en-US" sz="1200" kern="1200" dirty="0">
                <a:solidFill>
                  <a:schemeClr val="tx1"/>
                </a:solidFill>
                <a:latin typeface="+mn-lt"/>
                <a:ea typeface="+mn-ea"/>
                <a:cs typeface="+mn-cs"/>
              </a:rPr>
              <a:t>should focus on the assignment-sheet questions (section 2). Participants won’t have time to share all the details of each lesson plan.  </a:t>
            </a:r>
            <a:endParaRPr lang="en-US" dirty="0"/>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46" indent="-307787"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8" indent="-246229" eaLnBrk="0" hangingPunct="0">
              <a:defRPr>
                <a:solidFill>
                  <a:schemeClr val="tx1"/>
                </a:solidFill>
                <a:latin typeface="Arial" charset="0"/>
              </a:defRPr>
            </a:lvl5pPr>
            <a:lvl6pPr marL="2708526" indent="-246229" eaLnBrk="0" fontAlgn="base" hangingPunct="0">
              <a:spcBef>
                <a:spcPct val="0"/>
              </a:spcBef>
              <a:spcAft>
                <a:spcPct val="0"/>
              </a:spcAft>
              <a:defRPr>
                <a:solidFill>
                  <a:schemeClr val="tx1"/>
                </a:solidFill>
                <a:latin typeface="Arial" charset="0"/>
              </a:defRPr>
            </a:lvl6pPr>
            <a:lvl7pPr marL="3200986"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4" indent="-246229"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74</a:t>
            </a:fld>
            <a:endParaRPr lang="en-US" dirty="0"/>
          </a:p>
        </p:txBody>
      </p:sp>
    </p:spTree>
    <p:extLst>
      <p:ext uri="{BB962C8B-B14F-4D97-AF65-F5344CB8AC3E}">
        <p14:creationId xmlns:p14="http://schemas.microsoft.com/office/powerpoint/2010/main" val="3166034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BDC9F488-5B1C-4ABE-8F34-3EEC0EE5DDBB}" type="slidenum">
              <a:rPr lang="en-US" smtClean="0"/>
              <a:pPr eaLnBrk="1" hangingPunct="1"/>
              <a:t>75</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a:t>7 min </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Allow </a:t>
            </a:r>
            <a:r>
              <a:rPr lang="en-US" sz="1200" b="1" kern="1200" dirty="0">
                <a:solidFill>
                  <a:schemeClr val="tx1"/>
                </a:solidFill>
                <a:latin typeface="+mn-lt"/>
                <a:ea typeface="+mn-ea"/>
                <a:cs typeface="+mn-cs"/>
              </a:rPr>
              <a:t>at least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5 minutes </a:t>
            </a:r>
            <a:r>
              <a:rPr lang="en-US" sz="1200" kern="1200" dirty="0">
                <a:solidFill>
                  <a:schemeClr val="tx1"/>
                </a:solidFill>
                <a:latin typeface="+mn-lt"/>
                <a:ea typeface="+mn-ea"/>
                <a:cs typeface="+mn-cs"/>
              </a:rPr>
              <a:t>for participants to think about today’s session and write their reflections and feedback on the Daily Reflections</a:t>
            </a:r>
            <a:r>
              <a:rPr lang="en-US" sz="1200" kern="1200" baseline="0" dirty="0">
                <a:solidFill>
                  <a:schemeClr val="tx1"/>
                </a:solidFill>
                <a:latin typeface="+mn-lt"/>
                <a:ea typeface="+mn-ea"/>
                <a:cs typeface="+mn-cs"/>
              </a:rPr>
              <a:t> sheet (handout 5.9 in PD program binder)</a:t>
            </a:r>
            <a:r>
              <a:rPr lang="en-US" sz="1200" kern="1200" dirty="0">
                <a:solidFill>
                  <a:schemeClr val="tx1"/>
                </a:solidFill>
                <a:latin typeface="+mn-lt"/>
                <a:ea typeface="+mn-ea"/>
                <a:cs typeface="+mn-cs"/>
              </a:rPr>
              <a:t>.</a:t>
            </a:r>
            <a:endParaRPr lang="en-US" dirty="0"/>
          </a:p>
        </p:txBody>
      </p:sp>
      <p:sp>
        <p:nvSpPr>
          <p:cNvPr id="2" name="Date Placeholder 1"/>
          <p:cNvSpPr>
            <a:spLocks noGrp="1"/>
          </p:cNvSpPr>
          <p:nvPr>
            <p:ph type="dt" idx="10"/>
          </p:nvPr>
        </p:nvSpPr>
        <p:spPr/>
        <p:txBody>
          <a:bodyPr/>
          <a:lstStyle/>
          <a:p>
            <a:pPr>
              <a:defRPr/>
            </a:pPr>
            <a:fld id="{5DEC14B8-E9C9-40D6-A20F-CDA1A307A92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7939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r>
              <a:rPr lang="en-US" sz="1200" kern="1200" dirty="0">
                <a:solidFill>
                  <a:schemeClr val="tx1"/>
                </a:solidFill>
                <a:latin typeface="+mn-lt"/>
                <a:ea typeface="+mn-ea"/>
                <a:cs typeface="+mn-cs"/>
              </a:rPr>
              <a:t>a. Introduce the focus questions that will guide today’s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dirty="0"/>
          </a:p>
        </p:txBody>
      </p:sp>
    </p:spTree>
    <p:extLst>
      <p:ext uri="{BB962C8B-B14F-4D97-AF65-F5344CB8AC3E}">
        <p14:creationId xmlns:p14="http://schemas.microsoft.com/office/powerpoint/2010/main" val="127759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7 min</a:t>
            </a:r>
          </a:p>
          <a:p>
            <a:endParaRPr lang="en-US" sz="270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this slide only if it wasn’t used on day 4.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in your science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 aloud.)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a:t>
            </a:r>
          </a:p>
          <a:p>
            <a:r>
              <a:rPr lang="en-US" sz="1200" kern="1200" dirty="0">
                <a:solidFill>
                  <a:schemeClr val="tx1"/>
                </a:solidFill>
                <a:latin typeface="+mn-lt"/>
                <a:ea typeface="+mn-ea"/>
                <a:cs typeface="+mn-cs"/>
              </a:rPr>
              <a:t>2. Many</a:t>
            </a:r>
          </a:p>
          <a:p>
            <a:r>
              <a:rPr lang="en-US" sz="1200" kern="1200" dirty="0">
                <a:solidFill>
                  <a:schemeClr val="tx1"/>
                </a:solidFill>
                <a:latin typeface="+mn-lt"/>
                <a:ea typeface="+mn-ea"/>
                <a:cs typeface="+mn-cs"/>
              </a:rPr>
              <a:t>3. False</a:t>
            </a:r>
          </a:p>
          <a:p>
            <a:r>
              <a:rPr lang="en-US" sz="1200" kern="1200" dirty="0">
                <a:solidFill>
                  <a:schemeClr val="tx1"/>
                </a:solidFill>
                <a:latin typeface="+mn-lt"/>
                <a:ea typeface="+mn-ea"/>
                <a:cs typeface="+mn-cs"/>
              </a:rPr>
              <a:t>4. Challenge (and probe)</a:t>
            </a:r>
          </a:p>
          <a:p>
            <a:r>
              <a:rPr lang="en-US" sz="1200" kern="1200" dirty="0">
                <a:solidFill>
                  <a:schemeClr val="tx1"/>
                </a:solidFill>
                <a:latin typeface="+mn-lt"/>
                <a:ea typeface="+mn-ea"/>
                <a:cs typeface="+mn-cs"/>
              </a:rPr>
              <a:t>5. Judiciously (defined as “good or discriminating judgment; wise, sensible, or well advised”)</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dirty="0"/>
          </a:p>
        </p:txBody>
      </p:sp>
    </p:spTree>
    <p:extLst>
      <p:ext uri="{BB962C8B-B14F-4D97-AF65-F5344CB8AC3E}">
        <p14:creationId xmlns:p14="http://schemas.microsoft.com/office/powerpoint/2010/main" val="84187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35321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57052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1167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117644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53772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87916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2474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67932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286352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352345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259807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298169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4235306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403167913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1750472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9" name="Footer Placeholder 7"/>
          <p:cNvSpPr>
            <a:spLocks noGrp="1"/>
          </p:cNvSpPr>
          <p:nvPr>
            <p:ph type="ftr" sz="quarter" idx="11"/>
          </p:nvPr>
        </p:nvSpPr>
        <p:spPr/>
        <p:txBody>
          <a:bodyPr/>
          <a:lstStyle>
            <a:lvl1pPr>
              <a:defRPr/>
            </a:lvl1pPr>
          </a:lstStyle>
          <a:p>
            <a:endParaRPr lang="en-US" dirty="0"/>
          </a:p>
        </p:txBody>
      </p:sp>
      <p:sp>
        <p:nvSpPr>
          <p:cNvPr id="10" name="Slide Number Placeholder 8"/>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592469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1366637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47434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7" name="Footer Placeholder 5"/>
          <p:cNvSpPr>
            <a:spLocks noGrp="1"/>
          </p:cNvSpPr>
          <p:nvPr>
            <p:ph type="ftr" sz="quarter" idx="11"/>
          </p:nvPr>
        </p:nvSpPr>
        <p:spPr/>
        <p:txBody>
          <a:bodyPr/>
          <a:lstStyle>
            <a:lvl1pPr>
              <a:defRPr/>
            </a:lvl1pPr>
          </a:lstStyle>
          <a:p>
            <a:endParaRPr lang="en-US" dirty="0"/>
          </a:p>
        </p:txBody>
      </p:sp>
      <p:sp>
        <p:nvSpPr>
          <p:cNvPr id="8" name="Slide Number Placeholder 6"/>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1308529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3676363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462086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261783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6488359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latin typeface="Aria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latin typeface="Arial"/>
              </a:rPr>
              <a:pPr defTabSz="457200"/>
              <a:t>1/7/2020</a:t>
            </a:fld>
            <a:endParaRPr lang="en-US" dirty="0">
              <a:latin typeface="Arial"/>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latin typeface="Arial"/>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latin typeface="Arial"/>
              </a:rPr>
              <a:pPr defTabSz="457200"/>
              <a:t>‹#›</a:t>
            </a:fld>
            <a:endParaRPr lang="en-US" dirty="0">
              <a:latin typeface="Arial"/>
            </a:endParaRPr>
          </a:p>
        </p:txBody>
      </p:sp>
    </p:spTree>
    <p:extLst>
      <p:ext uri="{BB962C8B-B14F-4D97-AF65-F5344CB8AC3E}">
        <p14:creationId xmlns:p14="http://schemas.microsoft.com/office/powerpoint/2010/main" val="34408379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youtube.com/embed/yz_v7DBAeOg" TargetMode="External"/><Relationship Id="rId4" Type="http://schemas.openxmlformats.org/officeDocument/2006/relationships/hyperlink" Target="6.1_stella_fw_becastro_l1_c1_web.mp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youtube.com/embed/ENaMLG-CPsg" TargetMode="External"/><Relationship Id="rId4" Type="http://schemas.openxmlformats.org/officeDocument/2006/relationships/hyperlink" Target="6.1_stella_fw_becastro_l1_c1_web.mp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youtube.com/embed/3P8XuR_MrKA" TargetMode="External"/><Relationship Id="rId4" Type="http://schemas.openxmlformats.org/officeDocument/2006/relationships/hyperlink" Target="6.3_stella_fw_becastro_l1_c3_web.mp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6.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a:solidFill>
                  <a:srgbClr val="000090"/>
                </a:solidFill>
                <a:latin typeface="Lucida Sans Unicode" pitchFamily="34" charset="0"/>
              </a:rPr>
              <a:t>RESPeCT Summer Institute </a:t>
            </a:r>
            <a:endParaRPr lang="en-US" altLang="en-US" sz="1600" dirty="0">
              <a:solidFill>
                <a:srgbClr val="00009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86175" y="2438400"/>
            <a:ext cx="1952625" cy="646331"/>
          </a:xfrm>
          <a:prstGeom prst="rect">
            <a:avLst/>
          </a:prstGeom>
          <a:noFill/>
        </p:spPr>
        <p:txBody>
          <a:bodyPr wrap="square" rtlCol="0">
            <a:spAutoFit/>
          </a:bodyPr>
          <a:lstStyle/>
          <a:p>
            <a:r>
              <a:rPr lang="en-US" sz="3600" dirty="0">
                <a:solidFill>
                  <a:srgbClr val="1F497D"/>
                </a:solidFill>
                <a:latin typeface="Calibri" pitchFamily="34" charset="0"/>
              </a:rPr>
              <a:t>Day 5</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Autofit/>
          </a:bodyPr>
          <a:lstStyle/>
          <a:p>
            <a:r>
              <a:rPr lang="en-US" sz="3800" dirty="0"/>
              <a:t>Use and Apply Your Content Deepening Knowledge</a:t>
            </a:r>
          </a:p>
        </p:txBody>
      </p:sp>
      <p:sp>
        <p:nvSpPr>
          <p:cNvPr id="3" name="Content Placeholder 2"/>
          <p:cNvSpPr>
            <a:spLocks noGrp="1"/>
          </p:cNvSpPr>
          <p:nvPr>
            <p:ph idx="1"/>
          </p:nvPr>
        </p:nvSpPr>
        <p:spPr>
          <a:xfrm>
            <a:off x="533400" y="1752600"/>
            <a:ext cx="8229600" cy="4876800"/>
          </a:xfrm>
        </p:spPr>
        <p:txBody>
          <a:bodyPr/>
          <a:lstStyle/>
          <a:p>
            <a:pPr marL="0" indent="0">
              <a:spcBef>
                <a:spcPts val="0"/>
              </a:spcBef>
              <a:buNone/>
            </a:pPr>
            <a:r>
              <a:rPr lang="en-US" sz="2900" b="1" dirty="0"/>
              <a:t>Scenario: </a:t>
            </a:r>
            <a:r>
              <a:rPr lang="en-US" sz="2900" dirty="0"/>
              <a:t>You light a candle for dinner and notice the wax melting as </a:t>
            </a:r>
            <a:r>
              <a:rPr lang="en-US" sz="2900"/>
              <a:t>you’re eating. </a:t>
            </a:r>
            <a:r>
              <a:rPr lang="en-US" sz="2900" dirty="0"/>
              <a:t>What do you think is happening to the matter in the candle? </a:t>
            </a:r>
          </a:p>
          <a:p>
            <a:pPr marL="731520" indent="-365760">
              <a:spcBef>
                <a:spcPts val="1800"/>
              </a:spcBef>
              <a:buFont typeface="Arial" pitchFamily="34" charset="0"/>
              <a:buChar char="•"/>
            </a:pPr>
            <a:r>
              <a:rPr lang="en-US" sz="2900" dirty="0"/>
              <a:t>Use and apply what you learned about matter last week to answer this question. Write down your explanation in your science notebook using bullet points. Make sure to include science ideas in your explanation.</a:t>
            </a:r>
          </a:p>
          <a:p>
            <a:pPr marL="731520" indent="-365760">
              <a:spcBef>
                <a:spcPts val="600"/>
              </a:spcBef>
              <a:buFont typeface="Arial" pitchFamily="34" charset="0"/>
              <a:buChar char="•"/>
            </a:pPr>
            <a:r>
              <a:rPr lang="en-US" sz="2900" dirty="0"/>
              <a:t>Then share your ideas with a partner and note any questions that arise.</a:t>
            </a:r>
          </a:p>
        </p:txBody>
      </p:sp>
    </p:spTree>
    <p:extLst>
      <p:ext uri="{BB962C8B-B14F-4D97-AF65-F5344CB8AC3E}">
        <p14:creationId xmlns:p14="http://schemas.microsoft.com/office/powerpoint/2010/main" val="82416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Planning Science Lessons: Quick Write</a:t>
            </a:r>
          </a:p>
        </p:txBody>
      </p:sp>
      <p:sp>
        <p:nvSpPr>
          <p:cNvPr id="3" name="Content Placeholder 2"/>
          <p:cNvSpPr>
            <a:spLocks noGrp="1"/>
          </p:cNvSpPr>
          <p:nvPr>
            <p:ph idx="1"/>
          </p:nvPr>
        </p:nvSpPr>
        <p:spPr>
          <a:xfrm>
            <a:off x="533400" y="1600200"/>
            <a:ext cx="8153400" cy="4876800"/>
          </a:xfrm>
        </p:spPr>
        <p:txBody>
          <a:bodyPr>
            <a:normAutofit/>
          </a:bodyPr>
          <a:lstStyle/>
          <a:p>
            <a:pPr marL="0">
              <a:spcBef>
                <a:spcPts val="1800"/>
              </a:spcBef>
              <a:buNone/>
            </a:pPr>
            <a:r>
              <a:rPr lang="en-US" dirty="0"/>
              <a:t>What is generally your thinking process when you plan your science lessons?</a:t>
            </a:r>
            <a:endParaRPr lang="en-US" sz="3200" dirty="0"/>
          </a:p>
          <a:p>
            <a:pPr marL="0">
              <a:spcBef>
                <a:spcPts val="1800"/>
              </a:spcBef>
              <a:buNone/>
            </a:pPr>
            <a:r>
              <a:rPr lang="en-US" dirty="0"/>
              <a:t>Be prepared to share your ideas with the group.</a:t>
            </a:r>
            <a:endParaRPr lang="en-US" b="1" dirty="0"/>
          </a:p>
        </p:txBody>
      </p:sp>
    </p:spTree>
    <p:extLst>
      <p:ext uri="{BB962C8B-B14F-4D97-AF65-F5344CB8AC3E}">
        <p14:creationId xmlns:p14="http://schemas.microsoft.com/office/powerpoint/2010/main" val="398278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57200"/>
            <a:ext cx="8229600" cy="1143000"/>
          </a:xfrm>
        </p:spPr>
        <p:txBody>
          <a:bodyPr>
            <a:noAutofit/>
          </a:bodyPr>
          <a:lstStyle/>
          <a:p>
            <a:pPr lvl="0" eaLnBrk="1" hangingPunct="1"/>
            <a:r>
              <a:rPr lang="en-US" dirty="0"/>
              <a:t>Lesson Analysis: Focus Question 1</a:t>
            </a:r>
          </a:p>
        </p:txBody>
      </p:sp>
      <p:sp>
        <p:nvSpPr>
          <p:cNvPr id="13315" name="Rectangle 3"/>
          <p:cNvSpPr>
            <a:spLocks noGrp="1" noChangeArrowheads="1"/>
          </p:cNvSpPr>
          <p:nvPr>
            <p:ph type="body" idx="1"/>
          </p:nvPr>
        </p:nvSpPr>
        <p:spPr>
          <a:xfrm>
            <a:off x="533400" y="1600200"/>
            <a:ext cx="8229600" cy="4876800"/>
          </a:xfrm>
        </p:spPr>
        <p:txBody>
          <a:bodyPr/>
          <a:lstStyle/>
          <a:p>
            <a:pPr marL="0" indent="0" eaLnBrk="1" hangingPunct="1">
              <a:buFontTx/>
              <a:buNone/>
            </a:pPr>
            <a:r>
              <a:rPr lang="en-US" dirty="0"/>
              <a:t>What is the Science Content Storyline Lens (SCSL)?</a:t>
            </a:r>
          </a:p>
          <a:p>
            <a:pPr marL="731520" lvl="1" indent="-365760" eaLnBrk="1" hangingPunct="1">
              <a:spcBef>
                <a:spcPts val="1200"/>
              </a:spcBef>
              <a:buFont typeface="Arial" pitchFamily="34" charset="0"/>
              <a:buChar char="•"/>
            </a:pPr>
            <a:r>
              <a:rPr lang="en-US" sz="3200" dirty="0"/>
              <a:t>What is a science content storyline, and why is it important?</a:t>
            </a:r>
          </a:p>
          <a:p>
            <a:pPr marL="731520" lvl="1" indent="-365760" eaLnBrk="1" hangingPunct="1">
              <a:buFont typeface="Arial" pitchFamily="34" charset="0"/>
              <a:buChar char="•"/>
            </a:pPr>
            <a:r>
              <a:rPr lang="en-US" sz="3200" dirty="0"/>
              <a:t>What is challenging about developing a science content storyline? </a:t>
            </a:r>
          </a:p>
        </p:txBody>
      </p:sp>
    </p:spTree>
    <p:extLst>
      <p:ext uri="{BB962C8B-B14F-4D97-AF65-F5344CB8AC3E}">
        <p14:creationId xmlns:p14="http://schemas.microsoft.com/office/powerpoint/2010/main" val="403462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590516B4-1286-4456-B53E-FC92B197D52D}"/>
              </a:ext>
            </a:extLst>
          </p:cNvPr>
          <p:cNvSpPr txBox="1">
            <a:spLocks noChangeArrowheads="1"/>
          </p:cNvSpPr>
          <p:nvPr/>
        </p:nvSpPr>
        <p:spPr>
          <a:xfrm>
            <a:off x="457200" y="609600"/>
            <a:ext cx="82296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r>
              <a:rPr lang="en-US" dirty="0"/>
              <a:t>The TIMSS Video Study Findings and the Science Content Storyline Lens</a:t>
            </a:r>
          </a:p>
        </p:txBody>
      </p:sp>
      <p:pic>
        <p:nvPicPr>
          <p:cNvPr id="14" name="Content Placeholder 10">
            <a:extLst>
              <a:ext uri="{FF2B5EF4-FFF2-40B4-BE49-F238E27FC236}">
                <a16:creationId xmlns:a16="http://schemas.microsoft.com/office/drawing/2014/main" id="{3E17072D-8DD5-4B22-A0CE-09EE3EE3F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01191" y="1837585"/>
            <a:ext cx="6541618"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A784C6F-F9A9-489A-82E8-8064AFCD4294}"/>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128011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492125"/>
            <a:ext cx="8124825" cy="1143000"/>
          </a:xfrm>
        </p:spPr>
        <p:txBody>
          <a:bodyPr>
            <a:normAutofit/>
          </a:bodyPr>
          <a:lstStyle/>
          <a:p>
            <a:pPr eaLnBrk="1" hangingPunct="1"/>
            <a:r>
              <a:rPr lang="en-US" dirty="0"/>
              <a:t>Lesson Analysis: Focus Question 2</a:t>
            </a:r>
          </a:p>
        </p:txBody>
      </p:sp>
      <p:sp>
        <p:nvSpPr>
          <p:cNvPr id="16387" name="Rectangle 3"/>
          <p:cNvSpPr>
            <a:spLocks noGrp="1" noChangeArrowheads="1"/>
          </p:cNvSpPr>
          <p:nvPr>
            <p:ph type="body" idx="1"/>
          </p:nvPr>
        </p:nvSpPr>
        <p:spPr>
          <a:xfrm>
            <a:off x="533400" y="1676400"/>
            <a:ext cx="8153400" cy="3687763"/>
          </a:xfrm>
        </p:spPr>
        <p:txBody>
          <a:bodyPr/>
          <a:lstStyle/>
          <a:p>
            <a:pPr marL="0" indent="0" eaLnBrk="1" hangingPunct="1">
              <a:buNone/>
            </a:pPr>
            <a:r>
              <a:rPr lang="en-US" dirty="0"/>
              <a:t>Why is one main learning goal essential for science content storyline coherence?</a:t>
            </a: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dirty="0"/>
          </a:p>
        </p:txBody>
      </p:sp>
    </p:spTree>
    <p:extLst>
      <p:ext uri="{BB962C8B-B14F-4D97-AF65-F5344CB8AC3E}">
        <p14:creationId xmlns:p14="http://schemas.microsoft.com/office/powerpoint/2010/main" val="307688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11854"/>
            <a:ext cx="5868219" cy="6420746"/>
          </a:xfrm>
          <a:prstGeom prst="rect">
            <a:avLst/>
          </a:prstGeom>
        </p:spPr>
      </p:pic>
      <p:sp>
        <p:nvSpPr>
          <p:cNvPr id="6" name="Rectangle 6"/>
          <p:cNvSpPr>
            <a:spLocks noChangeArrowheads="1"/>
          </p:cNvSpPr>
          <p:nvPr/>
        </p:nvSpPr>
        <p:spPr bwMode="auto">
          <a:xfrm>
            <a:off x="4507705" y="2667000"/>
            <a:ext cx="2731295"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8616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457200"/>
            <a:ext cx="8229600" cy="1143000"/>
          </a:xfrm>
        </p:spPr>
        <p:txBody>
          <a:bodyPr>
            <a:normAutofit/>
          </a:bodyPr>
          <a:lstStyle/>
          <a:p>
            <a:pPr eaLnBrk="1" hangingPunct="1"/>
            <a:r>
              <a:rPr lang="en-US" dirty="0"/>
              <a:t>Purpose and Key Features of Strategy A</a:t>
            </a:r>
            <a:endParaRPr lang="en-US" sz="4800" dirty="0"/>
          </a:p>
        </p:txBody>
      </p:sp>
      <p:sp>
        <p:nvSpPr>
          <p:cNvPr id="28675" name="Rectangle 3"/>
          <p:cNvSpPr>
            <a:spLocks noGrp="1" noChangeArrowheads="1"/>
          </p:cNvSpPr>
          <p:nvPr>
            <p:ph type="body" idx="1"/>
          </p:nvPr>
        </p:nvSpPr>
        <p:spPr/>
        <p:txBody>
          <a:bodyPr/>
          <a:lstStyle/>
          <a:p>
            <a:pPr marL="365760" indent="-365760" eaLnBrk="1" hangingPunct="1">
              <a:spcBef>
                <a:spcPts val="0"/>
              </a:spcBef>
              <a:spcAft>
                <a:spcPts val="1200"/>
              </a:spcAft>
            </a:pPr>
            <a:r>
              <a:rPr lang="en-US" dirty="0"/>
              <a:t>Review your SCSL Z-fold summary chart and share with a partner the purpose and key features of strategy A: Identify one main learning goal.</a:t>
            </a:r>
          </a:p>
          <a:p>
            <a:pPr marL="365760" indent="-365760" eaLnBrk="1" hangingPunct="1">
              <a:spcBef>
                <a:spcPts val="0"/>
              </a:spcBef>
              <a:spcAft>
                <a:spcPts val="1200"/>
              </a:spcAft>
            </a:pPr>
            <a:r>
              <a:rPr lang="en-US" dirty="0"/>
              <a:t>Remember to cite passages from the STeLLA strategies booklet. </a:t>
            </a:r>
            <a:r>
              <a:rPr lang="en-US" dirty="0">
                <a:solidFill>
                  <a:srgbClr val="FF0000"/>
                </a:solidFill>
              </a:rPr>
              <a:t> </a:t>
            </a:r>
          </a:p>
          <a:p>
            <a:pPr marL="365760" indent="-365760">
              <a:spcBef>
                <a:spcPts val="0"/>
              </a:spcBef>
              <a:spcAft>
                <a:spcPts val="1200"/>
              </a:spcAft>
            </a:pPr>
            <a:r>
              <a:rPr lang="en-US" dirty="0"/>
              <a:t>Be prepared to share with the group.</a:t>
            </a:r>
          </a:p>
          <a:p>
            <a:endParaRPr lang="en-US" dirty="0"/>
          </a:p>
        </p:txBody>
      </p:sp>
    </p:spTree>
    <p:extLst>
      <p:ext uri="{BB962C8B-B14F-4D97-AF65-F5344CB8AC3E}">
        <p14:creationId xmlns:p14="http://schemas.microsoft.com/office/powerpoint/2010/main" val="262371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304800"/>
            <a:ext cx="8229600" cy="1143000"/>
          </a:xfrm>
        </p:spPr>
        <p:txBody>
          <a:bodyPr/>
          <a:lstStyle/>
          <a:p>
            <a:pPr eaLnBrk="1" hangingPunct="1"/>
            <a:r>
              <a:rPr lang="en-US" dirty="0"/>
              <a:t>A Main Learning Goal Is …</a:t>
            </a:r>
          </a:p>
        </p:txBody>
      </p:sp>
      <p:sp>
        <p:nvSpPr>
          <p:cNvPr id="71683" name="Rectangle 3"/>
          <p:cNvSpPr>
            <a:spLocks noGrp="1" noChangeArrowheads="1"/>
          </p:cNvSpPr>
          <p:nvPr>
            <p:ph type="body" idx="1"/>
          </p:nvPr>
        </p:nvSpPr>
        <p:spPr>
          <a:xfrm>
            <a:off x="533400" y="1295400"/>
            <a:ext cx="8229600" cy="5257800"/>
          </a:xfrm>
        </p:spPr>
        <p:txBody>
          <a:bodyPr/>
          <a:lstStyle/>
          <a:p>
            <a:pPr marL="365760" indent="-365760" eaLnBrk="1" hangingPunct="1">
              <a:spcBef>
                <a:spcPts val="600"/>
              </a:spcBef>
            </a:pPr>
            <a:r>
              <a:rPr lang="en-US" dirty="0"/>
              <a:t>A big science idea that you want students to learn</a:t>
            </a:r>
          </a:p>
          <a:p>
            <a:pPr marL="365760" indent="-365760" eaLnBrk="1" hangingPunct="1">
              <a:spcBef>
                <a:spcPts val="600"/>
              </a:spcBef>
            </a:pPr>
            <a:r>
              <a:rPr lang="en-US" dirty="0"/>
              <a:t>A big idea that shows the relationship among science ideas </a:t>
            </a:r>
          </a:p>
          <a:p>
            <a:pPr marL="365760" indent="-365760" eaLnBrk="1" hangingPunct="1">
              <a:spcBef>
                <a:spcPts val="600"/>
              </a:spcBef>
            </a:pPr>
            <a:r>
              <a:rPr lang="en-US" dirty="0"/>
              <a:t>The focus of the lesson (or series of lessons)</a:t>
            </a:r>
          </a:p>
          <a:p>
            <a:pPr marL="365760" indent="-365760" eaLnBrk="1" hangingPunct="1">
              <a:spcBef>
                <a:spcPts val="600"/>
              </a:spcBef>
            </a:pPr>
            <a:r>
              <a:rPr lang="en-US" dirty="0"/>
              <a:t>Stated in a complete sentence (for planning purposes)</a:t>
            </a:r>
          </a:p>
          <a:p>
            <a:pPr marL="365760" indent="-365760" eaLnBrk="1" hangingPunct="1">
              <a:spcBef>
                <a:spcPts val="600"/>
              </a:spcBef>
            </a:pPr>
            <a:r>
              <a:rPr lang="en-US" dirty="0"/>
              <a:t>Stated by the teacher, a student, a text, or a multimedia resource</a:t>
            </a:r>
          </a:p>
          <a:p>
            <a:pPr marL="365760" indent="-365760" eaLnBrk="1" hangingPunct="1">
              <a:spcBef>
                <a:spcPts val="600"/>
              </a:spcBef>
            </a:pPr>
            <a:r>
              <a:rPr lang="en-US" dirty="0"/>
              <a:t>A support for teacher planning</a:t>
            </a:r>
          </a:p>
        </p:txBody>
      </p:sp>
    </p:spTree>
    <p:extLst>
      <p:ext uri="{BB962C8B-B14F-4D97-AF65-F5344CB8AC3E}">
        <p14:creationId xmlns:p14="http://schemas.microsoft.com/office/powerpoint/2010/main" val="2975884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fade">
                                      <p:cBhvr>
                                        <p:cTn id="12" dur="2000"/>
                                        <p:tgtEl>
                                          <p:spTgt spid="71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fade">
                                      <p:cBhvr>
                                        <p:cTn id="17" dur="2000"/>
                                        <p:tgtEl>
                                          <p:spTgt spid="716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Effect transition="in" filter="fade">
                                      <p:cBhvr>
                                        <p:cTn id="22" dur="2000"/>
                                        <p:tgtEl>
                                          <p:spTgt spid="71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3" end="3"/>
                                            </p:txEl>
                                          </p:spTgt>
                                        </p:tgtEl>
                                        <p:attrNameLst>
                                          <p:attrName>style.visibility</p:attrName>
                                        </p:attrNameLst>
                                      </p:cBhvr>
                                      <p:to>
                                        <p:strVal val="visible"/>
                                      </p:to>
                                    </p:set>
                                    <p:animEffect transition="in" filter="fade">
                                      <p:cBhvr>
                                        <p:cTn id="27" dur="2000"/>
                                        <p:tgtEl>
                                          <p:spTgt spid="716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683">
                                            <p:txEl>
                                              <p:pRg st="4" end="4"/>
                                            </p:txEl>
                                          </p:spTgt>
                                        </p:tgtEl>
                                        <p:attrNameLst>
                                          <p:attrName>style.visibility</p:attrName>
                                        </p:attrNameLst>
                                      </p:cBhvr>
                                      <p:to>
                                        <p:strVal val="visible"/>
                                      </p:to>
                                    </p:set>
                                    <p:animEffect transition="in" filter="fade">
                                      <p:cBhvr>
                                        <p:cTn id="32" dur="2000"/>
                                        <p:tgtEl>
                                          <p:spTgt spid="716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Effect transition="in" filter="fade">
                                      <p:cBhvr>
                                        <p:cTn id="37" dur="20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33400" y="457200"/>
            <a:ext cx="8153400" cy="1143000"/>
          </a:xfrm>
        </p:spPr>
        <p:txBody>
          <a:bodyPr/>
          <a:lstStyle/>
          <a:p>
            <a:pPr eaLnBrk="1" hangingPunct="1"/>
            <a:r>
              <a:rPr lang="en-US" dirty="0"/>
              <a:t>A Main Learning Goal Is NOT …</a:t>
            </a:r>
          </a:p>
        </p:txBody>
      </p:sp>
      <p:sp>
        <p:nvSpPr>
          <p:cNvPr id="122883" name="Rectangle 3"/>
          <p:cNvSpPr>
            <a:spLocks noGrp="1" noChangeArrowheads="1"/>
          </p:cNvSpPr>
          <p:nvPr>
            <p:ph type="body" idx="1"/>
          </p:nvPr>
        </p:nvSpPr>
        <p:spPr>
          <a:xfrm>
            <a:off x="533400" y="1524000"/>
            <a:ext cx="8229600" cy="4953000"/>
          </a:xfrm>
        </p:spPr>
        <p:txBody>
          <a:bodyPr/>
          <a:lstStyle/>
          <a:p>
            <a:pPr marL="365760" indent="-365760" eaLnBrk="1" hangingPunct="1">
              <a:spcBef>
                <a:spcPts val="800"/>
              </a:spcBef>
            </a:pPr>
            <a:r>
              <a:rPr lang="en-US" dirty="0"/>
              <a:t>A topic or phrase</a:t>
            </a:r>
          </a:p>
          <a:p>
            <a:pPr marL="365760" indent="-365760" eaLnBrk="1" hangingPunct="1">
              <a:spcBef>
                <a:spcPts val="800"/>
              </a:spcBef>
            </a:pPr>
            <a:r>
              <a:rPr lang="en-US" dirty="0"/>
              <a:t>An activity</a:t>
            </a:r>
          </a:p>
          <a:p>
            <a:pPr marL="365760" indent="-365760" eaLnBrk="1" hangingPunct="1">
              <a:spcBef>
                <a:spcPts val="800"/>
              </a:spcBef>
            </a:pPr>
            <a:r>
              <a:rPr lang="en-US" dirty="0"/>
              <a:t>A question</a:t>
            </a:r>
          </a:p>
          <a:p>
            <a:pPr marL="365760" indent="-365760" eaLnBrk="1" hangingPunct="1">
              <a:spcBef>
                <a:spcPts val="800"/>
              </a:spcBef>
            </a:pPr>
            <a:r>
              <a:rPr lang="en-US" dirty="0"/>
              <a:t>A performance task or objective</a:t>
            </a:r>
          </a:p>
          <a:p>
            <a:pPr marL="365760" indent="-365760" eaLnBrk="1" hangingPunct="1">
              <a:spcBef>
                <a:spcPts val="800"/>
              </a:spcBef>
            </a:pPr>
            <a:r>
              <a:rPr lang="en-US" dirty="0"/>
              <a:t>A supporting detail, definition, or fact</a:t>
            </a:r>
          </a:p>
          <a:p>
            <a:pPr marL="365760" indent="-365760" eaLnBrk="1" hangingPunct="1">
              <a:spcBef>
                <a:spcPts val="800"/>
              </a:spcBef>
            </a:pPr>
            <a:r>
              <a:rPr lang="en-US" dirty="0"/>
              <a:t>A student misconception or idea that isn’t scientifically accurate</a:t>
            </a:r>
          </a:p>
        </p:txBody>
      </p:sp>
    </p:spTree>
    <p:extLst>
      <p:ext uri="{BB962C8B-B14F-4D97-AF65-F5344CB8AC3E}">
        <p14:creationId xmlns:p14="http://schemas.microsoft.com/office/powerpoint/2010/main" val="1850396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fade">
                                      <p:cBhvr>
                                        <p:cTn id="12" dur="2000"/>
                                        <p:tgtEl>
                                          <p:spTgt spid="122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Effect transition="in" filter="fade">
                                      <p:cBhvr>
                                        <p:cTn id="17" dur="2000"/>
                                        <p:tgtEl>
                                          <p:spTgt spid="1228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883">
                                            <p:txEl>
                                              <p:pRg st="2" end="2"/>
                                            </p:txEl>
                                          </p:spTgt>
                                        </p:tgtEl>
                                        <p:attrNameLst>
                                          <p:attrName>style.visibility</p:attrName>
                                        </p:attrNameLst>
                                      </p:cBhvr>
                                      <p:to>
                                        <p:strVal val="visible"/>
                                      </p:to>
                                    </p:set>
                                    <p:animEffect transition="in" filter="fade">
                                      <p:cBhvr>
                                        <p:cTn id="22" dur="2000"/>
                                        <p:tgtEl>
                                          <p:spTgt spid="1228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883">
                                            <p:txEl>
                                              <p:pRg st="3" end="3"/>
                                            </p:txEl>
                                          </p:spTgt>
                                        </p:tgtEl>
                                        <p:attrNameLst>
                                          <p:attrName>style.visibility</p:attrName>
                                        </p:attrNameLst>
                                      </p:cBhvr>
                                      <p:to>
                                        <p:strVal val="visible"/>
                                      </p:to>
                                    </p:set>
                                    <p:animEffect transition="in" filter="fade">
                                      <p:cBhvr>
                                        <p:cTn id="27" dur="2000"/>
                                        <p:tgtEl>
                                          <p:spTgt spid="1228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883">
                                            <p:txEl>
                                              <p:pRg st="4" end="4"/>
                                            </p:txEl>
                                          </p:spTgt>
                                        </p:tgtEl>
                                        <p:attrNameLst>
                                          <p:attrName>style.visibility</p:attrName>
                                        </p:attrNameLst>
                                      </p:cBhvr>
                                      <p:to>
                                        <p:strVal val="visible"/>
                                      </p:to>
                                    </p:set>
                                    <p:animEffect transition="in" filter="fade">
                                      <p:cBhvr>
                                        <p:cTn id="32" dur="2000"/>
                                        <p:tgtEl>
                                          <p:spTgt spid="1228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Effect transition="in" filter="fade">
                                      <p:cBhvr>
                                        <p:cTn id="37" dur="2000"/>
                                        <p:tgtEl>
                                          <p:spTgt spid="12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685800"/>
            <a:ext cx="8229600" cy="1143000"/>
          </a:xfrm>
        </p:spPr>
        <p:txBody>
          <a:bodyPr>
            <a:noAutofit/>
          </a:bodyPr>
          <a:lstStyle/>
          <a:p>
            <a:pPr eaLnBrk="1" hangingPunct="1"/>
            <a:r>
              <a:rPr lang="en-US" dirty="0"/>
              <a:t>Definitions: One Main Learning Goal and Science Ideas </a:t>
            </a:r>
          </a:p>
        </p:txBody>
      </p:sp>
      <p:sp>
        <p:nvSpPr>
          <p:cNvPr id="140291" name="Rectangle 3"/>
          <p:cNvSpPr>
            <a:spLocks noGrp="1" noChangeArrowheads="1"/>
          </p:cNvSpPr>
          <p:nvPr>
            <p:ph type="body" idx="1"/>
          </p:nvPr>
        </p:nvSpPr>
        <p:spPr>
          <a:xfrm>
            <a:off x="457200" y="2133600"/>
            <a:ext cx="8229600" cy="4525963"/>
          </a:xfrm>
        </p:spPr>
        <p:txBody>
          <a:bodyPr/>
          <a:lstStyle/>
          <a:p>
            <a:pPr marL="514350" indent="-514350" eaLnBrk="1" hangingPunct="1">
              <a:spcBef>
                <a:spcPts val="0"/>
              </a:spcBef>
              <a:spcAft>
                <a:spcPts val="1200"/>
              </a:spcAft>
              <a:buFont typeface="+mj-lt"/>
              <a:buAutoNum type="arabicPeriod"/>
            </a:pPr>
            <a:r>
              <a:rPr lang="en-US" dirty="0"/>
              <a:t>Read these sections in the STeLLA strategies booklet: (1) STeLLA Strategy A: Identify One Main Learning Goal, and (2) Student Ideas and Science Ideas Defined. </a:t>
            </a:r>
          </a:p>
          <a:p>
            <a:pPr marL="514350" indent="-514350" eaLnBrk="1" hangingPunct="1">
              <a:spcBef>
                <a:spcPts val="0"/>
              </a:spcBef>
              <a:spcAft>
                <a:spcPts val="1200"/>
              </a:spcAft>
              <a:buFont typeface="+mj-lt"/>
              <a:buAutoNum type="arabicPeriod"/>
            </a:pPr>
            <a:r>
              <a:rPr lang="en-US" dirty="0"/>
              <a:t>Based on these readings, what are the differences between a main learning goal </a:t>
            </a:r>
            <a:br>
              <a:rPr lang="en-US" dirty="0"/>
            </a:br>
            <a:r>
              <a:rPr lang="en-US" dirty="0"/>
              <a:t>and a science idea?</a:t>
            </a:r>
          </a:p>
          <a:p>
            <a:pPr eaLnBrk="1" hangingPunct="1"/>
            <a:endParaRPr lang="en-US" dirty="0"/>
          </a:p>
          <a:p>
            <a:pPr eaLnBrk="1" hangingPunct="1">
              <a:spcBef>
                <a:spcPct val="50000"/>
              </a:spcBef>
            </a:pPr>
            <a:endParaRPr lang="en-US" dirty="0"/>
          </a:p>
        </p:txBody>
      </p:sp>
    </p:spTree>
    <p:extLst>
      <p:ext uri="{BB962C8B-B14F-4D97-AF65-F5344CB8AC3E}">
        <p14:creationId xmlns:p14="http://schemas.microsoft.com/office/powerpoint/2010/main" val="31653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Agenda for Day 5	</a:t>
            </a:r>
          </a:p>
        </p:txBody>
      </p:sp>
      <p:sp>
        <p:nvSpPr>
          <p:cNvPr id="3" name="Content Placeholder 2"/>
          <p:cNvSpPr>
            <a:spLocks noGrp="1"/>
          </p:cNvSpPr>
          <p:nvPr>
            <p:ph idx="1"/>
          </p:nvPr>
        </p:nvSpPr>
        <p:spPr>
          <a:xfrm>
            <a:off x="457200" y="1371600"/>
            <a:ext cx="8229600" cy="5029200"/>
          </a:xfrm>
        </p:spPr>
        <p:txBody>
          <a:bodyPr/>
          <a:lstStyle/>
          <a:p>
            <a:pPr marL="365760" indent="-365760">
              <a:spcBef>
                <a:spcPts val="300"/>
              </a:spcBef>
            </a:pPr>
            <a:r>
              <a:rPr lang="en-US" dirty="0"/>
              <a:t>Day-4 reflections</a:t>
            </a:r>
          </a:p>
          <a:p>
            <a:pPr marL="365760" indent="-365760">
              <a:spcBef>
                <a:spcPts val="300"/>
              </a:spcBef>
            </a:pPr>
            <a:r>
              <a:rPr lang="en-US" dirty="0"/>
              <a:t>Focus questions</a:t>
            </a:r>
          </a:p>
          <a:p>
            <a:pPr marL="365760" indent="-365760">
              <a:spcBef>
                <a:spcPts val="300"/>
              </a:spcBef>
            </a:pPr>
            <a:r>
              <a:rPr lang="en-US" dirty="0"/>
              <a:t>Review strategy 6: use and apply</a:t>
            </a:r>
          </a:p>
          <a:p>
            <a:pPr marL="365760" indent="-365760">
              <a:spcBef>
                <a:spcPts val="300"/>
              </a:spcBef>
            </a:pPr>
            <a:r>
              <a:rPr lang="en-US" dirty="0"/>
              <a:t>What Is the Science Content Storyline Lens?</a:t>
            </a:r>
          </a:p>
          <a:p>
            <a:pPr marL="365760" indent="-365760">
              <a:spcBef>
                <a:spcPts val="300"/>
              </a:spcBef>
            </a:pPr>
            <a:r>
              <a:rPr lang="en-US" dirty="0"/>
              <a:t>Introducing SCSL strategy A</a:t>
            </a:r>
          </a:p>
          <a:p>
            <a:pPr marL="365760" indent="-365760">
              <a:spcBef>
                <a:spcPts val="300"/>
              </a:spcBef>
            </a:pPr>
            <a:r>
              <a:rPr lang="en-US" dirty="0"/>
              <a:t>Lesson analysis: SCSL strategy A</a:t>
            </a:r>
          </a:p>
          <a:p>
            <a:pPr marL="365760" indent="-365760">
              <a:spcBef>
                <a:spcPts val="300"/>
              </a:spcBef>
              <a:buFont typeface="Arial" pitchFamily="34" charset="0"/>
              <a:buChar char="•"/>
            </a:pPr>
            <a:r>
              <a:rPr lang="en-US" dirty="0"/>
              <a:t>Lunch</a:t>
            </a:r>
          </a:p>
          <a:p>
            <a:pPr marL="365760" indent="-365760">
              <a:spcBef>
                <a:spcPts val="300"/>
              </a:spcBef>
            </a:pPr>
            <a:r>
              <a:rPr lang="en-US" dirty="0"/>
              <a:t>Content deepening: Earth’s changing surface</a:t>
            </a:r>
          </a:p>
          <a:p>
            <a:pPr marL="365760" indent="-365760">
              <a:spcBef>
                <a:spcPts val="300"/>
              </a:spcBef>
            </a:pPr>
            <a:r>
              <a:rPr lang="en-US" dirty="0"/>
              <a:t>Summary, homework, and reflections</a:t>
            </a:r>
            <a:r>
              <a:rPr lang="en-US" sz="3000" dirty="0"/>
              <a:t>	</a:t>
            </a:r>
            <a:r>
              <a:rPr lang="en-US" dirty="0"/>
              <a:t>	</a:t>
            </a:r>
          </a:p>
          <a:p>
            <a:pPr marL="182563" lvl="1" indent="-11113"/>
            <a:endParaRPr lang="en-US" dirty="0"/>
          </a:p>
          <a:p>
            <a:endParaRPr lang="en-US" dirty="0"/>
          </a:p>
        </p:txBody>
      </p:sp>
    </p:spTree>
    <p:extLst>
      <p:ext uri="{BB962C8B-B14F-4D97-AF65-F5344CB8AC3E}">
        <p14:creationId xmlns:p14="http://schemas.microsoft.com/office/powerpoint/2010/main" val="118258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990600"/>
          </a:xfrm>
        </p:spPr>
        <p:txBody>
          <a:bodyPr>
            <a:noAutofit/>
          </a:bodyPr>
          <a:lstStyle/>
          <a:p>
            <a:r>
              <a:rPr lang="en-US" dirty="0"/>
              <a:t>Practice Identifying Student Ideas and </a:t>
            </a:r>
            <a:br>
              <a:rPr lang="en-US" dirty="0"/>
            </a:br>
            <a:r>
              <a:rPr lang="en-US" dirty="0"/>
              <a:t>Science Ideas</a:t>
            </a:r>
          </a:p>
        </p:txBody>
      </p:sp>
      <p:sp>
        <p:nvSpPr>
          <p:cNvPr id="3" name="Content Placeholder 2"/>
          <p:cNvSpPr>
            <a:spLocks noGrp="1"/>
          </p:cNvSpPr>
          <p:nvPr>
            <p:ph idx="1"/>
          </p:nvPr>
        </p:nvSpPr>
        <p:spPr>
          <a:xfrm>
            <a:off x="457200" y="1905000"/>
            <a:ext cx="8458200" cy="4648200"/>
          </a:xfrm>
        </p:spPr>
        <p:txBody>
          <a:bodyPr/>
          <a:lstStyle/>
          <a:p>
            <a:pPr marL="0" indent="0">
              <a:buNone/>
            </a:pPr>
            <a:r>
              <a:rPr lang="en-US" sz="2750" dirty="0"/>
              <a:t>Identify any student ideas and science ideas in this list:</a:t>
            </a:r>
          </a:p>
          <a:p>
            <a:pPr marL="548640" lvl="1" indent="-365760">
              <a:spcBef>
                <a:spcPts val="300"/>
              </a:spcBef>
              <a:buFont typeface="+mj-lt"/>
              <a:buAutoNum type="arabicPeriod"/>
            </a:pPr>
            <a:r>
              <a:rPr lang="en-US" sz="2750" dirty="0"/>
              <a:t>Erosion and deposition</a:t>
            </a:r>
          </a:p>
          <a:p>
            <a:pPr marL="548640" lvl="1" indent="-365760">
              <a:spcBef>
                <a:spcPts val="300"/>
              </a:spcBef>
              <a:buFont typeface="+mj-lt"/>
              <a:buAutoNum type="arabicPeriod"/>
            </a:pPr>
            <a:r>
              <a:rPr lang="en-US" sz="2750" dirty="0"/>
              <a:t>Water dissolves soil and rock, and they disappear.</a:t>
            </a:r>
          </a:p>
          <a:p>
            <a:pPr marL="548640" lvl="1" indent="-365760">
              <a:spcBef>
                <a:spcPts val="300"/>
              </a:spcBef>
              <a:buFont typeface="+mj-lt"/>
              <a:buAutoNum type="arabicPeriod"/>
            </a:pPr>
            <a:r>
              <a:rPr lang="en-US" sz="2750" dirty="0"/>
              <a:t>Water carries rock and soil from one place to another.</a:t>
            </a:r>
          </a:p>
          <a:p>
            <a:pPr marL="548640" lvl="1" indent="-365760">
              <a:spcBef>
                <a:spcPts val="300"/>
              </a:spcBef>
              <a:buFont typeface="+mj-lt"/>
              <a:buAutoNum type="arabicPeriod"/>
            </a:pPr>
            <a:r>
              <a:rPr lang="en-US" sz="2750" dirty="0"/>
              <a:t>Erosion happens at different rates depending on the type of material and the force necessary to move it. </a:t>
            </a:r>
          </a:p>
          <a:p>
            <a:pPr marL="548640" lvl="1" indent="-365760">
              <a:spcBef>
                <a:spcPts val="300"/>
              </a:spcBef>
              <a:buFont typeface="+mj-lt"/>
              <a:buAutoNum type="arabicPeriod"/>
            </a:pPr>
            <a:r>
              <a:rPr lang="en-US" sz="2750" dirty="0"/>
              <a:t>Rocks are really hard, so they don’t change. </a:t>
            </a:r>
          </a:p>
          <a:p>
            <a:pPr marL="548640" lvl="1" indent="-365760">
              <a:spcBef>
                <a:spcPts val="300"/>
              </a:spcBef>
              <a:buFont typeface="+mj-lt"/>
              <a:buAutoNum type="arabicPeriod"/>
            </a:pPr>
            <a:r>
              <a:rPr lang="en-US" sz="2750" dirty="0"/>
              <a:t>Trees are landforms too, because they’re part of the land.</a:t>
            </a:r>
          </a:p>
          <a:p>
            <a:pPr marL="548640" lvl="1" indent="-365760">
              <a:spcBef>
                <a:spcPts val="300"/>
              </a:spcBef>
              <a:buFont typeface="+mj-lt"/>
              <a:buAutoNum type="arabicPeriod"/>
            </a:pPr>
            <a:r>
              <a:rPr lang="en-US" sz="2750" dirty="0"/>
              <a:t>Mountains, hills, lakes, and rivers </a:t>
            </a:r>
            <a:endParaRPr lang="en-US" dirty="0"/>
          </a:p>
          <a:p>
            <a:pPr lvl="1"/>
            <a:endParaRPr lang="en-US" dirty="0"/>
          </a:p>
        </p:txBody>
      </p:sp>
    </p:spTree>
    <p:extLst>
      <p:ext uri="{BB962C8B-B14F-4D97-AF65-F5344CB8AC3E}">
        <p14:creationId xmlns:p14="http://schemas.microsoft.com/office/powerpoint/2010/main" val="4172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990600"/>
          </a:xfrm>
        </p:spPr>
        <p:txBody>
          <a:bodyPr>
            <a:noAutofit/>
          </a:bodyPr>
          <a:lstStyle/>
          <a:p>
            <a:r>
              <a:rPr lang="en-US" dirty="0"/>
              <a:t>Practice Identifying Student Ideas and Science Ideas in a Class Discussion</a:t>
            </a:r>
          </a:p>
        </p:txBody>
      </p:sp>
      <p:sp>
        <p:nvSpPr>
          <p:cNvPr id="3" name="Content Placeholder 2"/>
          <p:cNvSpPr>
            <a:spLocks noGrp="1"/>
          </p:cNvSpPr>
          <p:nvPr>
            <p:ph idx="1"/>
          </p:nvPr>
        </p:nvSpPr>
        <p:spPr>
          <a:xfrm>
            <a:off x="533400" y="1676400"/>
            <a:ext cx="8458200" cy="4876800"/>
          </a:xfrm>
        </p:spPr>
        <p:txBody>
          <a:bodyPr/>
          <a:lstStyle/>
          <a:p>
            <a:pPr marL="0" indent="0">
              <a:spcBef>
                <a:spcPts val="0"/>
              </a:spcBef>
              <a:spcAft>
                <a:spcPts val="300"/>
              </a:spcAft>
              <a:buNone/>
            </a:pPr>
            <a:r>
              <a:rPr lang="en-US" sz="2600" dirty="0"/>
              <a:t>Identify </a:t>
            </a:r>
            <a:r>
              <a:rPr lang="en-US" sz="2600" b="1" dirty="0"/>
              <a:t>one student idea </a:t>
            </a:r>
            <a:r>
              <a:rPr lang="en-US" sz="2600" dirty="0"/>
              <a:t>and </a:t>
            </a:r>
            <a:r>
              <a:rPr lang="en-US" sz="2600" b="1" dirty="0"/>
              <a:t>one science idea </a:t>
            </a:r>
            <a:r>
              <a:rPr lang="en-US" sz="2600" dirty="0"/>
              <a:t>in this class discussion:</a:t>
            </a:r>
          </a:p>
          <a:p>
            <a:pPr marL="0" indent="0">
              <a:spcBef>
                <a:spcPts val="0"/>
              </a:spcBef>
              <a:spcAft>
                <a:spcPts val="300"/>
              </a:spcAft>
              <a:buNone/>
            </a:pPr>
            <a:r>
              <a:rPr lang="en-US" sz="2600" dirty="0"/>
              <a:t>   </a:t>
            </a:r>
            <a:r>
              <a:rPr lang="en-US" sz="2600" b="1" dirty="0"/>
              <a:t>T:   </a:t>
            </a:r>
            <a:r>
              <a:rPr lang="en-US" sz="2600" dirty="0"/>
              <a:t>What do you think is happening to the stream-table</a:t>
            </a:r>
            <a:br>
              <a:rPr lang="en-US" sz="2600" dirty="0"/>
            </a:br>
            <a:r>
              <a:rPr lang="en-US" sz="2600" dirty="0"/>
              <a:t>         model?</a:t>
            </a:r>
          </a:p>
          <a:p>
            <a:pPr marL="0" indent="0" defTabSz="594360">
              <a:spcBef>
                <a:spcPts val="0"/>
              </a:spcBef>
              <a:buNone/>
            </a:pPr>
            <a:r>
              <a:rPr lang="en-US" sz="2600" dirty="0"/>
              <a:t> </a:t>
            </a:r>
            <a:r>
              <a:rPr lang="en-US" sz="2600" b="1" dirty="0"/>
              <a:t>S1:   </a:t>
            </a:r>
            <a:r>
              <a:rPr lang="en-US" sz="2600" dirty="0"/>
              <a:t>It’s getting wet.</a:t>
            </a:r>
          </a:p>
          <a:p>
            <a:pPr marL="0" indent="0" defTabSz="594360">
              <a:spcBef>
                <a:spcPts val="0"/>
              </a:spcBef>
              <a:buNone/>
            </a:pPr>
            <a:r>
              <a:rPr lang="en-US" sz="2600" dirty="0"/>
              <a:t> </a:t>
            </a:r>
            <a:r>
              <a:rPr lang="en-US" sz="2600" b="1" dirty="0"/>
              <a:t>S2:</a:t>
            </a:r>
            <a:r>
              <a:rPr lang="en-US" sz="2600" dirty="0"/>
              <a:t>	 The water is moving the sand, so that means the river</a:t>
            </a:r>
          </a:p>
          <a:p>
            <a:pPr marL="0" indent="0" defTabSz="594360">
              <a:spcBef>
                <a:spcPts val="0"/>
              </a:spcBef>
              <a:buNone/>
            </a:pPr>
            <a:r>
              <a:rPr lang="en-US" sz="2600" dirty="0"/>
              <a:t>         can make a canyon. </a:t>
            </a:r>
          </a:p>
          <a:p>
            <a:pPr marL="0" indent="0" defTabSz="594360">
              <a:spcBef>
                <a:spcPts val="0"/>
              </a:spcBef>
              <a:buNone/>
            </a:pPr>
            <a:r>
              <a:rPr lang="en-US" sz="2600" dirty="0"/>
              <a:t> </a:t>
            </a:r>
            <a:r>
              <a:rPr lang="en-US" sz="2600" b="1" dirty="0"/>
              <a:t>S3:</a:t>
            </a:r>
            <a:r>
              <a:rPr lang="en-US" sz="2600" dirty="0"/>
              <a:t>	 The water is dissolving the sand, and it’s disappearing.</a:t>
            </a:r>
          </a:p>
          <a:p>
            <a:pPr marL="0" indent="0" defTabSz="594360">
              <a:spcBef>
                <a:spcPts val="0"/>
              </a:spcBef>
              <a:buNone/>
            </a:pPr>
            <a:r>
              <a:rPr lang="en-US" sz="2600" dirty="0"/>
              <a:t>   </a:t>
            </a:r>
            <a:r>
              <a:rPr lang="en-US" sz="2600" b="1" dirty="0"/>
              <a:t>T:</a:t>
            </a:r>
            <a:r>
              <a:rPr lang="en-US" sz="2600" dirty="0"/>
              <a:t>	 Is the sand really disappearing? What about here ? 	</a:t>
            </a:r>
            <a:r>
              <a:rPr lang="en-US" sz="2600" i="1" dirty="0"/>
              <a:t>[Point to the end of the stream table.]</a:t>
            </a:r>
            <a:r>
              <a:rPr lang="en-US" sz="2600" dirty="0"/>
              <a:t> What do you see?</a:t>
            </a:r>
          </a:p>
          <a:p>
            <a:pPr marL="0" indent="0" defTabSz="594360">
              <a:spcBef>
                <a:spcPts val="0"/>
              </a:spcBef>
              <a:buNone/>
            </a:pPr>
            <a:r>
              <a:rPr lang="en-US" sz="2600" dirty="0"/>
              <a:t> </a:t>
            </a:r>
            <a:r>
              <a:rPr lang="en-US" sz="2600" b="1" dirty="0"/>
              <a:t>S3:</a:t>
            </a:r>
            <a:r>
              <a:rPr lang="en-US" sz="2600" dirty="0"/>
              <a:t>	Sand. So it isn’t dissolving.</a:t>
            </a:r>
          </a:p>
          <a:p>
            <a:pPr marL="0" indent="0" defTabSz="594360">
              <a:spcBef>
                <a:spcPts val="0"/>
              </a:spcBef>
              <a:buNone/>
            </a:pPr>
            <a:r>
              <a:rPr lang="en-US" sz="2600" dirty="0"/>
              <a:t> </a:t>
            </a:r>
            <a:r>
              <a:rPr lang="en-US" sz="2600" b="1" dirty="0"/>
              <a:t>S2:</a:t>
            </a:r>
            <a:r>
              <a:rPr lang="en-US" sz="2600" dirty="0"/>
              <a:t>	The water is just moving it. </a:t>
            </a:r>
          </a:p>
        </p:txBody>
      </p:sp>
    </p:spTree>
    <p:extLst>
      <p:ext uri="{BB962C8B-B14F-4D97-AF65-F5344CB8AC3E}">
        <p14:creationId xmlns:p14="http://schemas.microsoft.com/office/powerpoint/2010/main" val="9503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305800" cy="990600"/>
          </a:xfrm>
        </p:spPr>
        <p:txBody>
          <a:bodyPr>
            <a:noAutofit/>
          </a:bodyPr>
          <a:lstStyle/>
          <a:p>
            <a:r>
              <a:rPr lang="en-US" dirty="0"/>
              <a:t>Science Ideas That Support the Main </a:t>
            </a:r>
            <a:br>
              <a:rPr lang="en-US" dirty="0"/>
            </a:br>
            <a:r>
              <a:rPr lang="en-US" dirty="0"/>
              <a:t>Learning Goal</a:t>
            </a:r>
          </a:p>
        </p:txBody>
      </p:sp>
      <p:sp>
        <p:nvSpPr>
          <p:cNvPr id="3" name="Content Placeholder 2"/>
          <p:cNvSpPr>
            <a:spLocks noGrp="1"/>
          </p:cNvSpPr>
          <p:nvPr>
            <p:ph idx="1"/>
          </p:nvPr>
        </p:nvSpPr>
        <p:spPr>
          <a:xfrm>
            <a:off x="533400" y="1752600"/>
            <a:ext cx="8153400" cy="4800600"/>
          </a:xfrm>
        </p:spPr>
        <p:txBody>
          <a:bodyPr/>
          <a:lstStyle/>
          <a:p>
            <a:pPr marL="0" indent="0">
              <a:spcBef>
                <a:spcPts val="0"/>
              </a:spcBef>
              <a:buNone/>
            </a:pPr>
            <a:r>
              <a:rPr lang="en-US" b="1" dirty="0"/>
              <a:t>Main learning goal: </a:t>
            </a:r>
            <a:r>
              <a:rPr lang="en-US" dirty="0"/>
              <a:t>Water changes the land.</a:t>
            </a:r>
          </a:p>
          <a:p>
            <a:pPr marL="0" indent="0">
              <a:spcBef>
                <a:spcPts val="1200"/>
              </a:spcBef>
              <a:buNone/>
            </a:pPr>
            <a:r>
              <a:rPr lang="en-US" b="1" dirty="0"/>
              <a:t>Supporting ideas: </a:t>
            </a:r>
          </a:p>
          <a:p>
            <a:pPr marL="548640" lvl="1" indent="-274320">
              <a:spcBef>
                <a:spcPts val="300"/>
              </a:spcBef>
              <a:buFont typeface="Arial" pitchFamily="34" charset="0"/>
              <a:buChar char="•"/>
            </a:pPr>
            <a:r>
              <a:rPr lang="en-US" sz="3200" dirty="0"/>
              <a:t>Water can break down rock.</a:t>
            </a:r>
          </a:p>
          <a:p>
            <a:pPr marL="548640" lvl="1" indent="-274320">
              <a:spcBef>
                <a:spcPts val="300"/>
              </a:spcBef>
              <a:buFont typeface="Arial" pitchFamily="34" charset="0"/>
              <a:buChar char="•"/>
            </a:pPr>
            <a:r>
              <a:rPr lang="en-US" sz="3200" dirty="0"/>
              <a:t>Water can carry soil and rocks of all shapes and sizes.</a:t>
            </a:r>
          </a:p>
          <a:p>
            <a:pPr marL="548640" lvl="1" indent="-274320">
              <a:spcBef>
                <a:spcPts val="300"/>
              </a:spcBef>
              <a:buFont typeface="Arial" pitchFamily="34" charset="0"/>
              <a:buChar char="•"/>
            </a:pPr>
            <a:r>
              <a:rPr lang="en-US" sz="3200" dirty="0"/>
              <a:t>Water can carry rocks and soil from one place to another.</a:t>
            </a:r>
          </a:p>
          <a:p>
            <a:pPr marL="548640" lvl="1" indent="-274320">
              <a:spcBef>
                <a:spcPts val="300"/>
              </a:spcBef>
              <a:buFont typeface="Arial" pitchFamily="34" charset="0"/>
              <a:buChar char="•"/>
            </a:pPr>
            <a:r>
              <a:rPr lang="en-US" sz="3200" dirty="0"/>
              <a:t>Water deposits soil and rock in places like deltas</a:t>
            </a:r>
            <a:r>
              <a:rPr lang="en-US" sz="3200" dirty="0">
                <a:solidFill>
                  <a:srgbClr val="002060"/>
                </a:solidFill>
              </a:rPr>
              <a:t>.</a:t>
            </a:r>
            <a:r>
              <a:rPr lang="en-US" sz="3200" dirty="0"/>
              <a:t> </a:t>
            </a:r>
            <a:endParaRPr lang="en-US" sz="3200" dirty="0">
              <a:solidFill>
                <a:srgbClr val="00B050"/>
              </a:solidFill>
            </a:endParaRPr>
          </a:p>
        </p:txBody>
      </p:sp>
    </p:spTree>
    <p:extLst>
      <p:ext uri="{BB962C8B-B14F-4D97-AF65-F5344CB8AC3E}">
        <p14:creationId xmlns:p14="http://schemas.microsoft.com/office/powerpoint/2010/main" val="36177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457200"/>
            <a:ext cx="8229600" cy="914400"/>
          </a:xfrm>
        </p:spPr>
        <p:txBody>
          <a:bodyPr>
            <a:noAutofit/>
          </a:bodyPr>
          <a:lstStyle/>
          <a:p>
            <a:pPr eaLnBrk="1" hangingPunct="1"/>
            <a:r>
              <a:rPr lang="en-US" dirty="0"/>
              <a:t>Practice Identifying Main Learning Goals</a:t>
            </a:r>
          </a:p>
        </p:txBody>
      </p:sp>
      <p:sp>
        <p:nvSpPr>
          <p:cNvPr id="21507" name="Rectangle 3"/>
          <p:cNvSpPr>
            <a:spLocks noGrp="1" noChangeArrowheads="1"/>
          </p:cNvSpPr>
          <p:nvPr>
            <p:ph type="body" idx="1"/>
          </p:nvPr>
        </p:nvSpPr>
        <p:spPr>
          <a:xfrm>
            <a:off x="609600" y="1447800"/>
            <a:ext cx="8229600" cy="4953000"/>
          </a:xfrm>
        </p:spPr>
        <p:txBody>
          <a:bodyPr/>
          <a:lstStyle/>
          <a:p>
            <a:pPr marL="365760" indent="-365760">
              <a:spcBef>
                <a:spcPts val="1200"/>
              </a:spcBef>
              <a:spcAft>
                <a:spcPts val="0"/>
              </a:spcAft>
              <a:buClr>
                <a:schemeClr val="bg1">
                  <a:lumMod val="65000"/>
                </a:schemeClr>
              </a:buClr>
              <a:buFont typeface="+mj-lt"/>
              <a:buAutoNum type="arabicPeriod"/>
            </a:pPr>
            <a:r>
              <a:rPr lang="en-US" sz="2900" b="1" dirty="0"/>
              <a:t>Small groups or pairs: </a:t>
            </a:r>
            <a:r>
              <a:rPr lang="en-US" sz="2900" dirty="0"/>
              <a:t>Use the criteria in Analysis Guide A (handout 5.1 in binder) to analyze a list of candidate main learning goals related to Earth’s changing surface (handout 5.2: Practice Identifying One Main Learning Goal).</a:t>
            </a:r>
          </a:p>
          <a:p>
            <a:pPr marL="365760" indent="-365760">
              <a:spcBef>
                <a:spcPts val="1200"/>
              </a:spcBef>
              <a:spcAft>
                <a:spcPts val="0"/>
              </a:spcAft>
              <a:buFont typeface="+mj-lt"/>
              <a:buAutoNum type="arabicPeriod"/>
            </a:pPr>
            <a:r>
              <a:rPr lang="en-US" sz="2900" dirty="0"/>
              <a:t>Select candidates from the list that you think are good main learning goals for the focus of the lesson and record the reasons for your choices on handout 5.2.</a:t>
            </a:r>
          </a:p>
          <a:p>
            <a:pPr marL="365760" indent="-365760">
              <a:spcBef>
                <a:spcPts val="1200"/>
              </a:spcBef>
              <a:spcAft>
                <a:spcPts val="0"/>
              </a:spcAft>
              <a:buFont typeface="+mj-lt"/>
              <a:buAutoNum type="arabicPeriod"/>
            </a:pPr>
            <a:r>
              <a:rPr lang="en-US" sz="2900" b="1" dirty="0"/>
              <a:t>Whole group: </a:t>
            </a:r>
            <a:r>
              <a:rPr lang="en-US" sz="2900" dirty="0"/>
              <a:t>Discuss and justify your selections.</a:t>
            </a:r>
          </a:p>
          <a:p>
            <a:pPr marL="0" indent="0" eaLnBrk="1" hangingPunct="1">
              <a:buNone/>
            </a:pPr>
            <a:endParaRPr lang="en-US" sz="2800" dirty="0"/>
          </a:p>
        </p:txBody>
      </p:sp>
    </p:spTree>
    <p:extLst>
      <p:ext uri="{BB962C8B-B14F-4D97-AF65-F5344CB8AC3E}">
        <p14:creationId xmlns:p14="http://schemas.microsoft.com/office/powerpoint/2010/main" val="39544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 Analysis: Strategy A</a:t>
            </a:r>
          </a:p>
        </p:txBody>
      </p:sp>
      <p:sp>
        <p:nvSpPr>
          <p:cNvPr id="3" name="Content Placeholder 2"/>
          <p:cNvSpPr>
            <a:spLocks noGrp="1"/>
          </p:cNvSpPr>
          <p:nvPr>
            <p:ph idx="1"/>
          </p:nvPr>
        </p:nvSpPr>
        <p:spPr>
          <a:xfrm>
            <a:off x="457200" y="1524000"/>
            <a:ext cx="8229600" cy="4876800"/>
          </a:xfrm>
        </p:spPr>
        <p:txBody>
          <a:bodyPr/>
          <a:lstStyle/>
          <a:p>
            <a:pPr marL="0" indent="0">
              <a:spcBef>
                <a:spcPts val="1200"/>
              </a:spcBef>
              <a:spcAft>
                <a:spcPts val="1200"/>
              </a:spcAft>
              <a:buNone/>
            </a:pPr>
            <a:r>
              <a:rPr lang="en-US" dirty="0"/>
              <a:t>Next we’ll watch a sequence of three video clips from a single lesson on Earth’s changing surface.</a:t>
            </a:r>
          </a:p>
          <a:p>
            <a:pPr marL="0" indent="0">
              <a:spcBef>
                <a:spcPts val="600"/>
              </a:spcBef>
              <a:spcAft>
                <a:spcPts val="1200"/>
              </a:spcAft>
              <a:buNone/>
            </a:pPr>
            <a:r>
              <a:rPr lang="en-US" b="1" dirty="0"/>
              <a:t>Analysis question for all three clips: </a:t>
            </a:r>
            <a:r>
              <a:rPr lang="en-US" dirty="0"/>
              <a:t>Does this lesson have one main learning goal?</a:t>
            </a:r>
          </a:p>
          <a:p>
            <a:pPr marL="0" lvl="1" indent="0">
              <a:spcBef>
                <a:spcPts val="600"/>
              </a:spcBef>
              <a:buNone/>
            </a:pPr>
            <a:r>
              <a:rPr lang="en-US" sz="3200" b="1" dirty="0"/>
              <a:t>Follow-up questions: </a:t>
            </a:r>
          </a:p>
          <a:p>
            <a:pPr lvl="1" indent="-274320">
              <a:spcBef>
                <a:spcPts val="300"/>
              </a:spcBef>
              <a:buFont typeface="Arial" pitchFamily="34" charset="0"/>
              <a:buChar char="•"/>
            </a:pPr>
            <a:r>
              <a:rPr lang="en-US" sz="3200" dirty="0"/>
              <a:t>If yes, what is it?</a:t>
            </a:r>
          </a:p>
          <a:p>
            <a:pPr lvl="1" indent="-274320">
              <a:spcBef>
                <a:spcPts val="300"/>
              </a:spcBef>
              <a:buFont typeface="Arial" pitchFamily="34" charset="0"/>
              <a:buChar char="•"/>
            </a:pPr>
            <a:r>
              <a:rPr lang="en-US" sz="3200" dirty="0"/>
              <a:t>If no, what do you think is happening in the lesson?  </a:t>
            </a:r>
          </a:p>
          <a:p>
            <a:pPr marL="274637" lvl="1" indent="0">
              <a:buNone/>
            </a:pPr>
            <a:endParaRPr lang="en-US" dirty="0"/>
          </a:p>
        </p:txBody>
      </p:sp>
    </p:spTree>
    <p:extLst>
      <p:ext uri="{BB962C8B-B14F-4D97-AF65-F5344CB8AC3E}">
        <p14:creationId xmlns:p14="http://schemas.microsoft.com/office/powerpoint/2010/main" val="239160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609600"/>
            <a:ext cx="8183422" cy="990600"/>
          </a:xfrm>
        </p:spPr>
        <p:txBody>
          <a:bodyPr>
            <a:noAutofit/>
          </a:bodyPr>
          <a:lstStyle/>
          <a:p>
            <a:pPr eaLnBrk="1" hangingPunct="1"/>
            <a:r>
              <a:rPr lang="en-US" dirty="0"/>
              <a:t>Lesson Analysis: </a:t>
            </a:r>
            <a:r>
              <a:rPr lang="en-US" b="1" dirty="0"/>
              <a:t>Review</a:t>
            </a:r>
            <a:r>
              <a:rPr lang="en-US" dirty="0"/>
              <a:t> Lesson Context, Video Clip 1</a:t>
            </a:r>
          </a:p>
        </p:txBody>
      </p:sp>
      <p:sp>
        <p:nvSpPr>
          <p:cNvPr id="22531" name="Rectangle 3"/>
          <p:cNvSpPr>
            <a:spLocks noGrp="1" noChangeArrowheads="1"/>
          </p:cNvSpPr>
          <p:nvPr>
            <p:ph type="body" idx="1"/>
          </p:nvPr>
        </p:nvSpPr>
        <p:spPr>
          <a:xfrm>
            <a:off x="609600" y="1752600"/>
            <a:ext cx="8077200" cy="4863584"/>
          </a:xfrm>
        </p:spPr>
        <p:txBody>
          <a:bodyPr/>
          <a:lstStyle/>
          <a:p>
            <a:pPr marL="365760" lvl="0" indent="-365760">
              <a:spcBef>
                <a:spcPts val="0"/>
              </a:spcBef>
              <a:spcAft>
                <a:spcPts val="1200"/>
              </a:spcAft>
              <a:buClr>
                <a:srgbClr val="93A299"/>
              </a:buClr>
              <a:buFont typeface="+mj-lt"/>
              <a:buAutoNum type="arabicPeriod"/>
            </a:pPr>
            <a:r>
              <a:rPr lang="en-US" dirty="0">
                <a:solidFill>
                  <a:srgbClr val="292934"/>
                </a:solidFill>
              </a:rPr>
              <a:t>Read the lesson context on the video transcript (handout 5.3 in PD program binder).  </a:t>
            </a:r>
          </a:p>
          <a:p>
            <a:pPr marL="365760" indent="-365760">
              <a:spcBef>
                <a:spcPts val="0"/>
              </a:spcBef>
              <a:spcAft>
                <a:spcPts val="800"/>
              </a:spcAft>
              <a:buClr>
                <a:srgbClr val="93A299"/>
              </a:buClr>
              <a:buAutoNum type="arabicPeriod" startAt="2"/>
            </a:pPr>
            <a:r>
              <a:rPr lang="en-US" dirty="0">
                <a:solidFill>
                  <a:srgbClr val="292934"/>
                </a:solidFill>
              </a:rPr>
              <a:t>As you watch the clip, keep the analysis question in mind: </a:t>
            </a:r>
            <a:r>
              <a:rPr lang="en-US" b="1" dirty="0">
                <a:solidFill>
                  <a:srgbClr val="292934"/>
                </a:solidFill>
              </a:rPr>
              <a:t>Does this lesson have one main learning goal?</a:t>
            </a:r>
          </a:p>
          <a:p>
            <a:pPr marL="548640" indent="-274320">
              <a:spcBef>
                <a:spcPts val="0"/>
              </a:spcBef>
              <a:spcAft>
                <a:spcPts val="0"/>
              </a:spcAft>
              <a:buClr>
                <a:srgbClr val="93A299"/>
              </a:buClr>
            </a:pPr>
            <a:r>
              <a:rPr lang="en-US" dirty="0">
                <a:solidFill>
                  <a:srgbClr val="292934"/>
                </a:solidFill>
              </a:rPr>
              <a:t>If yes, what is it? </a:t>
            </a:r>
          </a:p>
          <a:p>
            <a:pPr marL="548640" indent="-274320">
              <a:spcBef>
                <a:spcPts val="0"/>
              </a:spcBef>
              <a:spcAft>
                <a:spcPts val="0"/>
              </a:spcAft>
              <a:buClr>
                <a:srgbClr val="93A299"/>
              </a:buClr>
            </a:pPr>
            <a:r>
              <a:rPr lang="en-US" dirty="0">
                <a:solidFill>
                  <a:srgbClr val="292934"/>
                </a:solidFill>
              </a:rPr>
              <a:t>If no, what do you think is happening in the lesson?</a:t>
            </a:r>
          </a:p>
          <a:p>
            <a:pPr marL="514350" lvl="0" indent="-514350">
              <a:spcAft>
                <a:spcPts val="1200"/>
              </a:spcAft>
              <a:buClr>
                <a:srgbClr val="93A299"/>
              </a:buClr>
              <a:buFont typeface="Arial" charset="0"/>
              <a:buAutoNum type="arabicPeriod" startAt="2"/>
            </a:pPr>
            <a:endParaRPr lang="en-US" dirty="0">
              <a:solidFill>
                <a:srgbClr val="292934"/>
              </a:solidFill>
            </a:endParaRPr>
          </a:p>
          <a:p>
            <a:pPr marL="274637" lvl="1" indent="0" eaLnBrk="1" hangingPunct="1">
              <a:buNone/>
            </a:pPr>
            <a:endParaRPr lang="en-US" sz="1600" dirty="0">
              <a:hlinkClick r:id="rId3" action="ppaction://hlinkfile"/>
            </a:endParaRPr>
          </a:p>
        </p:txBody>
      </p:sp>
      <p:sp>
        <p:nvSpPr>
          <p:cNvPr id="2" name="TextBox 1">
            <a:hlinkClick r:id="rId4" action="ppaction://hlinkfile"/>
          </p:cNvPr>
          <p:cNvSpPr txBox="1"/>
          <p:nvPr/>
        </p:nvSpPr>
        <p:spPr>
          <a:xfrm>
            <a:off x="2932253" y="6172200"/>
            <a:ext cx="6211747" cy="400110"/>
          </a:xfrm>
          <a:prstGeom prst="rect">
            <a:avLst/>
          </a:prstGeom>
          <a:noFill/>
        </p:spPr>
        <p:txBody>
          <a:bodyPr wrap="square" rtlCol="0">
            <a:spAutoFit/>
          </a:bodyPr>
          <a:lstStyle/>
          <a:p>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5"/>
              </a:rPr>
              <a:t>5.1_mspcp_gr.2_ecs_poulsen_L5_c2</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2849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48624" cy="1066800"/>
          </a:xfrm>
        </p:spPr>
        <p:txBody>
          <a:bodyPr>
            <a:noAutofit/>
          </a:bodyPr>
          <a:lstStyle/>
          <a:p>
            <a:r>
              <a:rPr lang="en-US" dirty="0"/>
              <a:t>Lesson Analysis: </a:t>
            </a:r>
            <a:r>
              <a:rPr lang="en-US" b="1" dirty="0"/>
              <a:t>Analyze</a:t>
            </a:r>
            <a:r>
              <a:rPr lang="en-US" dirty="0"/>
              <a:t> the Video, </a:t>
            </a:r>
            <a:br>
              <a:rPr lang="en-US" dirty="0"/>
            </a:br>
            <a:r>
              <a:rPr lang="en-US" dirty="0"/>
              <a:t>Video Clip 1</a:t>
            </a:r>
          </a:p>
        </p:txBody>
      </p:sp>
      <p:sp>
        <p:nvSpPr>
          <p:cNvPr id="3" name="Content Placeholder 2"/>
          <p:cNvSpPr>
            <a:spLocks noGrp="1"/>
          </p:cNvSpPr>
          <p:nvPr>
            <p:ph idx="1"/>
          </p:nvPr>
        </p:nvSpPr>
        <p:spPr>
          <a:xfrm>
            <a:off x="609600" y="1676400"/>
            <a:ext cx="8353425" cy="4876800"/>
          </a:xfrm>
        </p:spPr>
        <p:txBody>
          <a:bodyPr/>
          <a:lstStyle/>
          <a:p>
            <a:pPr marL="365760" indent="-365760">
              <a:spcBef>
                <a:spcPts val="0"/>
              </a:spcBef>
              <a:spcAft>
                <a:spcPts val="0"/>
              </a:spcAft>
              <a:buClr>
                <a:srgbClr val="93A299"/>
              </a:buClr>
              <a:buFont typeface="+mj-lt"/>
              <a:buAutoNum type="arabicPeriod"/>
            </a:pPr>
            <a:r>
              <a:rPr lang="en-US" sz="2800" dirty="0">
                <a:solidFill>
                  <a:srgbClr val="292934"/>
                </a:solidFill>
              </a:rPr>
              <a:t>Study the video transcript and write down any science ideas the students and/or the teacher put on the table.</a:t>
            </a:r>
          </a:p>
          <a:p>
            <a:pPr marL="365760" indent="-365760">
              <a:spcBef>
                <a:spcPts val="600"/>
              </a:spcBef>
              <a:spcAft>
                <a:spcPts val="0"/>
              </a:spcAft>
              <a:buClr>
                <a:srgbClr val="93A299"/>
              </a:buClr>
              <a:buFont typeface="+mj-lt"/>
              <a:buAutoNum type="arabicPeriod"/>
            </a:pPr>
            <a:r>
              <a:rPr lang="en-US" sz="2800" dirty="0">
                <a:solidFill>
                  <a:srgbClr val="292934"/>
                </a:solidFill>
              </a:rPr>
              <a:t>Pair up and compare the science ideas you identified. Then discuss the analysis question: </a:t>
            </a:r>
            <a:r>
              <a:rPr lang="en-US" sz="2800" b="1" dirty="0">
                <a:solidFill>
                  <a:srgbClr val="292934"/>
                </a:solidFill>
              </a:rPr>
              <a:t>Does this lesson have one main learning goal?</a:t>
            </a:r>
          </a:p>
          <a:p>
            <a:pPr marL="685800" indent="-274320">
              <a:spcBef>
                <a:spcPts val="0"/>
              </a:spcBef>
              <a:spcAft>
                <a:spcPts val="0"/>
              </a:spcAft>
              <a:buClr>
                <a:srgbClr val="93A299"/>
              </a:buClr>
            </a:pPr>
            <a:r>
              <a:rPr lang="en-US" sz="2800" dirty="0">
                <a:solidFill>
                  <a:srgbClr val="292934"/>
                </a:solidFill>
              </a:rPr>
              <a:t>If yes, what is it? </a:t>
            </a:r>
          </a:p>
          <a:p>
            <a:pPr marL="685800" indent="-274320">
              <a:spcBef>
                <a:spcPts val="0"/>
              </a:spcBef>
              <a:spcAft>
                <a:spcPts val="0"/>
              </a:spcAft>
              <a:buClr>
                <a:srgbClr val="93A299"/>
              </a:buClr>
            </a:pPr>
            <a:r>
              <a:rPr lang="en-US" sz="2800" dirty="0">
                <a:solidFill>
                  <a:srgbClr val="292934"/>
                </a:solidFill>
              </a:rPr>
              <a:t>If no, what do you think is happening in the lesson?</a:t>
            </a:r>
          </a:p>
          <a:p>
            <a:pPr marL="365760" indent="-365760">
              <a:spcBef>
                <a:spcPts val="600"/>
              </a:spcBef>
              <a:spcAft>
                <a:spcPts val="0"/>
              </a:spcAft>
              <a:buClr>
                <a:srgbClr val="93A299"/>
              </a:buClr>
              <a:buFont typeface="+mj-lt"/>
              <a:buAutoNum type="arabicPeriod" startAt="3"/>
            </a:pPr>
            <a:r>
              <a:rPr lang="en-US" sz="2800" dirty="0">
                <a:solidFill>
                  <a:srgbClr val="292934"/>
                </a:solidFill>
              </a:rPr>
              <a:t>As a group, discuss what the main learning goal might be. Support your answers using your analysis of the science ideas you identified.</a:t>
            </a:r>
          </a:p>
          <a:p>
            <a:endParaRPr lang="en-US" dirty="0"/>
          </a:p>
        </p:txBody>
      </p:sp>
    </p:spTree>
    <p:extLst>
      <p:ext uri="{BB962C8B-B14F-4D97-AF65-F5344CB8AC3E}">
        <p14:creationId xmlns:p14="http://schemas.microsoft.com/office/powerpoint/2010/main" val="4858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828800"/>
            <a:ext cx="80010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5.4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what do you think is happening in the lesson?</a:t>
            </a:r>
          </a:p>
          <a:p>
            <a:pPr marL="514350" marR="0" lvl="0" indent="-514350" algn="l" defTabSz="914400" rtl="0" eaLnBrk="0" fontAlgn="base" latinLnBrk="0" hangingPunct="0">
              <a:lnSpc>
                <a:spcPct val="100000"/>
              </a:lnSpc>
              <a:spcBef>
                <a:spcPct val="20000"/>
              </a:spcBef>
              <a:spcAft>
                <a:spcPts val="1200"/>
              </a:spcAft>
              <a:buClr>
                <a:srgbClr val="93A299"/>
              </a:buClr>
              <a:buSzPct val="85000"/>
              <a:buFont typeface="Arial" charset="0"/>
              <a:buAutoNum type="arabicPeriod" startAt="2"/>
              <a:tabLst/>
              <a:defRPr/>
            </a:pPr>
            <a:endPar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endParaRP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3" action="ppaction://hlinkfile"/>
            </a:endParaRPr>
          </a:p>
        </p:txBody>
      </p:sp>
      <p:sp>
        <p:nvSpPr>
          <p:cNvPr id="38914" name="Rectangle 2"/>
          <p:cNvSpPr>
            <a:spLocks noGrp="1" noChangeArrowheads="1"/>
          </p:cNvSpPr>
          <p:nvPr>
            <p:ph type="title"/>
          </p:nvPr>
        </p:nvSpPr>
        <p:spPr>
          <a:xfrm>
            <a:off x="609600" y="609600"/>
            <a:ext cx="8107222" cy="990600"/>
          </a:xfrm>
        </p:spPr>
        <p:txBody>
          <a:bodyPr>
            <a:noAutofit/>
          </a:bodyPr>
          <a:lstStyle/>
          <a:p>
            <a:pPr eaLnBrk="1" hangingPunct="1"/>
            <a:r>
              <a:rPr lang="en-US" dirty="0"/>
              <a:t>Lesson Analysis: </a:t>
            </a:r>
            <a:r>
              <a:rPr lang="en-US" b="1" dirty="0"/>
              <a:t>Review</a:t>
            </a:r>
            <a:r>
              <a:rPr lang="en-US" dirty="0"/>
              <a:t> Lesson Context, Video Clip 2</a:t>
            </a:r>
          </a:p>
        </p:txBody>
      </p:sp>
      <p:sp>
        <p:nvSpPr>
          <p:cNvPr id="2" name="TextBox 1">
            <a:hlinkClick r:id="rId4" action="ppaction://hlinkfile"/>
          </p:cNvPr>
          <p:cNvSpPr txBox="1"/>
          <p:nvPr/>
        </p:nvSpPr>
        <p:spPr>
          <a:xfrm>
            <a:off x="2667000" y="6096000"/>
            <a:ext cx="6059347"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5"/>
              </a:rPr>
              <a:t>5.2_mspcp_gr.2_ecs_poulsen_L5_c3</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5563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r>
              <a:rPr lang="en-US" dirty="0"/>
              <a:t>Lesson Analysis: </a:t>
            </a:r>
            <a:r>
              <a:rPr lang="en-US" b="1" dirty="0"/>
              <a:t>Analyze</a:t>
            </a:r>
            <a:r>
              <a:rPr lang="en-US" dirty="0"/>
              <a:t> the Video, </a:t>
            </a:r>
            <a:br>
              <a:rPr lang="en-US" dirty="0"/>
            </a:br>
            <a:r>
              <a:rPr lang="en-US" dirty="0"/>
              <a:t>Video Clip 2 </a:t>
            </a:r>
          </a:p>
        </p:txBody>
      </p:sp>
      <p:sp>
        <p:nvSpPr>
          <p:cNvPr id="3" name="Content Placeholder 2"/>
          <p:cNvSpPr>
            <a:spLocks noGrp="1"/>
          </p:cNvSpPr>
          <p:nvPr>
            <p:ph idx="1"/>
          </p:nvPr>
        </p:nvSpPr>
        <p:spPr>
          <a:xfrm>
            <a:off x="533400" y="1828800"/>
            <a:ext cx="8382000" cy="4876800"/>
          </a:xfrm>
        </p:spPr>
        <p:txBody>
          <a:bodyPr/>
          <a:lstStyle/>
          <a:p>
            <a:pPr marL="365760" indent="-365760">
              <a:spcBef>
                <a:spcPts val="600"/>
              </a:spcBef>
              <a:spcAft>
                <a:spcPts val="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video clip 1?</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p>
          <a:p>
            <a:pPr>
              <a:spcAft>
                <a:spcPts val="1200"/>
              </a:spcAft>
            </a:pPr>
            <a:endParaRPr lang="en-US" dirty="0"/>
          </a:p>
        </p:txBody>
      </p:sp>
    </p:spTree>
    <p:extLst>
      <p:ext uri="{BB962C8B-B14F-4D97-AF65-F5344CB8AC3E}">
        <p14:creationId xmlns:p14="http://schemas.microsoft.com/office/powerpoint/2010/main" val="240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85800" y="1828800"/>
            <a:ext cx="8001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5.5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what do you think is happening in the lesson?</a:t>
            </a:r>
          </a:p>
          <a:p>
            <a:pPr marL="514350" marR="0" lvl="0" indent="-514350" algn="l" defTabSz="914400" rtl="0" eaLnBrk="0" fontAlgn="base" latinLnBrk="0" hangingPunct="0">
              <a:lnSpc>
                <a:spcPct val="100000"/>
              </a:lnSpc>
              <a:spcBef>
                <a:spcPct val="20000"/>
              </a:spcBef>
              <a:spcAft>
                <a:spcPts val="1200"/>
              </a:spcAft>
              <a:buClr>
                <a:srgbClr val="93A299"/>
              </a:buClr>
              <a:buSzPct val="85000"/>
              <a:buFont typeface="Arial" charset="0"/>
              <a:buAutoNum type="arabicPeriod" startAt="2"/>
              <a:tabLst/>
              <a:defRPr/>
            </a:pPr>
            <a:endPar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endParaRP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3" action="ppaction://hlinkfile"/>
            </a:endParaRPr>
          </a:p>
        </p:txBody>
      </p:sp>
      <p:sp>
        <p:nvSpPr>
          <p:cNvPr id="2" name="Title 1"/>
          <p:cNvSpPr>
            <a:spLocks noGrp="1"/>
          </p:cNvSpPr>
          <p:nvPr>
            <p:ph type="title"/>
          </p:nvPr>
        </p:nvSpPr>
        <p:spPr>
          <a:xfrm>
            <a:off x="685800" y="685800"/>
            <a:ext cx="8001000" cy="990600"/>
          </a:xfrm>
        </p:spPr>
        <p:txBody>
          <a:bodyPr>
            <a:noAutofit/>
          </a:bodyPr>
          <a:lstStyle/>
          <a:p>
            <a:r>
              <a:rPr lang="en-US" dirty="0"/>
              <a:t>Lesson Analysis: </a:t>
            </a:r>
            <a:r>
              <a:rPr lang="en-US" b="1" dirty="0"/>
              <a:t>Review</a:t>
            </a:r>
            <a:r>
              <a:rPr lang="en-US" dirty="0"/>
              <a:t> Lesson Context, Video Clip 3</a:t>
            </a:r>
          </a:p>
        </p:txBody>
      </p:sp>
      <p:sp>
        <p:nvSpPr>
          <p:cNvPr id="4" name="TextBox 3">
            <a:hlinkClick r:id="rId4" action="ppaction://hlinkfile"/>
          </p:cNvPr>
          <p:cNvSpPr txBox="1"/>
          <p:nvPr/>
        </p:nvSpPr>
        <p:spPr>
          <a:xfrm>
            <a:off x="2819400" y="6107668"/>
            <a:ext cx="6096001" cy="400110"/>
          </a:xfrm>
          <a:prstGeom prst="rect">
            <a:avLst/>
          </a:prstGeom>
          <a:noFill/>
        </p:spPr>
        <p:txBody>
          <a:bodyPr wrap="square" rtlCol="0">
            <a:spAutoFit/>
          </a:bodyPr>
          <a:lstStyle/>
          <a:p>
            <a:r>
              <a:rPr lang="en-US" sz="2000" dirty="0">
                <a:solidFill>
                  <a:srgbClr val="0070C0"/>
                </a:solidFill>
                <a:latin typeface="Calibri" pitchFamily="34" charset="0"/>
              </a:rPr>
              <a:t>Link to video clip 3: </a:t>
            </a:r>
            <a:r>
              <a:rPr lang="en-US" sz="2000" dirty="0">
                <a:solidFill>
                  <a:srgbClr val="0070C0"/>
                </a:solidFill>
                <a:latin typeface="Calibri" pitchFamily="34" charset="0"/>
                <a:hlinkClick r:id="rId5"/>
              </a:rPr>
              <a:t>5.3_mspcp_gr.2_ecs_poulsen_L5_c4</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2875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7"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r>
              <a:rPr lang="en-US" dirty="0">
                <a:solidFill>
                  <a:srgbClr val="D2533C"/>
                </a:solidFill>
              </a:rPr>
              <a:t>Lesson Analysis: </a:t>
            </a:r>
            <a:r>
              <a:rPr lang="en-US" b="1" dirty="0">
                <a:solidFill>
                  <a:srgbClr val="D2533C"/>
                </a:solidFill>
              </a:rPr>
              <a:t>Analyze</a:t>
            </a:r>
            <a:r>
              <a:rPr lang="en-US" dirty="0">
                <a:solidFill>
                  <a:srgbClr val="D2533C"/>
                </a:solidFill>
              </a:rPr>
              <a:t> the Video, </a:t>
            </a:r>
            <a:br>
              <a:rPr lang="en-US" dirty="0">
                <a:solidFill>
                  <a:srgbClr val="D2533C"/>
                </a:solidFill>
              </a:rPr>
            </a:br>
            <a:r>
              <a:rPr lang="en-US" dirty="0">
                <a:solidFill>
                  <a:srgbClr val="D2533C"/>
                </a:solidFill>
              </a:rPr>
              <a:t>Video Clip 3</a:t>
            </a:r>
            <a:endParaRPr lang="en-US" dirty="0"/>
          </a:p>
        </p:txBody>
      </p:sp>
      <p:sp>
        <p:nvSpPr>
          <p:cNvPr id="3" name="Content Placeholder 2"/>
          <p:cNvSpPr>
            <a:spLocks noGrp="1"/>
          </p:cNvSpPr>
          <p:nvPr>
            <p:ph idx="1"/>
          </p:nvPr>
        </p:nvSpPr>
        <p:spPr>
          <a:xfrm>
            <a:off x="609600" y="1676400"/>
            <a:ext cx="8382000" cy="4876800"/>
          </a:xfrm>
        </p:spPr>
        <p:txBody>
          <a:bodyPr/>
          <a:lstStyle/>
          <a:p>
            <a:pPr marL="365760" indent="-365760">
              <a:spcBef>
                <a:spcPts val="0"/>
              </a:spcBef>
              <a:spcAft>
                <a:spcPts val="80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clips 1 and 2?</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endParaRPr lang="en-US" sz="2850" dirty="0">
              <a:solidFill>
                <a:srgbClr val="292934"/>
              </a:solidFill>
            </a:endParaRPr>
          </a:p>
          <a:p>
            <a:endParaRPr lang="en-US" dirty="0"/>
          </a:p>
        </p:txBody>
      </p:sp>
    </p:spTree>
    <p:extLst>
      <p:ext uri="{BB962C8B-B14F-4D97-AF65-F5344CB8AC3E}">
        <p14:creationId xmlns:p14="http://schemas.microsoft.com/office/powerpoint/2010/main" val="1981127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Main Learning Goal?</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600"/>
              </a:spcAft>
              <a:buFont typeface="+mj-lt"/>
              <a:buAutoNum type="arabicPeriod"/>
            </a:pPr>
            <a:r>
              <a:rPr lang="en-US" dirty="0"/>
              <a:t>Based on your analysis of these three video clips, does this lesson have one main learning goal? What do you think it is?  </a:t>
            </a:r>
          </a:p>
          <a:p>
            <a:pPr marL="365760" indent="-365760">
              <a:spcBef>
                <a:spcPts val="600"/>
              </a:spcBef>
              <a:spcAft>
                <a:spcPts val="600"/>
              </a:spcAft>
              <a:buFont typeface="+mj-lt"/>
              <a:buAutoNum type="arabicPeriod"/>
            </a:pPr>
            <a:r>
              <a:rPr lang="en-US" dirty="0"/>
              <a:t>Use the criteria questions in Analysis Guide A to analyze the main learning goal identified in these clips. </a:t>
            </a:r>
          </a:p>
          <a:p>
            <a:pPr marL="365760" indent="-365760">
              <a:spcBef>
                <a:spcPts val="600"/>
              </a:spcBef>
              <a:spcAft>
                <a:spcPts val="600"/>
              </a:spcAft>
              <a:buFont typeface="+mj-lt"/>
              <a:buAutoNum type="arabicPeriod"/>
            </a:pPr>
            <a:r>
              <a:rPr lang="en-US" dirty="0"/>
              <a:t>Are there any supporting science ideas that don’t closely match the main learning goal? </a:t>
            </a:r>
          </a:p>
          <a:p>
            <a:endParaRPr lang="en-US" dirty="0"/>
          </a:p>
        </p:txBody>
      </p:sp>
    </p:spTree>
    <p:extLst>
      <p:ext uri="{BB962C8B-B14F-4D97-AF65-F5344CB8AC3E}">
        <p14:creationId xmlns:p14="http://schemas.microsoft.com/office/powerpoint/2010/main" val="33687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382000" cy="9906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700" dirty="0"/>
              <a:t>Examine Earth’s Changing Surface: Lesson 2</a:t>
            </a:r>
          </a:p>
        </p:txBody>
      </p:sp>
      <p:sp>
        <p:nvSpPr>
          <p:cNvPr id="6" name="Content Placeholder 2"/>
          <p:cNvSpPr txBox="1">
            <a:spLocks/>
          </p:cNvSpPr>
          <p:nvPr/>
        </p:nvSpPr>
        <p:spPr bwMode="auto">
          <a:xfrm>
            <a:off x="457200" y="1371600"/>
            <a:ext cx="83058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32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100000"/>
              <a:buFont typeface="Calibri" panose="020F0502020204030204" pitchFamily="34" charset="0"/>
              <a:buChar char="⁻"/>
              <a:defRPr sz="24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8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spcBef>
                <a:spcPts val="600"/>
              </a:spcBef>
              <a:spcAft>
                <a:spcPts val="0"/>
              </a:spcAft>
              <a:buFont typeface="+mj-lt"/>
              <a:buAutoNum type="arabicPeriod"/>
            </a:pPr>
            <a:r>
              <a:rPr lang="en-US" dirty="0"/>
              <a:t>Locate the scope and sequence chart for the ECS lessons (lesson plans binder, </a:t>
            </a:r>
            <a:r>
              <a:rPr lang="en-US" dirty="0" err="1"/>
              <a:t>pretabs</a:t>
            </a:r>
            <a:r>
              <a:rPr lang="en-US" dirty="0"/>
              <a:t> section).</a:t>
            </a:r>
          </a:p>
          <a:p>
            <a:pPr marL="365760" indent="-365760">
              <a:spcBef>
                <a:spcPts val="600"/>
              </a:spcBef>
              <a:spcAft>
                <a:spcPts val="0"/>
              </a:spcAft>
              <a:buFont typeface="+mj-lt"/>
              <a:buAutoNum type="arabicPeriod"/>
            </a:pPr>
            <a:r>
              <a:rPr lang="en-US" dirty="0"/>
              <a:t>Examine the main learning goals for lessons 2a and 2b. Then read the supporting science ideas in the Science Content Storyline column.</a:t>
            </a:r>
          </a:p>
          <a:p>
            <a:pPr marL="365760" indent="-365760">
              <a:spcBef>
                <a:spcPts val="600"/>
              </a:spcBef>
              <a:spcAft>
                <a:spcPts val="0"/>
              </a:spcAft>
              <a:buFont typeface="+mj-lt"/>
              <a:buAutoNum type="arabicPeriod"/>
            </a:pPr>
            <a:r>
              <a:rPr lang="en-US" dirty="0"/>
              <a:t>What two patterns do students identify in these lessons?  </a:t>
            </a:r>
          </a:p>
          <a:p>
            <a:pPr marL="365760" indent="-365760">
              <a:spcBef>
                <a:spcPts val="600"/>
              </a:spcBef>
              <a:spcAft>
                <a:spcPts val="0"/>
              </a:spcAft>
              <a:buFont typeface="+mj-lt"/>
              <a:buAutoNum type="arabicPeriod"/>
            </a:pPr>
            <a:r>
              <a:rPr lang="en-US" dirty="0"/>
              <a:t>Keep these patterns in mind as the storyline develops in the lesson sequence.  </a:t>
            </a:r>
          </a:p>
          <a:p>
            <a:endParaRPr lang="en-US" dirty="0"/>
          </a:p>
        </p:txBody>
      </p:sp>
    </p:spTree>
    <p:extLst>
      <p:ext uri="{BB962C8B-B14F-4D97-AF65-F5344CB8AC3E}">
        <p14:creationId xmlns:p14="http://schemas.microsoft.com/office/powerpoint/2010/main" val="213966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Earth’s changing Surface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2</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733572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What does the surface of Earth look like? Does it ever change?</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143000"/>
          </a:xfrm>
        </p:spPr>
        <p:txBody>
          <a:bodyPr/>
          <a:lstStyle/>
          <a:p>
            <a:r>
              <a:rPr lang="en-US" dirty="0"/>
              <a:t>Content Deepening Focus Questions</a:t>
            </a:r>
          </a:p>
        </p:txBody>
      </p:sp>
      <p:sp>
        <p:nvSpPr>
          <p:cNvPr id="3" name="Content Placeholder 2"/>
          <p:cNvSpPr>
            <a:spLocks noGrp="1"/>
          </p:cNvSpPr>
          <p:nvPr>
            <p:ph idx="1"/>
          </p:nvPr>
        </p:nvSpPr>
        <p:spPr>
          <a:xfrm>
            <a:off x="609600" y="1600200"/>
            <a:ext cx="8077200" cy="4495800"/>
          </a:xfrm>
        </p:spPr>
        <p:txBody>
          <a:bodyPr/>
          <a:lstStyle/>
          <a:p>
            <a:pPr marL="365760" indent="-365760">
              <a:spcBef>
                <a:spcPts val="600"/>
              </a:spcBef>
              <a:spcAft>
                <a:spcPts val="0"/>
              </a:spcAft>
            </a:pPr>
            <a:r>
              <a:rPr lang="en-US" sz="3200" dirty="0"/>
              <a:t>What does the surface of Earth look like? </a:t>
            </a:r>
          </a:p>
          <a:p>
            <a:pPr marL="365760" indent="-365760">
              <a:spcBef>
                <a:spcPts val="1200"/>
              </a:spcBef>
              <a:spcAft>
                <a:spcPts val="0"/>
              </a:spcAft>
            </a:pPr>
            <a:r>
              <a:rPr lang="en-US" sz="3200" dirty="0"/>
              <a:t>How can we make models out of sand to show the shapes of different landforms?</a:t>
            </a:r>
          </a:p>
          <a:p>
            <a:pPr marL="365760" indent="-365760">
              <a:spcBef>
                <a:spcPts val="1200"/>
              </a:spcBef>
              <a:spcAft>
                <a:spcPts val="0"/>
              </a:spcAft>
            </a:pPr>
            <a:r>
              <a:rPr lang="en-US" sz="3200" dirty="0"/>
              <a:t>How does the land on Earth’s surface look different in different places?</a:t>
            </a:r>
          </a:p>
        </p:txBody>
      </p:sp>
    </p:spTree>
    <p:extLst>
      <p:ext uri="{BB962C8B-B14F-4D97-AF65-F5344CB8AC3E}">
        <p14:creationId xmlns:p14="http://schemas.microsoft.com/office/powerpoint/2010/main" val="54223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57200"/>
            <a:ext cx="6400800" cy="6400800"/>
          </a:xfrm>
          <a:prstGeom prst="rect">
            <a:avLst/>
          </a:prstGeom>
        </p:spPr>
      </p:pic>
      <p:sp>
        <p:nvSpPr>
          <p:cNvPr id="10" name="TextBox 9">
            <a:extLst>
              <a:ext uri="{FF2B5EF4-FFF2-40B4-BE49-F238E27FC236}">
                <a16:creationId xmlns:a16="http://schemas.microsoft.com/office/drawing/2014/main" id="{762B5FC1-C1DB-4598-B8E0-9C8BAFC73013}"/>
              </a:ext>
            </a:extLst>
          </p:cNvPr>
          <p:cNvSpPr txBox="1"/>
          <p:nvPr/>
        </p:nvSpPr>
        <p:spPr>
          <a:xfrm>
            <a:off x="7657400" y="6642556"/>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
        <p:nvSpPr>
          <p:cNvPr id="5" name="TextBox 4">
            <a:extLst>
              <a:ext uri="{FF2B5EF4-FFF2-40B4-BE49-F238E27FC236}">
                <a16:creationId xmlns:a16="http://schemas.microsoft.com/office/drawing/2014/main" id="{16CD0302-5634-4F97-9EE7-9A2B0B04A838}"/>
              </a:ext>
            </a:extLst>
          </p:cNvPr>
          <p:cNvSpPr txBox="1"/>
          <p:nvPr/>
        </p:nvSpPr>
        <p:spPr>
          <a:xfrm>
            <a:off x="304800" y="838200"/>
            <a:ext cx="2416046" cy="5247590"/>
          </a:xfrm>
          <a:prstGeom prst="rect">
            <a:avLst/>
          </a:prstGeom>
          <a:noFill/>
        </p:spPr>
        <p:txBody>
          <a:bodyPr wrap="none" rtlCol="0">
            <a:spAutoFit/>
          </a:bodyPr>
          <a:lstStyle/>
          <a:p>
            <a:r>
              <a:rPr lang="en-US" sz="3600" i="1" dirty="0">
                <a:solidFill>
                  <a:srgbClr val="FFFF00"/>
                </a:solidFill>
              </a:rPr>
              <a:t>Earth’s </a:t>
            </a:r>
          </a:p>
          <a:p>
            <a:r>
              <a:rPr lang="en-US" sz="3600" i="1" dirty="0">
                <a:solidFill>
                  <a:srgbClr val="FFFF00"/>
                </a:solidFill>
              </a:rPr>
              <a:t>Changing</a:t>
            </a:r>
          </a:p>
          <a:p>
            <a:r>
              <a:rPr lang="en-US" sz="3600" i="1" dirty="0">
                <a:solidFill>
                  <a:srgbClr val="FFFF00"/>
                </a:solidFill>
              </a:rPr>
              <a:t>Surface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Tree>
    <p:extLst>
      <p:ext uri="{BB962C8B-B14F-4D97-AF65-F5344CB8AC3E}">
        <p14:creationId xmlns:p14="http://schemas.microsoft.com/office/powerpoint/2010/main" val="351939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 y="710821"/>
            <a:ext cx="7920250" cy="990600"/>
          </a:xfrm>
        </p:spPr>
        <p:txBody>
          <a:bodyPr>
            <a:noAutofit/>
          </a:bodyPr>
          <a:lstStyle/>
          <a:p>
            <a:r>
              <a:rPr lang="en-US" dirty="0"/>
              <a:t>How We Think about Landscapes </a:t>
            </a:r>
            <a:br>
              <a:rPr lang="en-US" dirty="0"/>
            </a:br>
            <a:r>
              <a:rPr lang="en-US" dirty="0"/>
              <a:t>and Landforms</a:t>
            </a:r>
          </a:p>
        </p:txBody>
      </p:sp>
      <p:sp>
        <p:nvSpPr>
          <p:cNvPr id="3" name="Content Placeholder 2"/>
          <p:cNvSpPr>
            <a:spLocks noGrp="1"/>
          </p:cNvSpPr>
          <p:nvPr>
            <p:ph idx="1"/>
          </p:nvPr>
        </p:nvSpPr>
        <p:spPr>
          <a:xfrm>
            <a:off x="586854" y="1992572"/>
            <a:ext cx="8229600" cy="4484427"/>
          </a:xfrm>
        </p:spPr>
        <p:txBody>
          <a:bodyPr/>
          <a:lstStyle/>
          <a:p>
            <a:pPr marL="457200" indent="-457200">
              <a:spcBef>
                <a:spcPts val="1200"/>
              </a:spcBef>
              <a:spcAft>
                <a:spcPts val="0"/>
              </a:spcAft>
              <a:buFont typeface="+mj-lt"/>
              <a:buAutoNum type="arabicPeriod"/>
              <a:defRPr/>
            </a:pPr>
            <a:r>
              <a:rPr lang="en-US" sz="3200" dirty="0"/>
              <a:t>How would you describe the landscape of your home area?  </a:t>
            </a:r>
          </a:p>
          <a:p>
            <a:pPr marL="457200" indent="-457200">
              <a:spcBef>
                <a:spcPts val="1200"/>
              </a:spcBef>
              <a:spcAft>
                <a:spcPts val="0"/>
              </a:spcAft>
              <a:buFont typeface="+mj-lt"/>
              <a:buAutoNum type="arabicPeriod"/>
              <a:defRPr/>
            </a:pPr>
            <a:r>
              <a:rPr lang="en-US" sz="3200" dirty="0"/>
              <a:t>What is your favorite kind of natural landscape on Earth? Why?  </a:t>
            </a:r>
          </a:p>
          <a:p>
            <a:pPr marL="457200" indent="-457200">
              <a:spcBef>
                <a:spcPts val="1200"/>
              </a:spcBef>
              <a:spcAft>
                <a:spcPts val="0"/>
              </a:spcAft>
              <a:buFont typeface="+mj-lt"/>
              <a:buAutoNum type="arabicPeriod"/>
              <a:defRPr/>
            </a:pPr>
            <a:r>
              <a:rPr lang="en-US" sz="3200" dirty="0"/>
              <a:t>Share a story about visiting a place like this. What was it like? </a:t>
            </a:r>
            <a:endParaRPr lang="en-US" sz="3200" b="1" i="1" dirty="0">
              <a:effectLst>
                <a:outerShdw blurRad="38100" dist="38100" dir="2700000" algn="tl">
                  <a:srgbClr val="000000"/>
                </a:outerShdw>
              </a:effectLst>
            </a:endParaRPr>
          </a:p>
          <a:p>
            <a:endParaRPr lang="en-US" sz="2800" b="1" dirty="0"/>
          </a:p>
        </p:txBody>
      </p:sp>
    </p:spTree>
    <p:extLst>
      <p:ext uri="{BB962C8B-B14F-4D97-AF65-F5344CB8AC3E}">
        <p14:creationId xmlns:p14="http://schemas.microsoft.com/office/powerpoint/2010/main" val="24900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62000" y="685800"/>
            <a:ext cx="8001000" cy="7078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defRPr/>
            </a:pPr>
            <a:r>
              <a:rPr lang="en-US" sz="4000" b="1" dirty="0">
                <a:solidFill>
                  <a:srgbClr val="FFFF00"/>
                </a:solidFill>
                <a:effectLst>
                  <a:outerShdw blurRad="38100" dist="38100" dir="2700000" algn="tl">
                    <a:srgbClr val="000000"/>
                  </a:outerShdw>
                </a:effectLst>
                <a:latin typeface="Calibri" pitchFamily="34" charset="0"/>
              </a:rPr>
              <a:t>What Is Geomorphology?</a:t>
            </a:r>
            <a:endParaRPr lang="en-US" sz="4000" b="1" dirty="0">
              <a:solidFill>
                <a:schemeClr val="bg1"/>
              </a:solidFill>
              <a:effectLst>
                <a:outerShdw blurRad="38100" dist="38100" dir="2700000" algn="tl">
                  <a:srgbClr val="000000"/>
                </a:outerShdw>
              </a:effectLst>
              <a:latin typeface="Calibr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524000"/>
            <a:ext cx="7696200" cy="4648199"/>
          </a:xfrm>
          <a:prstGeom prst="rect">
            <a:avLst/>
          </a:prstGeom>
          <a:ln>
            <a:solidFill>
              <a:schemeClr val="bg1"/>
            </a:solidFill>
          </a:ln>
        </p:spPr>
      </p:pic>
      <p:sp>
        <p:nvSpPr>
          <p:cNvPr id="5" name="TextBox 4"/>
          <p:cNvSpPr txBox="1"/>
          <p:nvPr/>
        </p:nvSpPr>
        <p:spPr>
          <a:xfrm>
            <a:off x="7010400" y="6172200"/>
            <a:ext cx="16002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4266164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962400"/>
            <a:ext cx="7543800" cy="2269838"/>
          </a:xfrm>
          <a:prstGeom prst="rect">
            <a:avLst/>
          </a:prstGeom>
          <a:ln>
            <a:solidFill>
              <a:schemeClr val="bg1"/>
            </a:solidFill>
          </a:ln>
        </p:spPr>
      </p:pic>
      <p:sp>
        <p:nvSpPr>
          <p:cNvPr id="8" name="Rectangle 7"/>
          <p:cNvSpPr>
            <a:spLocks noChangeArrowheads="1"/>
          </p:cNvSpPr>
          <p:nvPr/>
        </p:nvSpPr>
        <p:spPr bwMode="auto">
          <a:xfrm>
            <a:off x="762000" y="1447800"/>
            <a:ext cx="7620000" cy="22467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defRPr/>
            </a:pPr>
            <a:r>
              <a:rPr lang="en-US" sz="2800" b="1" dirty="0">
                <a:solidFill>
                  <a:srgbClr val="FF0000"/>
                </a:solidFill>
                <a:effectLst>
                  <a:outerShdw blurRad="38100" dist="38100" dir="2700000" algn="tl">
                    <a:srgbClr val="000000"/>
                  </a:outerShdw>
                </a:effectLst>
                <a:latin typeface="Calibri" pitchFamily="34" charset="0"/>
              </a:rPr>
              <a:t>Geomorphology</a:t>
            </a:r>
            <a:r>
              <a:rPr lang="en-US" sz="2800" b="1" dirty="0">
                <a:solidFill>
                  <a:srgbClr val="FFFF00"/>
                </a:solidFill>
                <a:effectLst>
                  <a:outerShdw blurRad="38100" dist="38100" dir="2700000" algn="tl">
                    <a:srgbClr val="000000"/>
                  </a:outerShdw>
                </a:effectLst>
                <a:latin typeface="Calibri" pitchFamily="34" charset="0"/>
              </a:rPr>
              <a:t> </a:t>
            </a:r>
            <a:r>
              <a:rPr lang="en-US" sz="2800" dirty="0">
                <a:solidFill>
                  <a:schemeClr val="bg1"/>
                </a:solidFill>
                <a:effectLst>
                  <a:outerShdw blurRad="38100" dist="38100" dir="2700000" algn="tl">
                    <a:srgbClr val="000000"/>
                  </a:outerShdw>
                </a:effectLst>
                <a:latin typeface="Calibri" pitchFamily="34" charset="0"/>
              </a:rPr>
              <a:t>is the geologic study of Earth</a:t>
            </a:r>
            <a:r>
              <a:rPr lang="ja-JP" altLang="en-US" sz="2800" dirty="0">
                <a:solidFill>
                  <a:schemeClr val="bg1"/>
                </a:solidFill>
                <a:effectLst>
                  <a:outerShdw blurRad="38100" dist="38100" dir="2700000" algn="tl">
                    <a:srgbClr val="000000"/>
                  </a:outerShdw>
                </a:effectLst>
                <a:latin typeface="Calibri" pitchFamily="34" charset="0"/>
              </a:rPr>
              <a:t>’</a:t>
            </a:r>
            <a:r>
              <a:rPr lang="en-US" sz="2800" dirty="0">
                <a:solidFill>
                  <a:schemeClr val="bg1"/>
                </a:solidFill>
                <a:effectLst>
                  <a:outerShdw blurRad="38100" dist="38100" dir="2700000" algn="tl">
                    <a:srgbClr val="000000"/>
                  </a:outerShdw>
                </a:effectLst>
                <a:latin typeface="Calibri" pitchFamily="34" charset="0"/>
              </a:rPr>
              <a:t>s surface and the natural processes that shape and change its form. The word </a:t>
            </a:r>
            <a:r>
              <a:rPr lang="en-US" sz="2800" b="1" dirty="0">
                <a:solidFill>
                  <a:schemeClr val="bg1"/>
                </a:solidFill>
                <a:effectLst>
                  <a:outerShdw blurRad="38100" dist="38100" dir="2700000" algn="tl">
                    <a:srgbClr val="000000"/>
                  </a:outerShdw>
                </a:effectLst>
                <a:latin typeface="Calibri" pitchFamily="34" charset="0"/>
              </a:rPr>
              <a:t>geomorphology</a:t>
            </a:r>
            <a:r>
              <a:rPr lang="en-US" sz="2800" dirty="0">
                <a:solidFill>
                  <a:schemeClr val="bg1"/>
                </a:solidFill>
                <a:effectLst>
                  <a:outerShdw blurRad="38100" dist="38100" dir="2700000" algn="tl">
                    <a:srgbClr val="000000"/>
                  </a:outerShdw>
                </a:effectLst>
                <a:latin typeface="Calibri" pitchFamily="34" charset="0"/>
              </a:rPr>
              <a:t> comes from the Greek words </a:t>
            </a:r>
            <a:r>
              <a:rPr lang="en-US" sz="2800" b="1" dirty="0">
                <a:solidFill>
                  <a:srgbClr val="FF0000"/>
                </a:solidFill>
                <a:effectLst>
                  <a:outerShdw blurRad="38100" dist="38100" dir="2700000" algn="tl">
                    <a:srgbClr val="000000"/>
                  </a:outerShdw>
                </a:effectLst>
                <a:latin typeface="Calibri" pitchFamily="34" charset="0"/>
              </a:rPr>
              <a:t>Gaea</a:t>
            </a:r>
            <a:r>
              <a:rPr lang="en-US" sz="2800" dirty="0">
                <a:solidFill>
                  <a:schemeClr val="bg1"/>
                </a:solidFill>
                <a:effectLst>
                  <a:outerShdw blurRad="38100" dist="38100" dir="2700000" algn="tl">
                    <a:srgbClr val="000000"/>
                  </a:outerShdw>
                </a:effectLst>
                <a:latin typeface="Calibri" pitchFamily="34" charset="0"/>
              </a:rPr>
              <a:t> (“Earth”), </a:t>
            </a:r>
            <a:r>
              <a:rPr lang="en-US" sz="2800" b="1" dirty="0">
                <a:solidFill>
                  <a:srgbClr val="FF0000"/>
                </a:solidFill>
                <a:effectLst>
                  <a:outerShdw blurRad="38100" dist="38100" dir="2700000" algn="tl">
                    <a:srgbClr val="000000"/>
                  </a:outerShdw>
                </a:effectLst>
                <a:latin typeface="Calibri" pitchFamily="34" charset="0"/>
              </a:rPr>
              <a:t>morphe</a:t>
            </a:r>
            <a:r>
              <a:rPr lang="en-US" sz="2800" dirty="0">
                <a:solidFill>
                  <a:schemeClr val="bg1"/>
                </a:solidFill>
                <a:effectLst>
                  <a:outerShdw blurRad="38100" dist="38100" dir="2700000" algn="tl">
                    <a:srgbClr val="000000"/>
                  </a:outerShdw>
                </a:effectLst>
                <a:latin typeface="Calibri" pitchFamily="34" charset="0"/>
              </a:rPr>
              <a:t> (“shape”), and </a:t>
            </a:r>
            <a:r>
              <a:rPr lang="en-US" sz="2800" b="1" dirty="0">
                <a:solidFill>
                  <a:srgbClr val="FF0000"/>
                </a:solidFill>
                <a:effectLst>
                  <a:outerShdw blurRad="38100" dist="38100" dir="2700000" algn="tl">
                    <a:srgbClr val="000000"/>
                  </a:outerShdw>
                </a:effectLst>
                <a:latin typeface="Calibri" pitchFamily="34" charset="0"/>
              </a:rPr>
              <a:t>logos</a:t>
            </a:r>
            <a:r>
              <a:rPr lang="en-US" sz="2800" dirty="0">
                <a:solidFill>
                  <a:schemeClr val="bg1"/>
                </a:solidFill>
                <a:effectLst>
                  <a:outerShdw blurRad="38100" dist="38100" dir="2700000" algn="tl">
                    <a:srgbClr val="000000"/>
                  </a:outerShdw>
                </a:effectLst>
                <a:latin typeface="Calibri" pitchFamily="34" charset="0"/>
              </a:rPr>
              <a:t> (“reason”).</a:t>
            </a:r>
          </a:p>
        </p:txBody>
      </p:sp>
      <p:sp>
        <p:nvSpPr>
          <p:cNvPr id="9" name="Text Box 2"/>
          <p:cNvSpPr txBox="1">
            <a:spLocks noChangeArrowheads="1"/>
          </p:cNvSpPr>
          <p:nvPr/>
        </p:nvSpPr>
        <p:spPr bwMode="auto">
          <a:xfrm>
            <a:off x="762000" y="685800"/>
            <a:ext cx="8001000" cy="7078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defRPr/>
            </a:pPr>
            <a:r>
              <a:rPr lang="en-US" sz="4000" b="1" dirty="0">
                <a:solidFill>
                  <a:srgbClr val="FFFF00"/>
                </a:solidFill>
                <a:effectLst>
                  <a:outerShdw blurRad="38100" dist="38100" dir="2700000" algn="tl">
                    <a:srgbClr val="000000"/>
                  </a:outerShdw>
                </a:effectLst>
                <a:latin typeface="Calibri" pitchFamily="34" charset="0"/>
              </a:rPr>
              <a:t>What Is Geomorphology?</a:t>
            </a:r>
            <a:endParaRPr lang="en-US" sz="4000" b="1" dirty="0">
              <a:solidFill>
                <a:schemeClr val="bg1"/>
              </a:solidFill>
              <a:effectLst>
                <a:outerShdw blurRad="38100" dist="38100" dir="2700000" algn="tl">
                  <a:srgbClr val="000000"/>
                </a:outerShdw>
              </a:effectLst>
              <a:latin typeface="Calibri" pitchFamily="34" charset="0"/>
            </a:endParaRPr>
          </a:p>
        </p:txBody>
      </p:sp>
      <p:sp>
        <p:nvSpPr>
          <p:cNvPr id="5" name="TextBox 4"/>
          <p:cNvSpPr txBox="1"/>
          <p:nvPr/>
        </p:nvSpPr>
        <p:spPr>
          <a:xfrm>
            <a:off x="7010400" y="6051207"/>
            <a:ext cx="16002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426616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371601"/>
            <a:ext cx="7696200" cy="4876800"/>
          </a:xfrm>
          <a:prstGeom prst="rect">
            <a:avLst/>
          </a:prstGeom>
        </p:spPr>
      </p:pic>
      <p:sp>
        <p:nvSpPr>
          <p:cNvPr id="4" name="Text Box 2"/>
          <p:cNvSpPr txBox="1">
            <a:spLocks noChangeArrowheads="1"/>
          </p:cNvSpPr>
          <p:nvPr/>
        </p:nvSpPr>
        <p:spPr bwMode="auto">
          <a:xfrm>
            <a:off x="685800" y="609600"/>
            <a:ext cx="8077200" cy="7078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defRPr/>
            </a:pPr>
            <a:r>
              <a:rPr lang="en-US" sz="4000" b="1" dirty="0">
                <a:solidFill>
                  <a:srgbClr val="FFFF00"/>
                </a:solidFill>
                <a:effectLst>
                  <a:outerShdw blurRad="38100" dist="38100" dir="2700000" algn="tl">
                    <a:srgbClr val="000000"/>
                  </a:outerShdw>
                </a:effectLst>
                <a:latin typeface="Calibri" pitchFamily="34" charset="0"/>
              </a:rPr>
              <a:t>What Is Topography?</a:t>
            </a:r>
            <a:endParaRPr lang="en-US" sz="4000" b="1" dirty="0">
              <a:solidFill>
                <a:schemeClr val="bg1"/>
              </a:solidFill>
              <a:effectLst>
                <a:outerShdw blurRad="38100" dist="38100" dir="2700000" algn="tl">
                  <a:srgbClr val="000000"/>
                </a:outerShdw>
              </a:effectLst>
              <a:latin typeface="Calibri" pitchFamily="34" charset="0"/>
            </a:endParaRPr>
          </a:p>
        </p:txBody>
      </p:sp>
      <p:sp>
        <p:nvSpPr>
          <p:cNvPr id="8" name="TextBox 7">
            <a:extLst>
              <a:ext uri="{FF2B5EF4-FFF2-40B4-BE49-F238E27FC236}">
                <a16:creationId xmlns:a16="http://schemas.microsoft.com/office/drawing/2014/main" id="{0FCDEB16-807D-421D-B173-88C8180E8088}"/>
              </a:ext>
            </a:extLst>
          </p:cNvPr>
          <p:cNvSpPr txBox="1"/>
          <p:nvPr/>
        </p:nvSpPr>
        <p:spPr>
          <a:xfrm>
            <a:off x="914400" y="1447800"/>
            <a:ext cx="3177345" cy="707886"/>
          </a:xfrm>
          <a:prstGeom prst="rect">
            <a:avLst/>
          </a:prstGeom>
          <a:noFill/>
        </p:spPr>
        <p:txBody>
          <a:bodyPr wrap="none" rtlCol="0">
            <a:spAutoFit/>
          </a:bodyPr>
          <a:lstStyle/>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Sierra Nevada Mountains</a:t>
            </a:r>
          </a:p>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Owens Valley, California</a:t>
            </a:r>
          </a:p>
        </p:txBody>
      </p:sp>
      <p:sp>
        <p:nvSpPr>
          <p:cNvPr id="9" name="TextBox 8">
            <a:extLst>
              <a:ext uri="{FF2B5EF4-FFF2-40B4-BE49-F238E27FC236}">
                <a16:creationId xmlns:a16="http://schemas.microsoft.com/office/drawing/2014/main" id="{E4AA96BF-63C9-4B5C-885B-0770C6B339C3}"/>
              </a:ext>
            </a:extLst>
          </p:cNvPr>
          <p:cNvSpPr txBox="1"/>
          <p:nvPr/>
        </p:nvSpPr>
        <p:spPr>
          <a:xfrm>
            <a:off x="4633869" y="6050163"/>
            <a:ext cx="3902030"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NASA/GSFC/METI/ERSDAC/JAROS, and U.S./Japan ASTER Science Team</a:t>
            </a:r>
          </a:p>
        </p:txBody>
      </p:sp>
      <p:sp>
        <p:nvSpPr>
          <p:cNvPr id="6" name="TextBox 5">
            <a:extLst>
              <a:ext uri="{FF2B5EF4-FFF2-40B4-BE49-F238E27FC236}">
                <a16:creationId xmlns:a16="http://schemas.microsoft.com/office/drawing/2014/main" id="{2008D480-D623-45DF-A13D-18FD4F057DA5}"/>
              </a:ext>
            </a:extLst>
          </p:cNvPr>
          <p:cNvSpPr txBox="1"/>
          <p:nvPr/>
        </p:nvSpPr>
        <p:spPr>
          <a:xfrm>
            <a:off x="2638227" y="4414491"/>
            <a:ext cx="3946657" cy="954107"/>
          </a:xfrm>
          <a:prstGeom prst="rect">
            <a:avLst/>
          </a:prstGeom>
          <a:noFill/>
        </p:spPr>
        <p:txBody>
          <a:bodyPr wrap="none" rtlCol="0">
            <a:spAutoFit/>
          </a:bodyPr>
          <a:lstStyle/>
          <a:p>
            <a:pPr algn="ctr"/>
            <a:r>
              <a:rPr lang="en-US" sz="2800" b="1" i="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Topography</a:t>
            </a: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refers to the </a:t>
            </a:r>
            <a:b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shape of Earth’s surface.</a:t>
            </a:r>
          </a:p>
        </p:txBody>
      </p:sp>
    </p:spTree>
    <p:extLst>
      <p:ext uri="{BB962C8B-B14F-4D97-AF65-F5344CB8AC3E}">
        <p14:creationId xmlns:p14="http://schemas.microsoft.com/office/powerpoint/2010/main" val="423752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8B0D88-B454-4DA4-979A-F5F868CC2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371601"/>
            <a:ext cx="7772400" cy="4876800"/>
          </a:xfrm>
          <a:prstGeom prst="rect">
            <a:avLst/>
          </a:prstGeom>
        </p:spPr>
      </p:pic>
      <p:sp>
        <p:nvSpPr>
          <p:cNvPr id="10" name="TextBox 9">
            <a:extLst>
              <a:ext uri="{FF2B5EF4-FFF2-40B4-BE49-F238E27FC236}">
                <a16:creationId xmlns:a16="http://schemas.microsoft.com/office/drawing/2014/main" id="{C52D2C3F-9A26-42DB-886F-A0FD9D7B9A02}"/>
              </a:ext>
            </a:extLst>
          </p:cNvPr>
          <p:cNvSpPr txBox="1"/>
          <p:nvPr/>
        </p:nvSpPr>
        <p:spPr>
          <a:xfrm>
            <a:off x="838200" y="1447800"/>
            <a:ext cx="3119637" cy="707886"/>
          </a:xfrm>
          <a:prstGeom prst="rect">
            <a:avLst/>
          </a:prstGeom>
          <a:noFill/>
        </p:spPr>
        <p:txBody>
          <a:bodyPr wrap="none" rtlCol="0">
            <a:spAutoFit/>
          </a:bodyPr>
          <a:lstStyle/>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Sierra Nevada Mountains</a:t>
            </a:r>
          </a:p>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Owens Valley, California</a:t>
            </a:r>
          </a:p>
        </p:txBody>
      </p:sp>
      <p:sp>
        <p:nvSpPr>
          <p:cNvPr id="11" name="TextBox 10">
            <a:extLst>
              <a:ext uri="{FF2B5EF4-FFF2-40B4-BE49-F238E27FC236}">
                <a16:creationId xmlns:a16="http://schemas.microsoft.com/office/drawing/2014/main" id="{9E46560D-D20C-441B-9C66-354C49653793}"/>
              </a:ext>
            </a:extLst>
          </p:cNvPr>
          <p:cNvSpPr txBox="1"/>
          <p:nvPr/>
        </p:nvSpPr>
        <p:spPr>
          <a:xfrm>
            <a:off x="4648200" y="6059996"/>
            <a:ext cx="3902030"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NASA/GSFC/METI/ERSDAC/JAROS, and U.S./Japan ASTER Science Team</a:t>
            </a:r>
          </a:p>
        </p:txBody>
      </p:sp>
      <p:sp>
        <p:nvSpPr>
          <p:cNvPr id="8" name="TextBox 7">
            <a:extLst>
              <a:ext uri="{FF2B5EF4-FFF2-40B4-BE49-F238E27FC236}">
                <a16:creationId xmlns:a16="http://schemas.microsoft.com/office/drawing/2014/main" id="{99B563EF-A628-4F75-82A8-3A23632E4399}"/>
              </a:ext>
            </a:extLst>
          </p:cNvPr>
          <p:cNvSpPr txBox="1"/>
          <p:nvPr/>
        </p:nvSpPr>
        <p:spPr>
          <a:xfrm>
            <a:off x="1527192" y="3989753"/>
            <a:ext cx="6089616" cy="1815882"/>
          </a:xfrm>
          <a:prstGeom prst="rect">
            <a:avLst/>
          </a:prstGeom>
          <a:noFill/>
        </p:spPr>
        <p:txBody>
          <a:bodyPr wrap="none" rtlCol="0">
            <a:spAutoFit/>
          </a:bodyPr>
          <a:lstStyle/>
          <a:p>
            <a:pPr algn="ct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Topography is the result of</a:t>
            </a:r>
          </a:p>
          <a:p>
            <a:pPr algn="ct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competing natural processes that</a:t>
            </a:r>
          </a:p>
          <a:p>
            <a:pPr algn="ctr"/>
            <a:r>
              <a:rPr lang="en-US" sz="2800" b="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build up </a:t>
            </a: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a:t>
            </a:r>
            <a:r>
              <a:rPr lang="en-US" sz="2800" b="1" dirty="0">
                <a:solidFill>
                  <a:srgbClr val="66FF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wear down </a:t>
            </a: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Earth’s surface</a:t>
            </a:r>
          </a:p>
          <a:p>
            <a:pPr algn="ct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at the same time.</a:t>
            </a:r>
          </a:p>
        </p:txBody>
      </p:sp>
      <p:sp>
        <p:nvSpPr>
          <p:cNvPr id="9" name="Text Box 2"/>
          <p:cNvSpPr txBox="1">
            <a:spLocks noChangeArrowheads="1"/>
          </p:cNvSpPr>
          <p:nvPr/>
        </p:nvSpPr>
        <p:spPr bwMode="auto">
          <a:xfrm>
            <a:off x="685800" y="609600"/>
            <a:ext cx="8077200"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defRPr/>
            </a:pPr>
            <a:r>
              <a:rPr lang="en-US" sz="3600" b="1" dirty="0">
                <a:solidFill>
                  <a:srgbClr val="FFFF00"/>
                </a:solidFill>
                <a:effectLst>
                  <a:outerShdw blurRad="38100" dist="38100" dir="2700000" algn="tl">
                    <a:srgbClr val="000000"/>
                  </a:outerShdw>
                </a:effectLst>
                <a:latin typeface="Calibri" pitchFamily="34" charset="0"/>
              </a:rPr>
              <a:t>Topography: The Shape of Earth’s Surface</a:t>
            </a:r>
            <a:endParaRPr lang="en-US" sz="3600" b="1"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3734660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descr="02_Gr2_ECS_CD_Lessons_3&amp;4_JSM_07_15_Slide_13.jpg"/>
          <p:cNvPicPr>
            <a:picLocks noChangeAspect="1"/>
          </p:cNvPicPr>
          <p:nvPr/>
        </p:nvPicPr>
        <p:blipFill rotWithShape="1">
          <a:blip r:embed="rId3" cstate="print">
            <a:extLst>
              <a:ext uri="{28A0092B-C50C-407E-A947-70E740481C1C}">
                <a14:useLocalDpi xmlns:a14="http://schemas.microsoft.com/office/drawing/2010/main" val="0"/>
              </a:ext>
            </a:extLst>
          </a:blip>
          <a:srcRect t="10714" b="14286"/>
          <a:stretch/>
        </p:blipFill>
        <p:spPr>
          <a:xfrm>
            <a:off x="304800" y="1371600"/>
            <a:ext cx="8536298" cy="4191000"/>
          </a:xfrm>
          <a:prstGeom prst="rect">
            <a:avLst/>
          </a:prstGeom>
        </p:spPr>
      </p:pic>
      <p:sp>
        <p:nvSpPr>
          <p:cNvPr id="4" name="TextBox 3">
            <a:extLst>
              <a:ext uri="{FF2B5EF4-FFF2-40B4-BE49-F238E27FC236}">
                <a16:creationId xmlns:a16="http://schemas.microsoft.com/office/drawing/2014/main" id="{17C69EA1-5BD8-422F-B94D-65004C16D3BD}"/>
              </a:ext>
            </a:extLst>
          </p:cNvPr>
          <p:cNvSpPr txBox="1"/>
          <p:nvPr/>
        </p:nvSpPr>
        <p:spPr>
          <a:xfrm>
            <a:off x="1524000" y="5638800"/>
            <a:ext cx="6187336" cy="954107"/>
          </a:xfrm>
          <a:prstGeom prst="rect">
            <a:avLst/>
          </a:prstGeom>
          <a:noFill/>
        </p:spPr>
        <p:txBody>
          <a:bodyPr wrap="none" rtlCol="0">
            <a:spAutoFit/>
          </a:bodyPr>
          <a:lstStyle/>
          <a:p>
            <a:pPr algn="ct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Earth’s surface is a 3-D grid of points.</a:t>
            </a:r>
          </a:p>
          <a:p>
            <a:pPr algn="ctr"/>
            <a:r>
              <a:rPr lang="en-US" sz="28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(x = Easting, y = Northing, z = Elevation)</a:t>
            </a:r>
          </a:p>
        </p:txBody>
      </p:sp>
      <p:sp>
        <p:nvSpPr>
          <p:cNvPr id="5" name="Text Box 2"/>
          <p:cNvSpPr txBox="1">
            <a:spLocks noChangeArrowheads="1"/>
          </p:cNvSpPr>
          <p:nvPr/>
        </p:nvSpPr>
        <p:spPr bwMode="auto">
          <a:xfrm>
            <a:off x="685800" y="609600"/>
            <a:ext cx="8077200"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defRPr/>
            </a:pPr>
            <a:r>
              <a:rPr lang="en-US" sz="3600" b="1" dirty="0">
                <a:solidFill>
                  <a:srgbClr val="FFFF00"/>
                </a:solidFill>
                <a:effectLst>
                  <a:outerShdw blurRad="38100" dist="38100" dir="2700000" algn="tl">
                    <a:srgbClr val="000000"/>
                  </a:outerShdw>
                </a:effectLst>
                <a:latin typeface="Calibri" pitchFamily="34" charset="0"/>
              </a:rPr>
              <a:t>Topography: The Shape of Earth’s Surface</a:t>
            </a:r>
            <a:endParaRPr lang="en-US" sz="3600" b="1" dirty="0">
              <a:solidFill>
                <a:schemeClr val="bg1"/>
              </a:solidFill>
              <a:effectLst>
                <a:outerShdw blurRad="38100" dist="38100" dir="2700000" algn="tl">
                  <a:srgbClr val="000000"/>
                </a:outerShdw>
              </a:effectLst>
              <a:latin typeface="Calibri" pitchFamily="34" charset="0"/>
            </a:endParaRPr>
          </a:p>
        </p:txBody>
      </p:sp>
      <p:sp>
        <p:nvSpPr>
          <p:cNvPr id="6" name="TextBox 5">
            <a:extLst>
              <a:ext uri="{FF2B5EF4-FFF2-40B4-BE49-F238E27FC236}">
                <a16:creationId xmlns:a16="http://schemas.microsoft.com/office/drawing/2014/main" id="{760BBE37-FBB9-4A72-9CED-67D810A972E6}"/>
              </a:ext>
            </a:extLst>
          </p:cNvPr>
          <p:cNvSpPr txBox="1"/>
          <p:nvPr/>
        </p:nvSpPr>
        <p:spPr>
          <a:xfrm>
            <a:off x="6553200" y="5255007"/>
            <a:ext cx="885179"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Source unknown</a:t>
            </a:r>
          </a:p>
        </p:txBody>
      </p:sp>
    </p:spTree>
    <p:extLst>
      <p:ext uri="{BB962C8B-B14F-4D97-AF65-F5344CB8AC3E}">
        <p14:creationId xmlns:p14="http://schemas.microsoft.com/office/powerpoint/2010/main" val="3065204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descr="02_Gr2_ECS_CD_Lessons_3&amp;4_JSM_07_15_Slide_13.jpg"/>
          <p:cNvPicPr>
            <a:picLocks noChangeAspect="1"/>
          </p:cNvPicPr>
          <p:nvPr/>
        </p:nvPicPr>
        <p:blipFill rotWithShape="1">
          <a:blip r:embed="rId3" cstate="print">
            <a:extLst>
              <a:ext uri="{28A0092B-C50C-407E-A947-70E740481C1C}">
                <a14:useLocalDpi xmlns:a14="http://schemas.microsoft.com/office/drawing/2010/main" val="0"/>
              </a:ext>
            </a:extLst>
          </a:blip>
          <a:srcRect t="10714" b="14286"/>
          <a:stretch/>
        </p:blipFill>
        <p:spPr>
          <a:xfrm>
            <a:off x="304800" y="1371600"/>
            <a:ext cx="8536298" cy="4191000"/>
          </a:xfrm>
          <a:prstGeom prst="rect">
            <a:avLst/>
          </a:prstGeom>
        </p:spPr>
      </p:pic>
      <p:sp>
        <p:nvSpPr>
          <p:cNvPr id="4" name="TextBox 3">
            <a:extLst>
              <a:ext uri="{FF2B5EF4-FFF2-40B4-BE49-F238E27FC236}">
                <a16:creationId xmlns:a16="http://schemas.microsoft.com/office/drawing/2014/main" id="{17C69EA1-5BD8-422F-B94D-65004C16D3BD}"/>
              </a:ext>
            </a:extLst>
          </p:cNvPr>
          <p:cNvSpPr txBox="1"/>
          <p:nvPr/>
        </p:nvSpPr>
        <p:spPr>
          <a:xfrm>
            <a:off x="609205" y="5638800"/>
            <a:ext cx="8016938" cy="954107"/>
          </a:xfrm>
          <a:prstGeom prst="rect">
            <a:avLst/>
          </a:prstGeom>
          <a:noFill/>
        </p:spPr>
        <p:txBody>
          <a:bodyPr wrap="none" rtlCol="0">
            <a:spAutoFit/>
          </a:bodyPr>
          <a:lstStyle/>
          <a:p>
            <a:pPr algn="ct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The elevation (z) of any point can change over time</a:t>
            </a:r>
            <a:b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by </a:t>
            </a:r>
            <a:r>
              <a:rPr lang="en-US" sz="2800" b="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building up </a:t>
            </a: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or </a:t>
            </a:r>
            <a:r>
              <a:rPr lang="en-US" sz="2800" b="1" dirty="0">
                <a:solidFill>
                  <a:srgbClr val="00B0F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wearing down</a:t>
            </a:r>
            <a:r>
              <a:rPr lang="en-US" sz="2800" b="1"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t>
            </a:r>
          </a:p>
        </p:txBody>
      </p:sp>
      <p:sp>
        <p:nvSpPr>
          <p:cNvPr id="5" name="Text Box 2"/>
          <p:cNvSpPr txBox="1">
            <a:spLocks noChangeArrowheads="1"/>
          </p:cNvSpPr>
          <p:nvPr/>
        </p:nvSpPr>
        <p:spPr bwMode="auto">
          <a:xfrm>
            <a:off x="685800" y="609600"/>
            <a:ext cx="8077200"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defRPr/>
            </a:pPr>
            <a:r>
              <a:rPr lang="en-US" sz="3600" b="1" dirty="0">
                <a:solidFill>
                  <a:srgbClr val="FFFF00"/>
                </a:solidFill>
                <a:effectLst>
                  <a:outerShdw blurRad="38100" dist="38100" dir="2700000" algn="tl">
                    <a:srgbClr val="000000"/>
                  </a:outerShdw>
                </a:effectLst>
                <a:latin typeface="Calibri" pitchFamily="34" charset="0"/>
              </a:rPr>
              <a:t>Topography: The Shape of Earth’s Surface</a:t>
            </a:r>
            <a:endParaRPr lang="en-US" sz="3600" b="1" dirty="0">
              <a:solidFill>
                <a:schemeClr val="bg1"/>
              </a:solidFill>
              <a:effectLst>
                <a:outerShdw blurRad="38100" dist="38100" dir="2700000" algn="tl">
                  <a:srgbClr val="000000"/>
                </a:outerShdw>
              </a:effectLst>
              <a:latin typeface="Calibri" pitchFamily="34" charset="0"/>
            </a:endParaRPr>
          </a:p>
        </p:txBody>
      </p:sp>
      <p:sp>
        <p:nvSpPr>
          <p:cNvPr id="7" name="TextBox 6">
            <a:extLst>
              <a:ext uri="{FF2B5EF4-FFF2-40B4-BE49-F238E27FC236}">
                <a16:creationId xmlns:a16="http://schemas.microsoft.com/office/drawing/2014/main" id="{3D3647AE-5F79-4857-ACEC-E4DBC7A53195}"/>
              </a:ext>
            </a:extLst>
          </p:cNvPr>
          <p:cNvSpPr txBox="1"/>
          <p:nvPr/>
        </p:nvSpPr>
        <p:spPr>
          <a:xfrm>
            <a:off x="6553200" y="5270956"/>
            <a:ext cx="885179"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Source unknown</a:t>
            </a:r>
          </a:p>
        </p:txBody>
      </p:sp>
    </p:spTree>
    <p:extLst>
      <p:ext uri="{BB962C8B-B14F-4D97-AF65-F5344CB8AC3E}">
        <p14:creationId xmlns:p14="http://schemas.microsoft.com/office/powerpoint/2010/main" val="3065204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69AEBB-60BA-4B28-98C6-2C8F8FA201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47"/>
          <a:stretch/>
        </p:blipFill>
        <p:spPr>
          <a:xfrm>
            <a:off x="585525" y="1359233"/>
            <a:ext cx="8125350" cy="4327697"/>
          </a:xfrm>
          <a:prstGeom prst="rect">
            <a:avLst/>
          </a:prstGeom>
        </p:spPr>
      </p:pic>
      <p:sp>
        <p:nvSpPr>
          <p:cNvPr id="6" name="TextBox 5">
            <a:extLst>
              <a:ext uri="{FF2B5EF4-FFF2-40B4-BE49-F238E27FC236}">
                <a16:creationId xmlns:a16="http://schemas.microsoft.com/office/drawing/2014/main" id="{D84C4DC7-25C2-4187-ACE9-232C20F9164F}"/>
              </a:ext>
            </a:extLst>
          </p:cNvPr>
          <p:cNvSpPr txBox="1"/>
          <p:nvPr/>
        </p:nvSpPr>
        <p:spPr>
          <a:xfrm>
            <a:off x="6895330" y="5531078"/>
            <a:ext cx="1625766"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NASA/JPL/NIMA</a:t>
            </a:r>
          </a:p>
        </p:txBody>
      </p:sp>
      <p:sp>
        <p:nvSpPr>
          <p:cNvPr id="8" name="TextBox 7">
            <a:extLst>
              <a:ext uri="{FF2B5EF4-FFF2-40B4-BE49-F238E27FC236}">
                <a16:creationId xmlns:a16="http://schemas.microsoft.com/office/drawing/2014/main" id="{692ED1A1-DB69-4D95-95EC-AE8613ACB496}"/>
              </a:ext>
            </a:extLst>
          </p:cNvPr>
          <p:cNvSpPr txBox="1"/>
          <p:nvPr/>
        </p:nvSpPr>
        <p:spPr>
          <a:xfrm>
            <a:off x="685800" y="1524000"/>
            <a:ext cx="2556405" cy="707886"/>
          </a:xfrm>
          <a:prstGeom prst="rect">
            <a:avLst/>
          </a:prstGeom>
          <a:noFill/>
        </p:spPr>
        <p:txBody>
          <a:bodyPr wrap="none" rtlCol="0">
            <a:spAutoFit/>
          </a:bodyPr>
          <a:lstStyle/>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San Gabriel Mountains</a:t>
            </a:r>
          </a:p>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Southern California</a:t>
            </a:r>
          </a:p>
        </p:txBody>
      </p:sp>
      <p:sp>
        <p:nvSpPr>
          <p:cNvPr id="9" name="Text Box 2"/>
          <p:cNvSpPr txBox="1">
            <a:spLocks noChangeArrowheads="1"/>
          </p:cNvSpPr>
          <p:nvPr/>
        </p:nvSpPr>
        <p:spPr bwMode="auto">
          <a:xfrm>
            <a:off x="533400" y="609600"/>
            <a:ext cx="8229600"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defRPr/>
            </a:pPr>
            <a:r>
              <a:rPr lang="en-US" sz="3600" b="1" dirty="0">
                <a:solidFill>
                  <a:srgbClr val="FFFF00"/>
                </a:solidFill>
                <a:effectLst>
                  <a:outerShdw blurRad="38100" dist="38100" dir="2700000" algn="tl">
                    <a:srgbClr val="000000"/>
                  </a:outerShdw>
                </a:effectLst>
                <a:latin typeface="Calibri" pitchFamily="34" charset="0"/>
              </a:rPr>
              <a:t>Topography: The Shape of Earth’s Surface</a:t>
            </a:r>
            <a:endParaRPr lang="en-US" sz="3600" b="1" dirty="0">
              <a:solidFill>
                <a:schemeClr val="bg1"/>
              </a:solidFill>
              <a:effectLst>
                <a:outerShdw blurRad="38100" dist="38100" dir="2700000" algn="tl">
                  <a:srgbClr val="000000"/>
                </a:outerShdw>
              </a:effectLst>
              <a:latin typeface="Calibri" pitchFamily="34" charset="0"/>
            </a:endParaRPr>
          </a:p>
        </p:txBody>
      </p:sp>
      <p:sp>
        <p:nvSpPr>
          <p:cNvPr id="10" name="TextBox 9">
            <a:extLst>
              <a:ext uri="{FF2B5EF4-FFF2-40B4-BE49-F238E27FC236}">
                <a16:creationId xmlns:a16="http://schemas.microsoft.com/office/drawing/2014/main" id="{379FA446-BDF6-48B6-8DFF-2510D7EBB19F}"/>
              </a:ext>
            </a:extLst>
          </p:cNvPr>
          <p:cNvSpPr txBox="1"/>
          <p:nvPr/>
        </p:nvSpPr>
        <p:spPr>
          <a:xfrm>
            <a:off x="685800" y="5854422"/>
            <a:ext cx="7820549" cy="830997"/>
          </a:xfrm>
          <a:prstGeom prst="rect">
            <a:avLst/>
          </a:prstGeom>
          <a:noFill/>
        </p:spPr>
        <p:txBody>
          <a:bodyPr wrap="square" rtlCol="0">
            <a:spAutoFit/>
          </a:bodyPr>
          <a:lstStyle/>
          <a:p>
            <a:pPr algn="ctr"/>
            <a:r>
              <a:rPr lang="en-US" sz="2400" dirty="0">
                <a:solidFill>
                  <a:srgbClr val="FFFF00"/>
                </a:solidFill>
                <a:latin typeface="Calibri" panose="020F0502020204030204" pitchFamily="34" charset="0"/>
                <a:cs typeface="Calibri" panose="020F0502020204030204" pitchFamily="34" charset="0"/>
              </a:rPr>
              <a:t>The surface of Earth is continually changing, and the landscapes we see around us are only snapshots.</a:t>
            </a:r>
          </a:p>
        </p:txBody>
      </p:sp>
    </p:spTree>
    <p:extLst>
      <p:ext uri="{BB962C8B-B14F-4D97-AF65-F5344CB8AC3E}">
        <p14:creationId xmlns:p14="http://schemas.microsoft.com/office/powerpoint/2010/main" val="3334096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804E41-070A-48B9-9172-1CE48D5552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47"/>
          <a:stretch/>
        </p:blipFill>
        <p:spPr>
          <a:xfrm>
            <a:off x="637650" y="1447800"/>
            <a:ext cx="7868698" cy="4114800"/>
          </a:xfrm>
          <a:prstGeom prst="rect">
            <a:avLst/>
          </a:prstGeom>
        </p:spPr>
      </p:pic>
      <p:sp>
        <p:nvSpPr>
          <p:cNvPr id="6" name="TextBox 5">
            <a:extLst>
              <a:ext uri="{FF2B5EF4-FFF2-40B4-BE49-F238E27FC236}">
                <a16:creationId xmlns:a16="http://schemas.microsoft.com/office/drawing/2014/main" id="{095B0DEE-5FF6-42CB-9787-D0A4EDB9F87E}"/>
              </a:ext>
            </a:extLst>
          </p:cNvPr>
          <p:cNvSpPr txBox="1"/>
          <p:nvPr/>
        </p:nvSpPr>
        <p:spPr>
          <a:xfrm>
            <a:off x="533400" y="609600"/>
            <a:ext cx="7848599"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cs typeface="Calibri" panose="020F0502020204030204" pitchFamily="34" charset="0"/>
              </a:rPr>
              <a:t>Earth’s Changing Surface</a:t>
            </a:r>
          </a:p>
        </p:txBody>
      </p:sp>
      <p:sp>
        <p:nvSpPr>
          <p:cNvPr id="10" name="TextBox 9">
            <a:extLst>
              <a:ext uri="{FF2B5EF4-FFF2-40B4-BE49-F238E27FC236}">
                <a16:creationId xmlns:a16="http://schemas.microsoft.com/office/drawing/2014/main" id="{A9980837-BF06-4E09-9D69-9A655138FCDA}"/>
              </a:ext>
            </a:extLst>
          </p:cNvPr>
          <p:cNvSpPr txBox="1"/>
          <p:nvPr/>
        </p:nvSpPr>
        <p:spPr>
          <a:xfrm>
            <a:off x="1143000" y="1600200"/>
            <a:ext cx="7164462" cy="584775"/>
          </a:xfrm>
          <a:prstGeom prst="rect">
            <a:avLst/>
          </a:prstGeom>
          <a:noFill/>
        </p:spPr>
        <p:txBody>
          <a:bodyPr wrap="none" rtlCol="0">
            <a:spAutoFit/>
          </a:bodyPr>
          <a:lstStyle/>
          <a:p>
            <a:r>
              <a:rPr lang="en-US" sz="3200" dirty="0">
                <a:solidFill>
                  <a:srgbClr val="FF0000"/>
                </a:solidFill>
                <a:latin typeface="Calibri" panose="020F0502020204030204" pitchFamily="34" charset="0"/>
                <a:cs typeface="Calibri" panose="020F0502020204030204" pitchFamily="34" charset="0"/>
              </a:rPr>
              <a:t>Tectonics</a:t>
            </a:r>
            <a:r>
              <a:rPr lang="en-US" sz="3200" dirty="0">
                <a:solidFill>
                  <a:srgbClr val="FFFF00"/>
                </a:solidFill>
                <a:latin typeface="Calibri" panose="020F0502020204030204" pitchFamily="34" charset="0"/>
                <a:cs typeface="Calibri" panose="020F0502020204030204" pitchFamily="34" charset="0"/>
              </a:rPr>
              <a:t> + </a:t>
            </a:r>
            <a:r>
              <a:rPr lang="en-US" sz="3200" dirty="0">
                <a:solidFill>
                  <a:srgbClr val="66FFFF"/>
                </a:solidFill>
                <a:latin typeface="Calibri" panose="020F0502020204030204" pitchFamily="34" charset="0"/>
                <a:cs typeface="Calibri" panose="020F0502020204030204" pitchFamily="34" charset="0"/>
              </a:rPr>
              <a:t>Erosion</a:t>
            </a:r>
            <a:r>
              <a:rPr lang="en-US" sz="3200" dirty="0">
                <a:solidFill>
                  <a:srgbClr val="FFFF00"/>
                </a:solidFill>
                <a:latin typeface="Calibri" panose="020F0502020204030204" pitchFamily="34" charset="0"/>
                <a:cs typeface="Calibri" panose="020F0502020204030204" pitchFamily="34" charset="0"/>
              </a:rPr>
              <a:t> = Earth’s Surface Form</a:t>
            </a:r>
          </a:p>
        </p:txBody>
      </p:sp>
      <p:sp>
        <p:nvSpPr>
          <p:cNvPr id="9" name="TextBox 8">
            <a:extLst>
              <a:ext uri="{FF2B5EF4-FFF2-40B4-BE49-F238E27FC236}">
                <a16:creationId xmlns:a16="http://schemas.microsoft.com/office/drawing/2014/main" id="{379FA446-BDF6-48B6-8DFF-2510D7EBB19F}"/>
              </a:ext>
            </a:extLst>
          </p:cNvPr>
          <p:cNvSpPr txBox="1"/>
          <p:nvPr/>
        </p:nvSpPr>
        <p:spPr>
          <a:xfrm>
            <a:off x="685800" y="5854422"/>
            <a:ext cx="7820549" cy="830997"/>
          </a:xfrm>
          <a:prstGeom prst="rect">
            <a:avLst/>
          </a:prstGeom>
          <a:noFill/>
        </p:spPr>
        <p:txBody>
          <a:bodyPr wrap="square" rtlCol="0">
            <a:spAutoFit/>
          </a:bodyPr>
          <a:lstStyle/>
          <a:p>
            <a:pPr algn="ctr"/>
            <a:r>
              <a:rPr lang="en-US" sz="2400" dirty="0">
                <a:solidFill>
                  <a:srgbClr val="FFFF00"/>
                </a:solidFill>
                <a:latin typeface="Calibri" panose="020F0502020204030204" pitchFamily="34" charset="0"/>
                <a:cs typeface="Calibri" panose="020F0502020204030204" pitchFamily="34" charset="0"/>
              </a:rPr>
              <a:t>The surface of Earth is continually changing, and the landscapes we see around us are only snapshots.</a:t>
            </a:r>
          </a:p>
        </p:txBody>
      </p:sp>
      <p:sp>
        <p:nvSpPr>
          <p:cNvPr id="8" name="TextBox 7">
            <a:extLst>
              <a:ext uri="{FF2B5EF4-FFF2-40B4-BE49-F238E27FC236}">
                <a16:creationId xmlns:a16="http://schemas.microsoft.com/office/drawing/2014/main" id="{D84C4DC7-25C2-4187-ACE9-232C20F9164F}"/>
              </a:ext>
            </a:extLst>
          </p:cNvPr>
          <p:cNvSpPr txBox="1"/>
          <p:nvPr/>
        </p:nvSpPr>
        <p:spPr>
          <a:xfrm>
            <a:off x="6912537" y="5410378"/>
            <a:ext cx="1625766"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NASA/JPL/NIMA</a:t>
            </a:r>
          </a:p>
        </p:txBody>
      </p:sp>
    </p:spTree>
    <p:extLst>
      <p:ext uri="{BB962C8B-B14F-4D97-AF65-F5344CB8AC3E}">
        <p14:creationId xmlns:p14="http://schemas.microsoft.com/office/powerpoint/2010/main" val="2985013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37F9FA-BD86-4E78-AFE4-CC2CD4ECB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472BE2EE-CA2D-4B95-B181-9A664BC69030}"/>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1a</a:t>
            </a:r>
          </a:p>
        </p:txBody>
      </p:sp>
      <p:sp>
        <p:nvSpPr>
          <p:cNvPr id="6" name="TextBox 5">
            <a:extLst>
              <a:ext uri="{FF2B5EF4-FFF2-40B4-BE49-F238E27FC236}">
                <a16:creationId xmlns:a16="http://schemas.microsoft.com/office/drawing/2014/main" id="{345A9046-1163-4596-BB35-EAAD77B461AA}"/>
              </a:ext>
            </a:extLst>
          </p:cNvPr>
          <p:cNvSpPr txBox="1"/>
          <p:nvPr/>
        </p:nvSpPr>
        <p:spPr>
          <a:xfrm>
            <a:off x="7652886" y="6638571"/>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18060" cy="990600"/>
          </a:xfrm>
        </p:spPr>
        <p:txBody>
          <a:bodyPr>
            <a:noAutofit/>
          </a:bodyPr>
          <a:lstStyle/>
          <a:p>
            <a:pPr lvl="0"/>
            <a:br>
              <a:rPr lang="en-US" sz="3600" dirty="0"/>
            </a:br>
            <a:r>
              <a:rPr lang="en-US" dirty="0"/>
              <a:t>Content Deepening: Focus Question 1</a:t>
            </a:r>
            <a:br>
              <a:rPr lang="en-US" sz="3600" dirty="0"/>
            </a:br>
            <a:endParaRPr lang="en-US" sz="3600" dirty="0"/>
          </a:p>
        </p:txBody>
      </p:sp>
      <p:sp>
        <p:nvSpPr>
          <p:cNvPr id="3" name="Content Placeholder 2"/>
          <p:cNvSpPr>
            <a:spLocks noGrp="1"/>
          </p:cNvSpPr>
          <p:nvPr>
            <p:ph idx="1"/>
          </p:nvPr>
        </p:nvSpPr>
        <p:spPr>
          <a:xfrm>
            <a:off x="609600" y="1600200"/>
            <a:ext cx="8175010" cy="4495800"/>
          </a:xfrm>
        </p:spPr>
        <p:txBody>
          <a:bodyPr/>
          <a:lstStyle/>
          <a:p>
            <a:pPr marL="0" lvl="1" indent="0">
              <a:spcBef>
                <a:spcPts val="0"/>
              </a:spcBef>
              <a:spcAft>
                <a:spcPts val="2400"/>
              </a:spcAft>
              <a:buNone/>
            </a:pPr>
            <a:r>
              <a:rPr lang="en-US" sz="3200" dirty="0"/>
              <a:t>What does the surface of Earth look like?</a:t>
            </a:r>
          </a:p>
        </p:txBody>
      </p:sp>
    </p:spTree>
    <p:extLst>
      <p:ext uri="{BB962C8B-B14F-4D97-AF65-F5344CB8AC3E}">
        <p14:creationId xmlns:p14="http://schemas.microsoft.com/office/powerpoint/2010/main" val="3601624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id="{2D6F42D4-92AA-486C-9817-03B25BC87F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29" b="14286"/>
          <a:stretch/>
        </p:blipFill>
        <p:spPr bwMode="auto">
          <a:xfrm>
            <a:off x="1905000" y="4135231"/>
            <a:ext cx="5486400" cy="2341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Content Placeholder 5">
            <a:extLst>
              <a:ext uri="{FF2B5EF4-FFF2-40B4-BE49-F238E27FC236}">
                <a16:creationId xmlns:a16="http://schemas.microsoft.com/office/drawing/2014/main" id="{22547FAB-325A-4588-A60D-F5675B9351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242"/>
          <a:stretch/>
        </p:blipFill>
        <p:spPr bwMode="auto">
          <a:xfrm>
            <a:off x="1905000" y="1185301"/>
            <a:ext cx="5486400" cy="254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304800"/>
            <a:ext cx="8077200" cy="990600"/>
          </a:xfrm>
        </p:spPr>
        <p:txBody>
          <a:bodyPr>
            <a:normAutofit/>
          </a:bodyPr>
          <a:lstStyle/>
          <a:p>
            <a:r>
              <a:rPr lang="en-US" dirty="0"/>
              <a:t>Describe the Surface of Earth</a:t>
            </a:r>
          </a:p>
        </p:txBody>
      </p:sp>
      <p:sp>
        <p:nvSpPr>
          <p:cNvPr id="7" name="TextBox 6"/>
          <p:cNvSpPr txBox="1"/>
          <p:nvPr/>
        </p:nvSpPr>
        <p:spPr>
          <a:xfrm>
            <a:off x="5974024" y="3740765"/>
            <a:ext cx="1417376" cy="215444"/>
          </a:xfrm>
          <a:prstGeom prst="rect">
            <a:avLst/>
          </a:prstGeom>
          <a:noFill/>
        </p:spPr>
        <p:txBody>
          <a:bodyPr wrap="none" rtlCol="0">
            <a:spAutoFit/>
          </a:bodyPr>
          <a:lstStyle/>
          <a:p>
            <a:pPr algn="r"/>
            <a:r>
              <a:rPr lang="en-US" sz="800" dirty="0">
                <a:latin typeface="Calibri" panose="020F0502020204030204" pitchFamily="34" charset="0"/>
                <a:cs typeface="Calibri" panose="020F0502020204030204" pitchFamily="34" charset="0"/>
              </a:rPr>
              <a:t>Photo courtesy of Pexels.com</a:t>
            </a:r>
          </a:p>
        </p:txBody>
      </p:sp>
      <p:sp>
        <p:nvSpPr>
          <p:cNvPr id="8" name="Rectangle 7"/>
          <p:cNvSpPr/>
          <p:nvPr/>
        </p:nvSpPr>
        <p:spPr>
          <a:xfrm>
            <a:off x="5082363" y="6445478"/>
            <a:ext cx="2286000" cy="215444"/>
          </a:xfrm>
          <a:prstGeom prst="rect">
            <a:avLst/>
          </a:prstGeom>
        </p:spPr>
        <p:txBody>
          <a:bodyPr wrap="square">
            <a:spAutoFit/>
          </a:bodyPr>
          <a:lstStyle/>
          <a:p>
            <a:pPr algn="r"/>
            <a:r>
              <a:rPr lang="en-US" sz="800" dirty="0">
                <a:latin typeface="Calibri" panose="020F0502020204030204" pitchFamily="34" charset="0"/>
                <a:cs typeface="Calibri" panose="020F0502020204030204" pitchFamily="34" charset="0"/>
              </a:rPr>
              <a:t>Photo courtesy of Gretchen L. Grammer / Flickr</a:t>
            </a:r>
          </a:p>
        </p:txBody>
      </p:sp>
    </p:spTree>
    <p:extLst>
      <p:ext uri="{BB962C8B-B14F-4D97-AF65-F5344CB8AC3E}">
        <p14:creationId xmlns:p14="http://schemas.microsoft.com/office/powerpoint/2010/main" val="3421302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dirty="0"/>
              <a:t>Describe the Surface of Earth</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3400" y="1295400"/>
            <a:ext cx="4331012" cy="2819400"/>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05400" y="1295400"/>
            <a:ext cx="3538537" cy="5334000"/>
          </a:xfrm>
        </p:spPr>
      </p:pic>
      <p:sp>
        <p:nvSpPr>
          <p:cNvPr id="8" name="Rectangle 7"/>
          <p:cNvSpPr/>
          <p:nvPr/>
        </p:nvSpPr>
        <p:spPr>
          <a:xfrm>
            <a:off x="2412006" y="3886200"/>
            <a:ext cx="2411238" cy="215444"/>
          </a:xfrm>
          <a:prstGeom prst="rect">
            <a:avLst/>
          </a:prstGeom>
        </p:spPr>
        <p:txBody>
          <a:bodyPr wrap="none">
            <a:spAutoFit/>
          </a:bodyPr>
          <a:lstStyle/>
          <a:p>
            <a:pPr algn="r"/>
            <a:r>
              <a:rPr lang="en-US" sz="800" dirty="0">
                <a:solidFill>
                  <a:schemeClr val="bg1"/>
                </a:solidFill>
                <a:latin typeface="Calibri" panose="020F0502020204030204" pitchFamily="34" charset="0"/>
                <a:cs typeface="Calibri" panose="020F0502020204030204" pitchFamily="34" charset="0"/>
              </a:rPr>
              <a:t>Photo courtesy of Andy Arthur/Wikimedia Commons</a:t>
            </a:r>
          </a:p>
        </p:txBody>
      </p:sp>
      <p:sp>
        <p:nvSpPr>
          <p:cNvPr id="9" name="Rectangle 8">
            <a:extLst>
              <a:ext uri="{FF2B5EF4-FFF2-40B4-BE49-F238E27FC236}">
                <a16:creationId xmlns:a16="http://schemas.microsoft.com/office/drawing/2014/main" id="{46C0786E-1163-4D49-8090-AE20C9F3B20F}"/>
              </a:ext>
            </a:extLst>
          </p:cNvPr>
          <p:cNvSpPr/>
          <p:nvPr/>
        </p:nvSpPr>
        <p:spPr>
          <a:xfrm>
            <a:off x="6063966" y="6413956"/>
            <a:ext cx="2622834" cy="215444"/>
          </a:xfrm>
          <a:prstGeom prst="rect">
            <a:avLst/>
          </a:prstGeom>
        </p:spPr>
        <p:txBody>
          <a:bodyPr wrap="none">
            <a:spAutoFit/>
          </a:bodyPr>
          <a:lstStyle/>
          <a:p>
            <a:pPr algn="r"/>
            <a:r>
              <a:rPr lang="en-US" sz="800" dirty="0">
                <a:solidFill>
                  <a:schemeClr val="bg1"/>
                </a:solidFill>
                <a:latin typeface="Calibri" panose="020F0502020204030204" pitchFamily="34" charset="0"/>
                <a:cs typeface="Calibri" panose="020F0502020204030204" pitchFamily="34" charset="0"/>
              </a:rPr>
              <a:t>Photo courtesy of Daquella </a:t>
            </a:r>
            <a:r>
              <a:rPr lang="en-US" sz="800" dirty="0" err="1">
                <a:solidFill>
                  <a:schemeClr val="bg1"/>
                </a:solidFill>
                <a:latin typeface="Calibri" panose="020F0502020204030204" pitchFamily="34" charset="0"/>
                <a:cs typeface="Calibri" panose="020F0502020204030204" pitchFamily="34" charset="0"/>
              </a:rPr>
              <a:t>Manera</a:t>
            </a:r>
            <a:r>
              <a:rPr lang="en-US" sz="800" dirty="0">
                <a:solidFill>
                  <a:schemeClr val="bg1"/>
                </a:solidFill>
                <a:latin typeface="Calibri" panose="020F0502020204030204" pitchFamily="34" charset="0"/>
                <a:cs typeface="Calibri" panose="020F0502020204030204" pitchFamily="34" charset="0"/>
              </a:rPr>
              <a:t> /Wikimedia Commons</a:t>
            </a:r>
          </a:p>
        </p:txBody>
      </p:sp>
      <p:pic>
        <p:nvPicPr>
          <p:cNvPr id="10"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4191000"/>
            <a:ext cx="4343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2438400" y="6400800"/>
            <a:ext cx="2353529" cy="215444"/>
          </a:xfrm>
          <a:prstGeom prst="rect">
            <a:avLst/>
          </a:prstGeom>
        </p:spPr>
        <p:txBody>
          <a:bodyPr wrap="none">
            <a:spAutoFit/>
          </a:bodyPr>
          <a:lstStyle/>
          <a:p>
            <a:pPr algn="r"/>
            <a:r>
              <a:rPr lang="en-US" sz="800" dirty="0">
                <a:solidFill>
                  <a:schemeClr val="bg1"/>
                </a:solidFill>
                <a:latin typeface="Calibri" panose="020F0502020204030204" pitchFamily="34" charset="0"/>
                <a:cs typeface="Calibri" panose="020F0502020204030204" pitchFamily="34" charset="0"/>
              </a:rPr>
              <a:t>Photo courtesy of </a:t>
            </a:r>
            <a:r>
              <a:rPr lang="en-US" sz="800" dirty="0" err="1">
                <a:solidFill>
                  <a:schemeClr val="bg1"/>
                </a:solidFill>
                <a:latin typeface="Calibri" panose="020F0502020204030204" pitchFamily="34" charset="0"/>
                <a:cs typeface="Calibri" panose="020F0502020204030204" pitchFamily="34" charset="0"/>
              </a:rPr>
              <a:t>Coolcaesar</a:t>
            </a:r>
            <a:r>
              <a:rPr lang="en-US" sz="800" dirty="0">
                <a:solidFill>
                  <a:schemeClr val="bg1"/>
                </a:solidFill>
                <a:latin typeface="Calibri" panose="020F0502020204030204" pitchFamily="34" charset="0"/>
                <a:cs typeface="Calibri" panose="020F0502020204030204" pitchFamily="34" charset="0"/>
              </a:rPr>
              <a:t>/Wikipedia Commons</a:t>
            </a:r>
          </a:p>
        </p:txBody>
      </p:sp>
    </p:spTree>
    <p:extLst>
      <p:ext uri="{BB962C8B-B14F-4D97-AF65-F5344CB8AC3E}">
        <p14:creationId xmlns:p14="http://schemas.microsoft.com/office/powerpoint/2010/main" val="370127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RESPeCT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fontScale="90000"/>
          </a:bodyPr>
          <a:lstStyle/>
          <a:p>
            <a:br>
              <a:rPr lang="en-US" dirty="0"/>
            </a:br>
            <a:r>
              <a:rPr lang="en-US" sz="4400" dirty="0"/>
              <a:t>Is it Natural, or Did Someone Make It?</a:t>
            </a:r>
            <a:br>
              <a:rPr lang="en-US" sz="4400" dirty="0"/>
            </a:br>
            <a:endParaRPr lang="en-US" sz="4400" dirty="0"/>
          </a:p>
        </p:txBody>
      </p:sp>
      <p:pic>
        <p:nvPicPr>
          <p:cNvPr id="15" name="Picture 14" descr="File:Boston city hall.jpg">
            <a:extLst>
              <a:ext uri="{FF2B5EF4-FFF2-40B4-BE49-F238E27FC236}">
                <a16:creationId xmlns:a16="http://schemas.microsoft.com/office/drawing/2014/main" id="{BB4B7BB6-A7E8-460C-B1D8-D8620984FA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792" y="4343400"/>
            <a:ext cx="340720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grand canyon">
            <a:extLst>
              <a:ext uri="{FF2B5EF4-FFF2-40B4-BE49-F238E27FC236}">
                <a16:creationId xmlns:a16="http://schemas.microsoft.com/office/drawing/2014/main" id="{50F649D2-4AC2-4D25-9E7E-9A34E9448F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722" b="14605"/>
          <a:stretch/>
        </p:blipFill>
        <p:spPr bwMode="auto">
          <a:xfrm>
            <a:off x="4415280" y="3956801"/>
            <a:ext cx="3802571" cy="2668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2EE7923-43C5-4834-8DF0-160103E6CD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5280" y="1371600"/>
            <a:ext cx="3802571" cy="2438399"/>
          </a:xfrm>
          <a:prstGeom prst="rect">
            <a:avLst/>
          </a:prstGeom>
        </p:spPr>
      </p:pic>
      <p:pic>
        <p:nvPicPr>
          <p:cNvPr id="18" name="Picture 17">
            <a:extLst>
              <a:ext uri="{FF2B5EF4-FFF2-40B4-BE49-F238E27FC236}">
                <a16:creationId xmlns:a16="http://schemas.microsoft.com/office/drawing/2014/main" id="{A1920EE2-E79D-4081-B6D4-0F8B8C59E6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1655"/>
          <a:stretch/>
        </p:blipFill>
        <p:spPr>
          <a:xfrm>
            <a:off x="762000" y="1371600"/>
            <a:ext cx="3429000" cy="2668312"/>
          </a:xfrm>
          <a:prstGeom prst="rect">
            <a:avLst/>
          </a:prstGeom>
        </p:spPr>
      </p:pic>
      <p:sp>
        <p:nvSpPr>
          <p:cNvPr id="19" name="Rectangle 18">
            <a:extLst>
              <a:ext uri="{FF2B5EF4-FFF2-40B4-BE49-F238E27FC236}">
                <a16:creationId xmlns:a16="http://schemas.microsoft.com/office/drawing/2014/main" id="{E370DDBB-B54E-4EEA-A925-7FCFE6881B0E}"/>
              </a:ext>
            </a:extLst>
          </p:cNvPr>
          <p:cNvSpPr/>
          <p:nvPr/>
        </p:nvSpPr>
        <p:spPr>
          <a:xfrm>
            <a:off x="5633408" y="6416798"/>
            <a:ext cx="2600392" cy="215444"/>
          </a:xfrm>
          <a:prstGeom prst="rect">
            <a:avLst/>
          </a:prstGeom>
        </p:spPr>
        <p:txBody>
          <a:bodyPr wrap="none">
            <a:spAutoFit/>
          </a:bodyPr>
          <a:lstStyle/>
          <a:p>
            <a:r>
              <a:rPr lang="en-US" sz="800" dirty="0">
                <a:solidFill>
                  <a:schemeClr val="bg1"/>
                </a:solidFill>
                <a:latin typeface="Calibri" panose="020F0502020204030204" pitchFamily="34" charset="0"/>
                <a:cs typeface="Calibri" panose="020F0502020204030204" pitchFamily="34" charset="0"/>
              </a:rPr>
              <a:t>Photo courtesy of Murray </a:t>
            </a:r>
            <a:r>
              <a:rPr lang="en-US" sz="800" dirty="0" err="1">
                <a:solidFill>
                  <a:schemeClr val="bg1"/>
                </a:solidFill>
                <a:latin typeface="Calibri" panose="020F0502020204030204" pitchFamily="34" charset="0"/>
                <a:cs typeface="Calibri" panose="020F0502020204030204" pitchFamily="34" charset="0"/>
              </a:rPr>
              <a:t>Foubister</a:t>
            </a:r>
            <a:r>
              <a:rPr lang="en-US" sz="800" dirty="0">
                <a:solidFill>
                  <a:schemeClr val="bg1"/>
                </a:solidFill>
                <a:latin typeface="Calibri" panose="020F0502020204030204" pitchFamily="34" charset="0"/>
                <a:cs typeface="Calibri" panose="020F0502020204030204" pitchFamily="34" charset="0"/>
              </a:rPr>
              <a:t>/Wikipedia Commons</a:t>
            </a:r>
          </a:p>
        </p:txBody>
      </p:sp>
      <p:sp>
        <p:nvSpPr>
          <p:cNvPr id="20" name="TextBox 19">
            <a:extLst>
              <a:ext uri="{FF2B5EF4-FFF2-40B4-BE49-F238E27FC236}">
                <a16:creationId xmlns:a16="http://schemas.microsoft.com/office/drawing/2014/main" id="{FA1B567D-32E0-4BD5-9EC8-374F353C568F}"/>
              </a:ext>
            </a:extLst>
          </p:cNvPr>
          <p:cNvSpPr txBox="1"/>
          <p:nvPr/>
        </p:nvSpPr>
        <p:spPr>
          <a:xfrm>
            <a:off x="1730069" y="3802938"/>
            <a:ext cx="2460930"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Steve Bennett/Wikipedia Commons</a:t>
            </a:r>
          </a:p>
        </p:txBody>
      </p:sp>
      <p:sp>
        <p:nvSpPr>
          <p:cNvPr id="21" name="TextBox 20">
            <a:extLst>
              <a:ext uri="{FF2B5EF4-FFF2-40B4-BE49-F238E27FC236}">
                <a16:creationId xmlns:a16="http://schemas.microsoft.com/office/drawing/2014/main" id="{7A80873C-DBD5-45D5-BCE7-1CE72CAA7369}"/>
              </a:ext>
            </a:extLst>
          </p:cNvPr>
          <p:cNvSpPr txBox="1"/>
          <p:nvPr/>
        </p:nvSpPr>
        <p:spPr>
          <a:xfrm>
            <a:off x="1704421" y="6449720"/>
            <a:ext cx="2486578"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Daniel </a:t>
            </a:r>
            <a:r>
              <a:rPr lang="en-US" sz="800" dirty="0" err="1">
                <a:solidFill>
                  <a:schemeClr val="bg1"/>
                </a:solidFill>
                <a:latin typeface="Calibri" panose="020F0502020204030204" pitchFamily="34" charset="0"/>
                <a:cs typeface="Calibri" panose="020F0502020204030204" pitchFamily="34" charset="0"/>
              </a:rPr>
              <a:t>Schwen</a:t>
            </a:r>
            <a:r>
              <a:rPr lang="en-US" sz="800" dirty="0">
                <a:solidFill>
                  <a:schemeClr val="bg1"/>
                </a:solidFill>
                <a:latin typeface="Calibri" panose="020F0502020204030204" pitchFamily="34" charset="0"/>
                <a:cs typeface="Calibri" panose="020F0502020204030204" pitchFamily="34" charset="0"/>
              </a:rPr>
              <a:t>/Wikipedia Commons</a:t>
            </a:r>
          </a:p>
        </p:txBody>
      </p:sp>
      <p:sp>
        <p:nvSpPr>
          <p:cNvPr id="22" name="TextBox 21">
            <a:extLst>
              <a:ext uri="{FF2B5EF4-FFF2-40B4-BE49-F238E27FC236}">
                <a16:creationId xmlns:a16="http://schemas.microsoft.com/office/drawing/2014/main" id="{66A4FD18-1D07-4E6B-85BB-DE7D316BF927}"/>
              </a:ext>
            </a:extLst>
          </p:cNvPr>
          <p:cNvSpPr txBox="1"/>
          <p:nvPr/>
        </p:nvSpPr>
        <p:spPr>
          <a:xfrm>
            <a:off x="6848138" y="3630688"/>
            <a:ext cx="144302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Pxhere.com</a:t>
            </a:r>
          </a:p>
        </p:txBody>
      </p:sp>
    </p:spTree>
    <p:extLst>
      <p:ext uri="{BB962C8B-B14F-4D97-AF65-F5344CB8AC3E}">
        <p14:creationId xmlns:p14="http://schemas.microsoft.com/office/powerpoint/2010/main" val="1459579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2" y="626661"/>
            <a:ext cx="8086299" cy="990600"/>
          </a:xfrm>
        </p:spPr>
        <p:txBody>
          <a:bodyPr>
            <a:noAutofit/>
          </a:bodyPr>
          <a:lstStyle/>
          <a:p>
            <a:r>
              <a:rPr lang="en-US" dirty="0"/>
              <a:t>Reflect: Content Deepening Focus Question 1</a:t>
            </a:r>
          </a:p>
        </p:txBody>
      </p:sp>
      <p:sp>
        <p:nvSpPr>
          <p:cNvPr id="5" name="TextBox 4"/>
          <p:cNvSpPr txBox="1"/>
          <p:nvPr/>
        </p:nvSpPr>
        <p:spPr>
          <a:xfrm>
            <a:off x="614149" y="1910687"/>
            <a:ext cx="8011236" cy="584775"/>
          </a:xfrm>
          <a:prstGeom prst="rect">
            <a:avLst/>
          </a:prstGeom>
          <a:noFill/>
        </p:spPr>
        <p:txBody>
          <a:bodyPr wrap="square" rtlCol="0">
            <a:spAutoFit/>
          </a:bodyPr>
          <a:lstStyle/>
          <a:p>
            <a:pPr>
              <a:spcBef>
                <a:spcPts val="1200"/>
              </a:spcBef>
            </a:pPr>
            <a:r>
              <a:rPr lang="en-US" sz="3200" dirty="0">
                <a:latin typeface="Calibri" pitchFamily="34" charset="0"/>
              </a:rPr>
              <a:t>What does the surface of Earth look like?</a:t>
            </a:r>
          </a:p>
        </p:txBody>
      </p:sp>
    </p:spTree>
    <p:extLst>
      <p:ext uri="{BB962C8B-B14F-4D97-AF65-F5344CB8AC3E}">
        <p14:creationId xmlns:p14="http://schemas.microsoft.com/office/powerpoint/2010/main" val="395571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37F9FA-BD86-4E78-AFE4-CC2CD4ECB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472BE2EE-CA2D-4B95-B181-9A664BC69030}"/>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1b</a:t>
            </a:r>
          </a:p>
        </p:txBody>
      </p:sp>
      <p:sp>
        <p:nvSpPr>
          <p:cNvPr id="6" name="TextBox 5">
            <a:extLst>
              <a:ext uri="{FF2B5EF4-FFF2-40B4-BE49-F238E27FC236}">
                <a16:creationId xmlns:a16="http://schemas.microsoft.com/office/drawing/2014/main" id="{345A9046-1163-4596-BB35-EAAD77B461AA}"/>
              </a:ext>
            </a:extLst>
          </p:cNvPr>
          <p:cNvSpPr txBox="1"/>
          <p:nvPr/>
        </p:nvSpPr>
        <p:spPr>
          <a:xfrm>
            <a:off x="7543800" y="6638571"/>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18060" cy="990600"/>
          </a:xfrm>
        </p:spPr>
        <p:txBody>
          <a:bodyPr>
            <a:noAutofit/>
          </a:bodyPr>
          <a:lstStyle/>
          <a:p>
            <a:pPr lvl="0"/>
            <a:br>
              <a:rPr lang="en-US" sz="3600" dirty="0"/>
            </a:br>
            <a:r>
              <a:rPr lang="en-US" dirty="0"/>
              <a:t>Content Deepening: Focus Question 2</a:t>
            </a:r>
            <a:br>
              <a:rPr lang="en-US" sz="3600" dirty="0"/>
            </a:br>
            <a:endParaRPr lang="en-US" sz="3600" dirty="0"/>
          </a:p>
        </p:txBody>
      </p:sp>
      <p:sp>
        <p:nvSpPr>
          <p:cNvPr id="3" name="Content Placeholder 2"/>
          <p:cNvSpPr>
            <a:spLocks noGrp="1"/>
          </p:cNvSpPr>
          <p:nvPr>
            <p:ph idx="1"/>
          </p:nvPr>
        </p:nvSpPr>
        <p:spPr>
          <a:xfrm>
            <a:off x="609600" y="1600200"/>
            <a:ext cx="8175010" cy="4495800"/>
          </a:xfrm>
        </p:spPr>
        <p:txBody>
          <a:bodyPr/>
          <a:lstStyle/>
          <a:p>
            <a:pPr marL="0" lvl="1" indent="0">
              <a:spcBef>
                <a:spcPts val="0"/>
              </a:spcBef>
              <a:spcAft>
                <a:spcPts val="2400"/>
              </a:spcAft>
              <a:buNone/>
            </a:pPr>
            <a:r>
              <a:rPr lang="en-US" sz="3200" dirty="0"/>
              <a:t>How can we make models out of sand to show the shapes of different landforms?</a:t>
            </a:r>
          </a:p>
        </p:txBody>
      </p:sp>
    </p:spTree>
    <p:extLst>
      <p:ext uri="{BB962C8B-B14F-4D97-AF65-F5344CB8AC3E}">
        <p14:creationId xmlns:p14="http://schemas.microsoft.com/office/powerpoint/2010/main" val="3601624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normAutofit/>
          </a:bodyPr>
          <a:lstStyle/>
          <a:p>
            <a:r>
              <a:rPr lang="en-US" dirty="0"/>
              <a:t>What Landform Do You See?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219200"/>
            <a:ext cx="7924800" cy="5105400"/>
          </a:xfrm>
        </p:spPr>
      </p:pic>
      <p:sp>
        <p:nvSpPr>
          <p:cNvPr id="7" name="TextBox 6"/>
          <p:cNvSpPr txBox="1"/>
          <p:nvPr/>
        </p:nvSpPr>
        <p:spPr>
          <a:xfrm>
            <a:off x="7086600" y="6109156"/>
            <a:ext cx="1417376" cy="215444"/>
          </a:xfrm>
          <a:prstGeom prst="rect">
            <a:avLst/>
          </a:prstGeom>
          <a:noFill/>
        </p:spPr>
        <p:txBody>
          <a:bodyPr wrap="none" rtlCol="0">
            <a:spAutoFit/>
          </a:bodyPr>
          <a:lstStyle/>
          <a:p>
            <a:pPr algn="r"/>
            <a:r>
              <a:rPr lang="en-US" sz="800" dirty="0">
                <a:solidFill>
                  <a:schemeClr val="bg1"/>
                </a:solidFill>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3421302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371600"/>
            <a:ext cx="8001000" cy="5029200"/>
          </a:xfrm>
        </p:spPr>
      </p:pic>
      <p:sp>
        <p:nvSpPr>
          <p:cNvPr id="5" name="Rectangle 4"/>
          <p:cNvSpPr/>
          <p:nvPr/>
        </p:nvSpPr>
        <p:spPr>
          <a:xfrm>
            <a:off x="4114800" y="6185356"/>
            <a:ext cx="4572000" cy="215444"/>
          </a:xfrm>
          <a:prstGeom prst="rect">
            <a:avLst/>
          </a:prstGeom>
        </p:spPr>
        <p:txBody>
          <a:bodyPr>
            <a:spAutoFit/>
          </a:bodyPr>
          <a:lstStyle/>
          <a:p>
            <a:pPr algn="r"/>
            <a:r>
              <a:rPr lang="en-US" sz="800" dirty="0">
                <a:solidFill>
                  <a:schemeClr val="bg1"/>
                </a:solidFill>
                <a:latin typeface="Calibri" panose="020F0502020204030204" pitchFamily="34" charset="0"/>
                <a:cs typeface="Calibri" panose="020F0502020204030204" pitchFamily="34" charset="0"/>
              </a:rPr>
              <a:t>Photo courtesy of Gretchen L. </a:t>
            </a:r>
            <a:r>
              <a:rPr lang="en-US" sz="800" dirty="0" err="1">
                <a:solidFill>
                  <a:schemeClr val="bg1"/>
                </a:solidFill>
                <a:latin typeface="Calibri" panose="020F0502020204030204" pitchFamily="34" charset="0"/>
                <a:cs typeface="Calibri" panose="020F0502020204030204" pitchFamily="34" charset="0"/>
              </a:rPr>
              <a:t>Grammer</a:t>
            </a:r>
            <a:r>
              <a:rPr lang="en-US" sz="800" dirty="0">
                <a:solidFill>
                  <a:schemeClr val="bg1"/>
                </a:solidFill>
                <a:latin typeface="Calibri" panose="020F0502020204030204" pitchFamily="34" charset="0"/>
                <a:cs typeface="Calibri" panose="020F0502020204030204" pitchFamily="34" charset="0"/>
              </a:rPr>
              <a:t>/</a:t>
            </a:r>
            <a:r>
              <a:rPr lang="en-US" sz="800" dirty="0" err="1">
                <a:solidFill>
                  <a:schemeClr val="bg1"/>
                </a:solidFill>
                <a:latin typeface="Calibri" panose="020F0502020204030204" pitchFamily="34" charset="0"/>
                <a:cs typeface="Calibri" panose="020F0502020204030204" pitchFamily="34" charset="0"/>
              </a:rPr>
              <a:t>Flickr</a:t>
            </a:r>
            <a:endParaRPr lang="en-US" sz="800" dirty="0">
              <a:solidFill>
                <a:schemeClr val="bg1"/>
              </a:solidFill>
              <a:latin typeface="Calibri" panose="020F0502020204030204" pitchFamily="34" charset="0"/>
              <a:cs typeface="Calibri" panose="020F0502020204030204" pitchFamily="34" charset="0"/>
            </a:endParaRPr>
          </a:p>
        </p:txBody>
      </p:sp>
      <p:sp>
        <p:nvSpPr>
          <p:cNvPr id="8" name="Title 1"/>
          <p:cNvSpPr>
            <a:spLocks noGrp="1"/>
          </p:cNvSpPr>
          <p:nvPr>
            <p:ph type="title"/>
          </p:nvPr>
        </p:nvSpPr>
        <p:spPr>
          <a:xfrm>
            <a:off x="609600" y="381000"/>
            <a:ext cx="8077200" cy="990600"/>
          </a:xfrm>
        </p:spPr>
        <p:txBody>
          <a:bodyPr>
            <a:normAutofit/>
          </a:bodyPr>
          <a:lstStyle/>
          <a:p>
            <a:r>
              <a:rPr lang="en-US" dirty="0"/>
              <a:t>What Landform Do You See?</a:t>
            </a:r>
          </a:p>
        </p:txBody>
      </p:sp>
    </p:spTree>
    <p:extLst>
      <p:ext uri="{BB962C8B-B14F-4D97-AF65-F5344CB8AC3E}">
        <p14:creationId xmlns:p14="http://schemas.microsoft.com/office/powerpoint/2010/main" val="1821276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a:bodyPr>
          <a:lstStyle/>
          <a:p>
            <a:pPr lvl="0"/>
            <a:r>
              <a:rPr lang="en-US" dirty="0"/>
              <a:t>Landforms</a:t>
            </a:r>
            <a:r>
              <a:rPr lang="en-US" sz="4400" dirty="0"/>
              <a:t> </a:t>
            </a:r>
          </a:p>
        </p:txBody>
      </p:sp>
      <p:sp>
        <p:nvSpPr>
          <p:cNvPr id="4" name="Content Placeholder 3"/>
          <p:cNvSpPr>
            <a:spLocks noGrp="1"/>
          </p:cNvSpPr>
          <p:nvPr>
            <p:ph sz="half" idx="1"/>
          </p:nvPr>
        </p:nvSpPr>
        <p:spPr/>
        <p:txBody>
          <a:bodyPr/>
          <a:lstStyle/>
          <a:p>
            <a:endParaRPr lang="en-US" dirty="0"/>
          </a:p>
          <a:p>
            <a:pPr marL="0" indent="0">
              <a:buNone/>
            </a:pPr>
            <a:endParaRPr lang="en-US" dirty="0"/>
          </a:p>
        </p:txBody>
      </p:sp>
      <p:pic>
        <p:nvPicPr>
          <p:cNvPr id="1026" name="Picture 2" descr="Sand, Sand Dunes, Dune, Nature, Desert, Beach, Out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192" y="2743200"/>
            <a:ext cx="7535008" cy="3454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81514" y="5982554"/>
            <a:ext cx="1476686"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Pixabay.com</a:t>
            </a:r>
          </a:p>
        </p:txBody>
      </p:sp>
      <p:sp>
        <p:nvSpPr>
          <p:cNvPr id="6" name="TextBox 5"/>
          <p:cNvSpPr txBox="1"/>
          <p:nvPr/>
        </p:nvSpPr>
        <p:spPr>
          <a:xfrm>
            <a:off x="762000" y="1371600"/>
            <a:ext cx="8077200" cy="1154162"/>
          </a:xfrm>
          <a:prstGeom prst="rect">
            <a:avLst/>
          </a:prstGeom>
          <a:noFill/>
        </p:spPr>
        <p:txBody>
          <a:bodyPr wrap="square" rtlCol="0">
            <a:spAutoFit/>
          </a:bodyPr>
          <a:lstStyle/>
          <a:p>
            <a:pPr marL="274320" indent="-274320">
              <a:spcBef>
                <a:spcPts val="600"/>
              </a:spcBef>
              <a:buClr>
                <a:schemeClr val="bg1">
                  <a:lumMod val="65000"/>
                </a:schemeClr>
              </a:buClr>
              <a:buFont typeface="Arial" pitchFamily="34" charset="0"/>
              <a:buChar char="•"/>
            </a:pPr>
            <a:r>
              <a:rPr lang="en-US" sz="3200" dirty="0">
                <a:latin typeface="Calibri" pitchFamily="34" charset="0"/>
              </a:rPr>
              <a:t>What is a landform?</a:t>
            </a:r>
          </a:p>
          <a:p>
            <a:pPr marL="274320" indent="-274320">
              <a:spcBef>
                <a:spcPts val="600"/>
              </a:spcBef>
              <a:buClr>
                <a:schemeClr val="bg1">
                  <a:lumMod val="65000"/>
                </a:schemeClr>
              </a:buClr>
              <a:buFont typeface="Arial" pitchFamily="34" charset="0"/>
              <a:buChar char="•"/>
            </a:pPr>
            <a:r>
              <a:rPr lang="en-US" sz="3200" dirty="0">
                <a:latin typeface="Calibri" pitchFamily="34" charset="0"/>
              </a:rPr>
              <a:t>What are some examples of landforms?</a:t>
            </a:r>
          </a:p>
        </p:txBody>
      </p:sp>
    </p:spTree>
    <p:extLst>
      <p:ext uri="{BB962C8B-B14F-4D97-AF65-F5344CB8AC3E}">
        <p14:creationId xmlns:p14="http://schemas.microsoft.com/office/powerpoint/2010/main" val="10853487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Let’s Build Landforms!</a:t>
            </a:r>
          </a:p>
        </p:txBody>
      </p:sp>
      <p:sp>
        <p:nvSpPr>
          <p:cNvPr id="3" name="Content Placeholder 2"/>
          <p:cNvSpPr>
            <a:spLocks noGrp="1"/>
          </p:cNvSpPr>
          <p:nvPr>
            <p:ph sz="half" idx="1"/>
          </p:nvPr>
        </p:nvSpPr>
        <p:spPr>
          <a:xfrm>
            <a:off x="609600" y="1371600"/>
            <a:ext cx="8229600" cy="5105400"/>
          </a:xfrm>
        </p:spPr>
        <p:txBody>
          <a:bodyPr/>
          <a:lstStyle/>
          <a:p>
            <a:pPr marL="365760" indent="-365760">
              <a:spcBef>
                <a:spcPts val="600"/>
              </a:spcBef>
              <a:buFont typeface="+mj-lt"/>
              <a:buAutoNum type="arabicPeriod"/>
            </a:pPr>
            <a:r>
              <a:rPr lang="en-US" sz="3000" dirty="0"/>
              <a:t>Look at your group’s landform picture cards and decide which landform each of you will make. (Each group member will make only one landform.)</a:t>
            </a:r>
          </a:p>
          <a:p>
            <a:pPr marL="365760" indent="-365760">
              <a:spcBef>
                <a:spcPts val="1200"/>
              </a:spcBef>
              <a:buFont typeface="+mj-lt"/>
              <a:buAutoNum type="arabicPeriod"/>
            </a:pPr>
            <a:r>
              <a:rPr lang="en-US" sz="3000" dirty="0"/>
              <a:t>Use the sand on your tray to build your landform model. Shape the sand with your hands.</a:t>
            </a:r>
          </a:p>
          <a:p>
            <a:pPr marL="365760" indent="-365760">
              <a:spcBef>
                <a:spcPts val="1200"/>
              </a:spcBef>
              <a:buFont typeface="+mj-lt"/>
              <a:buAutoNum type="arabicPeriod"/>
            </a:pPr>
            <a:r>
              <a:rPr lang="en-US" sz="3000" dirty="0"/>
              <a:t>Use your landform picture card as a guide to help you make your landform.</a:t>
            </a:r>
          </a:p>
          <a:p>
            <a:pPr marL="365760" indent="-365760">
              <a:spcBef>
                <a:spcPts val="1200"/>
              </a:spcBef>
              <a:buFont typeface="+mj-lt"/>
              <a:buAutoNum type="arabicPeriod"/>
            </a:pPr>
            <a:r>
              <a:rPr lang="en-US" sz="3000" dirty="0"/>
              <a:t>When you’ve finished making your model, place the correct label on your landform.</a:t>
            </a:r>
          </a:p>
        </p:txBody>
      </p:sp>
    </p:spTree>
    <p:extLst>
      <p:ext uri="{BB962C8B-B14F-4D97-AF65-F5344CB8AC3E}">
        <p14:creationId xmlns:p14="http://schemas.microsoft.com/office/powerpoint/2010/main" val="1223641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18060" cy="990600"/>
          </a:xfrm>
        </p:spPr>
        <p:txBody>
          <a:bodyPr>
            <a:noAutofit/>
          </a:bodyPr>
          <a:lstStyle/>
          <a:p>
            <a:pPr lvl="0"/>
            <a:br>
              <a:rPr lang="en-US" sz="3600" dirty="0"/>
            </a:br>
            <a:r>
              <a:rPr lang="en-US" sz="3800" dirty="0"/>
              <a:t>Reflect: Content Deepening Focus Question 2</a:t>
            </a:r>
            <a:br>
              <a:rPr lang="en-US" sz="3600" dirty="0"/>
            </a:br>
            <a:endParaRPr lang="en-US" sz="3600" dirty="0"/>
          </a:p>
        </p:txBody>
      </p:sp>
      <p:sp>
        <p:nvSpPr>
          <p:cNvPr id="3" name="Content Placeholder 2"/>
          <p:cNvSpPr>
            <a:spLocks noGrp="1"/>
          </p:cNvSpPr>
          <p:nvPr>
            <p:ph idx="1"/>
          </p:nvPr>
        </p:nvSpPr>
        <p:spPr>
          <a:xfrm>
            <a:off x="609600" y="1828800"/>
            <a:ext cx="8175010" cy="4267200"/>
          </a:xfrm>
        </p:spPr>
        <p:txBody>
          <a:bodyPr/>
          <a:lstStyle/>
          <a:p>
            <a:pPr marL="0" lvl="1" indent="0">
              <a:spcBef>
                <a:spcPts val="0"/>
              </a:spcBef>
              <a:spcAft>
                <a:spcPts val="2400"/>
              </a:spcAft>
              <a:buNone/>
            </a:pPr>
            <a:r>
              <a:rPr lang="en-US" sz="3200" dirty="0"/>
              <a:t>How can we make models out of sand to show the shapes of different landforms?</a:t>
            </a:r>
          </a:p>
        </p:txBody>
      </p:sp>
    </p:spTree>
    <p:extLst>
      <p:ext uri="{BB962C8B-B14F-4D97-AF65-F5344CB8AC3E}">
        <p14:creationId xmlns:p14="http://schemas.microsoft.com/office/powerpoint/2010/main" val="3601624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37F9FA-BD86-4E78-AFE4-CC2CD4ECB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472BE2EE-CA2D-4B95-B181-9A664BC69030}"/>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2a</a:t>
            </a:r>
          </a:p>
        </p:txBody>
      </p:sp>
      <p:sp>
        <p:nvSpPr>
          <p:cNvPr id="6" name="TextBox 5">
            <a:extLst>
              <a:ext uri="{FF2B5EF4-FFF2-40B4-BE49-F238E27FC236}">
                <a16:creationId xmlns:a16="http://schemas.microsoft.com/office/drawing/2014/main" id="{345A9046-1163-4596-BB35-EAAD77B461AA}"/>
              </a:ext>
            </a:extLst>
          </p:cNvPr>
          <p:cNvSpPr txBox="1"/>
          <p:nvPr/>
        </p:nvSpPr>
        <p:spPr>
          <a:xfrm>
            <a:off x="7636908" y="6638571"/>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899" y="437254"/>
            <a:ext cx="5868219" cy="6420746"/>
          </a:xfrm>
          <a:prstGeom prst="rect">
            <a:avLst/>
          </a:prstGeom>
        </p:spPr>
      </p:pic>
      <p:sp>
        <p:nvSpPr>
          <p:cNvPr id="4" name="Rectangle 6">
            <a:extLst>
              <a:ext uri="{FF2B5EF4-FFF2-40B4-BE49-F238E27FC236}">
                <a16:creationId xmlns:a16="http://schemas.microsoft.com/office/drawing/2014/main" id="{A0785A93-FE83-4EE4-ACE1-068D5735456D}"/>
              </a:ext>
            </a:extLst>
          </p:cNvPr>
          <p:cNvSpPr>
            <a:spLocks noChangeArrowheads="1"/>
          </p:cNvSpPr>
          <p:nvPr/>
        </p:nvSpPr>
        <p:spPr bwMode="auto">
          <a:xfrm>
            <a:off x="4572000" y="2743200"/>
            <a:ext cx="2743200" cy="3733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7080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18060" cy="990600"/>
          </a:xfrm>
        </p:spPr>
        <p:txBody>
          <a:bodyPr>
            <a:noAutofit/>
          </a:bodyPr>
          <a:lstStyle/>
          <a:p>
            <a:pPr lvl="0"/>
            <a:br>
              <a:rPr lang="en-US" sz="3600" dirty="0"/>
            </a:br>
            <a:r>
              <a:rPr lang="en-US" dirty="0"/>
              <a:t>Content Deepening: Focus Question 3</a:t>
            </a:r>
            <a:br>
              <a:rPr lang="en-US" sz="3600" dirty="0"/>
            </a:br>
            <a:endParaRPr lang="en-US" sz="3600" dirty="0"/>
          </a:p>
        </p:txBody>
      </p:sp>
      <p:sp>
        <p:nvSpPr>
          <p:cNvPr id="3" name="Content Placeholder 2"/>
          <p:cNvSpPr>
            <a:spLocks noGrp="1"/>
          </p:cNvSpPr>
          <p:nvPr>
            <p:ph idx="1"/>
          </p:nvPr>
        </p:nvSpPr>
        <p:spPr>
          <a:xfrm>
            <a:off x="609600" y="1600200"/>
            <a:ext cx="8175010" cy="4495800"/>
          </a:xfrm>
        </p:spPr>
        <p:txBody>
          <a:bodyPr/>
          <a:lstStyle/>
          <a:p>
            <a:pPr marL="0" lvl="1" indent="0">
              <a:spcBef>
                <a:spcPts val="0"/>
              </a:spcBef>
              <a:spcAft>
                <a:spcPts val="2400"/>
              </a:spcAft>
              <a:buNone/>
            </a:pPr>
            <a:r>
              <a:rPr lang="en-US" sz="3200" dirty="0"/>
              <a:t>How does the land on Earth’s surface look different in different places?</a:t>
            </a:r>
          </a:p>
        </p:txBody>
      </p:sp>
    </p:spTree>
    <p:extLst>
      <p:ext uri="{BB962C8B-B14F-4D97-AF65-F5344CB8AC3E}">
        <p14:creationId xmlns:p14="http://schemas.microsoft.com/office/powerpoint/2010/main" val="3601624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pPr lvl="0"/>
            <a:r>
              <a:rPr lang="en-US" dirty="0"/>
              <a:t>Land Detectives</a:t>
            </a:r>
            <a:endParaRPr lang="en-US" sz="4400" dirty="0"/>
          </a:p>
        </p:txBody>
      </p:sp>
      <p:sp>
        <p:nvSpPr>
          <p:cNvPr id="4" name="Content Placeholder 3"/>
          <p:cNvSpPr>
            <a:spLocks noGrp="1"/>
          </p:cNvSpPr>
          <p:nvPr>
            <p:ph idx="1"/>
          </p:nvPr>
        </p:nvSpPr>
        <p:spPr>
          <a:xfrm>
            <a:off x="609600" y="1600200"/>
            <a:ext cx="8229600" cy="4800600"/>
          </a:xfrm>
        </p:spPr>
        <p:txBody>
          <a:bodyPr/>
          <a:lstStyle/>
          <a:p>
            <a:pPr marL="365760" indent="-365760">
              <a:spcBef>
                <a:spcPts val="1200"/>
              </a:spcBef>
              <a:spcAft>
                <a:spcPts val="0"/>
              </a:spcAft>
            </a:pPr>
            <a:r>
              <a:rPr lang="en-US" sz="3200" dirty="0"/>
              <a:t>Find Seattle, Washington, and Atlanta, Georgia, on your relief map and study each place carefully.</a:t>
            </a:r>
          </a:p>
          <a:p>
            <a:pPr marL="731520" indent="-365760">
              <a:spcBef>
                <a:spcPts val="1200"/>
              </a:spcBef>
              <a:spcAft>
                <a:spcPts val="0"/>
              </a:spcAft>
            </a:pPr>
            <a:r>
              <a:rPr lang="en-US" sz="3200" dirty="0"/>
              <a:t>What do you notice? </a:t>
            </a:r>
          </a:p>
          <a:p>
            <a:pPr marL="731520" indent="-365760">
              <a:spcBef>
                <a:spcPts val="1200"/>
              </a:spcBef>
              <a:spcAft>
                <a:spcPts val="0"/>
              </a:spcAft>
            </a:pPr>
            <a:r>
              <a:rPr lang="en-US" sz="3200" dirty="0"/>
              <a:t>What landforms does each place have?</a:t>
            </a:r>
          </a:p>
          <a:p>
            <a:pPr>
              <a:spcBef>
                <a:spcPts val="0"/>
              </a:spcBef>
              <a:spcAft>
                <a:spcPts val="2400"/>
              </a:spcAft>
            </a:pPr>
            <a:endParaRPr lang="en-US" sz="3200" dirty="0"/>
          </a:p>
          <a:p>
            <a:pPr marL="0" indent="0">
              <a:spcBef>
                <a:spcPts val="0"/>
              </a:spcBef>
              <a:spcAft>
                <a:spcPts val="2400"/>
              </a:spcAft>
              <a:buNone/>
            </a:pPr>
            <a:endParaRPr lang="en-US" dirty="0"/>
          </a:p>
        </p:txBody>
      </p:sp>
    </p:spTree>
    <p:extLst>
      <p:ext uri="{BB962C8B-B14F-4D97-AF65-F5344CB8AC3E}">
        <p14:creationId xmlns:p14="http://schemas.microsoft.com/office/powerpoint/2010/main" val="2777959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305800" cy="914400"/>
          </a:xfrm>
        </p:spPr>
        <p:txBody>
          <a:bodyPr>
            <a:noAutofit/>
          </a:bodyPr>
          <a:lstStyle/>
          <a:p>
            <a:pPr lvl="0"/>
            <a:r>
              <a:rPr lang="en-US" dirty="0"/>
              <a:t>Land Detectives</a:t>
            </a:r>
          </a:p>
        </p:txBody>
      </p:sp>
      <p:sp>
        <p:nvSpPr>
          <p:cNvPr id="3" name="Content Placeholder 2"/>
          <p:cNvSpPr>
            <a:spLocks noGrp="1"/>
          </p:cNvSpPr>
          <p:nvPr>
            <p:ph idx="1"/>
          </p:nvPr>
        </p:nvSpPr>
        <p:spPr>
          <a:xfrm>
            <a:off x="609600" y="1600200"/>
            <a:ext cx="8305800" cy="4876800"/>
          </a:xfrm>
        </p:spPr>
        <p:txBody>
          <a:bodyPr/>
          <a:lstStyle/>
          <a:p>
            <a:pPr marL="365760" indent="-365760">
              <a:spcBef>
                <a:spcPts val="1200"/>
              </a:spcBef>
              <a:spcAft>
                <a:spcPts val="0"/>
              </a:spcAft>
            </a:pPr>
            <a:r>
              <a:rPr lang="en-US" sz="3200" dirty="0"/>
              <a:t>How is the land in Seattle and Atlanta the same? </a:t>
            </a:r>
          </a:p>
          <a:p>
            <a:pPr marL="365760" indent="-365760">
              <a:spcBef>
                <a:spcPts val="1200"/>
              </a:spcBef>
              <a:spcAft>
                <a:spcPts val="0"/>
              </a:spcAft>
            </a:pPr>
            <a:r>
              <a:rPr lang="en-US" sz="3200" dirty="0"/>
              <a:t>How is it different?</a:t>
            </a:r>
          </a:p>
          <a:p>
            <a:pPr marL="365760" indent="-365760">
              <a:spcBef>
                <a:spcPts val="1200"/>
              </a:spcBef>
              <a:spcAft>
                <a:spcPts val="0"/>
              </a:spcAft>
            </a:pPr>
            <a:r>
              <a:rPr lang="en-US" sz="3200" dirty="0"/>
              <a:t>What does our Venn diagram show us?</a:t>
            </a:r>
          </a:p>
        </p:txBody>
      </p:sp>
    </p:spTree>
    <p:extLst>
      <p:ext uri="{BB962C8B-B14F-4D97-AF65-F5344CB8AC3E}">
        <p14:creationId xmlns:p14="http://schemas.microsoft.com/office/powerpoint/2010/main" val="2139063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37F9FA-BD86-4E78-AFE4-CC2CD4ECB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472BE2EE-CA2D-4B95-B181-9A664BC69030}"/>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2b</a:t>
            </a:r>
          </a:p>
        </p:txBody>
      </p:sp>
      <p:sp>
        <p:nvSpPr>
          <p:cNvPr id="6" name="TextBox 5">
            <a:extLst>
              <a:ext uri="{FF2B5EF4-FFF2-40B4-BE49-F238E27FC236}">
                <a16:creationId xmlns:a16="http://schemas.microsoft.com/office/drawing/2014/main" id="{345A9046-1163-4596-BB35-EAAD77B461AA}"/>
              </a:ext>
            </a:extLst>
          </p:cNvPr>
          <p:cNvSpPr txBox="1"/>
          <p:nvPr/>
        </p:nvSpPr>
        <p:spPr>
          <a:xfrm>
            <a:off x="7637426" y="6642556"/>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18060" cy="990600"/>
          </a:xfrm>
        </p:spPr>
        <p:txBody>
          <a:bodyPr>
            <a:noAutofit/>
          </a:bodyPr>
          <a:lstStyle/>
          <a:p>
            <a:pPr lvl="0"/>
            <a:br>
              <a:rPr lang="en-US" sz="3600" dirty="0"/>
            </a:br>
            <a:r>
              <a:rPr lang="en-US" dirty="0"/>
              <a:t>Content Deepening: Focus Question 3</a:t>
            </a:r>
            <a:br>
              <a:rPr lang="en-US" sz="3600" dirty="0"/>
            </a:br>
            <a:endParaRPr lang="en-US" sz="3600" dirty="0"/>
          </a:p>
        </p:txBody>
      </p:sp>
      <p:sp>
        <p:nvSpPr>
          <p:cNvPr id="3" name="Content Placeholder 2"/>
          <p:cNvSpPr>
            <a:spLocks noGrp="1"/>
          </p:cNvSpPr>
          <p:nvPr>
            <p:ph idx="1"/>
          </p:nvPr>
        </p:nvSpPr>
        <p:spPr>
          <a:xfrm>
            <a:off x="609600" y="1600200"/>
            <a:ext cx="8175010" cy="4495800"/>
          </a:xfrm>
        </p:spPr>
        <p:txBody>
          <a:bodyPr/>
          <a:lstStyle/>
          <a:p>
            <a:pPr marL="0" lvl="1" indent="0">
              <a:spcBef>
                <a:spcPts val="0"/>
              </a:spcBef>
              <a:spcAft>
                <a:spcPts val="2400"/>
              </a:spcAft>
              <a:buNone/>
            </a:pPr>
            <a:r>
              <a:rPr lang="en-US" sz="3200" dirty="0"/>
              <a:t>How does the land on Earth’s surface look different in different places?</a:t>
            </a:r>
          </a:p>
        </p:txBody>
      </p:sp>
    </p:spTree>
    <p:extLst>
      <p:ext uri="{BB962C8B-B14F-4D97-AF65-F5344CB8AC3E}">
        <p14:creationId xmlns:p14="http://schemas.microsoft.com/office/powerpoint/2010/main" val="3601624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pPr lvl="0"/>
            <a:r>
              <a:rPr lang="en-US" dirty="0"/>
              <a:t>Land Detectives</a:t>
            </a:r>
            <a:endParaRPr lang="en-US" sz="4400" dirty="0"/>
          </a:p>
        </p:txBody>
      </p:sp>
      <p:sp>
        <p:nvSpPr>
          <p:cNvPr id="4" name="Content Placeholder 3"/>
          <p:cNvSpPr>
            <a:spLocks noGrp="1"/>
          </p:cNvSpPr>
          <p:nvPr>
            <p:ph idx="1"/>
          </p:nvPr>
        </p:nvSpPr>
        <p:spPr>
          <a:xfrm>
            <a:off x="609600" y="1295400"/>
            <a:ext cx="8229600" cy="5105400"/>
          </a:xfrm>
        </p:spPr>
        <p:txBody>
          <a:bodyPr/>
          <a:lstStyle/>
          <a:p>
            <a:pPr marL="365760" indent="-365760">
              <a:spcBef>
                <a:spcPts val="1200"/>
              </a:spcBef>
              <a:spcAft>
                <a:spcPts val="0"/>
              </a:spcAft>
            </a:pPr>
            <a:r>
              <a:rPr lang="en-US" sz="3200" dirty="0"/>
              <a:t>Find Chicago, Illinois, and Salt Lake City, Utah, on your relief map and study each place carefully.</a:t>
            </a:r>
          </a:p>
          <a:p>
            <a:pPr marL="731520" indent="-365760">
              <a:spcBef>
                <a:spcPts val="1200"/>
              </a:spcBef>
              <a:spcAft>
                <a:spcPts val="0"/>
              </a:spcAft>
            </a:pPr>
            <a:r>
              <a:rPr lang="en-US" sz="3200" dirty="0"/>
              <a:t>What landforms does each place have?</a:t>
            </a:r>
          </a:p>
          <a:p>
            <a:pPr marL="731520" indent="-365760">
              <a:spcBef>
                <a:spcPts val="1200"/>
              </a:spcBef>
              <a:spcAft>
                <a:spcPts val="0"/>
              </a:spcAft>
            </a:pPr>
            <a:r>
              <a:rPr lang="en-US" sz="3200" dirty="0"/>
              <a:t>How is the land the same in both places?</a:t>
            </a:r>
          </a:p>
          <a:p>
            <a:pPr marL="731520" indent="-365760">
              <a:spcBef>
                <a:spcPts val="1200"/>
              </a:spcBef>
              <a:spcAft>
                <a:spcPts val="0"/>
              </a:spcAft>
            </a:pPr>
            <a:r>
              <a:rPr lang="en-US" sz="3200" dirty="0"/>
              <a:t>How is the land different? </a:t>
            </a:r>
          </a:p>
          <a:p>
            <a:pPr marL="365760" indent="-365760">
              <a:spcBef>
                <a:spcPts val="1200"/>
              </a:spcBef>
              <a:spcAft>
                <a:spcPts val="0"/>
              </a:spcAft>
            </a:pPr>
            <a:r>
              <a:rPr lang="en-US" sz="3200" dirty="0"/>
              <a:t>Look for evidence to answer our focus question, </a:t>
            </a:r>
            <a:r>
              <a:rPr lang="en-US" sz="3200" i="1" dirty="0"/>
              <a:t>How does the land on Earth’s surface look different in different places?</a:t>
            </a:r>
          </a:p>
          <a:p>
            <a:pPr marL="0" indent="0">
              <a:spcBef>
                <a:spcPts val="0"/>
              </a:spcBef>
              <a:spcAft>
                <a:spcPts val="2400"/>
              </a:spcAft>
              <a:buNone/>
            </a:pPr>
            <a:endParaRPr lang="en-US" dirty="0"/>
          </a:p>
        </p:txBody>
      </p:sp>
    </p:spTree>
    <p:extLst>
      <p:ext uri="{BB962C8B-B14F-4D97-AF65-F5344CB8AC3E}">
        <p14:creationId xmlns:p14="http://schemas.microsoft.com/office/powerpoint/2010/main" val="2777959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305800" cy="914400"/>
          </a:xfrm>
        </p:spPr>
        <p:txBody>
          <a:bodyPr>
            <a:noAutofit/>
          </a:bodyPr>
          <a:lstStyle/>
          <a:p>
            <a:pPr lvl="0"/>
            <a:r>
              <a:rPr lang="en-US" dirty="0"/>
              <a:t>Land Detectives</a:t>
            </a:r>
          </a:p>
        </p:txBody>
      </p:sp>
      <p:sp>
        <p:nvSpPr>
          <p:cNvPr id="3" name="Content Placeholder 2"/>
          <p:cNvSpPr>
            <a:spLocks noGrp="1"/>
          </p:cNvSpPr>
          <p:nvPr>
            <p:ph idx="1"/>
          </p:nvPr>
        </p:nvSpPr>
        <p:spPr>
          <a:xfrm>
            <a:off x="609600" y="1600200"/>
            <a:ext cx="8305800" cy="4876800"/>
          </a:xfrm>
        </p:spPr>
        <p:txBody>
          <a:bodyPr/>
          <a:lstStyle/>
          <a:p>
            <a:pPr marL="365760" indent="-365760">
              <a:spcBef>
                <a:spcPts val="1200"/>
              </a:spcBef>
              <a:spcAft>
                <a:spcPts val="0"/>
              </a:spcAft>
            </a:pPr>
            <a:r>
              <a:rPr lang="en-US" sz="3200" dirty="0"/>
              <a:t>How is the land in Chicago and Salt Lake City the same? </a:t>
            </a:r>
          </a:p>
          <a:p>
            <a:pPr marL="365760" indent="-365760">
              <a:spcBef>
                <a:spcPts val="1200"/>
              </a:spcBef>
              <a:spcAft>
                <a:spcPts val="0"/>
              </a:spcAft>
            </a:pPr>
            <a:r>
              <a:rPr lang="en-US" sz="3200" dirty="0"/>
              <a:t>How is it different?</a:t>
            </a:r>
          </a:p>
        </p:txBody>
      </p:sp>
    </p:spTree>
    <p:extLst>
      <p:ext uri="{BB962C8B-B14F-4D97-AF65-F5344CB8AC3E}">
        <p14:creationId xmlns:p14="http://schemas.microsoft.com/office/powerpoint/2010/main" val="2139063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990600"/>
          </a:xfrm>
        </p:spPr>
        <p:txBody>
          <a:bodyPr>
            <a:normAutofit/>
          </a:bodyPr>
          <a:lstStyle/>
          <a:p>
            <a:r>
              <a:rPr lang="en-US" dirty="0"/>
              <a:t>Making Claims</a:t>
            </a:r>
          </a:p>
        </p:txBody>
      </p:sp>
      <p:sp>
        <p:nvSpPr>
          <p:cNvPr id="3" name="Content Placeholder 2"/>
          <p:cNvSpPr>
            <a:spLocks noGrp="1"/>
          </p:cNvSpPr>
          <p:nvPr>
            <p:ph idx="1"/>
          </p:nvPr>
        </p:nvSpPr>
        <p:spPr>
          <a:xfrm>
            <a:off x="609600" y="1371600"/>
            <a:ext cx="8229600" cy="4876800"/>
          </a:xfrm>
        </p:spPr>
        <p:txBody>
          <a:bodyPr/>
          <a:lstStyle/>
          <a:p>
            <a:pPr marL="0" indent="0">
              <a:buNone/>
            </a:pPr>
            <a:r>
              <a:rPr lang="en-US" sz="2800" dirty="0"/>
              <a:t>Use these sentence starters to develop claims about how Chicago and Salt Lake City are the same and different:</a:t>
            </a:r>
          </a:p>
          <a:p>
            <a:pPr marL="548640" indent="-274320">
              <a:spcBef>
                <a:spcPts val="1200"/>
              </a:spcBef>
            </a:pPr>
            <a:r>
              <a:rPr lang="en-US" sz="2800" b="1" dirty="0"/>
              <a:t>The same: </a:t>
            </a:r>
            <a:r>
              <a:rPr lang="en-US" sz="2800" i="1" dirty="0"/>
              <a:t>Both Chicago and Salt Lake City have __________. The land in Chicago and Salt Lake City is </a:t>
            </a:r>
            <a:r>
              <a:rPr lang="en-US" sz="2800" b="1" i="1" dirty="0"/>
              <a:t>the same </a:t>
            </a:r>
            <a:r>
              <a:rPr lang="en-US" sz="2800" i="1" dirty="0"/>
              <a:t>because _____________. </a:t>
            </a:r>
          </a:p>
          <a:p>
            <a:pPr marL="548640" indent="-274320">
              <a:spcBef>
                <a:spcPts val="1800"/>
              </a:spcBef>
            </a:pPr>
            <a:r>
              <a:rPr lang="en-US" sz="2800" b="1" dirty="0"/>
              <a:t>Different: </a:t>
            </a:r>
            <a:r>
              <a:rPr lang="en-US" sz="2800" i="1" dirty="0"/>
              <a:t>Chicago has _______, but Salt Lake City doesn’t. Salt Lake City has ________, but Chicago doesn’t. The land in Chicago and Salt Lake City is </a:t>
            </a:r>
            <a:r>
              <a:rPr lang="en-US" sz="2800" b="1" i="1" dirty="0"/>
              <a:t>different</a:t>
            </a:r>
            <a:r>
              <a:rPr lang="en-US" sz="2800" i="1" dirty="0"/>
              <a:t> because _______________.</a:t>
            </a:r>
          </a:p>
          <a:p>
            <a:pPr marL="0" indent="0">
              <a:buNone/>
            </a:pPr>
            <a:endParaRPr lang="en-US" sz="3200" i="1" dirty="0"/>
          </a:p>
          <a:p>
            <a:pPr marL="0" indent="0">
              <a:buNone/>
            </a:pPr>
            <a:endParaRPr lang="en-US" sz="3200" dirty="0"/>
          </a:p>
        </p:txBody>
      </p:sp>
    </p:spTree>
    <p:extLst>
      <p:ext uri="{BB962C8B-B14F-4D97-AF65-F5344CB8AC3E}">
        <p14:creationId xmlns:p14="http://schemas.microsoft.com/office/powerpoint/2010/main" val="101738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1066800"/>
          </a:xfrm>
        </p:spPr>
        <p:txBody>
          <a:bodyPr>
            <a:noAutofit/>
          </a:bodyPr>
          <a:lstStyle/>
          <a:p>
            <a:pPr lvl="0"/>
            <a:br>
              <a:rPr lang="en-US" sz="4400" dirty="0"/>
            </a:br>
            <a:r>
              <a:rPr lang="en-US" dirty="0"/>
              <a:t>Reflect: Content Deepening Focus Question 3</a:t>
            </a:r>
            <a:br>
              <a:rPr lang="en-US" dirty="0"/>
            </a:br>
            <a:endParaRPr lang="en-US" dirty="0"/>
          </a:p>
        </p:txBody>
      </p:sp>
      <p:sp>
        <p:nvSpPr>
          <p:cNvPr id="3" name="Content Placeholder 2"/>
          <p:cNvSpPr>
            <a:spLocks noGrp="1"/>
          </p:cNvSpPr>
          <p:nvPr>
            <p:ph idx="1"/>
          </p:nvPr>
        </p:nvSpPr>
        <p:spPr>
          <a:xfrm>
            <a:off x="609600" y="1905000"/>
            <a:ext cx="8153400" cy="4648200"/>
          </a:xfrm>
        </p:spPr>
        <p:txBody>
          <a:bodyPr/>
          <a:lstStyle/>
          <a:p>
            <a:pPr marL="0" indent="0">
              <a:spcBef>
                <a:spcPts val="1200"/>
              </a:spcBef>
              <a:buNone/>
            </a:pPr>
            <a:r>
              <a:rPr lang="en-US" sz="3200" dirty="0"/>
              <a:t>How does the land on Earth’s surface look different in different places?</a:t>
            </a:r>
          </a:p>
        </p:txBody>
      </p:sp>
    </p:spTree>
    <p:extLst>
      <p:ext uri="{BB962C8B-B14F-4D97-AF65-F5344CB8AC3E}">
        <p14:creationId xmlns:p14="http://schemas.microsoft.com/office/powerpoint/2010/main" val="3865731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pPr marL="777240"/>
            <a:r>
              <a:rPr lang="en-US" dirty="0"/>
              <a:t>Key Science Ideas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sz="3200" dirty="0"/>
              <a:t>Some places on Earth have landforms like mountains, hills, or plateaus that rise high above the surface.</a:t>
            </a:r>
          </a:p>
          <a:p>
            <a:pPr marL="365760" indent="-365760">
              <a:spcBef>
                <a:spcPts val="1200"/>
              </a:spcBef>
            </a:pPr>
            <a:r>
              <a:rPr lang="en-US" sz="3200" dirty="0"/>
              <a:t>Other places have valleys and canyons that cut into Earth’s surface.</a:t>
            </a:r>
          </a:p>
          <a:p>
            <a:pPr marL="365760" indent="-365760">
              <a:spcBef>
                <a:spcPts val="1200"/>
              </a:spcBef>
            </a:pPr>
            <a:r>
              <a:rPr lang="en-US" sz="3200" dirty="0"/>
              <a:t>Some places are flat with very little change in elevation, like plains.</a:t>
            </a:r>
          </a:p>
          <a:p>
            <a:pPr marL="365760" indent="-365760">
              <a:spcBef>
                <a:spcPts val="1200"/>
              </a:spcBef>
            </a:pPr>
            <a:r>
              <a:rPr lang="en-US" sz="3200" dirty="0"/>
              <a:t>Some places have many bodies of water, such as rivers and lakes, and others places don’t. </a:t>
            </a:r>
          </a:p>
          <a:p>
            <a:pPr marL="365760" indent="-365760">
              <a:spcBef>
                <a:spcPts val="1200"/>
              </a:spcBef>
            </a:pPr>
            <a:endParaRPr lang="en-US" sz="3200" dirty="0"/>
          </a:p>
          <a:p>
            <a:pPr marL="365760" indent="-365760">
              <a:spcBef>
                <a:spcPts val="1200"/>
              </a:spcBef>
            </a:pPr>
            <a:endParaRPr lang="en-US" sz="3200" dirty="0"/>
          </a:p>
          <a:p>
            <a:pPr marL="365760" indent="-365760">
              <a:spcBef>
                <a:spcPts val="1200"/>
              </a:spcBef>
            </a:pPr>
            <a:endParaRPr lang="en-US" sz="3200" dirty="0"/>
          </a:p>
          <a:p>
            <a:pPr marL="365760" indent="-365760">
              <a:spcBef>
                <a:spcPts val="1200"/>
              </a:spcBef>
            </a:pPr>
            <a:endParaRPr lang="en-US" sz="3200" dirty="0">
              <a:solidFill>
                <a:srgbClr val="000000"/>
              </a:solidFill>
              <a:latin typeface="Calibri"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392813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990600"/>
          </a:xfrm>
        </p:spPr>
        <p:txBody>
          <a:bodyPr/>
          <a:lstStyle/>
          <a:p>
            <a:r>
              <a:rPr lang="en-US" dirty="0"/>
              <a:t>Focus for the Week</a:t>
            </a:r>
          </a:p>
        </p:txBody>
      </p:sp>
      <p:sp>
        <p:nvSpPr>
          <p:cNvPr id="8195" name="Content Placeholder 2"/>
          <p:cNvSpPr>
            <a:spLocks noGrp="1"/>
          </p:cNvSpPr>
          <p:nvPr>
            <p:ph idx="1"/>
          </p:nvPr>
        </p:nvSpPr>
        <p:spPr>
          <a:xfrm>
            <a:off x="457200" y="1447800"/>
            <a:ext cx="8229600" cy="4876800"/>
          </a:xfrm>
        </p:spPr>
        <p:txBody>
          <a:bodyPr/>
          <a:lstStyle/>
          <a:p>
            <a:pPr marL="365760" indent="-365760">
              <a:spcBef>
                <a:spcPts val="800"/>
              </a:spcBef>
              <a:buClr>
                <a:schemeClr val="bg1">
                  <a:lumMod val="65000"/>
                </a:schemeClr>
              </a:buClr>
            </a:pPr>
            <a:r>
              <a:rPr lang="en-US" sz="3000" dirty="0"/>
              <a:t>Content area 2: Earth’s changing surface (ECS)</a:t>
            </a:r>
          </a:p>
          <a:p>
            <a:pPr marL="365760" indent="-365760">
              <a:spcBef>
                <a:spcPts val="800"/>
              </a:spcBef>
              <a:buClr>
                <a:schemeClr val="bg1">
                  <a:lumMod val="65000"/>
                </a:schemeClr>
              </a:buClr>
            </a:pPr>
            <a:r>
              <a:rPr lang="en-US" sz="3000" dirty="0"/>
              <a:t>Science Content Storyline Lens</a:t>
            </a:r>
          </a:p>
          <a:p>
            <a:pPr marL="731520" lvl="1" indent="-365760">
              <a:spcBef>
                <a:spcPts val="800"/>
              </a:spcBef>
              <a:buClr>
                <a:schemeClr val="bg1">
                  <a:lumMod val="65000"/>
                </a:schemeClr>
              </a:buClr>
              <a:buSzPct val="100000"/>
              <a:buFont typeface="Arial" pitchFamily="34" charset="0"/>
              <a:buChar char="•"/>
            </a:pPr>
            <a:r>
              <a:rPr lang="en-US" sz="3000" dirty="0"/>
              <a:t>Strategies A, B, C, D, F, G, H, and I</a:t>
            </a:r>
          </a:p>
          <a:p>
            <a:pPr marL="731520" lvl="1" indent="-365760">
              <a:spcBef>
                <a:spcPts val="800"/>
              </a:spcBef>
              <a:buClr>
                <a:schemeClr val="bg1">
                  <a:lumMod val="65000"/>
                </a:schemeClr>
              </a:buClr>
              <a:buSzPct val="100000"/>
              <a:buFont typeface="Arial" pitchFamily="34" charset="0"/>
              <a:buChar char="•"/>
            </a:pPr>
            <a:r>
              <a:rPr lang="en-US" sz="3000" dirty="0"/>
              <a:t>Video-based lesson analysis (ECS lessons)</a:t>
            </a:r>
          </a:p>
          <a:p>
            <a:pPr marL="365760" lvl="1" indent="-365760">
              <a:spcBef>
                <a:spcPts val="800"/>
              </a:spcBef>
              <a:buClr>
                <a:schemeClr val="bg1">
                  <a:lumMod val="65000"/>
                </a:schemeClr>
              </a:buClr>
              <a:buFont typeface="Arial" pitchFamily="34" charset="0"/>
              <a:buChar char="•"/>
            </a:pPr>
            <a:r>
              <a:rPr lang="en-US" sz="3000" dirty="0"/>
              <a:t>ECS lesson plans review (last day)</a:t>
            </a:r>
          </a:p>
          <a:p>
            <a:pPr marL="365760" lvl="1" indent="-365760">
              <a:spcBef>
                <a:spcPts val="800"/>
              </a:spcBef>
              <a:buClr>
                <a:schemeClr val="bg1">
                  <a:lumMod val="65000"/>
                </a:schemeClr>
              </a:buClr>
              <a:buFont typeface="Arial" pitchFamily="34" charset="0"/>
              <a:buChar char="•"/>
            </a:pPr>
            <a:r>
              <a:rPr lang="en-US" sz="3000" dirty="0"/>
              <a:t>Academic-year schedule (last day)</a:t>
            </a:r>
          </a:p>
          <a:p>
            <a:pPr marL="731520" lvl="2" indent="-365760">
              <a:spcBef>
                <a:spcPts val="800"/>
              </a:spcBef>
              <a:buClr>
                <a:schemeClr val="bg1">
                  <a:lumMod val="65000"/>
                </a:schemeClr>
              </a:buClr>
            </a:pPr>
            <a:r>
              <a:rPr lang="en-US" sz="3000" dirty="0"/>
              <a:t>Video recording</a:t>
            </a:r>
          </a:p>
          <a:p>
            <a:pPr marL="731520" lvl="2" indent="-365760">
              <a:spcBef>
                <a:spcPts val="800"/>
              </a:spcBef>
              <a:buClr>
                <a:schemeClr val="bg1">
                  <a:lumMod val="65000"/>
                </a:schemeClr>
              </a:buClr>
            </a:pPr>
            <a:r>
              <a:rPr lang="en-US" sz="3000" dirty="0"/>
              <a:t>Study-group sessions</a:t>
            </a:r>
          </a:p>
        </p:txBody>
      </p:sp>
    </p:spTree>
    <p:extLst>
      <p:ext uri="{BB962C8B-B14F-4D97-AF65-F5344CB8AC3E}">
        <p14:creationId xmlns:p14="http://schemas.microsoft.com/office/powerpoint/2010/main" val="1875983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Today’s Focus Questions</a:t>
            </a:r>
          </a:p>
        </p:txBody>
      </p:sp>
      <p:sp>
        <p:nvSpPr>
          <p:cNvPr id="3" name="Content Placeholder 2"/>
          <p:cNvSpPr>
            <a:spLocks noGrp="1"/>
          </p:cNvSpPr>
          <p:nvPr>
            <p:ph idx="1"/>
          </p:nvPr>
        </p:nvSpPr>
        <p:spPr>
          <a:xfrm>
            <a:off x="457200" y="1447800"/>
            <a:ext cx="8229600" cy="4953000"/>
          </a:xfrm>
        </p:spPr>
        <p:txBody>
          <a:bodyPr/>
          <a:lstStyle/>
          <a:p>
            <a:pPr marL="365760" indent="-365760">
              <a:spcBef>
                <a:spcPts val="600"/>
              </a:spcBef>
              <a:spcAft>
                <a:spcPts val="0"/>
              </a:spcAft>
            </a:pPr>
            <a:r>
              <a:rPr lang="en-US" sz="3000" dirty="0"/>
              <a:t>What is the Science Content Storyline Lens (SCSL)?</a:t>
            </a:r>
          </a:p>
          <a:p>
            <a:pPr marL="365760" indent="-365760">
              <a:spcBef>
                <a:spcPts val="600"/>
              </a:spcBef>
              <a:spcAft>
                <a:spcPts val="0"/>
              </a:spcAft>
            </a:pPr>
            <a:r>
              <a:rPr lang="en-US" sz="3000" dirty="0"/>
              <a:t>Why is one main learning goal essential for science content storyline coherence? </a:t>
            </a:r>
          </a:p>
          <a:p>
            <a:pPr marL="365760" indent="-365760">
              <a:spcBef>
                <a:spcPts val="600"/>
              </a:spcBef>
              <a:spcAft>
                <a:spcPts val="0"/>
              </a:spcAft>
            </a:pPr>
            <a:r>
              <a:rPr lang="en-US" sz="3000" dirty="0"/>
              <a:t>What does the surface of Earth look like?</a:t>
            </a:r>
          </a:p>
          <a:p>
            <a:pPr marL="365760" indent="-365760">
              <a:spcBef>
                <a:spcPts val="600"/>
              </a:spcBef>
              <a:spcAft>
                <a:spcPts val="0"/>
              </a:spcAft>
            </a:pPr>
            <a:r>
              <a:rPr lang="en-US" sz="3000" dirty="0"/>
              <a:t>How can we made models out of sand to show the shapes of different landforms?</a:t>
            </a:r>
          </a:p>
          <a:p>
            <a:pPr marL="365760" indent="-365760">
              <a:spcBef>
                <a:spcPts val="600"/>
              </a:spcBef>
              <a:spcAft>
                <a:spcPts val="0"/>
              </a:spcAft>
            </a:pPr>
            <a:r>
              <a:rPr lang="en-US" sz="3000" dirty="0"/>
              <a:t>How does the land on Earth’s surface look different in different places?</a:t>
            </a:r>
          </a:p>
        </p:txBody>
      </p:sp>
    </p:spTree>
    <p:extLst>
      <p:ext uri="{BB962C8B-B14F-4D97-AF65-F5344CB8AC3E}">
        <p14:creationId xmlns:p14="http://schemas.microsoft.com/office/powerpoint/2010/main" val="542230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Summary: Today’s Lesson Analysis Work</a:t>
            </a:r>
          </a:p>
        </p:txBody>
      </p:sp>
      <p:sp>
        <p:nvSpPr>
          <p:cNvPr id="3" name="Content Placeholder 2"/>
          <p:cNvSpPr>
            <a:spLocks noGrp="1"/>
          </p:cNvSpPr>
          <p:nvPr>
            <p:ph idx="1"/>
          </p:nvPr>
        </p:nvSpPr>
        <p:spPr>
          <a:xfrm>
            <a:off x="533400" y="1447800"/>
            <a:ext cx="8229600" cy="5029200"/>
          </a:xfrm>
        </p:spPr>
        <p:txBody>
          <a:bodyPr/>
          <a:lstStyle/>
          <a:p>
            <a:pPr marL="0" indent="0">
              <a:buNone/>
            </a:pPr>
            <a:r>
              <a:rPr lang="en-US" sz="3200" dirty="0"/>
              <a:t>Reflect on today’s session:</a:t>
            </a:r>
          </a:p>
          <a:p>
            <a:pPr marL="731520" indent="-365760">
              <a:spcBef>
                <a:spcPts val="600"/>
              </a:spcBef>
              <a:buFont typeface="Arial" pitchFamily="34" charset="0"/>
              <a:buChar char="•"/>
            </a:pPr>
            <a:r>
              <a:rPr lang="en-US" sz="3200" dirty="0"/>
              <a:t>STL strategy 6: use and apply</a:t>
            </a:r>
          </a:p>
          <a:p>
            <a:pPr marL="731520" lvl="1" indent="-365760">
              <a:spcBef>
                <a:spcPts val="600"/>
              </a:spcBef>
              <a:buFont typeface="Arial" pitchFamily="34" charset="0"/>
              <a:buChar char="•"/>
            </a:pPr>
            <a:r>
              <a:rPr lang="en-US" sz="3200" dirty="0"/>
              <a:t>The Science Content Storyline Lens (SCSL)</a:t>
            </a:r>
          </a:p>
          <a:p>
            <a:pPr marL="731520" lvl="1" indent="-365760">
              <a:spcBef>
                <a:spcPts val="600"/>
              </a:spcBef>
              <a:buFont typeface="Arial" pitchFamily="34" charset="0"/>
              <a:buChar char="•"/>
            </a:pPr>
            <a:r>
              <a:rPr lang="en-US" sz="3200" dirty="0"/>
              <a:t>Science ideas and student ideas</a:t>
            </a:r>
          </a:p>
          <a:p>
            <a:pPr marL="731520" lvl="1" indent="-365760">
              <a:spcBef>
                <a:spcPts val="600"/>
              </a:spcBef>
              <a:buFont typeface="Arial" pitchFamily="34" charset="0"/>
              <a:buChar char="•"/>
            </a:pPr>
            <a:r>
              <a:rPr lang="en-US" sz="3200" dirty="0"/>
              <a:t>SCSL strategy A: identify one main learning goal</a:t>
            </a:r>
          </a:p>
          <a:p>
            <a:pPr marL="0" indent="0">
              <a:spcBef>
                <a:spcPts val="1800"/>
              </a:spcBef>
              <a:buNone/>
            </a:pPr>
            <a:r>
              <a:rPr lang="en-US" sz="3200" dirty="0"/>
              <a:t>Based on our work today, do you have any suggestions for modifying our image of effective science teaching? </a:t>
            </a:r>
          </a:p>
        </p:txBody>
      </p:sp>
    </p:spTree>
    <p:extLst>
      <p:ext uri="{BB962C8B-B14F-4D97-AF65-F5344CB8AC3E}">
        <p14:creationId xmlns:p14="http://schemas.microsoft.com/office/powerpoint/2010/main" val="264221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a:bodyPr>
          <a:lstStyle/>
          <a:p>
            <a:r>
              <a:rPr lang="en-US" sz="3800" dirty="0"/>
              <a:t>Summary: Today’s Content Deepening Work</a:t>
            </a:r>
          </a:p>
        </p:txBody>
      </p:sp>
      <p:sp>
        <p:nvSpPr>
          <p:cNvPr id="3" name="Content Placeholder 2"/>
          <p:cNvSpPr>
            <a:spLocks noGrp="1"/>
          </p:cNvSpPr>
          <p:nvPr>
            <p:ph idx="1"/>
          </p:nvPr>
        </p:nvSpPr>
        <p:spPr>
          <a:xfrm>
            <a:off x="457200" y="1676400"/>
            <a:ext cx="8458200" cy="4876800"/>
          </a:xfrm>
        </p:spPr>
        <p:txBody>
          <a:bodyPr/>
          <a:lstStyle/>
          <a:p>
            <a:pPr marL="0" indent="0">
              <a:buNone/>
            </a:pPr>
            <a:r>
              <a:rPr lang="en-US" sz="3200" dirty="0"/>
              <a:t>Name one main learning goal for today’s content deepening work.</a:t>
            </a:r>
          </a:p>
          <a:p>
            <a:pPr marL="0" indent="0" algn="ctr">
              <a:buNone/>
            </a:pPr>
            <a:r>
              <a:rPr lang="en-US" sz="3200" dirty="0"/>
              <a:t>OR</a:t>
            </a:r>
          </a:p>
          <a:p>
            <a:pPr marL="0" indent="0">
              <a:buNone/>
            </a:pPr>
            <a:r>
              <a:rPr lang="en-US" sz="3200" dirty="0"/>
              <a:t>Name one supporting science idea you learned about Earth’s changing surface today.</a:t>
            </a:r>
          </a:p>
          <a:p>
            <a:pPr marL="0" indent="0" algn="ctr">
              <a:buNone/>
            </a:pPr>
            <a:r>
              <a:rPr lang="en-US" sz="3200" dirty="0"/>
              <a:t>OR</a:t>
            </a:r>
          </a:p>
          <a:p>
            <a:pPr marL="0" indent="0">
              <a:buNone/>
            </a:pPr>
            <a:r>
              <a:rPr lang="en-US" sz="3200" dirty="0"/>
              <a:t>Name one common student idea (misconception) about Earth’s changing surface. </a:t>
            </a:r>
          </a:p>
        </p:txBody>
      </p:sp>
    </p:spTree>
    <p:extLst>
      <p:ext uri="{BB962C8B-B14F-4D97-AF65-F5344CB8AC3E}">
        <p14:creationId xmlns:p14="http://schemas.microsoft.com/office/powerpoint/2010/main" val="3174223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04800"/>
            <a:ext cx="8229600" cy="1020763"/>
          </a:xfrm>
        </p:spPr>
        <p:txBody>
          <a:bodyPr>
            <a:normAutofit/>
          </a:bodyPr>
          <a:lstStyle/>
          <a:p>
            <a:r>
              <a:rPr lang="en-US" dirty="0"/>
              <a:t>Homework</a:t>
            </a:r>
          </a:p>
        </p:txBody>
      </p:sp>
      <p:sp>
        <p:nvSpPr>
          <p:cNvPr id="3" name="Content Placeholder 2"/>
          <p:cNvSpPr>
            <a:spLocks noGrp="1"/>
          </p:cNvSpPr>
          <p:nvPr>
            <p:ph idx="1"/>
          </p:nvPr>
        </p:nvSpPr>
        <p:spPr>
          <a:xfrm>
            <a:off x="609600" y="1143000"/>
            <a:ext cx="8229600" cy="5334000"/>
          </a:xfrm>
        </p:spPr>
        <p:txBody>
          <a:bodyPr/>
          <a:lstStyle/>
          <a:p>
            <a:pPr marL="548640" indent="-548640">
              <a:spcBef>
                <a:spcPts val="0"/>
              </a:spcBef>
              <a:spcAft>
                <a:spcPts val="300"/>
              </a:spcAft>
              <a:buFont typeface="+mj-lt"/>
              <a:buAutoNum type="arabicPeriod"/>
              <a:defRPr/>
            </a:pPr>
            <a:r>
              <a:rPr lang="en-US" sz="3000" dirty="0"/>
              <a:t>Read in the STeLLA strategies booklet:</a:t>
            </a:r>
          </a:p>
          <a:p>
            <a:pPr marL="731520" lvl="1" indent="-365760">
              <a:spcBef>
                <a:spcPts val="0"/>
              </a:spcBef>
              <a:spcAft>
                <a:spcPts val="300"/>
              </a:spcAft>
              <a:buFont typeface="Arial" pitchFamily="34" charset="0"/>
              <a:buChar char="•"/>
              <a:defRPr/>
            </a:pPr>
            <a:r>
              <a:rPr lang="en-US" sz="3000" dirty="0"/>
              <a:t>SCSL strategy B: Set the purpose with a focus question or goal statement</a:t>
            </a:r>
          </a:p>
          <a:p>
            <a:pPr marL="731520" lvl="1" indent="-365760">
              <a:spcBef>
                <a:spcPts val="0"/>
              </a:spcBef>
              <a:spcAft>
                <a:spcPts val="300"/>
              </a:spcAft>
              <a:buFont typeface="Arial" pitchFamily="34" charset="0"/>
              <a:buChar char="•"/>
              <a:defRPr/>
            </a:pPr>
            <a:r>
              <a:rPr lang="en-US" sz="3000" dirty="0"/>
              <a:t>SCSL strategy C: Select activities that are matched to the learning goal</a:t>
            </a:r>
          </a:p>
          <a:p>
            <a:pPr marL="731520" lvl="1" indent="-365760">
              <a:spcBef>
                <a:spcPts val="0"/>
              </a:spcBef>
              <a:spcAft>
                <a:spcPts val="300"/>
              </a:spcAft>
              <a:buFont typeface="Arial" pitchFamily="34" charset="0"/>
              <a:buChar char="•"/>
              <a:defRPr/>
            </a:pPr>
            <a:r>
              <a:rPr lang="en-US" sz="3000" dirty="0"/>
              <a:t>SCSL strategy I: Summarize key science ideas </a:t>
            </a:r>
          </a:p>
          <a:p>
            <a:pPr marL="731520" lvl="1" indent="-365760">
              <a:spcBef>
                <a:spcPts val="0"/>
              </a:spcBef>
              <a:spcAft>
                <a:spcPts val="300"/>
              </a:spcAft>
              <a:buFont typeface="Arial" pitchFamily="34" charset="0"/>
              <a:buChar char="•"/>
              <a:defRPr/>
            </a:pPr>
            <a:r>
              <a:rPr lang="en-US" sz="3000" dirty="0"/>
              <a:t>STL strategy 7: Engage students in making connections by synthesizing and summarizing key science ideas</a:t>
            </a:r>
            <a:r>
              <a:rPr lang="en-US" sz="3000" dirty="0">
                <a:solidFill>
                  <a:srgbClr val="FF0000"/>
                </a:solidFill>
              </a:rPr>
              <a:t> </a:t>
            </a:r>
            <a:endParaRPr lang="en-US" sz="3000" dirty="0"/>
          </a:p>
          <a:p>
            <a:pPr marL="548640" indent="-548640">
              <a:spcBef>
                <a:spcPts val="600"/>
              </a:spcBef>
              <a:buFont typeface="+mj-lt"/>
              <a:buAutoNum type="arabicPeriod"/>
              <a:defRPr/>
            </a:pPr>
            <a:r>
              <a:rPr lang="en-US" sz="3000" dirty="0"/>
              <a:t>Fill in the appropriate columns on your SCSL </a:t>
            </a:r>
            <a:br>
              <a:rPr lang="en-US" sz="3000" dirty="0"/>
            </a:br>
            <a:r>
              <a:rPr lang="en-US" sz="3000" dirty="0"/>
              <a:t>Z-fold summary charts.</a:t>
            </a:r>
          </a:p>
        </p:txBody>
      </p:sp>
    </p:spTree>
    <p:extLst>
      <p:ext uri="{BB962C8B-B14F-4D97-AF65-F5344CB8AC3E}">
        <p14:creationId xmlns:p14="http://schemas.microsoft.com/office/powerpoint/2010/main" val="20901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 Extended Homework</a:t>
            </a:r>
          </a:p>
        </p:txBody>
      </p:sp>
      <p:sp>
        <p:nvSpPr>
          <p:cNvPr id="32771" name="Content Placeholder 2"/>
          <p:cNvSpPr>
            <a:spLocks noGrp="1"/>
          </p:cNvSpPr>
          <p:nvPr>
            <p:ph idx="1"/>
          </p:nvPr>
        </p:nvSpPr>
        <p:spPr>
          <a:xfrm>
            <a:off x="609600" y="1600200"/>
            <a:ext cx="8229600" cy="4876800"/>
          </a:xfrm>
        </p:spPr>
        <p:txBody>
          <a:bodyPr>
            <a:normAutofit/>
          </a:bodyPr>
          <a:lstStyle/>
          <a:p>
            <a:pPr marL="365760" indent="-365760">
              <a:spcBef>
                <a:spcPts val="0"/>
              </a:spcBef>
              <a:spcAft>
                <a:spcPts val="1200"/>
              </a:spcAft>
            </a:pPr>
            <a:r>
              <a:rPr lang="en-US" sz="3200" dirty="0"/>
              <a:t>Locate handout 5.8 (Extended Homework) in your PD program binder.   </a:t>
            </a:r>
            <a:endParaRPr lang="en-US" sz="3200" dirty="0">
              <a:solidFill>
                <a:srgbClr val="FF0000"/>
              </a:solidFill>
            </a:endParaRPr>
          </a:p>
          <a:p>
            <a:pPr marL="365760" indent="-365760">
              <a:spcBef>
                <a:spcPts val="0"/>
              </a:spcBef>
              <a:spcAft>
                <a:spcPts val="1200"/>
              </a:spcAft>
            </a:pPr>
            <a:r>
              <a:rPr lang="en-US" sz="3200" dirty="0"/>
              <a:t>Between now and Friday, read your assigned two-part lesson plan (parts A and B). </a:t>
            </a:r>
          </a:p>
          <a:p>
            <a:pPr marL="365760" indent="-365760">
              <a:spcBef>
                <a:spcPts val="0"/>
              </a:spcBef>
              <a:spcAft>
                <a:spcPts val="1200"/>
              </a:spcAft>
            </a:pPr>
            <a:r>
              <a:rPr lang="en-US" sz="3200" dirty="0"/>
              <a:t>Be prepared to share your findings in a study-group conversation on our last day. </a:t>
            </a:r>
          </a:p>
        </p:txBody>
      </p:sp>
    </p:spTree>
    <p:extLst>
      <p:ext uri="{BB962C8B-B14F-4D97-AF65-F5344CB8AC3E}">
        <p14:creationId xmlns:p14="http://schemas.microsoft.com/office/powerpoint/2010/main" val="1573682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533400"/>
            <a:ext cx="8382000" cy="990600"/>
          </a:xfrm>
        </p:spPr>
        <p:txBody>
          <a:bodyPr>
            <a:normAutofit/>
          </a:bodyPr>
          <a:lstStyle/>
          <a:p>
            <a:pPr eaLnBrk="1" hangingPunct="1"/>
            <a:r>
              <a:rPr lang="en-US" dirty="0"/>
              <a:t>Reflections on Today’s Session</a:t>
            </a:r>
          </a:p>
        </p:txBody>
      </p:sp>
      <p:sp>
        <p:nvSpPr>
          <p:cNvPr id="40963" name="Rectangle 3"/>
          <p:cNvSpPr>
            <a:spLocks noGrp="1" noChangeArrowheads="1"/>
          </p:cNvSpPr>
          <p:nvPr>
            <p:ph type="body" idx="1"/>
          </p:nvPr>
        </p:nvSpPr>
        <p:spPr>
          <a:xfrm>
            <a:off x="457200" y="1524000"/>
            <a:ext cx="8458200" cy="5105400"/>
          </a:xfrm>
        </p:spPr>
        <p:txBody>
          <a:bodyPr/>
          <a:lstStyle/>
          <a:p>
            <a:pPr marL="0" indent="0" eaLnBrk="1" hangingPunct="1">
              <a:spcBef>
                <a:spcPts val="0"/>
              </a:spcBef>
              <a:spcAft>
                <a:spcPts val="1200"/>
              </a:spcAft>
              <a:buNone/>
            </a:pPr>
            <a:r>
              <a:rPr lang="en-US" sz="3000" b="1" dirty="0"/>
              <a:t>Reflect on lesson analysis: </a:t>
            </a:r>
            <a:r>
              <a:rPr lang="en-US" sz="3000" dirty="0"/>
              <a:t>In what way(s) did our lesson analysis work and/or our study of SCSL strategy A (one main learning goal) stretch your thinking? Give an example to support your response.</a:t>
            </a:r>
            <a:endParaRPr lang="en-US" sz="3000" b="1" dirty="0"/>
          </a:p>
          <a:p>
            <a:pPr marL="0" indent="0" eaLnBrk="1" hangingPunct="1">
              <a:spcBef>
                <a:spcPts val="0"/>
              </a:spcBef>
              <a:spcAft>
                <a:spcPts val="1200"/>
              </a:spcAft>
              <a:buNone/>
            </a:pPr>
            <a:r>
              <a:rPr lang="en-US" sz="3000" b="1" dirty="0"/>
              <a:t>Reflect on content deepening: </a:t>
            </a:r>
            <a:r>
              <a:rPr lang="en-US" sz="3000" dirty="0"/>
              <a:t>Describe how our content deepening work today helped you clarify a science-content idea.</a:t>
            </a:r>
            <a:endParaRPr lang="en-US" sz="3000" b="1" dirty="0"/>
          </a:p>
          <a:p>
            <a:pPr marL="0" indent="0" eaLnBrk="1" hangingPunct="1">
              <a:spcBef>
                <a:spcPts val="0"/>
              </a:spcBef>
              <a:spcAft>
                <a:spcPts val="0"/>
              </a:spcAft>
              <a:buNone/>
            </a:pPr>
            <a:r>
              <a:rPr lang="en-US" sz="3000" b="1" dirty="0"/>
              <a:t>Feedback: </a:t>
            </a:r>
            <a:r>
              <a:rPr lang="en-US" sz="3000" dirty="0"/>
              <a:t>Provide feedback about today’s session and the program so far (likes, dislikes, questions, concerns, suggestions).</a:t>
            </a:r>
          </a:p>
        </p:txBody>
      </p:sp>
    </p:spTree>
    <p:extLst>
      <p:ext uri="{BB962C8B-B14F-4D97-AF65-F5344CB8AC3E}">
        <p14:creationId xmlns:p14="http://schemas.microsoft.com/office/powerpoint/2010/main" val="131774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Today’s Focus Questions</a:t>
            </a:r>
          </a:p>
        </p:txBody>
      </p:sp>
      <p:sp>
        <p:nvSpPr>
          <p:cNvPr id="3" name="Content Placeholder 2"/>
          <p:cNvSpPr>
            <a:spLocks noGrp="1"/>
          </p:cNvSpPr>
          <p:nvPr>
            <p:ph idx="1"/>
          </p:nvPr>
        </p:nvSpPr>
        <p:spPr>
          <a:xfrm>
            <a:off x="457200" y="1295400"/>
            <a:ext cx="8229600" cy="4800600"/>
          </a:xfrm>
        </p:spPr>
        <p:txBody>
          <a:bodyPr/>
          <a:lstStyle/>
          <a:p>
            <a:pPr marL="365760" indent="-365760">
              <a:spcBef>
                <a:spcPts val="600"/>
              </a:spcBef>
              <a:spcAft>
                <a:spcPts val="0"/>
              </a:spcAft>
            </a:pPr>
            <a:r>
              <a:rPr lang="en-US" dirty="0"/>
              <a:t>What is the Science Content Storyline Lens (SCSL)?</a:t>
            </a:r>
          </a:p>
          <a:p>
            <a:pPr marL="365760" indent="-365760">
              <a:spcBef>
                <a:spcPts val="600"/>
              </a:spcBef>
              <a:spcAft>
                <a:spcPts val="0"/>
              </a:spcAft>
            </a:pPr>
            <a:r>
              <a:rPr lang="en-US" dirty="0"/>
              <a:t>Why is one main learning goal essential for science content storyline coherence? </a:t>
            </a:r>
          </a:p>
          <a:p>
            <a:pPr marL="365760" indent="-365760">
              <a:spcBef>
                <a:spcPts val="600"/>
              </a:spcBef>
              <a:spcAft>
                <a:spcPts val="0"/>
              </a:spcAft>
            </a:pPr>
            <a:r>
              <a:rPr lang="en-US" dirty="0"/>
              <a:t>What does the surface of Earth look like? </a:t>
            </a:r>
          </a:p>
          <a:p>
            <a:pPr marL="365760" indent="-365760">
              <a:spcBef>
                <a:spcPts val="600"/>
              </a:spcBef>
              <a:spcAft>
                <a:spcPts val="0"/>
              </a:spcAft>
            </a:pPr>
            <a:r>
              <a:rPr lang="en-US" dirty="0"/>
              <a:t>How can we make models out of sand to show the shapes of different landforms?</a:t>
            </a:r>
          </a:p>
          <a:p>
            <a:pPr marL="365760" indent="-365760">
              <a:spcBef>
                <a:spcPts val="600"/>
              </a:spcBef>
              <a:spcAft>
                <a:spcPts val="0"/>
              </a:spcAft>
            </a:pPr>
            <a:r>
              <a:rPr lang="en-US" dirty="0"/>
              <a:t>How does the land on Earth’s surface look different in different places?</a:t>
            </a:r>
          </a:p>
        </p:txBody>
      </p:sp>
    </p:spTree>
    <p:extLst>
      <p:ext uri="{BB962C8B-B14F-4D97-AF65-F5344CB8AC3E}">
        <p14:creationId xmlns:p14="http://schemas.microsoft.com/office/powerpoint/2010/main" val="5422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229600" cy="990600"/>
          </a:xfrm>
        </p:spPr>
        <p:txBody>
          <a:bodyPr>
            <a:normAutofit/>
          </a:bodyPr>
          <a:lstStyle/>
          <a:p>
            <a:r>
              <a:rPr lang="en-US" dirty="0"/>
              <a:t>Check Your Understanding of Strategy 6</a:t>
            </a:r>
          </a:p>
        </p:txBody>
      </p:sp>
      <p:sp>
        <p:nvSpPr>
          <p:cNvPr id="4" name="Content Placeholder 5"/>
          <p:cNvSpPr txBox="1">
            <a:spLocks/>
          </p:cNvSpPr>
          <p:nvPr/>
        </p:nvSpPr>
        <p:spPr bwMode="auto">
          <a:xfrm>
            <a:off x="381000" y="1371600"/>
            <a:ext cx="83820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None/>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Jot down your responses to this multiple-choice quiz:</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Use-and-apply tasks are used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[before/during/after]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new science ideas are introduced.</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For difficult content ideas, students might need to practice applying new ideas in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[one/two/many]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different contexts.</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[True/false]: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Use-and-apply questions or activities are used primarily for student assessment at the end of a unit.</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It’s appropriate for teachers to ask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[elicit/probe/challenge]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questions during a use-and-apply activity.</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Teachers should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[never/judiciously/always]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tell students about science ideas they are missing or stating inaccurately.  </a:t>
            </a:r>
          </a:p>
          <a:p>
            <a:pPr marL="0" marR="0" lvl="1" indent="0" algn="l" defTabSz="914400" rtl="0" eaLnBrk="0" fontAlgn="base" latinLnBrk="0" hangingPunct="0">
              <a:lnSpc>
                <a:spcPct val="100000"/>
              </a:lnSpc>
              <a:spcBef>
                <a:spcPct val="20000"/>
              </a:spcBef>
              <a:spcAft>
                <a:spcPct val="0"/>
              </a:spcAft>
              <a:buClr>
                <a:schemeClr val="accent1"/>
              </a:buClr>
              <a:buSzPct val="85000"/>
              <a:buFont typeface="Calibri" panose="020F0502020204030204" pitchFamily="34" charset="0"/>
              <a:buNone/>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 </a:t>
            </a:r>
          </a:p>
          <a:p>
            <a:pPr marL="182563" marR="0" lvl="1"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1"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1"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Agenda for Today&amp;amp;#x09;&amp;quot;&quot;/&gt;&lt;property id=&quot;20307&quot; value=&quot;376&quot;/&gt;&lt;/object&gt;&lt;object type=&quot;3&quot; unique_id=&quot;10005&quot;&gt;&lt;property id=&quot;20148&quot; value=&quot;5&quot;/&gt;&lt;property id=&quot;20300&quot; value=&quot;Slide 3 - &amp;quot;Trends in Reflections&amp;quot;&quot;/&gt;&lt;property id=&quot;20307&quot; value=&quot;300&quot;/&gt;&lt;/object&gt;&lt;object type=&quot;3&quot; unique_id=&quot;10006&quot;&gt;&lt;property id=&quot;20148&quot; value=&quot;5&quot;/&gt;&lt;property id=&quot;20300&quot; value=&quot;Slide 4 - &amp;quot; Norms for Working Together: Basics &amp;quot;&quot;/&gt;&lt;property id=&quot;20307&quot; value=&quot;342&quot;/&gt;&lt;/object&gt;&lt;object type=&quot;3&quot; unique_id=&quot;10007&quot;&gt;&lt;property id=&quot;20148&quot; value=&quot;5&quot;/&gt;&lt;property id=&quot;20300&quot; value=&quot;Slide 5 - &amp;quot; Norms for Working Together: Heart of RESPeCT &amp;quot;&quot;/&gt;&lt;property id=&quot;20307&quot; value=&quot;343&quot;/&gt;&lt;/object&gt;&lt;object type=&quot;3&quot; unique_id=&quot;10008&quot;&gt;&lt;property id=&quot;20148&quot; value=&quot;5&quot;/&gt;&lt;property id=&quot;20300&quot; value=&quot;Slide 6&quot;/&gt;&lt;property id=&quot;20307&quot; value=&quot;339&quot;/&gt;&lt;/object&gt;&lt;object type=&quot;3&quot; unique_id=&quot;10009&quot;&gt;&lt;property id=&quot;20148&quot; value=&quot;5&quot;/&gt;&lt;property id=&quot;20300&quot; value=&quot;Slide 7 - &amp;quot;Forecast for the Week&amp;quot;&quot;/&gt;&lt;property id=&quot;20307&quot; value=&quot;377&quot;/&gt;&lt;/object&gt;&lt;object type=&quot;3&quot; unique_id=&quot;10010&quot;&gt;&lt;property id=&quot;20148&quot; value=&quot;5&quot;/&gt;&lt;property id=&quot;20300&quot; value=&quot;Slide 8 - &amp;quot;Focus Questions&amp;quot;&quot;/&gt;&lt;property id=&quot;20307&quot; value=&quot;311&quot;/&gt;&lt;/object&gt;&lt;object type=&quot;3&quot; unique_id=&quot;10011&quot;&gt;&lt;property id=&quot;20148&quot; value=&quot;5&quot;/&gt;&lt;property id=&quot;20300&quot; value=&quot;Slide 9 - &amp;quot;Link to Previous:  Strategy 6 Use and Apply&amp;quot;&quot;/&gt;&lt;property id=&quot;20307&quot; value=&quot;378&quot;/&gt;&lt;/object&gt;&lt;object type=&quot;3&quot; unique_id=&quot;10012&quot;&gt;&lt;property id=&quot;20148&quot; value=&quot;5&quot;/&gt;&lt;property id=&quot;20300&quot; value=&quot;Slide 10 - &amp;quot;Use and Apply Your Content Deepening Knowledge&amp;quot;&quot;/&gt;&lt;property id=&quot;20307&quot; value=&quot;379&quot;/&gt;&lt;/object&gt;&lt;object type=&quot;3&quot; unique_id=&quot;10013&quot;&gt;&lt;property id=&quot;20148&quot; value=&quot;5&quot;/&gt;&lt;property id=&quot;20300&quot; value=&quot;Slide 11 - &amp;quot;Planning Science Lessons: Quick Write&amp;quot;&quot;/&gt;&lt;property id=&quot;20307&quot; value=&quot;374&quot;/&gt;&lt;/object&gt;&lt;object type=&quot;3&quot; unique_id=&quot;10014&quot;&gt;&lt;property id=&quot;20148&quot; value=&quot;5&quot;/&gt;&lt;property id=&quot;20300&quot; value=&quot;Slide 12 - &amp;quot;Focus Question : What is the Science Content Storyline Lens?&amp;quot;&quot;/&gt;&lt;property id=&quot;20307&quot; value=&quot;312&quot;/&gt;&lt;/object&gt;&lt;object type=&quot;3&quot; unique_id=&quot;10015&quot;&gt;&lt;property id=&quot;20148&quot; value=&quot;5&quot;/&gt;&lt;property id=&quot;20300&quot; value=&quot;Slide 13 - &amp;quot;How does the SCSL reflect the findings from the TIMSS Video Study? &amp;quot;&quot;/&gt;&lt;property id=&quot;20307&quot; value=&quot;313&quot;/&gt;&lt;/object&gt;&lt;object type=&quot;3&quot; unique_id=&quot;10016&quot;&gt;&lt;property id=&quot;20148&quot; value=&quot;5&quot;/&gt;&lt;property id=&quot;20300&quot; value=&quot;Slide 14 - &amp;quot;Focus Question&amp;quot;&quot;/&gt;&lt;property id=&quot;20307&quot; value=&quot;316&quot;/&gt;&lt;/object&gt;&lt;object type=&quot;3&quot; unique_id=&quot;10017&quot;&gt;&lt;property id=&quot;20148&quot; value=&quot;5&quot;/&gt;&lt;property id=&quot;20300&quot; value=&quot;Slide 15&quot;/&gt;&lt;property id=&quot;20307&quot; value=&quot;373&quot;/&gt;&lt;/object&gt;&lt;object type=&quot;3&quot; unique_id=&quot;10018&quot;&gt;&lt;property id=&quot;20148&quot; value=&quot;5&quot;/&gt;&lt;property id=&quot;20300&quot; value=&quot;Slide 16 - &amp;quot;Purpose and Key Features of Strategy A One Main Learning Goal&amp;quot;&quot;/&gt;&lt;property id=&quot;20307&quot; value=&quot;317&quot;/&gt;&lt;/object&gt;&lt;object type=&quot;3&quot; unique_id=&quot;10019&quot;&gt;&lt;property id=&quot;20148&quot; value=&quot;5&quot;/&gt;&lt;property id=&quot;20300&quot; value=&quot;Slide 17 - &amp;quot;A Main Learning Goal is…&amp;quot;&quot;/&gt;&lt;property id=&quot;20307&quot; value=&quot;318&quot;/&gt;&lt;/object&gt;&lt;object type=&quot;3&quot; unique_id=&quot;10020&quot;&gt;&lt;property id=&quot;20148&quot; value=&quot;5&quot;/&gt;&lt;property id=&quot;20300&quot; value=&quot;Slide 18 - &amp;quot;A Main Learning Goal is Not….&amp;quot;&quot;/&gt;&lt;property id=&quot;20307&quot; value=&quot;319&quot;/&gt;&lt;/object&gt;&lt;object type=&quot;3&quot; unique_id=&quot;10021&quot;&gt;&lt;property id=&quot;20148&quot; value=&quot;5&quot;/&gt;&lt;property id=&quot;20300&quot; value=&quot;Slide 19 - &amp;quot;Defining: Main Learning Goal and Science Ideas &amp;quot;&quot;/&gt;&lt;property id=&quot;20307&quot; value=&quot;320&quot;/&gt;&lt;/object&gt;&lt;object type=&quot;3&quot; unique_id=&quot;10022&quot;&gt;&lt;property id=&quot;20148&quot; value=&quot;5&quot;/&gt;&lt;property id=&quot;20300&quot; value=&quot;Slide 20 - &amp;quot;Practice: Find Science Ideas and Student Ideas&amp;quot;&quot;/&gt;&lt;property id=&quot;20307&quot; value=&quot;349&quot;/&gt;&lt;/object&gt;&lt;object type=&quot;3&quot; unique_id=&quot;10023&quot;&gt;&lt;property id=&quot;20148&quot; value=&quot;5&quot;/&gt;&lt;property id=&quot;20300&quot; value=&quot;Slide 21 - &amp;quot;PRACTICE: Find Science Ideas and Student Ideas in a Class Discussion&amp;quot;&quot;/&gt;&lt;property id=&quot;20307&quot; value=&quot;354&quot;/&gt;&lt;/object&gt;&lt;object type=&quot;3&quot; unique_id=&quot;10024&quot;&gt;&lt;property id=&quot;20148&quot; value=&quot;5&quot;/&gt;&lt;property id=&quot;20300&quot; value=&quot;Slide 22 - &amp;quot;A Main Learning Goal is Supported by Science Ideas&amp;quot;&quot;/&gt;&lt;property id=&quot;20307&quot; value=&quot;380&quot;/&gt;&lt;/object&gt;&lt;object type=&quot;3&quot; unique_id=&quot;10025&quot;&gt;&lt;property id=&quot;20148&quot; value=&quot;5&quot;/&gt;&lt;property id=&quot;20300&quot; value=&quot;Slide 23 - &amp;quot;Practice:  Identifying Main Learning Goals&amp;quot;&quot;/&gt;&lt;property id=&quot;20307&quot; value=&quot;322&quot;/&gt;&lt;/object&gt;&lt;object type=&quot;3&quot; unique_id=&quot;10026&quot;&gt;&lt;property id=&quot;20148&quot; value=&quot;5&quot;/&gt;&lt;property id=&quot;20300&quot; value=&quot;Slide 24 - &amp;quot;Video Analysis: One Main Learning Goal&amp;quot;&quot;/&gt;&lt;property id=&quot;20307&quot; value=&quot;351&quot;/&gt;&lt;/object&gt;&lt;object type=&quot;3&quot; unique_id=&quot;10027&quot;&gt;&lt;property id=&quot;20148&quot; value=&quot;5&quot;/&gt;&lt;property id=&quot;20300&quot; value=&quot;Slide 25 - &amp;quot;Clip 1  Beginning of Lesson&amp;quot;&quot;/&gt;&lt;property id=&quot;20307&quot; value=&quot;324&quot;/&gt;&lt;/object&gt;&lt;object type=&quot;3&quot; unique_id=&quot;10028&quot;&gt;&lt;property id=&quot;20148&quot; value=&quot;5&quot;/&gt;&lt;property id=&quot;20300&quot; value=&quot;Slide 26 - &amp;quot;Clip 1 Analysis&amp;quot;&quot;/&gt;&lt;property id=&quot;20307&quot; value=&quot;389&quot;/&gt;&lt;/object&gt;&lt;object type=&quot;3&quot; unique_id=&quot;10029&quot;&gt;&lt;property id=&quot;20148&quot; value=&quot;5&quot;/&gt;&lt;property id=&quot;20300&quot; value=&quot;Slide 27 - &amp;quot;Clip 2  During the Lesson&amp;quot;&quot;/&gt;&lt;property id=&quot;20307&quot; value=&quot;390&quot;/&gt;&lt;/object&gt;&lt;object type=&quot;3&quot; unique_id=&quot;10030&quot;&gt;&lt;property id=&quot;20148&quot; value=&quot;5&quot;/&gt;&lt;property id=&quot;20300&quot; value=&quot;Slide 28 - &amp;quot;Clip 2 Analysis &amp;quot;&quot;/&gt;&lt;property id=&quot;20307&quot; value=&quot;344&quot;/&gt;&lt;/object&gt;&lt;object type=&quot;3&quot; unique_id=&quot;10031&quot;&gt;&lt;property id=&quot;20148&quot; value=&quot;5&quot;/&gt;&lt;property id=&quot;20300&quot; value=&quot;Slide 29 - &amp;quot;Clip 3  End of Lesson&amp;quot;&quot;/&gt;&lt;property id=&quot;20307&quot; value=&quot;393&quot;/&gt;&lt;/object&gt;&lt;object type=&quot;3&quot; unique_id=&quot;10032&quot;&gt;&lt;property id=&quot;20148&quot; value=&quot;5&quot;/&gt;&lt;property id=&quot;20300&quot; value=&quot;Slide 30 - &amp;quot;Clip 3 Analysis&amp;quot;&quot;/&gt;&lt;property id=&quot;20307&quot; value=&quot;356&quot;/&gt;&lt;/object&gt;&lt;object type=&quot;3&quot; unique_id=&quot;10033&quot;&gt;&lt;property id=&quot;20148&quot; value=&quot;5&quot;/&gt;&lt;property id=&quot;20300&quot; value=&quot;Slide 31 - &amp;quot;One Main Learning Goal?&amp;quot;&quot;/&gt;&lt;property id=&quot;20307&quot; value=&quot;381&quot;/&gt;&lt;/object&gt;&lt;object type=&quot;3&quot; unique_id=&quot;10034&quot;&gt;&lt;property id=&quot;20148&quot; value=&quot;5&quot;/&gt;&lt;property id=&quot;20300&quot; value=&quot;Slide 32 - &amp;quot;Examine Earth’s Changing Surface Lesson 2&amp;quot;&quot;/&gt;&lt;property id=&quot;20307&quot; value=&quot;394&quot;/&gt;&lt;/object&gt;&lt;object type=&quot;3&quot; unique_id=&quot;10035&quot;&gt;&lt;property id=&quot;20148&quot; value=&quot;5&quot;/&gt;&lt;property id=&quot;20300&quot; value=&quot;Slide 33 - &amp;quot; Earth’s changing Surface&amp;quot;&quot;/&gt;&lt;property id=&quot;20307&quot; value=&quot;397&quot;/&gt;&lt;/object&gt;&lt;object type=&quot;3&quot; unique_id=&quot;10036&quot;&gt;&lt;property id=&quot;20148&quot; value=&quot;5&quot;/&gt;&lt;property id=&quot;20300&quot; value=&quot;Slide 34 - &amp;quot; Earth’s Changing Surface:   Unit Central Questions &amp;quot;&quot;/&gt;&lt;property id=&quot;20307&quot; value=&quot;427&quot;/&gt;&lt;/object&gt;&lt;object type=&quot;3&quot; unique_id=&quot;10037&quot;&gt;&lt;property id=&quot;20148&quot; value=&quot;5&quot;/&gt;&lt;property id=&quot;20300&quot; value=&quot;Slide 35&quot;/&gt;&lt;property id=&quot;20307&quot; value=&quot;428&quot;/&gt;&lt;/object&gt;&lt;object type=&quot;3&quot; unique_id=&quot;10038&quot;&gt;&lt;property id=&quot;20148&quot; value=&quot;5&quot;/&gt;&lt;property id=&quot;20300&quot; value=&quot;Slide 36&quot;/&gt;&lt;property id=&quot;20307&quot; value=&quot;429&quot;/&gt;&lt;/object&gt;&lt;object type=&quot;3&quot; unique_id=&quot;10039&quot;&gt;&lt;property id=&quot;20148&quot; value=&quot;5&quot;/&gt;&lt;property id=&quot;20300&quot; value=&quot;Slide 37&quot;/&gt;&lt;property id=&quot;20307&quot; value=&quot;430&quot;/&gt;&lt;/object&gt;&lt;object type=&quot;3&quot; unique_id=&quot;10040&quot;&gt;&lt;property id=&quot;20148&quot; value=&quot;5&quot;/&gt;&lt;property id=&quot;20300&quot; value=&quot;Slide 38&quot;/&gt;&lt;property id=&quot;20307&quot; value=&quot;431&quot;/&gt;&lt;/object&gt;&lt;object type=&quot;3&quot; unique_id=&quot;10041&quot;&gt;&lt;property id=&quot;20148&quot; value=&quot;5&quot;/&gt;&lt;property id=&quot;20300&quot; value=&quot;Slide 39&quot;/&gt;&lt;property id=&quot;20307&quot; value=&quot;432&quot;/&gt;&lt;/object&gt;&lt;object type=&quot;3&quot; unique_id=&quot;10042&quot;&gt;&lt;property id=&quot;20148&quot; value=&quot;5&quot;/&gt;&lt;property id=&quot;20300&quot; value=&quot;Slide 40&quot;/&gt;&lt;property id=&quot;20307&quot; value=&quot;433&quot;/&gt;&lt;/object&gt;&lt;object type=&quot;3&quot; unique_id=&quot;10043&quot;&gt;&lt;property id=&quot;20148&quot; value=&quot;5&quot;/&gt;&lt;property id=&quot;20300&quot; value=&quot;Slide 41&quot;/&gt;&lt;property id=&quot;20307&quot; value=&quot;434&quot;/&gt;&lt;/object&gt;&lt;object type=&quot;3&quot; unique_id=&quot;10044&quot;&gt;&lt;property id=&quot;20148&quot; value=&quot;5&quot;/&gt;&lt;property id=&quot;20300&quot; value=&quot;Slide 42&quot;/&gt;&lt;property id=&quot;20307&quot; value=&quot;435&quot;/&gt;&lt;/object&gt;&lt;object type=&quot;3&quot; unique_id=&quot;10045&quot;&gt;&lt;property id=&quot;20148&quot; value=&quot;5&quot;/&gt;&lt;property id=&quot;20300&quot; value=&quot;Slide 43&quot;/&gt;&lt;property id=&quot;20307&quot; value=&quot;436&quot;/&gt;&lt;/object&gt;&lt;object type=&quot;3&quot; unique_id=&quot;10046&quot;&gt;&lt;property id=&quot;20148&quot; value=&quot;5&quot;/&gt;&lt;property id=&quot;20300&quot; value=&quot;Slide 44&quot;/&gt;&lt;property id=&quot;20307&quot; value=&quot;437&quot;/&gt;&lt;/object&gt;&lt;object type=&quot;3&quot; unique_id=&quot;10047&quot;&gt;&lt;property id=&quot;20148&quot; value=&quot;5&quot;/&gt;&lt;property id=&quot;20300&quot; value=&quot;Slide 45&quot;/&gt;&lt;property id=&quot;20307&quot; value=&quot;438&quot;/&gt;&lt;/object&gt;&lt;object type=&quot;3&quot; unique_id=&quot;10048&quot;&gt;&lt;property id=&quot;20148&quot; value=&quot;5&quot;/&gt;&lt;property id=&quot;20300&quot; value=&quot;Slide 46 - &amp;quot;Lesson 1a: Our Land&amp;quot;&quot;/&gt;&lt;property id=&quot;20307&quot; value=&quot;439&quot;/&gt;&lt;/object&gt;&lt;object type=&quot;3&quot; unique_id=&quot;10049&quot;&gt;&lt;property id=&quot;20148&quot; value=&quot;5&quot;/&gt;&lt;property id=&quot;20300&quot; value=&quot;Slide 47 - &amp;quot; Earth’s Changing Surface:   Lesson 1A:  Focus Questions &amp;quot;&quot;/&gt;&lt;property id=&quot;20307&quot; value=&quot;440&quot;/&gt;&lt;/object&gt;&lt;object type=&quot;3&quot; unique_id=&quot;10050&quot;&gt;&lt;property id=&quot;20148&quot; value=&quot;5&quot;/&gt;&lt;property id=&quot;20300&quot; value=&quot;Slide 48 - &amp;quot;How would you describe the surface of Earth by what you see in the photo?&amp;quot;&quot;/&gt;&lt;property id=&quot;20307&quot; value=&quot;441&quot;/&gt;&lt;/object&gt;&lt;object type=&quot;3&quot; unique_id=&quot;10051&quot;&gt;&lt;property id=&quot;20148&quot; value=&quot;5&quot;/&gt;&lt;property id=&quot;20300&quot; value=&quot;Slide 49 - &amp;quot;How would you describe the surface of Earth by what you see in the photo?&amp;quot;&quot;/&gt;&lt;property id=&quot;20307&quot; value=&quot;442&quot;/&gt;&lt;/object&gt;&lt;object type=&quot;3&quot; unique_id=&quot;10052&quot;&gt;&lt;property id=&quot;20148&quot; value=&quot;5&quot;/&gt;&lt;property id=&quot;20300&quot; value=&quot;Slide 50 - &amp;quot;How would you describe the surface of Earth by what you see in the photo?&amp;quot;&quot;/&gt;&lt;property id=&quot;20307&quot; value=&quot;443&quot;/&gt;&lt;/object&gt;&lt;object type=&quot;3&quot; unique_id=&quot;10053&quot;&gt;&lt;property id=&quot;20148&quot; value=&quot;5&quot;/&gt;&lt;property id=&quot;20300&quot; value=&quot;Slide 51 - &amp;quot; Natural Land     or     Built by People? &amp;quot;&quot;/&gt;&lt;property id=&quot;20307&quot; value=&quot;444&quot;/&gt;&lt;/object&gt;&lt;object type=&quot;3&quot; unique_id=&quot;10054&quot;&gt;&lt;property id=&quot;20148&quot; value=&quot;5&quot;/&gt;&lt;property id=&quot;20300&quot; value=&quot;Slide 52 - &amp;quot;Let’s Summarize!&amp;quot;&quot;/&gt;&lt;property id=&quot;20307&quot; value=&quot;445&quot;/&gt;&lt;/object&gt;&lt;object type=&quot;3&quot; unique_id=&quot;10055&quot;&gt;&lt;property id=&quot;20148&quot; value=&quot;5&quot;/&gt;&lt;property id=&quot;20300&quot; value=&quot;Slide 53 - &amp;quot;Lesson 1b: Our Land&amp;quot;&quot;/&gt;&lt;property id=&quot;20307&quot; value=&quot;446&quot;/&gt;&lt;/object&gt;&lt;object type=&quot;3&quot; unique_id=&quot;10056&quot;&gt;&lt;property id=&quot;20148&quot; value=&quot;5&quot;/&gt;&lt;property id=&quot;20300&quot; value=&quot;Slide 54 - &amp;quot; Earth’s Changing Surface:   Lesson 1B:  Focus Questions &amp;quot;&quot;/&gt;&lt;property id=&quot;20307&quot; value=&quot;447&quot;/&gt;&lt;/object&gt;&lt;object type=&quot;3&quot; unique_id=&quot;10057&quot;&gt;&lt;property id=&quot;20148&quot; value=&quot;5&quot;/&gt;&lt;property id=&quot;20300&quot; value=&quot;Slide 55 - &amp;quot;What landform do you see in this photo?&amp;quot;&quot;/&gt;&lt;property id=&quot;20307&quot; value=&quot;448&quot;/&gt;&lt;/object&gt;&lt;object type=&quot;3&quot; unique_id=&quot;10058&quot;&gt;&lt;property id=&quot;20148&quot; value=&quot;5&quot;/&gt;&lt;property id=&quot;20300&quot; value=&quot;Slide 56 - &amp;quot;What landform do you see in this photo?&amp;quot;&quot;/&gt;&lt;property id=&quot;20307&quot; value=&quot;449&quot;/&gt;&lt;/object&gt;&lt;object type=&quot;3&quot; unique_id=&quot;10059&quot;&gt;&lt;property id=&quot;20148&quot; value=&quot;5&quot;/&gt;&lt;property id=&quot;20300&quot; value=&quot;Slide 57 - &amp;quot;What are landforms?  What are some examples?&amp;quot;&quot;/&gt;&lt;property id=&quot;20307&quot; value=&quot;450&quot;/&gt;&lt;/object&gt;&lt;object type=&quot;3&quot; unique_id=&quot;10060&quot;&gt;&lt;property id=&quot;20148&quot; value=&quot;5&quot;/&gt;&lt;property id=&quot;20300&quot; value=&quot;Slide 58 - &amp;quot;Landform Builders&amp;quot;&quot;/&gt;&lt;property id=&quot;20307&quot; value=&quot;451&quot;/&gt;&lt;/object&gt;&lt;object type=&quot;3&quot; unique_id=&quot;10061&quot;&gt;&lt;property id=&quot;20148&quot; value=&quot;5&quot;/&gt;&lt;property id=&quot;20300&quot; value=&quot;Slide 59 - &amp;quot; Let’s share our ideas … &amp;quot;&quot;/&gt;&lt;property id=&quot;20307&quot; value=&quot;452&quot;/&gt;&lt;/object&gt;&lt;object type=&quot;3&quot; unique_id=&quot;10062&quot;&gt;&lt;property id=&quot;20148&quot; value=&quot;5&quot;/&gt;&lt;property id=&quot;20300&quot; value=&quot;Slide 60 - &amp;quot;Let’s Summarize!&amp;quot;&quot;/&gt;&lt;property id=&quot;20307&quot; value=&quot;453&quot;/&gt;&lt;/object&gt;&lt;object type=&quot;3&quot; unique_id=&quot;10063&quot;&gt;&lt;property id=&quot;20148&quot; value=&quot;5&quot;/&gt;&lt;property id=&quot;20300&quot; value=&quot;Slide 61 - &amp;quot;Lesson 2a: landform detectives&amp;quot;&quot;/&gt;&lt;property id=&quot;20307&quot; value=&quot;454&quot;/&gt;&lt;/object&gt;&lt;object type=&quot;3&quot; unique_id=&quot;10064&quot;&gt;&lt;property id=&quot;20148&quot; value=&quot;5&quot;/&gt;&lt;property id=&quot;20300&quot; value=&quot;Slide 62 - &amp;quot; Earth’s Changing Surface:   Lesson 2A:  Focus Questions &amp;quot;&quot;/&gt;&lt;property id=&quot;20307&quot; value=&quot;455&quot;/&gt;&lt;/object&gt;&lt;object type=&quot;3&quot; unique_id=&quot;10065&quot;&gt;&lt;property id=&quot;20148&quot; value=&quot;5&quot;/&gt;&lt;property id=&quot;20300&quot; value=&quot;Slide 63 - &amp;quot;Is this a landform? Why or why not?&amp;quot;&quot;/&gt;&lt;property id=&quot;20307&quot; value=&quot;456&quot;/&gt;&lt;/object&gt;&lt;object type=&quot;3&quot; unique_id=&quot;10066&quot;&gt;&lt;property id=&quot;20148&quot; value=&quot;5&quot;/&gt;&lt;property id=&quot;20300&quot; value=&quot;Slide 64 - &amp;quot;Is this a landform? Why or why not?&amp;quot;&quot;/&gt;&lt;property id=&quot;20307&quot; value=&quot;457&quot;/&gt;&lt;/object&gt;&lt;object type=&quot;3&quot; unique_id=&quot;10067&quot;&gt;&lt;property id=&quot;20148&quot; value=&quot;5&quot;/&gt;&lt;property id=&quot;20300&quot; value=&quot;Slide 65 - &amp;quot;Is this a landform? Why or why not?&amp;quot;&quot;/&gt;&lt;property id=&quot;20307&quot; value=&quot;458&quot;/&gt;&lt;/object&gt;&lt;object type=&quot;3&quot; unique_id=&quot;10068&quot;&gt;&lt;property id=&quot;20148&quot; value=&quot;5&quot;/&gt;&lt;property id=&quot;20300&quot; value=&quot;Slide 66 - &amp;quot;Land Detectives Activity&amp;quot;&quot;/&gt;&lt;property id=&quot;20307&quot; value=&quot;459&quot;/&gt;&lt;/object&gt;&lt;object type=&quot;3&quot; unique_id=&quot;10069&quot;&gt;&lt;property id=&quot;20148&quot; value=&quot;5&quot;/&gt;&lt;property id=&quot;20300&quot; value=&quot;Slide 67 - &amp;quot;Same or Different?&amp;quot;&quot;/&gt;&lt;property id=&quot;20307&quot; value=&quot;460&quot;/&gt;&lt;/object&gt;&lt;object type=&quot;3&quot; unique_id=&quot;10070&quot;&gt;&lt;property id=&quot;20148&quot; value=&quot;5&quot;/&gt;&lt;property id=&quot;20300&quot; value=&quot;Slide 68 - &amp;quot;Lesson 2b: landform detectives&amp;quot;&quot;/&gt;&lt;property id=&quot;20307&quot; value=&quot;461&quot;/&gt;&lt;/object&gt;&lt;object type=&quot;3&quot; unique_id=&quot;10071&quot;&gt;&lt;property id=&quot;20148&quot; value=&quot;5&quot;/&gt;&lt;property id=&quot;20300&quot; value=&quot;Slide 69 - &amp;quot; Earth’s Changing Surface:   Lesson 2B:  Focus Questions &amp;quot;&quot;/&gt;&lt;property id=&quot;20307&quot; value=&quot;462&quot;/&gt;&lt;/object&gt;&lt;object type=&quot;3&quot; unique_id=&quot;10072&quot;&gt;&lt;property id=&quot;20148&quot; value=&quot;5&quot;/&gt;&lt;property id=&quot;20300&quot; value=&quot;Slide 70 - &amp;quot;Land Detectives Activity&amp;quot;&quot;/&gt;&lt;property id=&quot;20307&quot; value=&quot;463&quot;/&gt;&lt;/object&gt;&lt;object type=&quot;3&quot; unique_id=&quot;10073&quot;&gt;&lt;property id=&quot;20148&quot; value=&quot;5&quot;/&gt;&lt;property id=&quot;20300&quot; value=&quot;Slide 71 - &amp;quot;Similar or Different?&amp;quot;&quot;/&gt;&lt;property id=&quot;20307&quot; value=&quot;464&quot;/&gt;&lt;/object&gt;&lt;object type=&quot;3&quot; unique_id=&quot;10074&quot;&gt;&lt;property id=&quot;20148&quot; value=&quot;5&quot;/&gt;&lt;property id=&quot;20300&quot; value=&quot;Slide 72 - &amp;quot;Tell about your ideas using evidence:&amp;quot;&quot;/&gt;&lt;property id=&quot;20307&quot; value=&quot;465&quot;/&gt;&lt;/object&gt;&lt;object type=&quot;3&quot; unique_id=&quot;10075&quot;&gt;&lt;property id=&quot;20148&quot; value=&quot;5&quot;/&gt;&lt;property id=&quot;20300&quot; value=&quot;Slide 73 - &amp;quot; Let’s Summarize Our Ideas &amp;quot;&quot;/&gt;&lt;property id=&quot;20307&quot; value=&quot;466&quot;/&gt;&lt;/object&gt;&lt;object type=&quot;3&quot; unique_id=&quot;10076&quot;&gt;&lt;property id=&quot;20148&quot; value=&quot;5&quot;/&gt;&lt;property id=&quot;20300&quot; value=&quot;Slide 74 - &amp;quot; Let’s Summarize Our Ideas &amp;quot;&quot;/&gt;&lt;property id=&quot;20307&quot; value=&quot;467&quot;/&gt;&lt;/object&gt;&lt;object type=&quot;3&quot; unique_id=&quot;10077&quot;&gt;&lt;property id=&quot;20148&quot; value=&quot;5&quot;/&gt;&lt;property id=&quot;20300&quot; value=&quot;Slide 75 - &amp;quot; Let’s Summarize Our Ideas &amp;quot;&quot;/&gt;&lt;property id=&quot;20307&quot; value=&quot;468&quot;/&gt;&lt;/object&gt;&lt;object type=&quot;3&quot; unique_id=&quot;10078&quot;&gt;&lt;property id=&quot;20148&quot; value=&quot;5&quot;/&gt;&lt;property id=&quot;20300&quot; value=&quot;Slide 76 - &amp;quot; Let’s Summarize Our Ideas &amp;quot;&quot;/&gt;&lt;property id=&quot;20307&quot; value=&quot;469&quot;/&gt;&lt;/object&gt;&lt;object type=&quot;3&quot; unique_id=&quot;10079&quot;&gt;&lt;property id=&quot;20148&quot; value=&quot;5&quot;/&gt;&lt;property id=&quot;20300&quot; value=&quot;Slide 77 - &amp;quot; Let’s Summarize Our Ideas &amp;quot;&quot;/&gt;&lt;property id=&quot;20307&quot; value=&quot;470&quot;/&gt;&lt;/object&gt;&lt;object type=&quot;3&quot; unique_id=&quot;10080&quot;&gt;&lt;property id=&quot;20148&quot; value=&quot;5&quot;/&gt;&lt;property id=&quot;20300&quot; value=&quot;Slide 78&quot;/&gt;&lt;property id=&quot;20307&quot; value=&quot;471&quot;/&gt;&lt;/object&gt;&lt;object type=&quot;3&quot; unique_id=&quot;10081&quot;&gt;&lt;property id=&quot;20148&quot; value=&quot;5&quot;/&gt;&lt;property id=&quot;20300&quot; value=&quot;Slide 79 - &amp;quot;Content Deepening: One Main Learning Goal?&amp;quot;&quot;/&gt;&lt;property id=&quot;20307&quot; value=&quot;425&quot;/&gt;&lt;/object&gt;&lt;object type=&quot;3&quot; unique_id=&quot;10082&quot;&gt;&lt;property id=&quot;20148&quot; value=&quot;5&quot;/&gt;&lt;property id=&quot;20300&quot; value=&quot;Slide 80 - &amp;quot;Today’s Focus Questions&amp;quot;&quot;/&gt;&lt;property id=&quot;20307&quot; value=&quot;370&quot;/&gt;&lt;/object&gt;&lt;object type=&quot;3&quot; unique_id=&quot;10083&quot;&gt;&lt;property id=&quot;20148&quot; value=&quot;5&quot;/&gt;&lt;property id=&quot;20300&quot; value=&quot;Slide 81 - &amp;quot;Let’s Summarize: Today’s Lesson Analysis &amp;quot;&quot;/&gt;&lt;property id=&quot;20307&quot; value=&quot;382&quot;/&gt;&lt;/object&gt;&lt;object type=&quot;3&quot; unique_id=&quot;10084&quot;&gt;&lt;property id=&quot;20148&quot; value=&quot;5&quot;/&gt;&lt;property id=&quot;20300&quot; value=&quot;Slide 82 - &amp;quot;Let’s Summarize: Today’s  Content Deepening&amp;quot;&quot;/&gt;&lt;property id=&quot;20307&quot; value=&quot;383&quot;/&gt;&lt;/object&gt;&lt;object type=&quot;3&quot; unique_id=&quot;10085&quot;&gt;&lt;property id=&quot;20148&quot; value=&quot;5&quot;/&gt;&lt;property id=&quot;20300&quot; value=&quot;Slide 83 - &amp;quot;Homework&amp;quot;&quot;/&gt;&lt;property id=&quot;20307&quot; value=&quot;337&quot;/&gt;&lt;/object&gt;&lt;object type=&quot;3&quot; unique_id=&quot;10086&quot;&gt;&lt;property id=&quot;20148&quot; value=&quot;5&quot;/&gt;&lt;property id=&quot;20300&quot; value=&quot;Slide 84 - &amp;quot; Extended Homework&amp;quot;&quot;/&gt;&lt;property id=&quot;20307&quot; value=&quot;341&quot;/&gt;&lt;/object&gt;&lt;object type=&quot;3&quot; unique_id=&quot;10087&quot;&gt;&lt;property id=&quot;20148&quot; value=&quot;5&quot;/&gt;&lt;property id=&quot;20300&quot; value=&quot;Slide 85 - &amp;quot;Reflection and Feedback&amp;quot;&quot;/&gt;&lt;property id=&quot;20307&quot; value=&quot;384&quot;/&gt;&lt;/object&gt;&lt;object type=&quot;3&quot; unique_id=&quot;10088&quot;&gt;&lt;property id=&quot;20148&quot; value=&quot;5&quot;/&gt;&lt;property id=&quot;20300&quot; value=&quot;Slide 86 - &amp;quot; Norms for Working Together &amp;quot;&quot;/&gt;&lt;property id=&quot;20307&quot; value=&quot;395&quot;/&gt;&lt;/object&gt;&lt;object type=&quot;3&quot; unique_id=&quot;10089&quot;&gt;&lt;property id=&quot;20148&quot; value=&quot;5&quot;/&gt;&lt;property id=&quot;20300&quot; value=&quot;Slide 87 - &amp;quot; Norms for Working Together &amp;quot;&quot;/&gt;&lt;property id=&quot;20307&quot; value=&quot;396&quot;/&gt;&lt;/object&gt;&lt;/object&gt;&lt;object type=&quot;8&quot; unique_id=&quot;1017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24240</TotalTime>
  <Words>9520</Words>
  <Application>Microsoft Office PowerPoint</Application>
  <PresentationFormat>On-screen Show (4:3)</PresentationFormat>
  <Paragraphs>1112</Paragraphs>
  <Slides>75</Slides>
  <Notes>75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75</vt:i4>
      </vt:variant>
    </vt:vector>
  </HeadingPairs>
  <TitlesOfParts>
    <vt:vector size="82" baseType="lpstr">
      <vt:lpstr>Arial</vt:lpstr>
      <vt:lpstr>Calibri</vt:lpstr>
      <vt:lpstr>Lucida Sans Unicode</vt:lpstr>
      <vt:lpstr>Symbol</vt:lpstr>
      <vt:lpstr>Clarity</vt:lpstr>
      <vt:lpstr>Custom Design</vt:lpstr>
      <vt:lpstr>Theme1</vt:lpstr>
      <vt:lpstr>RESPeCT PD pROGRAM</vt:lpstr>
      <vt:lpstr>Agenda for Day 5 </vt:lpstr>
      <vt:lpstr>Trends in Reflections</vt:lpstr>
      <vt:lpstr> Norms for Working Together: The Basics </vt:lpstr>
      <vt:lpstr> Norms for Working Together: The Heart  </vt:lpstr>
      <vt:lpstr>PowerPoint Presentation</vt:lpstr>
      <vt:lpstr>Focus for the Week</vt:lpstr>
      <vt:lpstr>Today’s Focus Questions</vt:lpstr>
      <vt:lpstr>Check Your Understanding of Strategy 6</vt:lpstr>
      <vt:lpstr>Use and Apply Your Content Deepening Knowledge</vt:lpstr>
      <vt:lpstr>Planning Science Lessons: Quick Write</vt:lpstr>
      <vt:lpstr>Lesson Analysis: Focus Question 1</vt:lpstr>
      <vt:lpstr>PowerPoint Presentation</vt:lpstr>
      <vt:lpstr>Lesson Analysis: Focus Question 2</vt:lpstr>
      <vt:lpstr>PowerPoint Presentation</vt:lpstr>
      <vt:lpstr>Purpose and Key Features of Strategy A</vt:lpstr>
      <vt:lpstr>A Main Learning Goal Is …</vt:lpstr>
      <vt:lpstr>A Main Learning Goal Is NOT …</vt:lpstr>
      <vt:lpstr>Definitions: One Main Learning Goal and Science Ideas </vt:lpstr>
      <vt:lpstr>Practice Identifying Student Ideas and  Science Ideas</vt:lpstr>
      <vt:lpstr>Practice Identifying Student Ideas and Science Ideas in a Class Discussion</vt:lpstr>
      <vt:lpstr>Science Ideas That Support the Main  Learning Goal</vt:lpstr>
      <vt:lpstr>Practice Identifying Main Learning Goals</vt:lpstr>
      <vt:lpstr>Lesson Analysis: Strategy A</vt:lpstr>
      <vt:lpstr>Lesson Analysis: Review Lesson Context, Video Clip 1</vt:lpstr>
      <vt:lpstr>Lesson Analysis: Analyze the Video,  Video Clip 1</vt:lpstr>
      <vt:lpstr>Lesson Analysis: Review Lesson Context, Video Clip 2</vt:lpstr>
      <vt:lpstr>Lesson Analysis: Analyze the Video,  Video Clip 2 </vt:lpstr>
      <vt:lpstr>Lesson Analysis: Review Lesson Context, Video Clip 3</vt:lpstr>
      <vt:lpstr>Lesson Analysis: Analyze the Video,  Video Clip 3</vt:lpstr>
      <vt:lpstr>One Main Learning Goal?</vt:lpstr>
      <vt:lpstr>PowerPoint Presentation</vt:lpstr>
      <vt:lpstr> Earth’s changing Surface</vt:lpstr>
      <vt:lpstr> Unit Central Questions </vt:lpstr>
      <vt:lpstr>Content Deepening Focus Questions</vt:lpstr>
      <vt:lpstr>PowerPoint Presentation</vt:lpstr>
      <vt:lpstr>How We Think about Landscapes  and Landforms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Content Deepening: Focus Question 1 </vt:lpstr>
      <vt:lpstr>Describe the Surface of Earth</vt:lpstr>
      <vt:lpstr>Describe the Surface of Earth</vt:lpstr>
      <vt:lpstr> Is it Natural, or Did Someone Make It? </vt:lpstr>
      <vt:lpstr>Reflect: Content Deepening Focus Question 1</vt:lpstr>
      <vt:lpstr>PowerPoint Presentation</vt:lpstr>
      <vt:lpstr> Content Deepening: Focus Question 2 </vt:lpstr>
      <vt:lpstr>What Landform Do You See?</vt:lpstr>
      <vt:lpstr>What Landform Do You See?</vt:lpstr>
      <vt:lpstr>Landforms </vt:lpstr>
      <vt:lpstr>Let’s Build Landforms!</vt:lpstr>
      <vt:lpstr> Reflect: Content Deepening Focus Question 2 </vt:lpstr>
      <vt:lpstr>PowerPoint Presentation</vt:lpstr>
      <vt:lpstr> Content Deepening: Focus Question 3 </vt:lpstr>
      <vt:lpstr>Land Detectives</vt:lpstr>
      <vt:lpstr>Land Detectives</vt:lpstr>
      <vt:lpstr>PowerPoint Presentation</vt:lpstr>
      <vt:lpstr> Content Deepening: Focus Question 3 </vt:lpstr>
      <vt:lpstr>Land Detectives</vt:lpstr>
      <vt:lpstr>Land Detectives</vt:lpstr>
      <vt:lpstr>Making Claims</vt:lpstr>
      <vt:lpstr> Reflect: Content Deepening Focus Question 3 </vt:lpstr>
      <vt:lpstr>Key Science Ideas</vt:lpstr>
      <vt:lpstr>Today’s Focus Questions</vt:lpstr>
      <vt:lpstr>Summary: Today’s Lesson Analysis Work</vt:lpstr>
      <vt:lpstr>Summary: Today’s Content Deepening Work</vt:lpstr>
      <vt:lpstr>Homework</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452</cp:revision>
  <cp:lastPrinted>2016-03-15T16:03:22Z</cp:lastPrinted>
  <dcterms:created xsi:type="dcterms:W3CDTF">2014-06-10T18:20:14Z</dcterms:created>
  <dcterms:modified xsi:type="dcterms:W3CDTF">2020-01-07T17:59:44Z</dcterms:modified>
</cp:coreProperties>
</file>