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0"/>
  </p:notesMasterIdLst>
  <p:handoutMasterIdLst>
    <p:handoutMasterId r:id="rId51"/>
  </p:handoutMasterIdLst>
  <p:sldIdLst>
    <p:sldId id="299" r:id="rId3"/>
    <p:sldId id="335" r:id="rId4"/>
    <p:sldId id="344" r:id="rId5"/>
    <p:sldId id="345" r:id="rId6"/>
    <p:sldId id="313" r:id="rId7"/>
    <p:sldId id="333" r:id="rId8"/>
    <p:sldId id="340" r:id="rId9"/>
    <p:sldId id="341" r:id="rId10"/>
    <p:sldId id="304" r:id="rId11"/>
    <p:sldId id="381" r:id="rId12"/>
    <p:sldId id="382" r:id="rId13"/>
    <p:sldId id="383" r:id="rId14"/>
    <p:sldId id="384" r:id="rId15"/>
    <p:sldId id="385" r:id="rId16"/>
    <p:sldId id="386" r:id="rId17"/>
    <p:sldId id="352" r:id="rId18"/>
    <p:sldId id="388" r:id="rId19"/>
    <p:sldId id="387" r:id="rId20"/>
    <p:sldId id="389" r:id="rId21"/>
    <p:sldId id="390" r:id="rId22"/>
    <p:sldId id="391" r:id="rId23"/>
    <p:sldId id="308" r:id="rId24"/>
    <p:sldId id="361" r:id="rId25"/>
    <p:sldId id="397" r:id="rId26"/>
    <p:sldId id="365" r:id="rId27"/>
    <p:sldId id="398" r:id="rId28"/>
    <p:sldId id="376" r:id="rId29"/>
    <p:sldId id="367" r:id="rId30"/>
    <p:sldId id="377" r:id="rId31"/>
    <p:sldId id="408" r:id="rId32"/>
    <p:sldId id="369" r:id="rId33"/>
    <p:sldId id="400" r:id="rId34"/>
    <p:sldId id="401" r:id="rId35"/>
    <p:sldId id="402" r:id="rId36"/>
    <p:sldId id="372" r:id="rId37"/>
    <p:sldId id="403" r:id="rId38"/>
    <p:sldId id="405" r:id="rId39"/>
    <p:sldId id="406" r:id="rId40"/>
    <p:sldId id="407" r:id="rId41"/>
    <p:sldId id="410" r:id="rId42"/>
    <p:sldId id="409" r:id="rId43"/>
    <p:sldId id="362" r:id="rId44"/>
    <p:sldId id="392" r:id="rId45"/>
    <p:sldId id="393" r:id="rId46"/>
    <p:sldId id="394" r:id="rId47"/>
    <p:sldId id="395" r:id="rId48"/>
    <p:sldId id="396" r:id="rId49"/>
  </p:sldIdLst>
  <p:sldSz cx="9144000" cy="6858000" type="screen4x3"/>
  <p:notesSz cx="7010400" cy="92964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5" autoAdjust="0"/>
    <p:restoredTop sz="72222" autoAdjust="0"/>
  </p:normalViewPr>
  <p:slideViewPr>
    <p:cSldViewPr>
      <p:cViewPr varScale="1">
        <p:scale>
          <a:sx n="81" d="100"/>
          <a:sy n="81" d="100"/>
        </p:scale>
        <p:origin x="163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1" d="100"/>
          <a:sy n="41" d="100"/>
        </p:scale>
        <p:origin x="-778"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6CB6589-D77E-4B46-8320-694DFE5C425C}" type="datetimeFigureOut">
              <a:rPr lang="en-US" smtClean="0"/>
              <a:pPr/>
              <a:t>1/7/2020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D0F2BF5-3B54-4805-9F06-062C1C4C59F3}" type="slidenum">
              <a:rPr lang="en-US" smtClean="0"/>
              <a:pPr/>
              <a:t>‹#›</a:t>
            </a:fld>
            <a:endParaRPr lang="en-US"/>
          </a:p>
        </p:txBody>
      </p:sp>
    </p:spTree>
    <p:extLst>
      <p:ext uri="{BB962C8B-B14F-4D97-AF65-F5344CB8AC3E}">
        <p14:creationId xmlns:p14="http://schemas.microsoft.com/office/powerpoint/2010/main" val="2268448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3E99A0-5A01-41BA-AC39-BB8F130969B5}" type="datetimeFigureOut">
              <a:rPr lang="en-US" smtClean="0"/>
              <a:pPr/>
              <a:t>1/7/2020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altLang="en-US" dirty="0"/>
          </a:p>
          <a:p>
            <a:pPr eaLnBrk="1" hangingPunct="1"/>
            <a:r>
              <a:rPr lang="en-US" sz="1200" kern="1200" dirty="0">
                <a:solidFill>
                  <a:schemeClr val="tx1"/>
                </a:solidFill>
                <a:effectLst/>
                <a:latin typeface="+mn-lt"/>
                <a:ea typeface="+mn-ea"/>
                <a:cs typeface="+mn-cs"/>
              </a:rPr>
              <a:t>a. Take care of any housekeeping issues. </a:t>
            </a:r>
            <a:endParaRPr lang="en-US" altLang="en-US" dirty="0"/>
          </a:p>
        </p:txBody>
      </p:sp>
    </p:spTree>
    <p:extLst>
      <p:ext uri="{BB962C8B-B14F-4D97-AF65-F5344CB8AC3E}">
        <p14:creationId xmlns:p14="http://schemas.microsoft.com/office/powerpoint/2010/main" val="3011193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 </a:t>
            </a:r>
          </a:p>
          <a:p>
            <a:endParaRPr lang="en-US" dirty="0"/>
          </a:p>
          <a:p>
            <a:pPr lvl="0"/>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Small groups (5 min):</a:t>
            </a:r>
            <a:r>
              <a:rPr lang="en-US" sz="1200" kern="1200" dirty="0">
                <a:solidFill>
                  <a:schemeClr val="tx1"/>
                </a:solidFill>
                <a:latin typeface="+mn-lt"/>
                <a:ea typeface="+mn-ea"/>
                <a:cs typeface="+mn-cs"/>
              </a:rPr>
              <a:t> Divide participants into three small groups or pairs. Assign each group one question to discuss and tell participants to be ready to share their ideas with the entire group. </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b. </a:t>
            </a:r>
            <a:r>
              <a:rPr lang="en-US" sz="1200" b="1" u="none" kern="1200" dirty="0">
                <a:solidFill>
                  <a:schemeClr val="tx1"/>
                </a:solidFill>
                <a:latin typeface="+mn-lt"/>
                <a:ea typeface="+mn-ea"/>
                <a:cs typeface="+mn-cs"/>
              </a:rPr>
              <a:t>Emphasize: </a:t>
            </a:r>
            <a:r>
              <a:rPr lang="en-US" sz="1200" u="none" kern="1200" dirty="0">
                <a:solidFill>
                  <a:schemeClr val="tx1"/>
                </a:solidFill>
                <a:latin typeface="+mn-lt"/>
                <a:ea typeface="+mn-ea"/>
                <a:cs typeface="+mn-cs"/>
              </a:rPr>
              <a:t>Pa</a:t>
            </a:r>
            <a:r>
              <a:rPr lang="en-US" sz="1200" kern="1200" dirty="0">
                <a:solidFill>
                  <a:schemeClr val="tx1"/>
                </a:solidFill>
                <a:latin typeface="+mn-lt"/>
                <a:ea typeface="+mn-ea"/>
                <a:cs typeface="+mn-cs"/>
              </a:rPr>
              <a:t>rticipants should use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Quick Reference Tools for Strategies 4 and 5 (PD handout 3.1) to support their responses.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Whole-group share-out (10 min):</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pPr marL="182880" indent="-182880">
              <a:buFont typeface="Arial" pitchFamily="34" charset="0"/>
              <a:buChar char="•"/>
            </a:pPr>
            <a:r>
              <a:rPr lang="en-US" sz="1200" kern="1200" dirty="0">
                <a:solidFill>
                  <a:schemeClr val="tx1"/>
                </a:solidFill>
                <a:latin typeface="+mn-lt"/>
                <a:ea typeface="+mn-ea"/>
                <a:cs typeface="+mn-cs"/>
              </a:rPr>
              <a:t>“What did you come up with for the first question?”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for question 1:</a:t>
            </a:r>
            <a:r>
              <a:rPr lang="en-US" sz="1200" kern="1200" dirty="0">
                <a:solidFill>
                  <a:schemeClr val="tx1"/>
                </a:solidFill>
                <a:latin typeface="+mn-lt"/>
                <a:ea typeface="+mn-ea"/>
                <a:cs typeface="+mn-cs"/>
              </a:rPr>
              <a:t> Analysis and interpretation involve moving beyond simply describing observations to </a:t>
            </a:r>
            <a:r>
              <a:rPr lang="en-US" sz="1200" b="1" kern="1200" dirty="0">
                <a:solidFill>
                  <a:schemeClr val="tx1"/>
                </a:solidFill>
                <a:latin typeface="+mn-lt"/>
                <a:ea typeface="+mn-ea"/>
                <a:cs typeface="+mn-cs"/>
              </a:rPr>
              <a:t>doing</a:t>
            </a:r>
            <a:r>
              <a:rPr lang="en-US" sz="1200" kern="1200" dirty="0">
                <a:solidFill>
                  <a:schemeClr val="tx1"/>
                </a:solidFill>
                <a:latin typeface="+mn-lt"/>
                <a:ea typeface="+mn-ea"/>
                <a:cs typeface="+mn-cs"/>
              </a:rPr>
              <a:t> something with the data, including (but not limited to) making comparisons, identifying relationships, and organizing data in ways that will reveal patterns (such as using charts, diagrams, and graphs). </a:t>
            </a:r>
          </a:p>
          <a:p>
            <a:pPr lvl="0"/>
            <a:endParaRPr lang="en-US" sz="1200" kern="1200" dirty="0">
              <a:solidFill>
                <a:schemeClr val="tx1"/>
              </a:solidFill>
              <a:latin typeface="+mn-lt"/>
              <a:ea typeface="+mn-ea"/>
              <a:cs typeface="+mn-cs"/>
            </a:endParaRPr>
          </a:p>
          <a:p>
            <a:pPr marL="182880" lvl="0" indent="-182880">
              <a:buFont typeface="Arial" pitchFamily="34" charset="0"/>
              <a:buChar char="•"/>
            </a:pPr>
            <a:r>
              <a:rPr lang="en-US" sz="1200" kern="1200" dirty="0">
                <a:solidFill>
                  <a:schemeClr val="tx1"/>
                </a:solidFill>
                <a:latin typeface="+mn-lt"/>
                <a:ea typeface="+mn-ea"/>
                <a:cs typeface="+mn-cs"/>
              </a:rPr>
              <a:t>“What did you come up with for the second question?”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for question 2:</a:t>
            </a:r>
            <a:r>
              <a:rPr lang="en-US" sz="1200" kern="1200" dirty="0">
                <a:solidFill>
                  <a:schemeClr val="tx1"/>
                </a:solidFill>
                <a:latin typeface="+mn-lt"/>
                <a:ea typeface="+mn-ea"/>
                <a:cs typeface="+mn-cs"/>
              </a:rPr>
              <a:t> Strategy 4 lays the groundwork for strategy 5. Before we can build a scientific explanation for a specific phenomenon, we need to make some observations, analyze the data to reveal patterns, and organize the data to gather the necessary evidence to support construction of a scientific explanation. A scientific explanation includes a claim that answers the question being studied, evidence that supports the claim, and reasoning that links the claim to the evidence and to science ideas.</a:t>
            </a:r>
          </a:p>
          <a:p>
            <a:pPr lvl="0"/>
            <a:endParaRPr lang="en-US" sz="1200" kern="1200" dirty="0">
              <a:solidFill>
                <a:schemeClr val="tx1"/>
              </a:solidFill>
              <a:latin typeface="+mn-lt"/>
              <a:ea typeface="+mn-ea"/>
              <a:cs typeface="+mn-cs"/>
            </a:endParaRPr>
          </a:p>
          <a:p>
            <a:pPr marL="182880" lvl="0" indent="-182880">
              <a:buFont typeface="Arial" pitchFamily="34" charset="0"/>
              <a:buChar char="•"/>
            </a:pPr>
            <a:r>
              <a:rPr lang="en-US" sz="1200" kern="1200" dirty="0">
                <a:solidFill>
                  <a:schemeClr val="tx1"/>
                </a:solidFill>
                <a:latin typeface="+mn-lt"/>
                <a:ea typeface="+mn-ea"/>
                <a:cs typeface="+mn-cs"/>
              </a:rPr>
              <a:t>“What did you come up with for the third question?”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for question 3:</a:t>
            </a:r>
            <a:r>
              <a:rPr lang="en-US" sz="1200" kern="1200" dirty="0">
                <a:solidFill>
                  <a:schemeClr val="tx1"/>
                </a:solidFill>
                <a:latin typeface="+mn-lt"/>
                <a:ea typeface="+mn-ea"/>
                <a:cs typeface="+mn-cs"/>
              </a:rPr>
              <a:t> A scientific explanation includes a claim that answers the question being studied, evidence that supports the claim, and reasoning that links the claim to the evidence and to science ideas. Scientific arguments involve assessing the strength and quality of the evidence and reasoning in different scientific explanations for the same observations and determining which proposed explanation has the best supporting evidence, science ideas, and reasoning.</a:t>
            </a:r>
            <a:r>
              <a:rPr lang="en-US" dirty="0"/>
              <a:t> </a:t>
            </a:r>
          </a:p>
          <a:p>
            <a:pPr marL="228600" indent="-228600">
              <a:buFont typeface="+mj-lt"/>
              <a:buAutoNum type="alphaLcParen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347766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sz="1200" i="1"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“Before we view classroom video clips to identify and analyze strategies 4 and 5, we’re going to practice identifying observations, analyses, interpretations, explanations, and arguments from a handout of student statements. Learning to distinguish which strategy students are using in these examples will help us when we review the classroom videos, where the strategies aren’t always as clear cut.”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Refer participants to handout 3.2 in their PD program binders (Practice Identifying Strategies 4 and 5).</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work in pairs to analyze student statements in the handout.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 participants discuss and clarify their analyses of the student statements, encourage them to refer frequently to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the Quick Reference Tools handout (PD handout 3.1).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examples of ideal participant responses,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see PD Leader Master: Practice Identifying Strategies 4 and 5.</a:t>
            </a:r>
            <a:r>
              <a:rPr lang="en-US" dirty="0"/>
              <a:t> </a:t>
            </a:r>
            <a:endParaRPr lang="en-US" sz="16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384880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sz="1200" kern="1200" dirty="0">
                <a:solidFill>
                  <a:schemeClr val="tx1"/>
                </a:solidFill>
                <a:latin typeface="+mn-lt"/>
                <a:ea typeface="+mn-ea"/>
                <a:cs typeface="+mn-cs"/>
              </a:rPr>
              <a:t>a. Review</a:t>
            </a:r>
            <a:r>
              <a:rPr lang="en-US" sz="1200" kern="1200" baseline="0" dirty="0">
                <a:solidFill>
                  <a:schemeClr val="tx1"/>
                </a:solidFill>
                <a:latin typeface="+mn-lt"/>
                <a:ea typeface="+mn-ea"/>
                <a:cs typeface="+mn-cs"/>
              </a:rPr>
              <a:t> the focus question that will guide today’s lesson analysis work.</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137172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pPr marL="0" indent="0">
              <a:buNone/>
            </a:pPr>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a. “Now let’s see if we can recognize students analyzing and interpreting data in a classroom video clip.”</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b. </a:t>
            </a:r>
            <a:r>
              <a:rPr lang="en-US" sz="1200" b="0" kern="1200" baseline="0" dirty="0">
                <a:solidFill>
                  <a:schemeClr val="tx1"/>
                </a:solidFill>
                <a:effectLst/>
                <a:latin typeface="+mn-lt"/>
                <a:ea typeface="+mn-ea"/>
                <a:cs typeface="+mn-cs"/>
              </a:rPr>
              <a:t>Review</a:t>
            </a:r>
            <a:r>
              <a:rPr lang="en-US" sz="1200" kern="1200" baseline="0" dirty="0">
                <a:solidFill>
                  <a:schemeClr val="tx1"/>
                </a:solidFill>
                <a:effectLst/>
                <a:latin typeface="+mn-lt"/>
                <a:ea typeface="+mn-ea"/>
                <a:cs typeface="+mn-cs"/>
              </a:rPr>
              <a:t> the lesson context at the top of the transcript for video clip 1 (handout 3.3 in PD binder), making sure participants understand both the content and activity in focus.</a:t>
            </a:r>
          </a:p>
        </p:txBody>
      </p:sp>
      <p:sp>
        <p:nvSpPr>
          <p:cNvPr id="4" name="Slide Number Placeholder 3"/>
          <p:cNvSpPr>
            <a:spLocks noGrp="1"/>
          </p:cNvSpPr>
          <p:nvPr>
            <p:ph type="sldNum" sz="quarter" idx="10"/>
          </p:nvPr>
        </p:nvSpPr>
        <p:spPr/>
        <p:txBody>
          <a:bodyPr/>
          <a:lstStyle/>
          <a:p>
            <a:pPr>
              <a:defRPr/>
            </a:pPr>
            <a:fld id="{9808C13C-847F-4B58-97D9-13B05A934034}" type="slidenum">
              <a:rPr lang="en-US" smtClean="0"/>
              <a:pPr>
                <a:defRPr/>
              </a:pPr>
              <a:t>13</a:t>
            </a:fld>
            <a:endParaRPr lang="en-US"/>
          </a:p>
        </p:txBody>
      </p:sp>
    </p:spTree>
    <p:extLst>
      <p:ext uri="{BB962C8B-B14F-4D97-AF65-F5344CB8AC3E}">
        <p14:creationId xmlns:p14="http://schemas.microsoft.com/office/powerpoint/2010/main" val="1588331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14</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25 min</a:t>
            </a:r>
          </a:p>
          <a:p>
            <a:pPr eaLnBrk="1" hangingPunct="1"/>
            <a:endParaRPr lang="en-US" sz="1200" i="1" kern="1200" baseline="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“As we watch the video clip, we’ll </a:t>
            </a:r>
            <a:r>
              <a:rPr lang="en-US" sz="1200" b="1" kern="1200" dirty="0">
                <a:solidFill>
                  <a:schemeClr val="tx1"/>
                </a:solidFill>
                <a:latin typeface="+mn-lt"/>
                <a:ea typeface="+mn-ea"/>
                <a:cs typeface="+mn-cs"/>
              </a:rPr>
              <a:t>identify</a:t>
            </a:r>
            <a:r>
              <a:rPr lang="en-US" sz="1200" kern="1200" dirty="0">
                <a:solidFill>
                  <a:schemeClr val="tx1"/>
                </a:solidFill>
                <a:latin typeface="+mn-lt"/>
                <a:ea typeface="+mn-ea"/>
                <a:cs typeface="+mn-cs"/>
              </a:rPr>
              <a:t> actions that illustrate strategy 4. Be on the lookout for instances where the teacher or the students do something listed on the slide. That’s what we’ll discuss first.”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Show the video clip.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 </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Think about the strategy 4</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actions listed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the question on the slide. Make sure to support your claims with evidence from the video transcript. Think about whether the teacher guided student</a:t>
            </a:r>
            <a:r>
              <a:rPr lang="en-US" sz="1200" kern="1200" baseline="0" dirty="0">
                <a:solidFill>
                  <a:schemeClr val="tx1"/>
                </a:solidFill>
                <a:latin typeface="+mn-lt"/>
                <a:ea typeface="+mn-ea"/>
                <a:cs typeface="+mn-cs"/>
              </a:rPr>
              <a:t> thinking toward more-scientific understandings.</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Clarifying key observations:</a:t>
            </a:r>
            <a:r>
              <a:rPr lang="en-US" sz="1200" kern="1200" dirty="0">
                <a:solidFill>
                  <a:schemeClr val="tx1"/>
                </a:solidFill>
                <a:latin typeface="+mn-lt"/>
                <a:ea typeface="+mn-ea"/>
                <a:cs typeface="+mn-cs"/>
              </a:rPr>
              <a:t> video segments 00:00:34; 00:00:36; 00:00:57; 00:01:35–01:40; 00:02:50</a:t>
            </a:r>
          </a:p>
          <a:p>
            <a:pPr marL="137160" indent="-137160">
              <a:buFont typeface="Arial" pitchFamily="34" charset="0"/>
              <a:buChar char="•"/>
            </a:pPr>
            <a:r>
              <a:rPr lang="en-US" sz="1200" b="1" kern="1200" dirty="0">
                <a:solidFill>
                  <a:schemeClr val="tx1"/>
                </a:solidFill>
                <a:latin typeface="+mn-lt"/>
                <a:ea typeface="+mn-ea"/>
                <a:cs typeface="+mn-cs"/>
              </a:rPr>
              <a:t>Identifying a pattern in observations:</a:t>
            </a:r>
            <a:r>
              <a:rPr lang="en-US" sz="1200" kern="1200" dirty="0">
                <a:solidFill>
                  <a:schemeClr val="tx1"/>
                </a:solidFill>
                <a:latin typeface="+mn-lt"/>
                <a:ea typeface="+mn-ea"/>
                <a:cs typeface="+mn-cs"/>
              </a:rPr>
              <a:t> segments 00:01:02; 00:02:41–02:44; 00:02:57</a:t>
            </a:r>
          </a:p>
          <a:p>
            <a:pPr marL="137160" indent="-137160">
              <a:buFont typeface="Arial" pitchFamily="34" charset="0"/>
              <a:buChar char="•"/>
            </a:pPr>
            <a:r>
              <a:rPr lang="en-US" sz="1200" b="1" kern="1200" dirty="0">
                <a:solidFill>
                  <a:schemeClr val="tx1"/>
                </a:solidFill>
                <a:latin typeface="+mn-lt"/>
                <a:ea typeface="+mn-ea"/>
                <a:cs typeface="+mn-cs"/>
              </a:rPr>
              <a:t>Identifying what needs to be explained:</a:t>
            </a:r>
            <a:r>
              <a:rPr lang="en-US" sz="1200" kern="1200" dirty="0">
                <a:solidFill>
                  <a:schemeClr val="tx1"/>
                </a:solidFill>
                <a:latin typeface="+mn-lt"/>
                <a:ea typeface="+mn-ea"/>
                <a:cs typeface="+mn-cs"/>
              </a:rPr>
              <a:t> segment 00:03:03</a:t>
            </a:r>
          </a:p>
          <a:p>
            <a:pPr marL="137160" indent="-137160">
              <a:buFont typeface="Arial" pitchFamily="34" charset="0"/>
              <a:buChar char="•"/>
            </a:pPr>
            <a:r>
              <a:rPr lang="en-US" sz="1200" b="1" kern="1200" dirty="0">
                <a:solidFill>
                  <a:schemeClr val="tx1"/>
                </a:solidFill>
                <a:latin typeface="+mn-lt"/>
                <a:ea typeface="+mn-ea"/>
                <a:cs typeface="+mn-cs"/>
              </a:rPr>
              <a:t>Organizing observations:</a:t>
            </a:r>
            <a:r>
              <a:rPr lang="en-US" sz="1200" kern="1200" dirty="0">
                <a:solidFill>
                  <a:schemeClr val="tx1"/>
                </a:solidFill>
                <a:latin typeface="+mn-lt"/>
                <a:ea typeface="+mn-ea"/>
                <a:cs typeface="+mn-cs"/>
              </a:rPr>
              <a:t> segment 00:02:44</a:t>
            </a:r>
          </a:p>
          <a:p>
            <a:pPr marL="137160" indent="-137160">
              <a:buFont typeface="Arial" pitchFamily="34" charset="0"/>
              <a:buChar char="•"/>
            </a:pPr>
            <a:r>
              <a:rPr lang="en-US" sz="1200" b="1" kern="1200" dirty="0">
                <a:solidFill>
                  <a:schemeClr val="tx1"/>
                </a:solidFill>
                <a:latin typeface="+mn-lt"/>
                <a:ea typeface="+mn-ea"/>
                <a:cs typeface="+mn-cs"/>
              </a:rPr>
              <a:t>Interpreting data:</a:t>
            </a:r>
            <a:r>
              <a:rPr lang="en-US" sz="1200" kern="1200" dirty="0">
                <a:solidFill>
                  <a:schemeClr val="tx1"/>
                </a:solidFill>
                <a:latin typeface="+mn-lt"/>
                <a:ea typeface="+mn-ea"/>
                <a:cs typeface="+mn-cs"/>
              </a:rPr>
              <a:t> segments 00:00:38–00:46; 00:01:14–01:28; 00:01:55–02:29; 00:03:05–03:36</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At video segment 00:00:38, the teacher asks a question (“Why is it turning back into a solid?”) that challenges students to connect their observations of the three materials to the idea that heat has to be removed—the substance must be cooled—for a liquid to turn back into a solid.</a:t>
            </a:r>
          </a:p>
          <a:p>
            <a:pPr marL="137160" indent="-137160">
              <a:buFont typeface="Arial" pitchFamily="34" charset="0"/>
              <a:buChar char="•"/>
            </a:pPr>
            <a:r>
              <a:rPr lang="en-US" sz="1200" kern="1200" dirty="0">
                <a:solidFill>
                  <a:schemeClr val="tx1"/>
                </a:solidFill>
                <a:latin typeface="+mn-lt"/>
                <a:ea typeface="+mn-ea"/>
                <a:cs typeface="+mn-cs"/>
              </a:rPr>
              <a:t>At segment 00:01:55, the teacher uses another challenge question (“Who has an idea of whether or not the ice melted at a higher temperature or a lower temperature?”) to guide students toward the idea that different substances have different melting points. However, the connection wasn’t made in this clip.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Content note: </a:t>
            </a:r>
            <a:r>
              <a:rPr lang="en-US" sz="1200" kern="1200" dirty="0">
                <a:solidFill>
                  <a:schemeClr val="tx1"/>
                </a:solidFill>
                <a:latin typeface="+mn-lt"/>
                <a:ea typeface="+mn-ea"/>
                <a:cs typeface="+mn-cs"/>
              </a:rPr>
              <a:t>Ice melts at 32 degrees Fahrenheit, so it wasn’t necessary to turn the hot plate up to 300 degrees. The teacher’s action confused some students, who thought the ice melted at a higher temperature than the other substances instead of a lower temperature.</a:t>
            </a:r>
            <a:r>
              <a:rPr lang="en-US" dirty="0"/>
              <a:t> </a:t>
            </a:r>
            <a:r>
              <a:rPr lang="en-US" sz="1200" kern="1200" dirty="0">
                <a:solidFill>
                  <a:schemeClr val="tx1"/>
                </a:solidFill>
                <a:latin typeface="+mn-lt"/>
                <a:ea typeface="+mn-ea"/>
                <a:cs typeface="+mn-cs"/>
              </a:rPr>
              <a:t> </a:t>
            </a:r>
          </a:p>
        </p:txBody>
      </p:sp>
    </p:spTree>
    <p:extLst>
      <p:ext uri="{BB962C8B-B14F-4D97-AF65-F5344CB8AC3E}">
        <p14:creationId xmlns:p14="http://schemas.microsoft.com/office/powerpoint/2010/main" val="1053840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15</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25 min</a:t>
            </a:r>
          </a:p>
          <a:p>
            <a:pPr eaLnBrk="1" hangingPunct="1"/>
            <a:endParaRPr lang="en-US" baseline="0" dirty="0"/>
          </a:p>
          <a:p>
            <a:pPr lvl="0"/>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“For the first analysis question on the slide, study the transcript for video clip 1 and come up with a claim, evidence, and reasoning to support your claim. For the second analysis question, consider alternative moves the teacher could have made as you identify missed opportunities.”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After participants have shared their analyses, ask, “Were there any missed opportunities for engaging students in analyzing and interpreting data?”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Reflect:</a:t>
            </a:r>
            <a:r>
              <a:rPr lang="en-US" sz="1200" kern="1200" dirty="0">
                <a:solidFill>
                  <a:schemeClr val="tx1"/>
                </a:solidFill>
                <a:latin typeface="+mn-lt"/>
                <a:ea typeface="+mn-ea"/>
                <a:cs typeface="+mn-cs"/>
              </a:rPr>
              <a:t>  Discuss the reflection questions on the slide, making sure participants share specifically what they learned about strategy 4.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p>
          <a:p>
            <a:pPr marL="0" indent="-137160">
              <a:buFont typeface="Arial" pitchFamily="34" charset="0"/>
              <a:buChar char="•"/>
            </a:pPr>
            <a:r>
              <a:rPr lang="en-US" sz="1200" b="1" kern="1200" dirty="0">
                <a:solidFill>
                  <a:schemeClr val="tx1"/>
                </a:solidFill>
                <a:latin typeface="+mn-lt"/>
                <a:ea typeface="+mn-ea"/>
                <a:cs typeface="+mn-cs"/>
              </a:rPr>
              <a:t>Possible claim:</a:t>
            </a:r>
            <a:r>
              <a:rPr lang="en-US" sz="1200" kern="1200" dirty="0">
                <a:solidFill>
                  <a:schemeClr val="tx1"/>
                </a:solidFill>
                <a:latin typeface="+mn-lt"/>
                <a:ea typeface="+mn-ea"/>
                <a:cs typeface="+mn-cs"/>
              </a:rPr>
              <a:t> Matter changes to a liquid,</a:t>
            </a:r>
            <a:r>
              <a:rPr lang="en-US" sz="1200" kern="1200" baseline="0" dirty="0">
                <a:solidFill>
                  <a:schemeClr val="tx1"/>
                </a:solidFill>
                <a:latin typeface="+mn-lt"/>
                <a:ea typeface="+mn-ea"/>
                <a:cs typeface="+mn-cs"/>
              </a:rPr>
              <a:t> or </a:t>
            </a:r>
            <a:r>
              <a:rPr lang="en-US" sz="1200" kern="1200" dirty="0">
                <a:solidFill>
                  <a:schemeClr val="tx1"/>
                </a:solidFill>
                <a:latin typeface="+mn-lt"/>
                <a:ea typeface="+mn-ea"/>
                <a:cs typeface="+mn-cs"/>
              </a:rPr>
              <a:t>melts, when it’s heated and changes back to a solid when heat is removed. </a:t>
            </a:r>
            <a:r>
              <a:rPr lang="en-US" sz="1200" i="1" kern="1200" dirty="0">
                <a:solidFill>
                  <a:schemeClr val="tx1"/>
                </a:solidFill>
                <a:latin typeface="+mn-lt"/>
                <a:ea typeface="+mn-ea"/>
                <a:cs typeface="+mn-cs"/>
              </a:rPr>
              <a:t>[Most students understand that the three substances melt when they’re heated. They also observe that the first two substances are beginning to change back to solids after the heat is removed. ]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indent="-137160">
              <a:buFont typeface="Arial" pitchFamily="34" charset="0"/>
              <a:buChar char="•"/>
            </a:pPr>
            <a:r>
              <a:rPr lang="en-US" sz="1200" b="1" kern="1200" dirty="0">
                <a:solidFill>
                  <a:schemeClr val="tx1"/>
                </a:solidFill>
                <a:latin typeface="+mn-lt"/>
                <a:ea typeface="+mn-ea"/>
                <a:cs typeface="+mn-cs"/>
              </a:rPr>
              <a:t>Evidence: </a:t>
            </a:r>
            <a:r>
              <a:rPr lang="en-US" sz="1200" kern="1200" dirty="0">
                <a:solidFill>
                  <a:schemeClr val="tx1"/>
                </a:solidFill>
                <a:latin typeface="+mn-lt"/>
                <a:ea typeface="+mn-ea"/>
                <a:cs typeface="+mn-cs"/>
              </a:rPr>
              <a:t>At segment 00:02:41, a student observes that all three substances melt and freeze. Other students observe that matter gets stickier as it changes back to a solid (Michaela at video segments 00:00:05–00:15; Rowan at segment 00:01:14). And at segments 00:00:44 and 00:01:14, students connect cooling with the crayon wax changing from a liquid to a solid. </a:t>
            </a:r>
          </a:p>
          <a:p>
            <a:endParaRPr lang="en-US" sz="1200" b="1" kern="1200" dirty="0">
              <a:solidFill>
                <a:schemeClr val="tx1"/>
              </a:solidFill>
              <a:latin typeface="+mn-lt"/>
              <a:ea typeface="+mn-ea"/>
              <a:cs typeface="+mn-cs"/>
            </a:endParaRPr>
          </a:p>
          <a:p>
            <a:pPr indent="-137160">
              <a:buFont typeface="Arial" pitchFamily="34" charset="0"/>
              <a:buChar char="•"/>
            </a:pPr>
            <a:r>
              <a:rPr lang="en-US" sz="1200" b="1" kern="1200" dirty="0">
                <a:solidFill>
                  <a:schemeClr val="tx1"/>
                </a:solidFill>
                <a:latin typeface="+mn-lt"/>
                <a:ea typeface="+mn-ea"/>
                <a:cs typeface="+mn-cs"/>
              </a:rPr>
              <a:t>Missed opportunities: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The teacher missed an opportunity to organize the temperature data on the data table and engage students in making sense of the patterns in the data. At segment 00:01:55, before asking the question “So who has an idea of whether or not the ice melted at a higher temperature or a lower temperature?” the teacher could have entered the temperature of the melting ice on the data table. This would have involved clarifying the meaning of </a:t>
            </a:r>
            <a:r>
              <a:rPr lang="en-US" sz="1200" i="1" kern="1200" dirty="0">
                <a:solidFill>
                  <a:schemeClr val="tx1"/>
                </a:solidFill>
                <a:latin typeface="+mn-lt"/>
                <a:ea typeface="+mn-ea"/>
                <a:cs typeface="+mn-cs"/>
              </a:rPr>
              <a:t>melting point</a:t>
            </a:r>
            <a:r>
              <a:rPr lang="en-US" sz="1200" kern="1200" dirty="0">
                <a:solidFill>
                  <a:schemeClr val="tx1"/>
                </a:solidFill>
                <a:latin typeface="+mn-lt"/>
                <a:ea typeface="+mn-ea"/>
                <a:cs typeface="+mn-cs"/>
              </a:rPr>
              <a:t> —the temperature of the water when the ice melted—in contrast to the hot-plate temperature (300 degrees). </a:t>
            </a:r>
          </a:p>
          <a:p>
            <a:pPr marL="320040" indent="-137160">
              <a:buFont typeface="Arial" pitchFamily="34" charset="0"/>
              <a:buChar char="•"/>
            </a:pPr>
            <a:r>
              <a:rPr lang="en-US" sz="1200" kern="1200" dirty="0">
                <a:solidFill>
                  <a:schemeClr val="tx1"/>
                </a:solidFill>
                <a:latin typeface="+mn-lt"/>
                <a:ea typeface="+mn-ea"/>
                <a:cs typeface="+mn-cs"/>
              </a:rPr>
              <a:t>There are also missed opportunities to probe student thinking. At segment 00:02:22, the student correctly answered that the melting temperature of ice is lower than 300 degrees, but her reasoning isn’t clear. A probe question could have prompted her to elaborate. The student at segment 00:03:05 has a good explanation for why the melting point of water is 63 degrees in this experiment, but this idea wasn’t explored further. </a:t>
            </a:r>
          </a:p>
          <a:p>
            <a:pPr marL="320040" indent="-137160">
              <a:buFont typeface="Arial" pitchFamily="34" charset="0"/>
              <a:buChar char="•"/>
            </a:pPr>
            <a:r>
              <a:rPr lang="en-US" sz="1200" kern="1200" dirty="0">
                <a:solidFill>
                  <a:schemeClr val="tx1"/>
                </a:solidFill>
                <a:latin typeface="+mn-lt"/>
                <a:ea typeface="+mn-ea"/>
                <a:cs typeface="+mn-cs"/>
              </a:rPr>
              <a:t>The teacher missed another opportunity to emphasize the pattern that cooling is involved in changing liquids to solids, and heating is involved in changing solids to liquids. After one student observed that all three substances freeze and melt (segment 00:02:41), the teacher could have linked this comment to the temperature data and asked a question that would have challenged the student to analyze the data: “Yes, all three substances melt and freeze, but do they melt and freeze in the same way? What does our data table tell us?”</a:t>
            </a:r>
            <a:r>
              <a:rPr lang="en-US" sz="1600" dirty="0"/>
              <a:t> </a:t>
            </a:r>
            <a:endParaRPr lang="en-US" sz="1200" kern="1200" dirty="0">
              <a:solidFill>
                <a:schemeClr val="tx1"/>
              </a:solidFill>
              <a:latin typeface="+mn-lt"/>
              <a:ea typeface="+mn-ea"/>
              <a:cs typeface="+mn-cs"/>
            </a:endParaRPr>
          </a:p>
          <a:p>
            <a:endParaRPr lang="en-US" sz="1600" kern="1200" dirty="0">
              <a:solidFill>
                <a:schemeClr val="tx1"/>
              </a:solidFill>
              <a:effectLst/>
              <a:latin typeface="+mn-lt"/>
              <a:ea typeface="+mn-ea"/>
              <a:cs typeface="+mn-cs"/>
            </a:endParaRPr>
          </a:p>
          <a:p>
            <a:pPr eaLnBrk="1" hangingPunct="1"/>
            <a:endParaRPr lang="en-US" baseline="0" dirty="0"/>
          </a:p>
        </p:txBody>
      </p:sp>
    </p:spTree>
    <p:extLst>
      <p:ext uri="{BB962C8B-B14F-4D97-AF65-F5344CB8AC3E}">
        <p14:creationId xmlns:p14="http://schemas.microsoft.com/office/powerpoint/2010/main" val="1181885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sz="24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“Strategy 5 is the focus of the next video clip, although you may also see evidence of strategy 4 being used.”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analyze the second transcript example (under “About Weather” in the strategy 5 chapter)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look for evidence of students engaging in constructing explanations and arguments.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is an important activity, but it can be cut if time is short. The sample dialogue comes from a lesson on weather for 1st graders or kindergarteners. Keep in mind that in an actual classroom conversation, most students wouldn’t provide such complete explanations or arguments, so the teacher would need to use questioning strategies and sentence starters to help students develop stronger explanations and arguments.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“Before we view another classroom video, let’s practice analyzing an example of strategy 5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Read the sample transcript in the ‘About Weather’ section and see if you can find any evidence of the teacher engaging students in constructing explanations and arguments. Refer to the action list on the slide for guidance.” </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Individual work time (5 min).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Have participants share evidence from the transcript of students engaging in strategy 5,</a:t>
            </a:r>
            <a:r>
              <a:rPr lang="en-US" sz="1200" kern="1200" baseline="0" dirty="0">
                <a:solidFill>
                  <a:schemeClr val="tx1"/>
                </a:solidFill>
                <a:latin typeface="+mn-lt"/>
                <a:ea typeface="+mn-ea"/>
                <a:cs typeface="+mn-cs"/>
              </a:rPr>
              <a:t> noting </a:t>
            </a:r>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specific action illustrated </a:t>
            </a:r>
            <a:r>
              <a:rPr lang="en-US" sz="1200" kern="1200" dirty="0">
                <a:solidFill>
                  <a:schemeClr val="tx1"/>
                </a:solidFill>
                <a:latin typeface="+mn-lt"/>
                <a:ea typeface="+mn-ea"/>
                <a:cs typeface="+mn-cs"/>
              </a:rPr>
              <a:t>from the list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pPr indent="-137160">
              <a:buFont typeface="Arial" pitchFamily="34" charset="0"/>
              <a:buChar char="•"/>
            </a:pPr>
            <a:r>
              <a:rPr lang="en-US" sz="1200" kern="1200" dirty="0">
                <a:solidFill>
                  <a:schemeClr val="tx1"/>
                </a:solidFill>
                <a:latin typeface="+mn-lt"/>
                <a:ea typeface="+mn-ea"/>
                <a:cs typeface="+mn-cs"/>
              </a:rPr>
              <a:t>Students in the sample transcript aren’t yet using science ideas to support their claims. This will come later in the lesson sequence. In the following examples, students (a) make a claim, (b) provide evidence to support the claim, (c) use logical reasoning to support the claim, or (d) engage in argumentation.</a:t>
            </a:r>
          </a:p>
          <a:p>
            <a:pPr marL="320040" indent="-137160">
              <a:buFont typeface="Arial" pitchFamily="34" charset="0"/>
              <a:buChar char="•"/>
            </a:pPr>
            <a:r>
              <a:rPr lang="en-US" sz="1200" b="1" kern="1200" dirty="0">
                <a:solidFill>
                  <a:schemeClr val="tx1"/>
                </a:solidFill>
                <a:latin typeface="+mn-lt"/>
                <a:ea typeface="+mn-ea"/>
                <a:cs typeface="+mn-cs"/>
              </a:rPr>
              <a:t>Student 1: </a:t>
            </a:r>
            <a:endParaRPr lang="en-US" sz="1200" kern="1200" dirty="0">
              <a:solidFill>
                <a:schemeClr val="tx1"/>
              </a:solidFill>
              <a:latin typeface="+mn-lt"/>
              <a:ea typeface="+mn-ea"/>
              <a:cs typeface="+mn-cs"/>
            </a:endParaRPr>
          </a:p>
          <a:p>
            <a:pPr marL="457200" indent="-137160">
              <a:buFont typeface="Arial" pitchFamily="34" charset="0"/>
              <a:buChar char="•"/>
            </a:pPr>
            <a:r>
              <a:rPr lang="en-US" sz="1200" i="1" kern="1200" dirty="0">
                <a:solidFill>
                  <a:schemeClr val="tx1"/>
                </a:solidFill>
                <a:latin typeface="+mn-lt"/>
                <a:ea typeface="+mn-ea"/>
                <a:cs typeface="+mn-cs"/>
              </a:rPr>
              <a:t>Claim:</a:t>
            </a:r>
            <a:r>
              <a:rPr lang="en-US" sz="1200" kern="1200" dirty="0">
                <a:solidFill>
                  <a:schemeClr val="tx1"/>
                </a:solidFill>
                <a:latin typeface="+mn-lt"/>
                <a:ea typeface="+mn-ea"/>
                <a:cs typeface="+mn-cs"/>
              </a:rPr>
              <a:t>  “I think our place is sunnier than Place B.” </a:t>
            </a:r>
          </a:p>
          <a:p>
            <a:pPr marL="457200" indent="-137160">
              <a:buFont typeface="Arial" pitchFamily="34" charset="0"/>
              <a:buChar char="•"/>
            </a:pPr>
            <a:r>
              <a:rPr lang="en-US" sz="1200" i="1" kern="1200" dirty="0">
                <a:solidFill>
                  <a:schemeClr val="tx1"/>
                </a:solidFill>
                <a:latin typeface="+mn-lt"/>
                <a:ea typeface="+mn-ea"/>
                <a:cs typeface="+mn-cs"/>
              </a:rPr>
              <a:t>Evidence:</a:t>
            </a:r>
            <a:r>
              <a:rPr lang="en-US" sz="1200" kern="1200" dirty="0">
                <a:solidFill>
                  <a:schemeClr val="tx1"/>
                </a:solidFill>
                <a:latin typeface="+mn-lt"/>
                <a:ea typeface="+mn-ea"/>
                <a:cs typeface="+mn-cs"/>
              </a:rPr>
              <a:t> “Our place has more sunny days than cloudy days.… There were 18 sunny days this month and only five cloudy days.”</a:t>
            </a:r>
          </a:p>
          <a:p>
            <a:pPr marL="320040" indent="-137160">
              <a:buFont typeface="Arial" pitchFamily="34" charset="0"/>
              <a:buChar char="•"/>
            </a:pPr>
            <a:r>
              <a:rPr lang="en-US" sz="1200" b="1" kern="1200" dirty="0">
                <a:solidFill>
                  <a:schemeClr val="tx1"/>
                </a:solidFill>
                <a:latin typeface="+mn-lt"/>
                <a:ea typeface="+mn-ea"/>
                <a:cs typeface="+mn-cs"/>
              </a:rPr>
              <a:t>Student 2: </a:t>
            </a:r>
            <a:endParaRPr lang="en-US" sz="1200" kern="1200" dirty="0">
              <a:solidFill>
                <a:schemeClr val="tx1"/>
              </a:solidFill>
              <a:latin typeface="+mn-lt"/>
              <a:ea typeface="+mn-ea"/>
              <a:cs typeface="+mn-cs"/>
            </a:endParaRPr>
          </a:p>
          <a:p>
            <a:pPr marL="457200" indent="-137160">
              <a:buFont typeface="Arial" pitchFamily="34" charset="0"/>
              <a:buChar char="•"/>
            </a:pPr>
            <a:r>
              <a:rPr lang="en-US" sz="1200" i="1" kern="1200" dirty="0">
                <a:solidFill>
                  <a:schemeClr val="tx1"/>
                </a:solidFill>
                <a:latin typeface="+mn-lt"/>
                <a:ea typeface="+mn-ea"/>
                <a:cs typeface="+mn-cs"/>
              </a:rPr>
              <a:t>Claim:</a:t>
            </a:r>
            <a:r>
              <a:rPr lang="en-US" sz="1200" kern="1200" dirty="0">
                <a:solidFill>
                  <a:schemeClr val="tx1"/>
                </a:solidFill>
                <a:latin typeface="+mn-lt"/>
                <a:ea typeface="+mn-ea"/>
                <a:cs typeface="+mn-cs"/>
              </a:rPr>
              <a:t> “I think that our weather is sunny during November.… Place B isn’t sunny at all.” </a:t>
            </a:r>
          </a:p>
          <a:p>
            <a:pPr marL="457200" indent="-137160">
              <a:buFont typeface="Arial" pitchFamily="34" charset="0"/>
              <a:buChar char="•"/>
            </a:pPr>
            <a:r>
              <a:rPr lang="en-US" sz="1200" i="1" kern="1200" dirty="0">
                <a:solidFill>
                  <a:schemeClr val="tx1"/>
                </a:solidFill>
                <a:latin typeface="+mn-lt"/>
                <a:ea typeface="+mn-ea"/>
                <a:cs typeface="+mn-cs"/>
              </a:rPr>
              <a:t>Evidence:</a:t>
            </a:r>
            <a:r>
              <a:rPr lang="en-US" sz="1200" kern="1200" dirty="0">
                <a:solidFill>
                  <a:schemeClr val="tx1"/>
                </a:solidFill>
                <a:latin typeface="+mn-lt"/>
                <a:ea typeface="+mn-ea"/>
                <a:cs typeface="+mn-cs"/>
              </a:rPr>
              <a:t> “Because 18 is more than five, so that means it’s sunny. [In Place B,] almost all their days are cloudy.”</a:t>
            </a:r>
          </a:p>
          <a:p>
            <a:pPr marL="320040" indent="-137160">
              <a:buFont typeface="Arial" pitchFamily="34" charset="0"/>
              <a:buChar char="•"/>
            </a:pPr>
            <a:r>
              <a:rPr lang="en-US" sz="1200" b="1" kern="1200" dirty="0">
                <a:solidFill>
                  <a:schemeClr val="tx1"/>
                </a:solidFill>
                <a:latin typeface="+mn-lt"/>
                <a:ea typeface="+mn-ea"/>
                <a:cs typeface="+mn-cs"/>
              </a:rPr>
              <a:t>Student 3:</a:t>
            </a:r>
            <a:endParaRPr lang="en-US" sz="1200" kern="1200" dirty="0">
              <a:solidFill>
                <a:schemeClr val="tx1"/>
              </a:solidFill>
              <a:latin typeface="+mn-lt"/>
              <a:ea typeface="+mn-ea"/>
              <a:cs typeface="+mn-cs"/>
            </a:endParaRPr>
          </a:p>
          <a:p>
            <a:pPr marL="457200" indent="-137160">
              <a:buFont typeface="Arial" pitchFamily="34" charset="0"/>
              <a:buChar char="•"/>
            </a:pPr>
            <a:r>
              <a:rPr lang="en-US" sz="1200" i="1" kern="1200" dirty="0">
                <a:solidFill>
                  <a:schemeClr val="tx1"/>
                </a:solidFill>
                <a:latin typeface="+mn-lt"/>
                <a:ea typeface="+mn-ea"/>
                <a:cs typeface="+mn-cs"/>
              </a:rPr>
              <a:t>Claim:</a:t>
            </a:r>
            <a:r>
              <a:rPr lang="en-US" sz="1200" kern="1200" dirty="0">
                <a:solidFill>
                  <a:schemeClr val="tx1"/>
                </a:solidFill>
                <a:latin typeface="+mn-lt"/>
                <a:ea typeface="+mn-ea"/>
                <a:cs typeface="+mn-cs"/>
              </a:rPr>
              <a:t> “I think that the weather isn’t the same everywhere.” </a:t>
            </a:r>
          </a:p>
          <a:p>
            <a:pPr marL="457200" indent="-137160">
              <a:buFont typeface="Arial" pitchFamily="34" charset="0"/>
              <a:buChar char="•"/>
            </a:pPr>
            <a:r>
              <a:rPr lang="en-US" sz="1200" i="1" kern="1200" dirty="0">
                <a:solidFill>
                  <a:schemeClr val="tx1"/>
                </a:solidFill>
                <a:latin typeface="+mn-lt"/>
                <a:ea typeface="+mn-ea"/>
                <a:cs typeface="+mn-cs"/>
              </a:rPr>
              <a:t>Evidence:</a:t>
            </a:r>
            <a:r>
              <a:rPr lang="en-US" sz="1200" kern="1200" dirty="0">
                <a:solidFill>
                  <a:schemeClr val="tx1"/>
                </a:solidFill>
                <a:latin typeface="+mn-lt"/>
                <a:ea typeface="+mn-ea"/>
                <a:cs typeface="+mn-cs"/>
              </a:rPr>
              <a:t> (1) “We found out about the weather differences in these two places.” (2) “We have more sunny days than Place B.”</a:t>
            </a:r>
          </a:p>
          <a:p>
            <a:pPr marL="457200" indent="-137160">
              <a:buFont typeface="Arial" pitchFamily="34" charset="0"/>
              <a:buChar char="•"/>
            </a:pPr>
            <a:r>
              <a:rPr lang="en-US" sz="1200" i="1" kern="1200" dirty="0">
                <a:solidFill>
                  <a:schemeClr val="tx1"/>
                </a:solidFill>
                <a:latin typeface="+mn-lt"/>
                <a:ea typeface="+mn-ea"/>
                <a:cs typeface="+mn-cs"/>
              </a:rPr>
              <a:t>Logical reasoning:</a:t>
            </a:r>
            <a:r>
              <a:rPr lang="en-US" sz="1200" kern="1200" dirty="0">
                <a:solidFill>
                  <a:schemeClr val="tx1"/>
                </a:solidFill>
                <a:latin typeface="+mn-lt"/>
                <a:ea typeface="+mn-ea"/>
                <a:cs typeface="+mn-cs"/>
              </a:rPr>
              <a:t> “There must be a difference between Pomona and Place B that causes us to have more sunny days than Place B. Maybe Place B is at a higher altitude, because we learned that it’s cooler at higher altitudes. Maybe it’s cooler because it’s cloudy.”</a:t>
            </a:r>
          </a:p>
          <a:p>
            <a:pPr marL="320040" indent="-137160">
              <a:buFont typeface="Arial" pitchFamily="34" charset="0"/>
              <a:buChar char="•"/>
            </a:pPr>
            <a:r>
              <a:rPr lang="en-US" sz="1200" b="1" kern="1200" dirty="0">
                <a:solidFill>
                  <a:schemeClr val="tx1"/>
                </a:solidFill>
                <a:latin typeface="+mn-lt"/>
                <a:ea typeface="+mn-ea"/>
                <a:cs typeface="+mn-cs"/>
              </a:rPr>
              <a:t>Student 4:</a:t>
            </a:r>
            <a:endParaRPr lang="en-US" sz="1200" kern="1200" dirty="0">
              <a:solidFill>
                <a:schemeClr val="tx1"/>
              </a:solidFill>
              <a:latin typeface="+mn-lt"/>
              <a:ea typeface="+mn-ea"/>
              <a:cs typeface="+mn-cs"/>
            </a:endParaRPr>
          </a:p>
          <a:p>
            <a:pPr marL="457200" indent="-137160">
              <a:buFont typeface="Arial" pitchFamily="34" charset="0"/>
              <a:buChar char="•"/>
            </a:pPr>
            <a:r>
              <a:rPr lang="en-US" sz="1200" i="1" kern="1200" dirty="0">
                <a:solidFill>
                  <a:schemeClr val="tx1"/>
                </a:solidFill>
                <a:latin typeface="+mn-lt"/>
                <a:ea typeface="+mn-ea"/>
                <a:cs typeface="+mn-cs"/>
              </a:rPr>
              <a:t>Argument:</a:t>
            </a:r>
            <a:r>
              <a:rPr lang="en-US" sz="1200" kern="1200" dirty="0">
                <a:solidFill>
                  <a:schemeClr val="tx1"/>
                </a:solidFill>
                <a:latin typeface="+mn-lt"/>
                <a:ea typeface="+mn-ea"/>
                <a:cs typeface="+mn-cs"/>
              </a:rPr>
              <a:t> “I agree with the idea that maybe Place B is at a higher altitude.”</a:t>
            </a:r>
          </a:p>
          <a:p>
            <a:pPr marL="457200" indent="-137160">
              <a:buFont typeface="Arial" pitchFamily="34" charset="0"/>
              <a:buChar char="•"/>
            </a:pPr>
            <a:r>
              <a:rPr lang="en-US" sz="1200" i="1" kern="1200" dirty="0">
                <a:solidFill>
                  <a:schemeClr val="tx1"/>
                </a:solidFill>
                <a:latin typeface="+mn-lt"/>
                <a:ea typeface="+mn-ea"/>
                <a:cs typeface="+mn-cs"/>
              </a:rPr>
              <a:t>Evidence:</a:t>
            </a:r>
            <a:r>
              <a:rPr lang="en-US" sz="1200" kern="1200" dirty="0">
                <a:solidFill>
                  <a:schemeClr val="tx1"/>
                </a:solidFill>
                <a:latin typeface="+mn-lt"/>
                <a:ea typeface="+mn-ea"/>
                <a:cs typeface="+mn-cs"/>
              </a:rPr>
              <a:t> “I sometimes see clouds covering up Mount Baldy when it’s sunny down here.”</a:t>
            </a:r>
          </a:p>
          <a:p>
            <a:pPr marL="320040" indent="-137160">
              <a:buFont typeface="Arial" pitchFamily="34" charset="0"/>
              <a:buChar char="•"/>
            </a:pPr>
            <a:r>
              <a:rPr lang="en-US" sz="1200" b="1" kern="1200" dirty="0">
                <a:solidFill>
                  <a:schemeClr val="tx1"/>
                </a:solidFill>
                <a:latin typeface="+mn-lt"/>
                <a:ea typeface="+mn-ea"/>
                <a:cs typeface="+mn-cs"/>
              </a:rPr>
              <a:t>Student 5:</a:t>
            </a:r>
            <a:endParaRPr lang="en-US" sz="1200" kern="1200" dirty="0">
              <a:solidFill>
                <a:schemeClr val="tx1"/>
              </a:solidFill>
              <a:latin typeface="+mn-lt"/>
              <a:ea typeface="+mn-ea"/>
              <a:cs typeface="+mn-cs"/>
            </a:endParaRPr>
          </a:p>
          <a:p>
            <a:pPr marL="457200" indent="-137160">
              <a:buFont typeface="Arial" pitchFamily="34" charset="0"/>
              <a:buChar char="•"/>
            </a:pPr>
            <a:r>
              <a:rPr lang="en-US" sz="1200" i="1" kern="1200" dirty="0">
                <a:solidFill>
                  <a:schemeClr val="tx1"/>
                </a:solidFill>
                <a:latin typeface="+mn-lt"/>
                <a:ea typeface="+mn-ea"/>
                <a:cs typeface="+mn-cs"/>
              </a:rPr>
              <a:t>Argument:</a:t>
            </a:r>
            <a:r>
              <a:rPr lang="en-US" sz="1200" kern="1200" dirty="0">
                <a:solidFill>
                  <a:schemeClr val="tx1"/>
                </a:solidFill>
                <a:latin typeface="+mn-lt"/>
                <a:ea typeface="+mn-ea"/>
                <a:cs typeface="+mn-cs"/>
              </a:rPr>
              <a:t> “Place B could be cloudy for another reason.” </a:t>
            </a:r>
          </a:p>
          <a:p>
            <a:pPr marL="457200" indent="-137160">
              <a:buFont typeface="Arial" pitchFamily="34" charset="0"/>
              <a:buChar char="•"/>
            </a:pPr>
            <a:r>
              <a:rPr lang="en-US" sz="1200" i="1" kern="1200" dirty="0">
                <a:solidFill>
                  <a:schemeClr val="tx1"/>
                </a:solidFill>
                <a:latin typeface="+mn-lt"/>
                <a:ea typeface="+mn-ea"/>
                <a:cs typeface="+mn-cs"/>
              </a:rPr>
              <a:t>Logical reasoning:</a:t>
            </a:r>
            <a:r>
              <a:rPr lang="en-US" sz="1200" kern="1200" dirty="0">
                <a:solidFill>
                  <a:schemeClr val="tx1"/>
                </a:solidFill>
                <a:latin typeface="+mn-lt"/>
                <a:ea typeface="+mn-ea"/>
                <a:cs typeface="+mn-cs"/>
              </a:rPr>
              <a:t> “Maybe it’s more polluted in Place B. Pollution causes smog.”</a:t>
            </a:r>
          </a:p>
          <a:p>
            <a:pPr marL="320040" indent="-137160">
              <a:buFont typeface="Arial" pitchFamily="34" charset="0"/>
              <a:buChar char="•"/>
            </a:pPr>
            <a:r>
              <a:rPr lang="en-US" sz="1200" b="1" kern="1200" dirty="0">
                <a:solidFill>
                  <a:schemeClr val="tx1"/>
                </a:solidFill>
                <a:latin typeface="+mn-lt"/>
                <a:ea typeface="+mn-ea"/>
                <a:cs typeface="+mn-cs"/>
              </a:rPr>
              <a:t>Student 6:</a:t>
            </a:r>
            <a:endParaRPr lang="en-US" sz="1200" kern="1200" dirty="0">
              <a:solidFill>
                <a:schemeClr val="tx1"/>
              </a:solidFill>
              <a:latin typeface="+mn-lt"/>
              <a:ea typeface="+mn-ea"/>
              <a:cs typeface="+mn-cs"/>
            </a:endParaRPr>
          </a:p>
          <a:p>
            <a:pPr marL="457200" indent="-137160">
              <a:buFont typeface="Arial" pitchFamily="34" charset="0"/>
              <a:buChar char="•"/>
            </a:pPr>
            <a:r>
              <a:rPr lang="en-US" sz="1200" i="1" kern="1200" dirty="0">
                <a:solidFill>
                  <a:schemeClr val="tx1"/>
                </a:solidFill>
                <a:latin typeface="+mn-lt"/>
                <a:ea typeface="+mn-ea"/>
                <a:cs typeface="+mn-cs"/>
              </a:rPr>
              <a:t>Argument and evidence:</a:t>
            </a:r>
            <a:r>
              <a:rPr lang="en-US" sz="1200" kern="1200" dirty="0">
                <a:solidFill>
                  <a:schemeClr val="tx1"/>
                </a:solidFill>
                <a:latin typeface="+mn-lt"/>
                <a:ea typeface="+mn-ea"/>
                <a:cs typeface="+mn-cs"/>
              </a:rPr>
              <a:t> “But it’s really polluted here, and we have lots of sunny days.”</a:t>
            </a:r>
          </a:p>
          <a:p>
            <a:pPr marL="320040" indent="-137160">
              <a:buFont typeface="Arial" pitchFamily="34" charset="0"/>
              <a:buChar char="•"/>
            </a:pPr>
            <a:r>
              <a:rPr lang="en-US" sz="1200" b="1" kern="1200" dirty="0">
                <a:solidFill>
                  <a:schemeClr val="tx1"/>
                </a:solidFill>
                <a:latin typeface="+mn-lt"/>
                <a:ea typeface="+mn-ea"/>
                <a:cs typeface="+mn-cs"/>
              </a:rPr>
              <a:t>Student 2:</a:t>
            </a:r>
            <a:endParaRPr lang="en-US" sz="1200" kern="1200" dirty="0">
              <a:solidFill>
                <a:schemeClr val="tx1"/>
              </a:solidFill>
              <a:latin typeface="+mn-lt"/>
              <a:ea typeface="+mn-ea"/>
              <a:cs typeface="+mn-cs"/>
            </a:endParaRPr>
          </a:p>
          <a:p>
            <a:pPr marL="457200" indent="-137160">
              <a:buFont typeface="Arial" pitchFamily="34" charset="0"/>
              <a:buChar char="•"/>
            </a:pPr>
            <a:r>
              <a:rPr lang="en-US" sz="1200" i="1" kern="1200" dirty="0">
                <a:solidFill>
                  <a:schemeClr val="tx1"/>
                </a:solidFill>
                <a:latin typeface="+mn-lt"/>
                <a:ea typeface="+mn-ea"/>
                <a:cs typeface="+mn-cs"/>
              </a:rPr>
              <a:t>Argument:  </a:t>
            </a:r>
            <a:r>
              <a:rPr lang="en-US" sz="1200" kern="1200" dirty="0">
                <a:solidFill>
                  <a:schemeClr val="tx1"/>
                </a:solidFill>
                <a:latin typeface="+mn-lt"/>
                <a:ea typeface="+mn-ea"/>
                <a:cs typeface="+mn-cs"/>
              </a:rPr>
              <a:t>“I agree with S3 that weather isn’t the same everywhere, and I agree with his evidence, but I have a different reason.”</a:t>
            </a:r>
          </a:p>
          <a:p>
            <a:pPr marL="457200" indent="-137160">
              <a:buFont typeface="Arial" pitchFamily="34" charset="0"/>
              <a:buChar char="•"/>
            </a:pPr>
            <a:r>
              <a:rPr lang="en-US" sz="1200" i="1" kern="1200" dirty="0">
                <a:solidFill>
                  <a:schemeClr val="tx1"/>
                </a:solidFill>
                <a:latin typeface="+mn-lt"/>
                <a:ea typeface="+mn-ea"/>
                <a:cs typeface="+mn-cs"/>
              </a:rPr>
              <a:t>Evidence:</a:t>
            </a:r>
            <a:r>
              <a:rPr lang="en-US" sz="1200" kern="1200" dirty="0">
                <a:solidFill>
                  <a:schemeClr val="tx1"/>
                </a:solidFill>
                <a:latin typeface="+mn-lt"/>
                <a:ea typeface="+mn-ea"/>
                <a:cs typeface="+mn-cs"/>
              </a:rPr>
              <a:t> “We went to San Francisco, and it was, like, cloudy and foggy every morning.”</a:t>
            </a:r>
          </a:p>
          <a:p>
            <a:pPr marL="457200" indent="-137160">
              <a:buFont typeface="Arial" pitchFamily="34" charset="0"/>
              <a:buChar char="•"/>
            </a:pPr>
            <a:r>
              <a:rPr lang="en-US" sz="1200" i="1" kern="1200" dirty="0">
                <a:solidFill>
                  <a:schemeClr val="tx1"/>
                </a:solidFill>
                <a:latin typeface="+mn-lt"/>
                <a:ea typeface="+mn-ea"/>
                <a:cs typeface="+mn-cs"/>
              </a:rPr>
              <a:t>Logical reasoning:</a:t>
            </a:r>
            <a:r>
              <a:rPr lang="en-US" sz="1200" kern="1200" dirty="0">
                <a:solidFill>
                  <a:schemeClr val="tx1"/>
                </a:solidFill>
                <a:latin typeface="+mn-lt"/>
                <a:ea typeface="+mn-ea"/>
                <a:cs typeface="+mn-cs"/>
              </a:rPr>
              <a:t> “I think it was because it was right next to the ocean.”</a:t>
            </a:r>
            <a:endParaRPr lang="en-US" sz="2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1661830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25 min</a:t>
            </a:r>
          </a:p>
          <a:p>
            <a:pPr eaLnBrk="1" hangingPunct="1"/>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“As you watch the video clip, </a:t>
            </a:r>
            <a:r>
              <a:rPr lang="en-US" sz="1200" b="1" kern="1200" dirty="0">
                <a:solidFill>
                  <a:schemeClr val="tx1"/>
                </a:solidFill>
                <a:latin typeface="+mn-lt"/>
                <a:ea typeface="+mn-ea"/>
                <a:cs typeface="+mn-cs"/>
              </a:rPr>
              <a:t>identify</a:t>
            </a:r>
            <a:r>
              <a:rPr lang="en-US" sz="1200" kern="1200" dirty="0">
                <a:solidFill>
                  <a:schemeClr val="tx1"/>
                </a:solidFill>
                <a:latin typeface="+mn-lt"/>
                <a:ea typeface="+mn-ea"/>
                <a:cs typeface="+mn-cs"/>
              </a:rPr>
              <a:t> instances where students are engaged in </a:t>
            </a:r>
            <a:r>
              <a:rPr lang="en-US" sz="1200" b="0" kern="1200" dirty="0">
                <a:solidFill>
                  <a:schemeClr val="tx1"/>
                </a:solidFill>
                <a:latin typeface="+mn-lt"/>
                <a:ea typeface="+mn-ea"/>
                <a:cs typeface="+mn-cs"/>
              </a:rPr>
              <a:t>constructing explanations and arguments </a:t>
            </a:r>
            <a:r>
              <a:rPr lang="en-US" sz="1200" kern="1200" dirty="0">
                <a:solidFill>
                  <a:schemeClr val="tx1"/>
                </a:solidFill>
                <a:latin typeface="+mn-lt"/>
                <a:ea typeface="+mn-ea"/>
                <a:cs typeface="+mn-cs"/>
              </a:rPr>
              <a:t>(strategy 5). You might notice examples of strategy 4 (analyzing and interpreting data), but focus on identifying strategy 5. Also notice the kinds of questions the teacher asks (elicit, probe, or challenge).”</a:t>
            </a:r>
            <a:r>
              <a:rPr lang="en-US" dirty="0"/>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Before showing the video clip, read the list of actions on the slide</a:t>
            </a:r>
            <a:r>
              <a:rPr lang="en-US" sz="1200" kern="1200" baseline="0" dirty="0">
                <a:solidFill>
                  <a:schemeClr val="tx1"/>
                </a:solidFill>
                <a:latin typeface="+mn-lt"/>
                <a:ea typeface="+mn-ea"/>
                <a:cs typeface="+mn-cs"/>
              </a:rPr>
              <a:t>.</a:t>
            </a:r>
          </a:p>
          <a:p>
            <a:endParaRPr lang="en-US" sz="1200" b="0" kern="1200" baseline="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“Think about the strategy 5 actions listed on the</a:t>
            </a:r>
            <a:r>
              <a:rPr lang="en-US" sz="1200" kern="1200" baseline="0" dirty="0">
                <a:solidFill>
                  <a:schemeClr val="tx1"/>
                </a:solidFill>
                <a:latin typeface="+mn-lt"/>
                <a:ea typeface="+mn-ea"/>
                <a:cs typeface="+mn-cs"/>
              </a:rPr>
              <a:t> slide</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the question on the slide. Make sure to support</a:t>
            </a:r>
            <a:r>
              <a:rPr lang="en-US" sz="1200" kern="1200" baseline="0" dirty="0">
                <a:solidFill>
                  <a:schemeClr val="tx1"/>
                </a:solidFill>
                <a:latin typeface="+mn-lt"/>
                <a:ea typeface="+mn-ea"/>
                <a:cs typeface="+mn-cs"/>
              </a:rPr>
              <a:t> your claims with evidence from the video transcript.”</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“Strategy 5 is designed to help move student thinking forward toward deeper understandings of science ideas, so we should see challenge questions as</a:t>
            </a:r>
            <a:r>
              <a:rPr lang="en-US" sz="1200" kern="1200" baseline="0" dirty="0">
                <a:solidFill>
                  <a:schemeClr val="tx1"/>
                </a:solidFill>
                <a:latin typeface="+mn-lt"/>
                <a:ea typeface="+mn-ea"/>
                <a:cs typeface="+mn-cs"/>
              </a:rPr>
              <a:t> well as </a:t>
            </a:r>
            <a:r>
              <a:rPr lang="en-US" sz="1200" kern="1200" dirty="0">
                <a:solidFill>
                  <a:schemeClr val="tx1"/>
                </a:solidFill>
                <a:latin typeface="+mn-lt"/>
                <a:ea typeface="+mn-ea"/>
                <a:cs typeface="+mn-cs"/>
              </a:rPr>
              <a:t>probe questions in the video clip.”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Observations:</a:t>
            </a:r>
            <a:endParaRPr lang="en-US" sz="2000" b="1" kern="1200" dirty="0">
              <a:solidFill>
                <a:schemeClr val="tx1"/>
              </a:solidFill>
              <a:effectLst/>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At video segments 00:03:19–03:29, </a:t>
            </a:r>
            <a:r>
              <a:rPr lang="en-US" sz="1200" kern="1200" dirty="0" err="1">
                <a:solidFill>
                  <a:schemeClr val="tx1"/>
                </a:solidFill>
                <a:latin typeface="+mn-lt"/>
                <a:ea typeface="+mn-ea"/>
                <a:cs typeface="+mn-cs"/>
              </a:rPr>
              <a:t>Ashlynn</a:t>
            </a:r>
            <a:r>
              <a:rPr lang="en-US" sz="1200" kern="1200" dirty="0">
                <a:solidFill>
                  <a:schemeClr val="tx1"/>
                </a:solidFill>
                <a:latin typeface="+mn-lt"/>
                <a:ea typeface="+mn-ea"/>
                <a:cs typeface="+mn-cs"/>
              </a:rPr>
              <a:t> makes a claim that matter (atoms and molecules) isn’t created or destroyed when it changes from a liquid to a solid but stays the same. </a:t>
            </a:r>
          </a:p>
          <a:p>
            <a:pPr marL="137160" indent="-137160">
              <a:buFont typeface="Arial" pitchFamily="34" charset="0"/>
              <a:buChar char="•"/>
            </a:pPr>
            <a:r>
              <a:rPr lang="en-US" sz="1200" kern="1200" dirty="0" err="1">
                <a:solidFill>
                  <a:schemeClr val="tx1"/>
                </a:solidFill>
                <a:latin typeface="+mn-lt"/>
                <a:ea typeface="+mn-ea"/>
                <a:cs typeface="+mn-cs"/>
              </a:rPr>
              <a:t>Ashlynn</a:t>
            </a:r>
            <a:r>
              <a:rPr lang="en-US" sz="1200" kern="1200" dirty="0">
                <a:solidFill>
                  <a:schemeClr val="tx1"/>
                </a:solidFill>
                <a:latin typeface="+mn-lt"/>
                <a:ea typeface="+mn-ea"/>
                <a:cs typeface="+mn-cs"/>
              </a:rPr>
              <a:t> supports her claim using observational evidence: “The </a:t>
            </a:r>
            <a:r>
              <a:rPr lang="en-US" sz="1200" kern="1200" dirty="0" err="1">
                <a:solidFill>
                  <a:schemeClr val="tx1"/>
                </a:solidFill>
                <a:latin typeface="+mn-lt"/>
                <a:ea typeface="+mn-ea"/>
                <a:cs typeface="+mn-cs"/>
              </a:rPr>
              <a:t>Legos</a:t>
            </a:r>
            <a:r>
              <a:rPr lang="en-US" sz="1200" kern="1200" dirty="0">
                <a:solidFill>
                  <a:schemeClr val="tx1"/>
                </a:solidFill>
                <a:latin typeface="+mn-lt"/>
                <a:ea typeface="+mn-ea"/>
                <a:cs typeface="+mn-cs"/>
              </a:rPr>
              <a:t> in the ice and the water were the same” (segment 00:03:34); the Lego ice and water molecules were balanced on the scale (segment 00:03:42); and the Lego ice and water molecules were the same weight (00:03:46).</a:t>
            </a:r>
          </a:p>
          <a:p>
            <a:pPr marL="137160" indent="-137160">
              <a:buFont typeface="Arial" pitchFamily="34" charset="0"/>
              <a:buChar char="•"/>
            </a:pPr>
            <a:r>
              <a:rPr lang="en-US" sz="1200" kern="1200" dirty="0">
                <a:solidFill>
                  <a:schemeClr val="tx1"/>
                </a:solidFill>
                <a:latin typeface="+mn-lt"/>
                <a:ea typeface="+mn-ea"/>
                <a:cs typeface="+mn-cs"/>
              </a:rPr>
              <a:t>At segments 00:03:19–04:03, </a:t>
            </a:r>
            <a:r>
              <a:rPr lang="en-US" sz="1200" kern="1200" dirty="0" err="1">
                <a:solidFill>
                  <a:schemeClr val="tx1"/>
                </a:solidFill>
                <a:latin typeface="+mn-lt"/>
                <a:ea typeface="+mn-ea"/>
                <a:cs typeface="+mn-cs"/>
              </a:rPr>
              <a:t>Ashlynn</a:t>
            </a:r>
            <a:r>
              <a:rPr lang="en-US" sz="1200" kern="1200" dirty="0">
                <a:solidFill>
                  <a:schemeClr val="tx1"/>
                </a:solidFill>
                <a:latin typeface="+mn-lt"/>
                <a:ea typeface="+mn-ea"/>
                <a:cs typeface="+mn-cs"/>
              </a:rPr>
              <a:t> uses science ideas to support her claim. She doesn’t explicitly mention atoms and molecules, but when she responds to the teacher’s question at 00:03:19, we can assume that’s what she’s referring to. </a:t>
            </a:r>
          </a:p>
          <a:p>
            <a:pPr marL="137160" indent="-137160">
              <a:buFont typeface="Arial" pitchFamily="34" charset="0"/>
              <a:buChar char="•"/>
            </a:pPr>
            <a:r>
              <a:rPr lang="en-US" sz="1200" kern="1200" dirty="0">
                <a:solidFill>
                  <a:schemeClr val="tx1"/>
                </a:solidFill>
                <a:latin typeface="+mn-lt"/>
                <a:ea typeface="+mn-ea"/>
                <a:cs typeface="+mn-cs"/>
              </a:rPr>
              <a:t>At segment 00:03:59, </a:t>
            </a:r>
            <a:r>
              <a:rPr lang="en-US" sz="1200" kern="1200" dirty="0" err="1">
                <a:solidFill>
                  <a:schemeClr val="tx1"/>
                </a:solidFill>
                <a:latin typeface="+mn-lt"/>
                <a:ea typeface="+mn-ea"/>
                <a:cs typeface="+mn-cs"/>
              </a:rPr>
              <a:t>Ashlynn</a:t>
            </a:r>
            <a:r>
              <a:rPr lang="en-US" sz="1200" kern="1200" dirty="0">
                <a:solidFill>
                  <a:schemeClr val="tx1"/>
                </a:solidFill>
                <a:latin typeface="+mn-lt"/>
                <a:ea typeface="+mn-ea"/>
                <a:cs typeface="+mn-cs"/>
              </a:rPr>
              <a:t> uses logical reasoning to develop her explanation by showing that if atoms or molecules had been created or destroyed, the balance scale would have tipped, indicating that the Lego ice and water molecules had different weights. </a:t>
            </a:r>
            <a:endParaRPr lang="en-US" baseline="0" dirty="0"/>
          </a:p>
        </p:txBody>
      </p:sp>
    </p:spTree>
    <p:extLst>
      <p:ext uri="{BB962C8B-B14F-4D97-AF65-F5344CB8AC3E}">
        <p14:creationId xmlns:p14="http://schemas.microsoft.com/office/powerpoint/2010/main" val="525567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a:t>
            </a:r>
            <a:r>
              <a:rPr lang="en-US" dirty="0"/>
              <a:t> min</a:t>
            </a:r>
          </a:p>
          <a:p>
            <a:pPr marL="0" indent="0">
              <a:buNone/>
            </a:pPr>
            <a:endParaRPr lang="en-US" sz="1200" kern="1200" baseline="0" dirty="0">
              <a:solidFill>
                <a:schemeClr val="tx1"/>
              </a:solidFill>
              <a:effectLst/>
              <a:latin typeface="+mn-lt"/>
              <a:ea typeface="+mn-ea"/>
              <a:cs typeface="+mn-cs"/>
            </a:endParaRPr>
          </a:p>
          <a:p>
            <a:r>
              <a:rPr lang="en-US" sz="1200" kern="1200" dirty="0">
                <a:solidFill>
                  <a:schemeClr val="tx1"/>
                </a:solidFill>
                <a:latin typeface="+mn-lt"/>
                <a:ea typeface="+mn-ea"/>
                <a:cs typeface="+mn-cs"/>
              </a:rPr>
              <a:t>a. “Now we’re going to look at another video clip and focus on identifying strategy 5: Engage students in constructing explanations and arguments.”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context of the lesson at the top of the transcript for video clip 2 (handout 3.4 in the PD program</a:t>
            </a:r>
            <a:r>
              <a:rPr lang="en-US" sz="1200" kern="1200" baseline="0" dirty="0">
                <a:solidFill>
                  <a:schemeClr val="tx1"/>
                </a:solidFill>
                <a:latin typeface="+mn-lt"/>
                <a:ea typeface="+mn-ea"/>
                <a:cs typeface="+mn-cs"/>
              </a:rPr>
              <a:t> binder</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9808C13C-847F-4B58-97D9-13B05A934034}" type="slidenum">
              <a:rPr lang="en-US" smtClean="0"/>
              <a:pPr>
                <a:defRPr/>
              </a:pPr>
              <a:t>18</a:t>
            </a:fld>
            <a:endParaRPr lang="en-US"/>
          </a:p>
        </p:txBody>
      </p:sp>
    </p:spTree>
    <p:extLst>
      <p:ext uri="{BB962C8B-B14F-4D97-AF65-F5344CB8AC3E}">
        <p14:creationId xmlns:p14="http://schemas.microsoft.com/office/powerpoint/2010/main" val="1588331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25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lvl="0"/>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“For the first analysis question on the slide, study the video transcript and come up with a claim, evidence, and reasoning to support your claim. For the second analysis question, consider alternative moves the teacher could have made as you identify any missed opportunities.”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After participants have</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shared their analyses, ask, “Were there any missed opportunities for engaging students in constructing explanations and arguments?”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Reflect:</a:t>
            </a:r>
            <a:r>
              <a:rPr lang="en-US" sz="1200" kern="1200" dirty="0">
                <a:solidFill>
                  <a:schemeClr val="tx1"/>
                </a:solidFill>
                <a:latin typeface="+mn-lt"/>
                <a:ea typeface="+mn-ea"/>
                <a:cs typeface="+mn-cs"/>
              </a:rPr>
              <a:t> Discuss the reflection questions on the slide, making sure participants share specifically what they learned about strategy 5.</a:t>
            </a:r>
          </a:p>
          <a:p>
            <a:endParaRPr lang="en-US" sz="1200" kern="1200" dirty="0">
              <a:solidFill>
                <a:schemeClr val="tx1"/>
              </a:solidFill>
              <a:effectLst/>
              <a:latin typeface="+mn-lt"/>
              <a:ea typeface="+mn-ea"/>
              <a:cs typeface="+mn-cs"/>
            </a:endParaRPr>
          </a:p>
          <a:p>
            <a:pPr eaLnBrk="1" hangingPunct="1"/>
            <a:r>
              <a:rPr lang="en-US" b="1" baseline="0" dirty="0"/>
              <a:t>Observations:</a:t>
            </a:r>
          </a:p>
          <a:p>
            <a:pPr indent="-137160">
              <a:buFont typeface="Arial" pitchFamily="34" charset="0"/>
              <a:buChar char="•"/>
            </a:pPr>
            <a:r>
              <a:rPr lang="en-US" sz="1200" b="1" kern="1200" dirty="0">
                <a:solidFill>
                  <a:schemeClr val="tx1"/>
                </a:solidFill>
                <a:latin typeface="+mn-lt"/>
                <a:ea typeface="+mn-ea"/>
                <a:cs typeface="+mn-cs"/>
              </a:rPr>
              <a:t>Possible claim: </a:t>
            </a:r>
            <a:r>
              <a:rPr lang="en-US" sz="1200" kern="1200" dirty="0">
                <a:solidFill>
                  <a:schemeClr val="tx1"/>
                </a:solidFill>
                <a:latin typeface="+mn-lt"/>
                <a:ea typeface="+mn-ea"/>
                <a:cs typeface="+mn-cs"/>
              </a:rPr>
              <a:t>Matter isn’t created or destroyed when it changes from a solid to a liquid or from a liquid to a solid.</a:t>
            </a:r>
            <a:r>
              <a:rPr lang="en-US" sz="1200" b="1" kern="1200" dirty="0">
                <a:solidFill>
                  <a:schemeClr val="tx1"/>
                </a:solidFill>
                <a:latin typeface="+mn-lt"/>
                <a:ea typeface="+mn-ea"/>
                <a:cs typeface="+mn-cs"/>
              </a:rPr>
              <a:t> </a:t>
            </a:r>
            <a:r>
              <a:rPr lang="en-US" sz="1200" i="1" kern="1200" dirty="0">
                <a:solidFill>
                  <a:schemeClr val="tx1"/>
                </a:solidFill>
                <a:latin typeface="+mn-lt"/>
                <a:ea typeface="+mn-ea"/>
                <a:cs typeface="+mn-cs"/>
              </a:rPr>
              <a:t>[Students understand that the state of matter (whether the water is frozen or at room temperature) doesn’t contribute to either bottles’ weight, which confirms the idea that matter is neither created nor destroyed.]</a:t>
            </a:r>
            <a:endParaRPr lang="en-US" sz="1200" kern="1200" dirty="0">
              <a:solidFill>
                <a:schemeClr val="tx1"/>
              </a:solidFill>
              <a:latin typeface="+mn-lt"/>
              <a:ea typeface="+mn-ea"/>
              <a:cs typeface="+mn-cs"/>
            </a:endParaRPr>
          </a:p>
          <a:p>
            <a:pPr indent="-137160">
              <a:buFont typeface="Arial" pitchFamily="34" charset="0"/>
              <a:buChar char="•"/>
            </a:pPr>
            <a:endParaRPr lang="en-US" sz="1200" b="1" kern="1200" dirty="0">
              <a:solidFill>
                <a:schemeClr val="tx1"/>
              </a:solidFill>
              <a:latin typeface="+mn-lt"/>
              <a:ea typeface="+mn-ea"/>
              <a:cs typeface="+mn-cs"/>
            </a:endParaRPr>
          </a:p>
          <a:p>
            <a:pPr indent="-137160">
              <a:buFont typeface="Arial" pitchFamily="34" charset="0"/>
              <a:buChar char="•"/>
            </a:pPr>
            <a:r>
              <a:rPr lang="en-US" sz="1200" b="1" kern="1200" dirty="0">
                <a:solidFill>
                  <a:schemeClr val="tx1"/>
                </a:solidFill>
                <a:latin typeface="+mn-lt"/>
                <a:ea typeface="+mn-ea"/>
                <a:cs typeface="+mn-cs"/>
              </a:rPr>
              <a:t>Evidence: </a:t>
            </a:r>
            <a:r>
              <a:rPr lang="en-US" sz="1200" kern="1200" dirty="0">
                <a:solidFill>
                  <a:schemeClr val="tx1"/>
                </a:solidFill>
                <a:latin typeface="+mn-lt"/>
                <a:ea typeface="+mn-ea"/>
                <a:cs typeface="+mn-cs"/>
              </a:rPr>
              <a:t>Students seem to agree that both the ice and the water weigh the same, as well as the Lego ice and water molecules (video segments 00:00:18–00:26; 00:00:47; 00:02:08; 00:02:38; 00:02:40). At segment 00:02:06, </a:t>
            </a:r>
            <a:r>
              <a:rPr lang="en-US" sz="1200" kern="1200" dirty="0" err="1">
                <a:solidFill>
                  <a:schemeClr val="tx1"/>
                </a:solidFill>
                <a:latin typeface="+mn-lt"/>
                <a:ea typeface="+mn-ea"/>
                <a:cs typeface="+mn-cs"/>
              </a:rPr>
              <a:t>Jilissa</a:t>
            </a:r>
            <a:r>
              <a:rPr lang="en-US" sz="1200" kern="1200" dirty="0">
                <a:solidFill>
                  <a:schemeClr val="tx1"/>
                </a:solidFill>
                <a:latin typeface="+mn-lt"/>
                <a:ea typeface="+mn-ea"/>
                <a:cs typeface="+mn-cs"/>
              </a:rPr>
              <a:t> notes that no matter how you arrange the </a:t>
            </a:r>
            <a:r>
              <a:rPr lang="en-US" sz="1200" kern="1200" dirty="0" err="1">
                <a:solidFill>
                  <a:schemeClr val="tx1"/>
                </a:solidFill>
                <a:latin typeface="+mn-lt"/>
                <a:ea typeface="+mn-ea"/>
                <a:cs typeface="+mn-cs"/>
              </a:rPr>
              <a:t>Legos</a:t>
            </a:r>
            <a:r>
              <a:rPr lang="en-US" sz="1200" kern="1200" dirty="0">
                <a:solidFill>
                  <a:schemeClr val="tx1"/>
                </a:solidFill>
                <a:latin typeface="+mn-lt"/>
                <a:ea typeface="+mn-ea"/>
                <a:cs typeface="+mn-cs"/>
              </a:rPr>
              <a:t> on the balance, they still balance (weigh the same). It isn’t clear whether students understand that the </a:t>
            </a:r>
            <a:r>
              <a:rPr lang="en-US" sz="1200" kern="1200" dirty="0" err="1">
                <a:solidFill>
                  <a:schemeClr val="tx1"/>
                </a:solidFill>
                <a:latin typeface="+mn-lt"/>
                <a:ea typeface="+mn-ea"/>
                <a:cs typeface="+mn-cs"/>
              </a:rPr>
              <a:t>Legos</a:t>
            </a:r>
            <a:r>
              <a:rPr lang="en-US" sz="1200" kern="1200" dirty="0">
                <a:solidFill>
                  <a:schemeClr val="tx1"/>
                </a:solidFill>
                <a:latin typeface="+mn-lt"/>
                <a:ea typeface="+mn-ea"/>
                <a:cs typeface="+mn-cs"/>
              </a:rPr>
              <a:t> represent atoms and molecules. The teacher is the only person who actually uses the words </a:t>
            </a:r>
            <a:r>
              <a:rPr lang="en-US" sz="1200" i="1" kern="1200" dirty="0">
                <a:solidFill>
                  <a:schemeClr val="tx1"/>
                </a:solidFill>
                <a:latin typeface="+mn-lt"/>
                <a:ea typeface="+mn-ea"/>
                <a:cs typeface="+mn-cs"/>
              </a:rPr>
              <a:t>atoms</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molecules</a:t>
            </a:r>
            <a:r>
              <a:rPr lang="en-US" sz="1200" kern="1200" dirty="0">
                <a:solidFill>
                  <a:schemeClr val="tx1"/>
                </a:solidFill>
                <a:latin typeface="+mn-lt"/>
                <a:ea typeface="+mn-ea"/>
                <a:cs typeface="+mn-cs"/>
              </a:rPr>
              <a:t> in this clip (e.g., segments 00:02:44; 00:03:19). </a:t>
            </a:r>
            <a:r>
              <a:rPr lang="en-US" sz="1200" kern="1200" dirty="0" err="1">
                <a:solidFill>
                  <a:schemeClr val="tx1"/>
                </a:solidFill>
                <a:latin typeface="+mn-lt"/>
                <a:ea typeface="+mn-ea"/>
                <a:cs typeface="+mn-cs"/>
              </a:rPr>
              <a:t>Ashlynn</a:t>
            </a:r>
            <a:r>
              <a:rPr lang="en-US" sz="1200" kern="1200" dirty="0">
                <a:solidFill>
                  <a:schemeClr val="tx1"/>
                </a:solidFill>
                <a:latin typeface="+mn-lt"/>
                <a:ea typeface="+mn-ea"/>
                <a:cs typeface="+mn-cs"/>
              </a:rPr>
              <a:t> seems to understand how their evidence supports the idea that matter isn’t gained or lost when ice changes to water (segments 00:03:19–03:59).</a:t>
            </a:r>
          </a:p>
          <a:p>
            <a:endParaRPr lang="en-US" sz="1200" kern="1200" dirty="0">
              <a:solidFill>
                <a:schemeClr val="tx1"/>
              </a:solidFill>
              <a:latin typeface="+mn-lt"/>
              <a:ea typeface="+mn-ea"/>
              <a:cs typeface="+mn-cs"/>
            </a:endParaRPr>
          </a:p>
          <a:p>
            <a:pPr indent="-137160">
              <a:buFont typeface="Arial" pitchFamily="34" charset="0"/>
              <a:buChar char="•"/>
            </a:pPr>
            <a:r>
              <a:rPr lang="en-US" sz="1200" b="1" kern="1200" dirty="0">
                <a:solidFill>
                  <a:schemeClr val="tx1"/>
                </a:solidFill>
                <a:latin typeface="+mn-lt"/>
                <a:ea typeface="+mn-ea"/>
                <a:cs typeface="+mn-cs"/>
              </a:rPr>
              <a:t>Missed opportunities to construct explanations or arguments: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At video segment 00:00:31, the teacher could have challenged students to explain their observations about water and ice by asking, “So was any matter lost or gained when the water in the bottle froze and changed to ice? Make a claim and support it with evidence.”</a:t>
            </a:r>
          </a:p>
          <a:p>
            <a:pPr marL="320040" indent="-137160">
              <a:buFont typeface="Arial" pitchFamily="34" charset="0"/>
              <a:buChar char="•"/>
            </a:pPr>
            <a:r>
              <a:rPr lang="en-US" sz="1200" kern="1200" dirty="0">
                <a:solidFill>
                  <a:schemeClr val="tx1"/>
                </a:solidFill>
                <a:latin typeface="+mn-lt"/>
                <a:ea typeface="+mn-ea"/>
                <a:cs typeface="+mn-cs"/>
              </a:rPr>
              <a:t>When one group says that the number of atoms is different, and another group says it’s the same (segments 00:01:35–01:36), the teacher could have used this opportunity to present an alternative explanation for students to consider. </a:t>
            </a:r>
          </a:p>
          <a:p>
            <a:pPr marL="320040" indent="-137160">
              <a:buFont typeface="Arial" pitchFamily="34" charset="0"/>
              <a:buChar char="•"/>
            </a:pPr>
            <a:r>
              <a:rPr lang="en-US" sz="1200" kern="1200" dirty="0">
                <a:solidFill>
                  <a:schemeClr val="tx1"/>
                </a:solidFill>
                <a:latin typeface="+mn-lt"/>
                <a:ea typeface="+mn-ea"/>
                <a:cs typeface="+mn-cs"/>
              </a:rPr>
              <a:t>At segments 00:02:16–02:22, after </a:t>
            </a:r>
            <a:r>
              <a:rPr lang="en-US" sz="1200" kern="1200" dirty="0" err="1">
                <a:solidFill>
                  <a:schemeClr val="tx1"/>
                </a:solidFill>
                <a:latin typeface="+mn-lt"/>
                <a:ea typeface="+mn-ea"/>
                <a:cs typeface="+mn-cs"/>
              </a:rPr>
              <a:t>Jilissa</a:t>
            </a:r>
            <a:r>
              <a:rPr lang="en-US" sz="1200" kern="1200" dirty="0">
                <a:solidFill>
                  <a:schemeClr val="tx1"/>
                </a:solidFill>
                <a:latin typeface="+mn-lt"/>
                <a:ea typeface="+mn-ea"/>
                <a:cs typeface="+mn-cs"/>
              </a:rPr>
              <a:t> shares her idea that the </a:t>
            </a:r>
            <a:r>
              <a:rPr lang="en-US" sz="1200" kern="1200" dirty="0" err="1">
                <a:solidFill>
                  <a:schemeClr val="tx1"/>
                </a:solidFill>
                <a:latin typeface="+mn-lt"/>
                <a:ea typeface="+mn-ea"/>
                <a:cs typeface="+mn-cs"/>
              </a:rPr>
              <a:t>Legos</a:t>
            </a:r>
            <a:r>
              <a:rPr lang="en-US" sz="1200" kern="1200" dirty="0">
                <a:solidFill>
                  <a:schemeClr val="tx1"/>
                </a:solidFill>
                <a:latin typeface="+mn-lt"/>
                <a:ea typeface="+mn-ea"/>
                <a:cs typeface="+mn-cs"/>
              </a:rPr>
              <a:t> weigh the same no matter how you arrange them on the balance scale, the teacher could have challenged students to disagree instead of just asking, “You guys agree?” For example, the teacher could have challenged students to construct an argument by asking, “Can anyone think of a way to rearrange the </a:t>
            </a:r>
            <a:r>
              <a:rPr lang="en-US" sz="1200" kern="1200" dirty="0" err="1">
                <a:solidFill>
                  <a:schemeClr val="tx1"/>
                </a:solidFill>
                <a:latin typeface="+mn-lt"/>
                <a:ea typeface="+mn-ea"/>
                <a:cs typeface="+mn-cs"/>
              </a:rPr>
              <a:t>Legos</a:t>
            </a:r>
            <a:r>
              <a:rPr lang="en-US" sz="1200" kern="1200" dirty="0">
                <a:solidFill>
                  <a:schemeClr val="tx1"/>
                </a:solidFill>
                <a:latin typeface="+mn-lt"/>
                <a:ea typeface="+mn-ea"/>
                <a:cs typeface="+mn-cs"/>
              </a:rPr>
              <a:t> so that they don’t weigh the same? What does this tell us about atoms and molecules?”</a:t>
            </a:r>
            <a:endParaRPr lang="en-US" b="1" baseline="0" dirty="0"/>
          </a:p>
        </p:txBody>
      </p:sp>
    </p:spTree>
    <p:extLst>
      <p:ext uri="{BB962C8B-B14F-4D97-AF65-F5344CB8AC3E}">
        <p14:creationId xmlns:p14="http://schemas.microsoft.com/office/powerpoint/2010/main" val="366800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dirty="0"/>
              <a:t>a. </a:t>
            </a:r>
            <a:r>
              <a:rPr lang="en-US" sz="1200" kern="1200" dirty="0">
                <a:solidFill>
                  <a:schemeClr val="tx1"/>
                </a:solidFill>
                <a:effectLst/>
                <a:latin typeface="+mn-lt"/>
                <a:ea typeface="+mn-ea"/>
                <a:cs typeface="+mn-cs"/>
              </a:rPr>
              <a:t>Talk through the agenda for the day.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334075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lvl="0"/>
            <a:r>
              <a:rPr lang="en-US" sz="1200" kern="1200" dirty="0">
                <a:solidFill>
                  <a:schemeClr val="tx1"/>
                </a:solidFill>
                <a:latin typeface="+mn-lt"/>
                <a:ea typeface="+mn-ea"/>
                <a:cs typeface="+mn-cs"/>
              </a:rPr>
              <a:t>a. “Let’s reflect on some key ideas you can take away from your lesson analysis experiences. These ideas may not reflect your personal experiences with lesson analysis so far, but hopefully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you’ll see their value in the lesson analysis process over time.”</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b. Read</a:t>
            </a:r>
            <a:r>
              <a:rPr lang="en-US" sz="1200" kern="1200" dirty="0">
                <a:solidFill>
                  <a:schemeClr val="tx1"/>
                </a:solidFill>
                <a:latin typeface="+mn-lt"/>
                <a:ea typeface="+mn-ea"/>
                <a:cs typeface="+mn-cs"/>
              </a:rPr>
              <a:t> the key ideas on the slide.</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c. Ask participants </a:t>
            </a:r>
            <a:r>
              <a:rPr lang="en-US" sz="1200" kern="1200" dirty="0">
                <a:solidFill>
                  <a:schemeClr val="tx1"/>
                </a:solidFill>
                <a:latin typeface="+mn-lt"/>
                <a:ea typeface="+mn-ea"/>
                <a:cs typeface="+mn-cs"/>
              </a:rPr>
              <a:t>for their reactions to these ideas.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a:p>
        </p:txBody>
      </p:sp>
    </p:spTree>
    <p:extLst>
      <p:ext uri="{BB962C8B-B14F-4D97-AF65-F5344CB8AC3E}">
        <p14:creationId xmlns:p14="http://schemas.microsoft.com/office/powerpoint/2010/main" val="1343882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Skip this activity if time is short.</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To summarize strategies 4 and 5, have participants work independently to create visuals that show how analysis and interpretation (strategy 4) are related to explanation and argumentation (strategy 5).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“Share and compare your visuals with a partner.”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questions did this activity raise for you?”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a:p>
        </p:txBody>
      </p:sp>
    </p:spTree>
    <p:extLst>
      <p:ext uri="{BB962C8B-B14F-4D97-AF65-F5344CB8AC3E}">
        <p14:creationId xmlns:p14="http://schemas.microsoft.com/office/powerpoint/2010/main" val="786487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dirty="0"/>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Review today’s lesson analysis focus question.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Think-Pair-Share:</a:t>
            </a:r>
            <a:r>
              <a:rPr lang="en-US" sz="1200" kern="1200" dirty="0">
                <a:solidFill>
                  <a:schemeClr val="tx1"/>
                </a:solidFill>
                <a:latin typeface="+mn-lt"/>
                <a:ea typeface="+mn-ea"/>
                <a:cs typeface="+mn-cs"/>
              </a:rPr>
              <a:t> “Think for a moment about this focus question and how you might convince parents or colleagues that analyzing data and constructing explanations moves student thinking forward toward deeper understandings of science ideas. Then share your ideas with an elbow partner.”</a:t>
            </a:r>
            <a:endParaRPr lang="en-US" dirty="0"/>
          </a:p>
        </p:txBody>
      </p:sp>
      <p:sp>
        <p:nvSpPr>
          <p:cNvPr id="5632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51DA0CA1-E2FD-44FC-84B6-D8C2863FF42D}" type="slidenum">
              <a:rPr lang="en-US" smtClean="0"/>
              <a:pPr eaLnBrk="1" hangingPunct="1"/>
              <a:t>22</a:t>
            </a:fld>
            <a:endParaRPr lang="en-US"/>
          </a:p>
        </p:txBody>
      </p:sp>
    </p:spTree>
    <p:extLst>
      <p:ext uri="{BB962C8B-B14F-4D97-AF65-F5344CB8AC3E}">
        <p14:creationId xmlns:p14="http://schemas.microsoft.com/office/powerpoint/2010/main" val="2461753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23</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altLang="en-US" dirty="0"/>
              <a:t>Less than 1 min</a:t>
            </a:r>
          </a:p>
          <a:p>
            <a:endParaRPr lang="en-US" altLang="en-US" dirty="0"/>
          </a:p>
          <a:p>
            <a:r>
              <a:rPr lang="en-US" sz="1200" kern="1200" dirty="0">
                <a:solidFill>
                  <a:schemeClr val="tx1"/>
                </a:solidFill>
                <a:latin typeface="+mn-lt"/>
                <a:ea typeface="+mn-ea"/>
                <a:cs typeface="+mn-cs"/>
              </a:rPr>
              <a:t>a. “Next, we’ll focus on deepening our science-content understandings of matter.”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Properties of Matter Content Background Document and Common Student Ideas about Properties of Matter. </a:t>
            </a:r>
          </a:p>
          <a:p>
            <a:endParaRPr lang="en-US" altLang="en-US" dirty="0"/>
          </a:p>
        </p:txBody>
      </p:sp>
    </p:spTree>
    <p:extLst>
      <p:ext uri="{BB962C8B-B14F-4D97-AF65-F5344CB8AC3E}">
        <p14:creationId xmlns:p14="http://schemas.microsoft.com/office/powerpoint/2010/main" val="2113866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 min</a:t>
            </a:r>
          </a:p>
          <a:p>
            <a:endParaRPr lang="en-US" baseline="0" dirty="0"/>
          </a:p>
          <a:p>
            <a:r>
              <a:rPr lang="en-US" sz="1200" kern="1200" dirty="0">
                <a:solidFill>
                  <a:schemeClr val="tx1"/>
                </a:solidFill>
                <a:latin typeface="+mn-lt"/>
                <a:ea typeface="+mn-ea"/>
                <a:cs typeface="+mn-cs"/>
              </a:rPr>
              <a:t>a. Review the unit central questions on the slide and ask participants to locate the initial answers they wrote in their science notebooks last time.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(3 min):</a:t>
            </a:r>
            <a:r>
              <a:rPr lang="en-US" sz="1200" kern="1200" dirty="0">
                <a:solidFill>
                  <a:schemeClr val="tx1"/>
                </a:solidFill>
                <a:latin typeface="+mn-lt"/>
                <a:ea typeface="+mn-ea"/>
                <a:cs typeface="+mn-cs"/>
              </a:rPr>
              <a:t> “Take a moment to review your initial ideas for answering these questions. Then revise your answers in your science notebooks based on what we learned about matter in our previous content deepening session.”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(3 min): </a:t>
            </a:r>
            <a:r>
              <a:rPr lang="en-US" sz="1200" kern="1200" dirty="0">
                <a:solidFill>
                  <a:schemeClr val="tx1"/>
                </a:solidFill>
                <a:latin typeface="+mn-lt"/>
                <a:ea typeface="+mn-ea"/>
                <a:cs typeface="+mn-cs"/>
              </a:rPr>
              <a:t>Invite participants to share their answers and ideas. Record key ideas on chart paper and ask probe and challenge questions related to matter, atoms, and molecules.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372138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778FD-A078-C74D-A733-E98B8C10F47E}" type="slidenum">
              <a:rPr lang="en-US">
                <a:solidFill>
                  <a:prstClr val="black"/>
                </a:solidFill>
              </a:rPr>
              <a:pPr/>
              <a:t>25</a:t>
            </a:fld>
            <a:endParaRPr lang="en-US">
              <a:solidFill>
                <a:prstClr val="black"/>
              </a:solidFill>
            </a:endParaRPr>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p:txBody>
          <a:bodyPr/>
          <a:lstStyle/>
          <a:p>
            <a:pPr marL="285750" marR="0" lvl="0" indent="-285750">
              <a:spcBef>
                <a:spcPts val="600"/>
              </a:spcBef>
              <a:spcAft>
                <a:spcPts val="600"/>
              </a:spcAft>
              <a:buSzPts val="1000"/>
              <a:buFont typeface="+mj-lt"/>
              <a:buNone/>
              <a:tabLst>
                <a:tab pos="137160" algn="l"/>
                <a:tab pos="228600" algn="l"/>
                <a:tab pos="137160" algn="l"/>
              </a:tabLst>
            </a:pPr>
            <a:r>
              <a:rPr lang="en-US" dirty="0"/>
              <a:t>3</a:t>
            </a:r>
            <a:r>
              <a:rPr lang="en-US" baseline="0" dirty="0"/>
              <a:t> min</a:t>
            </a:r>
          </a:p>
          <a:p>
            <a:pPr marL="285750" marR="0" lvl="0" indent="-285750">
              <a:spcBef>
                <a:spcPts val="600"/>
              </a:spcBef>
              <a:spcAft>
                <a:spcPts val="600"/>
              </a:spcAft>
              <a:buSzPts val="1000"/>
              <a:buFont typeface="+mj-lt"/>
              <a:buNone/>
              <a:tabLst>
                <a:tab pos="137160" algn="l"/>
                <a:tab pos="228600" algn="l"/>
                <a:tab pos="137160" algn="l"/>
              </a:tabLst>
            </a:pPr>
            <a:endParaRPr lang="en-US" baseline="0" dirty="0"/>
          </a:p>
          <a:p>
            <a:r>
              <a:rPr lang="en-US" sz="1200" kern="1200" dirty="0">
                <a:solidFill>
                  <a:schemeClr val="tx1"/>
                </a:solidFill>
                <a:latin typeface="+mn-lt"/>
                <a:ea typeface="+mn-ea"/>
                <a:cs typeface="+mn-cs"/>
              </a:rPr>
              <a:t>a. Review the key ideas about matter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 previous sessions, we explored water as an example of matter. We know that a water molecule is made up of two hydrogen atoms and one oxygen atom, and that water molecules are arranged and move differently as a solid and a liquid. In a liquid, for instance, the molecules are loosely attracted to one another and move around more freely, flowing or sliding past each other. How would you describe the arrangement and movement of molecules in a solid like ice?”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r>
              <a:rPr lang="en-US" sz="1200" kern="1200" dirty="0">
                <a:solidFill>
                  <a:schemeClr val="tx1"/>
                </a:solidFill>
                <a:latin typeface="+mn-lt"/>
                <a:ea typeface="+mn-ea"/>
                <a:cs typeface="+mn-cs"/>
              </a:rPr>
              <a:t> In a solid, the molecules are tightly arranged in a rigid structure and vibrate in place. This is how a solid retains its shape and form.</a:t>
            </a:r>
            <a:endParaRPr lang="en-US" dirty="0"/>
          </a:p>
        </p:txBody>
      </p:sp>
    </p:spTree>
    <p:extLst>
      <p:ext uri="{BB962C8B-B14F-4D97-AF65-F5344CB8AC3E}">
        <p14:creationId xmlns:p14="http://schemas.microsoft.com/office/powerpoint/2010/main" val="1809009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Less than 1 min</a:t>
            </a:r>
          </a:p>
          <a:p>
            <a:pPr defTabSz="931774">
              <a:defRPr/>
            </a:pPr>
            <a:endParaRPr lang="en-US" dirty="0"/>
          </a:p>
          <a:p>
            <a:pPr marL="0" lvl="1"/>
            <a:r>
              <a:rPr lang="en-US" sz="1200" kern="1200" dirty="0">
                <a:solidFill>
                  <a:schemeClr val="tx1"/>
                </a:solidFill>
                <a:latin typeface="+mn-lt"/>
                <a:ea typeface="+mn-ea"/>
                <a:cs typeface="+mn-cs"/>
              </a:rPr>
              <a:t>a. Read the focus questions on the slide. </a:t>
            </a:r>
          </a:p>
          <a:p>
            <a:pPr marL="0" lvl="1"/>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pair up with an elbow partner and share their initial ideas for answering the first focus question.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ideas with the group. During this share-out, record key ideas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26</a:t>
            </a:fld>
            <a:endParaRPr lang="en-US"/>
          </a:p>
        </p:txBody>
      </p:sp>
    </p:spTree>
    <p:extLst>
      <p:ext uri="{BB962C8B-B14F-4D97-AF65-F5344CB8AC3E}">
        <p14:creationId xmlns:p14="http://schemas.microsoft.com/office/powerpoint/2010/main" val="2228205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25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Make sure to turn the griddle on, set it at low to medium heat, and let it warm up before the demonstration. Don’t place the beakers containing the chocolate, crayons, and butter on the griddle until the demonstration begins. Caution participants not to get too close to the heated griddle or beakers.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“In lessons 1 and 2 of this unit on matter, our students will explore physical changes that</a:t>
            </a:r>
            <a:r>
              <a:rPr lang="en-US" sz="1200" kern="1200" baseline="0" dirty="0">
                <a:solidFill>
                  <a:schemeClr val="tx1"/>
                </a:solidFill>
                <a:latin typeface="+mn-lt"/>
                <a:ea typeface="+mn-ea"/>
                <a:cs typeface="+mn-cs"/>
              </a:rPr>
              <a:t> happen when heat is added to different kinds of matter. Today we’ll </a:t>
            </a:r>
            <a:r>
              <a:rPr lang="en-US" sz="1200" kern="1200" dirty="0">
                <a:solidFill>
                  <a:schemeClr val="tx1"/>
                </a:solidFill>
                <a:latin typeface="+mn-lt"/>
                <a:ea typeface="+mn-ea"/>
                <a:cs typeface="+mn-cs"/>
              </a:rPr>
              <a:t>explore some of these changes as well. Make sure to keep our first two-part</a:t>
            </a:r>
            <a:r>
              <a:rPr lang="en-US" sz="1200" kern="1200" baseline="0" dirty="0">
                <a:solidFill>
                  <a:schemeClr val="tx1"/>
                </a:solidFill>
                <a:latin typeface="+mn-lt"/>
                <a:ea typeface="+mn-ea"/>
                <a:cs typeface="+mn-cs"/>
              </a:rPr>
              <a:t> focus question </a:t>
            </a:r>
            <a:r>
              <a:rPr lang="en-US" sz="1200" kern="1200" dirty="0">
                <a:solidFill>
                  <a:schemeClr val="tx1"/>
                </a:solidFill>
                <a:latin typeface="+mn-lt"/>
                <a:ea typeface="+mn-ea"/>
                <a:cs typeface="+mn-cs"/>
              </a:rPr>
              <a:t>in mind throughout this investigation: </a:t>
            </a:r>
            <a:r>
              <a:rPr lang="en-US" sz="1200" i="1" kern="1200" dirty="0">
                <a:solidFill>
                  <a:schemeClr val="tx1"/>
                </a:solidFill>
                <a:latin typeface="+mn-lt"/>
                <a:ea typeface="+mn-ea"/>
                <a:cs typeface="+mn-cs"/>
              </a:rPr>
              <a:t>Are physical changes reversible at room temperature? What is your evidence?</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gather around the table for the demonstration. Place the three beakers containing the chocolate, crayons, and butter on the preheated griddle. The griddle should be warm enough to begin melting the substances. Ask participants to observe the substances melting and record their observations in their science notebooks.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the chocolate and crayons aren’t melting quickly enough, you may need to increase the temperature to 200 or 300 degrees.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each substance reaches its melting point, remove it from the griddle and place it on a pot holder to cool at room temperature. After removing all three substances from the heat, turn off the griddle.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While the substances are cooling, advance to the next slide and discuss the question.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295067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None/>
            </a:pPr>
            <a:r>
              <a:rPr lang="en-US" sz="1800" dirty="0"/>
              <a:t>10</a:t>
            </a:r>
            <a:r>
              <a:rPr lang="en-US" sz="1800" baseline="0" dirty="0"/>
              <a:t> min</a:t>
            </a:r>
          </a:p>
          <a:p>
            <a:pPr marL="228600" lvl="0" indent="-228600">
              <a:buFont typeface="+mj-lt"/>
              <a:buNone/>
            </a:pPr>
            <a:endParaRPr lang="en-US" sz="1800" baseline="0" dirty="0"/>
          </a:p>
          <a:p>
            <a:r>
              <a:rPr lang="en-US" sz="1200" kern="1200" dirty="0">
                <a:solidFill>
                  <a:schemeClr val="tx1"/>
                </a:solidFill>
                <a:latin typeface="+mn-lt"/>
                <a:ea typeface="+mn-ea"/>
                <a:cs typeface="+mn-cs"/>
              </a:rPr>
              <a:t>a. “As we give these substances time to cool, let’s consider the questions on the slide: </a:t>
            </a:r>
            <a:r>
              <a:rPr lang="en-US" sz="1200" i="1" kern="1200" dirty="0">
                <a:solidFill>
                  <a:schemeClr val="tx1"/>
                </a:solidFill>
                <a:latin typeface="+mn-lt"/>
                <a:ea typeface="+mn-ea"/>
                <a:cs typeface="+mn-cs"/>
              </a:rPr>
              <a:t>How would your students describe the characteristics of solid butter and liquid butter? What science words might they use?</a:t>
            </a:r>
            <a:r>
              <a:rPr lang="en-US" sz="1200" kern="1200" dirty="0">
                <a:solidFill>
                  <a:schemeClr val="tx1"/>
                </a:solidFill>
                <a:latin typeface="+mn-lt"/>
                <a:ea typeface="+mn-ea"/>
                <a:cs typeface="+mn-cs"/>
              </a:rPr>
              <a:t> Reflect on this for a moment; then write a possible student response in your science notebooks.”</a:t>
            </a:r>
          </a:p>
          <a:p>
            <a:pPr marL="0" lvl="1"/>
            <a:r>
              <a:rPr lang="en-US" sz="1200" kern="1200" dirty="0">
                <a:solidFill>
                  <a:schemeClr val="tx1"/>
                </a:solidFill>
                <a:latin typeface="+mn-lt"/>
                <a:ea typeface="+mn-ea"/>
                <a:cs typeface="+mn-cs"/>
              </a:rPr>
              <a:t> </a:t>
            </a: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Invite participants to share their ideas with the group. Feel free to contribute ideas based on your own classroom experiences. How do you think your own students would describe these substances? What science vocabulary do you think they’d use?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After the group discussion, ask participants to examine the three substances that are cooling and share their observations. At this point, the crayons will likely be changing back to a solid, but the chocolate and butter may still be liquids. </a:t>
            </a:r>
            <a:endParaRPr lang="en-US" sz="1800"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u="none" kern="1200" dirty="0">
                <a:solidFill>
                  <a:schemeClr val="tx1"/>
                </a:solidFill>
                <a:effectLst/>
                <a:latin typeface="+mn-lt"/>
                <a:ea typeface="+mn-ea"/>
                <a:cs typeface="+mn-cs"/>
              </a:rPr>
              <a:t>7</a:t>
            </a:r>
            <a:r>
              <a:rPr lang="en-US" sz="1200" i="0" u="none" kern="1200" baseline="0" dirty="0">
                <a:solidFill>
                  <a:schemeClr val="tx1"/>
                </a:solidFill>
                <a:effectLst/>
                <a:latin typeface="+mn-lt"/>
                <a:ea typeface="+mn-ea"/>
                <a:cs typeface="+mn-cs"/>
              </a:rPr>
              <a:t> min</a:t>
            </a:r>
          </a:p>
          <a:p>
            <a:endParaRPr lang="en-US" sz="1200" i="0" u="none" kern="1200" baseline="0" dirty="0">
              <a:solidFill>
                <a:schemeClr val="tx1"/>
              </a:solidFill>
              <a:effectLst/>
              <a:latin typeface="+mn-lt"/>
              <a:ea typeface="+mn-ea"/>
              <a:cs typeface="+mn-cs"/>
            </a:endParaRPr>
          </a:p>
          <a:p>
            <a:r>
              <a:rPr lang="en-US" sz="1200" kern="1200" dirty="0">
                <a:solidFill>
                  <a:schemeClr val="tx1"/>
                </a:solidFill>
                <a:latin typeface="+mn-lt"/>
                <a:ea typeface="+mn-ea"/>
                <a:cs typeface="+mn-cs"/>
              </a:rPr>
              <a:t>a. Read the NGSS disciplinary core idea on the slide and ask participants the following questions: </a:t>
            </a:r>
          </a:p>
          <a:p>
            <a:pPr marL="228600" indent="-137160">
              <a:buFont typeface="Arial" pitchFamily="34" charset="0"/>
              <a:buChar char="•"/>
            </a:pPr>
            <a:r>
              <a:rPr lang="en-US" sz="1200" kern="1200" dirty="0">
                <a:solidFill>
                  <a:schemeClr val="tx1"/>
                </a:solidFill>
                <a:latin typeface="+mn-lt"/>
                <a:ea typeface="+mn-ea"/>
                <a:cs typeface="+mn-cs"/>
              </a:rPr>
              <a:t>How might solid butter and liquid butter be suited to different purposes? </a:t>
            </a:r>
          </a:p>
          <a:p>
            <a:pPr marL="228600" indent="-137160">
              <a:buFont typeface="Arial" pitchFamily="34" charset="0"/>
              <a:buChar char="•"/>
            </a:pPr>
            <a:r>
              <a:rPr lang="en-US" sz="1200" kern="1200" dirty="0">
                <a:solidFill>
                  <a:schemeClr val="tx1"/>
                </a:solidFill>
                <a:latin typeface="+mn-lt"/>
                <a:ea typeface="+mn-ea"/>
                <a:cs typeface="+mn-cs"/>
              </a:rPr>
              <a:t>At what temperature range do you think liquid butter would change back to solid butter?</a:t>
            </a:r>
          </a:p>
          <a:p>
            <a:pPr marL="228600" indent="-137160">
              <a:buFont typeface="Arial" pitchFamily="34" charset="0"/>
              <a:buChar char="•"/>
            </a:pPr>
            <a:r>
              <a:rPr lang="en-US" sz="1200" kern="1200" dirty="0">
                <a:solidFill>
                  <a:schemeClr val="tx1"/>
                </a:solidFill>
                <a:latin typeface="+mn-lt"/>
                <a:ea typeface="+mn-ea"/>
                <a:cs typeface="+mn-cs"/>
              </a:rPr>
              <a:t>How might this temperature range differ from the temperature necessary for liquid water or melted chocolate to change back to a solid?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Elicit a variety of ideas from participants.</a:t>
            </a:r>
            <a:r>
              <a:rPr lang="en-US" dirty="0"/>
              <a:t> </a:t>
            </a:r>
            <a:endParaRPr lang="en-US"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514861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endParaRPr lang="en-US" sz="1200" kern="1200" baseline="0" dirty="0">
              <a:solidFill>
                <a:schemeClr val="tx1"/>
              </a:solidFill>
              <a:latin typeface="+mn-lt"/>
              <a:ea typeface="+mn-ea"/>
              <a:cs typeface="+mn-cs"/>
            </a:endParaRPr>
          </a:p>
          <a:p>
            <a:r>
              <a:rPr lang="en-US" sz="1200" kern="1200" dirty="0">
                <a:solidFill>
                  <a:schemeClr val="tx1"/>
                </a:solidFill>
                <a:latin typeface="+mn-lt"/>
                <a:ea typeface="+mn-ea"/>
                <a:cs typeface="+mn-cs"/>
              </a:rPr>
              <a:t>a. Invite participants to look at your feedback on their reflections from day 2 and offer reactions, comments, or follow-up questions.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Optional:</a:t>
            </a:r>
            <a:r>
              <a:rPr lang="en-US" sz="1200" kern="1200" dirty="0">
                <a:solidFill>
                  <a:schemeClr val="tx1"/>
                </a:solidFill>
                <a:latin typeface="+mn-lt"/>
                <a:ea typeface="+mn-ea"/>
                <a:cs typeface="+mn-cs"/>
              </a:rPr>
              <a:t> Give participants an opportunity to refine the norms for working together. </a:t>
            </a:r>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3270605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a:t>
            </a:r>
            <a:r>
              <a:rPr lang="en-US" baseline="0" dirty="0"/>
              <a:t>min</a:t>
            </a:r>
          </a:p>
          <a:p>
            <a:endParaRPr lang="en-US" baseline="0" dirty="0"/>
          </a:p>
          <a:p>
            <a:r>
              <a:rPr lang="en-US" sz="1200" kern="1200" dirty="0">
                <a:solidFill>
                  <a:schemeClr val="tx1"/>
                </a:solidFill>
                <a:latin typeface="+mn-lt"/>
                <a:ea typeface="+mn-ea"/>
                <a:cs typeface="+mn-cs"/>
              </a:rPr>
              <a:t>a. Review the unit central questions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“Let’s see if we can gather some additional data that will help us develop a more complete answer to our second unit central question.”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“But first, let’s review what we’ve learned so far about changes in matter.”</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372138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dirty="0">
                <a:latin typeface="+mn-lt"/>
                <a:cs typeface="Calibri"/>
              </a:rPr>
              <a:t>10 min</a:t>
            </a:r>
          </a:p>
          <a:p>
            <a:endParaRPr lang="en-US" sz="1200" u="none" dirty="0">
              <a:latin typeface="+mn-lt"/>
              <a:cs typeface="Calibri"/>
            </a:endParaRPr>
          </a:p>
          <a:p>
            <a:r>
              <a:rPr lang="en-US" sz="1200" kern="1200" dirty="0">
                <a:solidFill>
                  <a:schemeClr val="tx1"/>
                </a:solidFill>
                <a:latin typeface="+mn-lt"/>
                <a:ea typeface="+mn-ea"/>
                <a:cs typeface="+mn-cs"/>
              </a:rPr>
              <a:t>a. “In our previous content deepening sessions, we investigated two types of changes in matter: physical changes and chemical changes.”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“Who can describe what a physical change is? What happens to the molecules of a substance in a physical change? Does the substance itself change into something different?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During this discussion, use probe and challenge questions to make participants’ thinking visible and ensure scientific accuracy.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When heat is added to solid matter like ice, the molecules speed up, break away from their rigid structure, and begin moving around more freely as a liquid. In a liquid state, water molecules are still attracted to one another, but they can flow or slide past each other. Conversely, when heat is removed from liquid matter, the molecules slow down and join together in a rigid structure, where they vibrate in place as a solid. These physical changes in matter are reversible, so substances can change back and forth from solids to liquids and from</a:t>
            </a:r>
            <a:r>
              <a:rPr lang="en-US" sz="1200" kern="1200" baseline="0" dirty="0">
                <a:solidFill>
                  <a:schemeClr val="tx1"/>
                </a:solidFill>
                <a:latin typeface="+mn-lt"/>
                <a:ea typeface="+mn-ea"/>
                <a:cs typeface="+mn-cs"/>
              </a:rPr>
              <a:t> liquids to solids</a:t>
            </a:r>
            <a:r>
              <a:rPr lang="en-US" sz="1200" kern="1200" dirty="0">
                <a:solidFill>
                  <a:schemeClr val="tx1"/>
                </a:solidFill>
                <a:latin typeface="+mn-lt"/>
                <a:ea typeface="+mn-ea"/>
                <a:cs typeface="+mn-cs"/>
              </a:rPr>
              <a:t> when heat is added or removed. In physical changes the substance itself doesn’t change into a different substance; only the arrangement and movement of the molecules change.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“Who can describe what a chemical change is? What happens to the atoms and molecules of a substance in a chemical change? Does the substance itself remain the same or change into something different?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During this discussion, use probe and challenge questions to make participants’ thinking visible and ensure scientific accuracy.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Substances like vinegar and baking soda can undergo a chemical change when they’re mixed together. The atoms of each molecule separate and recombine (rearrange) in different ways to form entirely new molecules or substances (types of matter) with different properties than the original substances. One of the substances produced in a chemical reaction between vinegar and baking soda is carbon dioxide (CO</a:t>
            </a:r>
            <a:r>
              <a:rPr lang="en-US" sz="1200" kern="1200" baseline="-25000" dirty="0">
                <a:solidFill>
                  <a:schemeClr val="tx1"/>
                </a:solidFill>
                <a:latin typeface="+mn-lt"/>
                <a:ea typeface="+mn-ea"/>
                <a:cs typeface="+mn-cs"/>
              </a:rPr>
              <a:t>2</a:t>
            </a:r>
            <a:r>
              <a:rPr lang="en-US" sz="1200" kern="1200" dirty="0">
                <a:solidFill>
                  <a:schemeClr val="tx1"/>
                </a:solidFill>
                <a:latin typeface="+mn-lt"/>
                <a:ea typeface="+mn-ea"/>
                <a:cs typeface="+mn-cs"/>
              </a:rPr>
              <a:t>). This invisible gas is proof  that a chemical change has occurred.</a:t>
            </a:r>
            <a:r>
              <a:rPr lang="en-US" dirty="0"/>
              <a:t> </a:t>
            </a:r>
            <a:endParaRPr lang="en-US" sz="1200" baseline="0" dirty="0">
              <a:latin typeface="+mn-lt"/>
              <a:cs typeface="Calibri"/>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776804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7 min</a:t>
            </a:r>
          </a:p>
          <a:p>
            <a:pPr defTabSz="931774">
              <a:defRPr/>
            </a:pPr>
            <a:endParaRPr lang="en-US" dirty="0"/>
          </a:p>
          <a:p>
            <a:pPr marL="0" lvl="1"/>
            <a:r>
              <a:rPr lang="en-US" sz="1200" kern="1200" dirty="0">
                <a:solidFill>
                  <a:schemeClr val="tx1"/>
                </a:solidFill>
                <a:latin typeface="+mn-lt"/>
                <a:ea typeface="+mn-ea"/>
                <a:cs typeface="+mn-cs"/>
              </a:rPr>
              <a:t>a. Review the focus questions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answer these questions in their science notebooks, using evidence from the demonstration of melting and freezing and science ideas from previous content deepening sessions.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answers to the focus questions. Record key ideas on chart paper.</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a:p>
        </p:txBody>
      </p:sp>
    </p:spTree>
    <p:extLst>
      <p:ext uri="{BB962C8B-B14F-4D97-AF65-F5344CB8AC3E}">
        <p14:creationId xmlns:p14="http://schemas.microsoft.com/office/powerpoint/2010/main" val="2228205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7 min</a:t>
            </a:r>
          </a:p>
          <a:p>
            <a:pPr defTabSz="931774">
              <a:defRPr/>
            </a:pPr>
            <a:endParaRPr lang="en-US" dirty="0"/>
          </a:p>
          <a:p>
            <a:r>
              <a:rPr lang="en-US" sz="1200" kern="1200" dirty="0">
                <a:solidFill>
                  <a:schemeClr val="tx1"/>
                </a:solidFill>
                <a:latin typeface="+mn-lt"/>
                <a:ea typeface="+mn-ea"/>
                <a:cs typeface="+mn-cs"/>
              </a:rPr>
              <a:t>a. Read the focus questions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focus question requires us to prove something about molecules even though we can’t see them. But the beauty is that this is possible!”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pair up with an elbow partner and discuss their ideas for answering this question and ways they could prove their ideas are right. Encourage participants to consider examples of physical and chemical changes from content deepening work over the past few days.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initial ideas for answering the focus question and ways they could prove their ideas are right. Record participants’ ideas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33</a:t>
            </a:fld>
            <a:endParaRPr lang="en-US"/>
          </a:p>
        </p:txBody>
      </p:sp>
    </p:spTree>
    <p:extLst>
      <p:ext uri="{BB962C8B-B14F-4D97-AF65-F5344CB8AC3E}">
        <p14:creationId xmlns:p14="http://schemas.microsoft.com/office/powerpoint/2010/main" val="2228205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 min</a:t>
            </a:r>
          </a:p>
          <a:p>
            <a:endParaRPr lang="en-US" dirty="0"/>
          </a:p>
          <a:p>
            <a:r>
              <a:rPr lang="en-US" sz="1200" kern="1200" dirty="0">
                <a:solidFill>
                  <a:schemeClr val="tx1"/>
                </a:solidFill>
                <a:latin typeface="+mn-lt"/>
                <a:ea typeface="+mn-ea"/>
                <a:cs typeface="+mn-cs"/>
              </a:rPr>
              <a:t>a. “Since we can’t see molecules, we’ll use our Lego model again to help us design an experiment that will help us prove our ideas about whether atoms are created or destroyed when matter undergoes a physical or chemical change.”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Using the Lego images on the slide, work together as a group to design an experiment that will accomplish the specified goal.</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Accept all ideas at this point. The next few slides will help you acquaint participants with a specific experimental method.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During this design process, you may need to probe participants’ understandings of the following key science ideas:</a:t>
            </a:r>
          </a:p>
          <a:p>
            <a:pPr marL="228600" indent="-137160">
              <a:buFont typeface="Arial" pitchFamily="34" charset="0"/>
              <a:buChar char="•"/>
            </a:pPr>
            <a:r>
              <a:rPr lang="en-US" sz="1200" kern="1200" dirty="0">
                <a:solidFill>
                  <a:schemeClr val="tx1"/>
                </a:solidFill>
                <a:latin typeface="+mn-lt"/>
                <a:ea typeface="+mn-ea"/>
                <a:cs typeface="+mn-cs"/>
              </a:rPr>
              <a:t>In a physical change, the molecules aren’t rearranged. They simply occupy more or less space based on their arrangement and movement.</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In a chemical change, a reaction occurs in which the atoms of the original substances separate and recombine or rearrange to form new molecules or substances with different properties.</a:t>
            </a:r>
          </a:p>
          <a:p>
            <a:pPr marL="228600" indent="-137160">
              <a:buFont typeface="Arial" pitchFamily="34" charset="0"/>
              <a:buChar char="•"/>
            </a:pPr>
            <a:r>
              <a:rPr lang="en-US" sz="1200" kern="1200" dirty="0">
                <a:solidFill>
                  <a:schemeClr val="tx1"/>
                </a:solidFill>
                <a:latin typeface="+mn-lt"/>
                <a:ea typeface="+mn-ea"/>
                <a:cs typeface="+mn-cs"/>
              </a:rPr>
              <a:t>In both types of change, the number of atoms before the change equals the number of atoms after the change. This can be measured!</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a:p>
        </p:txBody>
      </p:sp>
    </p:spTree>
    <p:extLst>
      <p:ext uri="{BB962C8B-B14F-4D97-AF65-F5344CB8AC3E}">
        <p14:creationId xmlns:p14="http://schemas.microsoft.com/office/powerpoint/2010/main" val="10126489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Less</a:t>
            </a:r>
            <a:r>
              <a:rPr lang="en-US" baseline="0" dirty="0"/>
              <a:t> than 1 min</a:t>
            </a:r>
          </a:p>
          <a:p>
            <a:pPr marL="0" indent="0">
              <a:buNone/>
            </a:pPr>
            <a:endParaRPr lang="en-US" baseline="0" dirty="0"/>
          </a:p>
          <a:p>
            <a:pPr marL="0" indent="0">
              <a:buNone/>
            </a:pPr>
            <a:r>
              <a:rPr lang="en-US" sz="1200" kern="1200" dirty="0">
                <a:solidFill>
                  <a:schemeClr val="tx1"/>
                </a:solidFill>
                <a:latin typeface="+mn-lt"/>
                <a:ea typeface="+mn-ea"/>
                <a:cs typeface="+mn-cs"/>
              </a:rPr>
              <a:t>a. “First, let’s focus on physical changes in matter. Using a balance, we’ll test our ideas or hypotheses and make observations to determine with confidence whether atoms are created or destroyed or remain the same when matter undergoes a physical change.”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718829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15 min</a:t>
            </a:r>
            <a:endParaRPr lang="en-US" baseline="0" dirty="0"/>
          </a:p>
          <a:p>
            <a:pPr marL="0" indent="0">
              <a:buNone/>
            </a:pPr>
            <a:endParaRPr lang="en-US" baseline="0" dirty="0"/>
          </a:p>
          <a:p>
            <a:pPr marL="0" lvl="1"/>
            <a:r>
              <a:rPr lang="en-US" sz="1200" kern="1200" dirty="0">
                <a:solidFill>
                  <a:schemeClr val="tx1"/>
                </a:solidFill>
                <a:latin typeface="+mn-lt"/>
                <a:ea typeface="+mn-ea"/>
                <a:cs typeface="+mn-cs"/>
              </a:rPr>
              <a:t>a. Divide the group into two teams. Give the first team a balance scale, 24 white (hydrogen) </a:t>
            </a:r>
            <a:r>
              <a:rPr lang="en-US" sz="1200" kern="1200" dirty="0" err="1">
                <a:solidFill>
                  <a:schemeClr val="tx1"/>
                </a:solidFill>
                <a:latin typeface="+mn-lt"/>
                <a:ea typeface="+mn-ea"/>
                <a:cs typeface="+mn-cs"/>
              </a:rPr>
              <a:t>Legos</a:t>
            </a:r>
            <a:r>
              <a:rPr lang="en-US" sz="1200" kern="1200" dirty="0">
                <a:solidFill>
                  <a:schemeClr val="tx1"/>
                </a:solidFill>
                <a:latin typeface="+mn-lt"/>
                <a:ea typeface="+mn-ea"/>
                <a:cs typeface="+mn-cs"/>
              </a:rPr>
              <a:t>, and 12 red (oxygen) </a:t>
            </a:r>
            <a:r>
              <a:rPr lang="en-US" sz="1200" kern="1200" dirty="0" err="1">
                <a:solidFill>
                  <a:schemeClr val="tx1"/>
                </a:solidFill>
                <a:latin typeface="+mn-lt"/>
                <a:ea typeface="+mn-ea"/>
                <a:cs typeface="+mn-cs"/>
              </a:rPr>
              <a:t>Legos</a:t>
            </a:r>
            <a:r>
              <a:rPr lang="en-US" sz="1200" kern="1200" dirty="0">
                <a:solidFill>
                  <a:schemeClr val="tx1"/>
                </a:solidFill>
                <a:latin typeface="+mn-lt"/>
                <a:ea typeface="+mn-ea"/>
                <a:cs typeface="+mn-cs"/>
              </a:rPr>
              <a:t>. Give the second team a balance scale, one bottle of frozen water, and one bottle of room-temperature water.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Direct teams to follow the instructions on the slide.</a:t>
            </a:r>
          </a:p>
          <a:p>
            <a:pPr marL="228600" indent="-137160">
              <a:buFont typeface="Arial" pitchFamily="34" charset="0"/>
              <a:buChar char="•"/>
            </a:pPr>
            <a:r>
              <a:rPr lang="en-US" sz="1200" kern="1200" dirty="0">
                <a:solidFill>
                  <a:schemeClr val="tx1"/>
                </a:solidFill>
                <a:latin typeface="+mn-lt"/>
                <a:ea typeface="+mn-ea"/>
                <a:cs typeface="+mn-cs"/>
              </a:rPr>
              <a:t>Both teams should set up their balance scales and then Team 2 should help Team 1</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build a total of 12 Mickey Mouse Lego water molecules (six each). </a:t>
            </a:r>
          </a:p>
          <a:p>
            <a:pPr marL="228600" indent="-137160">
              <a:buFont typeface="Arial" pitchFamily="34" charset="0"/>
              <a:buChar char="•"/>
            </a:pPr>
            <a:r>
              <a:rPr lang="en-US" sz="1200" kern="1200" dirty="0">
                <a:solidFill>
                  <a:schemeClr val="tx1"/>
                </a:solidFill>
                <a:latin typeface="+mn-lt"/>
                <a:ea typeface="+mn-ea"/>
                <a:cs typeface="+mn-cs"/>
              </a:rPr>
              <a:t>Team 1 should weigh their Lego water molecules by placing six molecules on one side of their balance and six molecules on the other side. </a:t>
            </a:r>
          </a:p>
          <a:p>
            <a:pPr marL="228600" indent="-137160">
              <a:buFont typeface="Arial" pitchFamily="34" charset="0"/>
              <a:buChar char="•"/>
            </a:pPr>
            <a:r>
              <a:rPr lang="en-US" sz="1200" kern="1200" dirty="0">
                <a:solidFill>
                  <a:schemeClr val="tx1"/>
                </a:solidFill>
                <a:latin typeface="+mn-lt"/>
                <a:ea typeface="+mn-ea"/>
                <a:cs typeface="+mn-cs"/>
              </a:rPr>
              <a:t>Team 2 should weigh their water bottles by placing the frozen bottle on one side of their balance and the room-temperature bottle on the other side. It may be easier if they lay the bottles on their sides instead of placing them upright. </a:t>
            </a: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Make sure participants wipe any condensation off the outside of the frozen bottle to avoid skewing the results. </a:t>
            </a:r>
          </a:p>
          <a:p>
            <a:pPr marL="228600" indent="-137160">
              <a:buFont typeface="Arial" pitchFamily="34" charset="0"/>
              <a:buChar char="•"/>
            </a:pPr>
            <a:r>
              <a:rPr lang="en-US" sz="1200" kern="1200" dirty="0">
                <a:solidFill>
                  <a:schemeClr val="tx1"/>
                </a:solidFill>
                <a:latin typeface="+mn-lt"/>
                <a:ea typeface="+mn-ea"/>
                <a:cs typeface="+mn-cs"/>
              </a:rPr>
              <a:t>Both teams should observe, record, and interpret the results.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how these experiments relate to the focus question, </a:t>
            </a:r>
            <a:r>
              <a:rPr lang="en-US" sz="1200" i="1" kern="1200" dirty="0">
                <a:solidFill>
                  <a:schemeClr val="tx1"/>
                </a:solidFill>
                <a:latin typeface="+mn-lt"/>
                <a:ea typeface="+mn-ea"/>
                <a:cs typeface="+mn-cs"/>
              </a:rPr>
              <a:t>Are atoms created or destroyed when matter undergoes a physical or chemical change?</a:t>
            </a:r>
            <a:r>
              <a:rPr lang="en-US" sz="1200" kern="1200" dirty="0">
                <a:solidFill>
                  <a:schemeClr val="tx1"/>
                </a:solidFill>
                <a:latin typeface="+mn-lt"/>
                <a:ea typeface="+mn-ea"/>
                <a:cs typeface="+mn-cs"/>
              </a:rPr>
              <a:t> Did the results prove their ideas or hypotheses?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Since both sides of each balance are equal or level, this proves that atoms aren’t created or destroyed when water undergoes a physical change. The molecules of solid water are exactly the same weight as the molecules of liquid water. Matter is conserved, so the scales balanced.</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7188291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7 min</a:t>
            </a:r>
          </a:p>
          <a:p>
            <a:endParaRPr lang="en-US" sz="1200" kern="1200" baseline="0" dirty="0">
              <a:solidFill>
                <a:schemeClr val="tx1"/>
              </a:solidFill>
              <a:effectLst/>
              <a:latin typeface="+mn-lt"/>
              <a:ea typeface="+mn-ea"/>
              <a:cs typeface="+mn-cs"/>
            </a:endParaRPr>
          </a:p>
          <a:p>
            <a:r>
              <a:rPr lang="en-US" sz="1200" kern="1200" dirty="0">
                <a:solidFill>
                  <a:schemeClr val="tx1"/>
                </a:solidFill>
                <a:latin typeface="+mn-lt"/>
                <a:ea typeface="+mn-ea"/>
                <a:cs typeface="+mn-cs"/>
              </a:rPr>
              <a:t>a. “Next, we’ll focus on chemical changes in matter and use a balance to determine whether atoms are created or destroyed or remain the same</a:t>
            </a:r>
            <a:r>
              <a:rPr lang="en-US" sz="1200" b="1" i="1" kern="1200" dirty="0">
                <a:solidFill>
                  <a:schemeClr val="tx1"/>
                </a:solidFill>
                <a:latin typeface="+mn-lt"/>
                <a:ea typeface="+mn-ea"/>
                <a:cs typeface="+mn-cs"/>
              </a:rPr>
              <a:t> </a:t>
            </a:r>
            <a:r>
              <a:rPr lang="en-US" sz="1200" kern="1200" dirty="0">
                <a:solidFill>
                  <a:schemeClr val="tx1"/>
                </a:solidFill>
                <a:latin typeface="+mn-lt"/>
                <a:ea typeface="+mn-ea"/>
                <a:cs typeface="+mn-cs"/>
              </a:rPr>
              <a:t>when matter undergoes a chemical change.”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Walk teams through the following instructions: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Set up one balance scale.</a:t>
            </a:r>
          </a:p>
          <a:p>
            <a:pPr marL="320040" indent="-137160">
              <a:buFont typeface="Arial" pitchFamily="34" charset="0"/>
              <a:buChar char="•"/>
            </a:pPr>
            <a:r>
              <a:rPr lang="en-US" sz="1200" kern="1200" dirty="0">
                <a:solidFill>
                  <a:schemeClr val="tx1"/>
                </a:solidFill>
                <a:latin typeface="+mn-lt"/>
                <a:ea typeface="+mn-ea"/>
                <a:cs typeface="+mn-cs"/>
              </a:rPr>
              <a:t>Have Team 1 build Lego models of the two reagent molecules shown on the slide. </a:t>
            </a:r>
          </a:p>
          <a:p>
            <a:pPr marL="457200" indent="-137160">
              <a:buFont typeface="Arial" pitchFamily="34" charset="0"/>
              <a:buChar char="•"/>
            </a:pPr>
            <a:r>
              <a:rPr lang="en-US" sz="1200" i="1" kern="1200" dirty="0">
                <a:solidFill>
                  <a:schemeClr val="tx1"/>
                </a:solidFill>
                <a:latin typeface="+mn-lt"/>
                <a:ea typeface="+mn-ea"/>
                <a:cs typeface="+mn-cs"/>
              </a:rPr>
              <a:t>Vinegar molecule:</a:t>
            </a:r>
            <a:r>
              <a:rPr lang="en-US" sz="1200" kern="1200" dirty="0">
                <a:solidFill>
                  <a:schemeClr val="tx1"/>
                </a:solidFill>
                <a:latin typeface="+mn-lt"/>
                <a:ea typeface="+mn-ea"/>
                <a:cs typeface="+mn-cs"/>
              </a:rPr>
              <a:t> four white (hydrogen) </a:t>
            </a:r>
            <a:r>
              <a:rPr lang="en-US" sz="1200" kern="1200" dirty="0" err="1">
                <a:solidFill>
                  <a:schemeClr val="tx1"/>
                </a:solidFill>
                <a:latin typeface="+mn-lt"/>
                <a:ea typeface="+mn-ea"/>
                <a:cs typeface="+mn-cs"/>
              </a:rPr>
              <a:t>Legos</a:t>
            </a:r>
            <a:r>
              <a:rPr lang="en-US" sz="1200" kern="1200" dirty="0">
                <a:solidFill>
                  <a:schemeClr val="tx1"/>
                </a:solidFill>
                <a:latin typeface="+mn-lt"/>
                <a:ea typeface="+mn-ea"/>
                <a:cs typeface="+mn-cs"/>
              </a:rPr>
              <a:t>, two red (oxygen) </a:t>
            </a:r>
            <a:r>
              <a:rPr lang="en-US" sz="1200" kern="1200" dirty="0" err="1">
                <a:solidFill>
                  <a:schemeClr val="tx1"/>
                </a:solidFill>
                <a:latin typeface="+mn-lt"/>
                <a:ea typeface="+mn-ea"/>
                <a:cs typeface="+mn-cs"/>
              </a:rPr>
              <a:t>Legos</a:t>
            </a:r>
            <a:r>
              <a:rPr lang="en-US" sz="1200" kern="1200" dirty="0">
                <a:solidFill>
                  <a:schemeClr val="tx1"/>
                </a:solidFill>
                <a:latin typeface="+mn-lt"/>
                <a:ea typeface="+mn-ea"/>
                <a:cs typeface="+mn-cs"/>
              </a:rPr>
              <a:t>, and two black (carbon) </a:t>
            </a:r>
            <a:r>
              <a:rPr lang="en-US" sz="1200" kern="1200" dirty="0" err="1">
                <a:solidFill>
                  <a:schemeClr val="tx1"/>
                </a:solidFill>
                <a:latin typeface="+mn-lt"/>
                <a:ea typeface="+mn-ea"/>
                <a:cs typeface="+mn-cs"/>
              </a:rPr>
              <a:t>Legos</a:t>
            </a:r>
            <a:r>
              <a:rPr lang="en-US" sz="1200" kern="1200" dirty="0">
                <a:solidFill>
                  <a:schemeClr val="tx1"/>
                </a:solidFill>
                <a:latin typeface="+mn-lt"/>
                <a:ea typeface="+mn-ea"/>
                <a:cs typeface="+mn-cs"/>
              </a:rPr>
              <a:t> </a:t>
            </a:r>
          </a:p>
          <a:p>
            <a:pPr marL="457200" indent="-137160">
              <a:buFont typeface="Arial" pitchFamily="34" charset="0"/>
              <a:buChar char="•"/>
            </a:pPr>
            <a:r>
              <a:rPr lang="en-US" sz="1200" i="1" kern="1200" dirty="0">
                <a:solidFill>
                  <a:schemeClr val="tx1"/>
                </a:solidFill>
                <a:latin typeface="+mn-lt"/>
                <a:ea typeface="+mn-ea"/>
                <a:cs typeface="+mn-cs"/>
              </a:rPr>
              <a:t>Baking-soda molecule:</a:t>
            </a:r>
            <a:r>
              <a:rPr lang="en-US" sz="1200" kern="1200" dirty="0">
                <a:solidFill>
                  <a:schemeClr val="tx1"/>
                </a:solidFill>
                <a:latin typeface="+mn-lt"/>
                <a:ea typeface="+mn-ea"/>
                <a:cs typeface="+mn-cs"/>
              </a:rPr>
              <a:t> one lime-green (sodium) Lego, one white (hydrogen) Lego), three red (oxygen) </a:t>
            </a:r>
            <a:r>
              <a:rPr lang="en-US" sz="1200" kern="1200" dirty="0" err="1">
                <a:solidFill>
                  <a:schemeClr val="tx1"/>
                </a:solidFill>
                <a:latin typeface="+mn-lt"/>
                <a:ea typeface="+mn-ea"/>
                <a:cs typeface="+mn-cs"/>
              </a:rPr>
              <a:t>Legos</a:t>
            </a:r>
            <a:r>
              <a:rPr lang="en-US" sz="1200" kern="1200" dirty="0">
                <a:solidFill>
                  <a:schemeClr val="tx1"/>
                </a:solidFill>
                <a:latin typeface="+mn-lt"/>
                <a:ea typeface="+mn-ea"/>
                <a:cs typeface="+mn-cs"/>
              </a:rPr>
              <a:t>, and one black (carbon) Lego  </a:t>
            </a:r>
          </a:p>
          <a:p>
            <a:pPr marL="320040" indent="-137160">
              <a:buFont typeface="Arial" pitchFamily="34" charset="0"/>
              <a:buChar char="•"/>
            </a:pPr>
            <a:r>
              <a:rPr lang="en-US" sz="1200" kern="1200" dirty="0">
                <a:solidFill>
                  <a:schemeClr val="tx1"/>
                </a:solidFill>
                <a:latin typeface="+mn-lt"/>
                <a:ea typeface="+mn-ea"/>
                <a:cs typeface="+mn-cs"/>
              </a:rPr>
              <a:t>Have Team 2 set up their balance scale and build Lego models of the three products of the neutralization reaction shown on the slide. </a:t>
            </a:r>
          </a:p>
          <a:p>
            <a:pPr marL="457200" indent="-137160">
              <a:buFont typeface="Arial" pitchFamily="34" charset="0"/>
              <a:buChar char="•"/>
            </a:pPr>
            <a:r>
              <a:rPr lang="en-US" sz="1200" i="1" kern="1200" dirty="0">
                <a:solidFill>
                  <a:schemeClr val="tx1"/>
                </a:solidFill>
                <a:latin typeface="+mn-lt"/>
                <a:ea typeface="+mn-ea"/>
                <a:cs typeface="+mn-cs"/>
              </a:rPr>
              <a:t>Sodium-acetate molecule:</a:t>
            </a:r>
            <a:r>
              <a:rPr lang="en-US" sz="1200" kern="1200" dirty="0">
                <a:solidFill>
                  <a:schemeClr val="tx1"/>
                </a:solidFill>
                <a:latin typeface="+mn-lt"/>
                <a:ea typeface="+mn-ea"/>
                <a:cs typeface="+mn-cs"/>
              </a:rPr>
              <a:t> one lime-green (sodium) Lego, three white (hydrogen) </a:t>
            </a:r>
            <a:r>
              <a:rPr lang="en-US" sz="1200" kern="1200" dirty="0" err="1">
                <a:solidFill>
                  <a:schemeClr val="tx1"/>
                </a:solidFill>
                <a:latin typeface="+mn-lt"/>
                <a:ea typeface="+mn-ea"/>
                <a:cs typeface="+mn-cs"/>
              </a:rPr>
              <a:t>Legos</a:t>
            </a:r>
            <a:r>
              <a:rPr lang="en-US" sz="1200" kern="1200" dirty="0">
                <a:solidFill>
                  <a:schemeClr val="tx1"/>
                </a:solidFill>
                <a:latin typeface="+mn-lt"/>
                <a:ea typeface="+mn-ea"/>
                <a:cs typeface="+mn-cs"/>
              </a:rPr>
              <a:t>, two red (oxygen) </a:t>
            </a:r>
            <a:r>
              <a:rPr lang="en-US" sz="1200" kern="1200" dirty="0" err="1">
                <a:solidFill>
                  <a:schemeClr val="tx1"/>
                </a:solidFill>
                <a:latin typeface="+mn-lt"/>
                <a:ea typeface="+mn-ea"/>
                <a:cs typeface="+mn-cs"/>
              </a:rPr>
              <a:t>Legos</a:t>
            </a:r>
            <a:r>
              <a:rPr lang="en-US" sz="1200" kern="1200" dirty="0">
                <a:solidFill>
                  <a:schemeClr val="tx1"/>
                </a:solidFill>
                <a:latin typeface="+mn-lt"/>
                <a:ea typeface="+mn-ea"/>
                <a:cs typeface="+mn-cs"/>
              </a:rPr>
              <a:t>, and two black (carbon) </a:t>
            </a:r>
            <a:r>
              <a:rPr lang="en-US" sz="1200" kern="1200" dirty="0" err="1">
                <a:solidFill>
                  <a:schemeClr val="tx1"/>
                </a:solidFill>
                <a:latin typeface="+mn-lt"/>
                <a:ea typeface="+mn-ea"/>
                <a:cs typeface="+mn-cs"/>
              </a:rPr>
              <a:t>Legos</a:t>
            </a:r>
            <a:endParaRPr lang="en-US" sz="1200" kern="1200" dirty="0">
              <a:solidFill>
                <a:schemeClr val="tx1"/>
              </a:solidFill>
              <a:latin typeface="+mn-lt"/>
              <a:ea typeface="+mn-ea"/>
              <a:cs typeface="+mn-cs"/>
            </a:endParaRPr>
          </a:p>
          <a:p>
            <a:pPr marL="457200" indent="-137160">
              <a:buFont typeface="Arial" pitchFamily="34" charset="0"/>
              <a:buChar char="•"/>
            </a:pPr>
            <a:r>
              <a:rPr lang="en-US" sz="1200" i="1" kern="1200" dirty="0">
                <a:solidFill>
                  <a:schemeClr val="tx1"/>
                </a:solidFill>
                <a:latin typeface="+mn-lt"/>
                <a:ea typeface="+mn-ea"/>
                <a:cs typeface="+mn-cs"/>
              </a:rPr>
              <a:t>Water molecule: </a:t>
            </a:r>
            <a:r>
              <a:rPr lang="en-US" sz="1200" kern="1200" dirty="0">
                <a:solidFill>
                  <a:schemeClr val="tx1"/>
                </a:solidFill>
                <a:latin typeface="+mn-lt"/>
                <a:ea typeface="+mn-ea"/>
                <a:cs typeface="+mn-cs"/>
              </a:rPr>
              <a:t>two white (hydrogen) </a:t>
            </a:r>
            <a:r>
              <a:rPr lang="en-US" sz="1200" kern="1200" dirty="0" err="1">
                <a:solidFill>
                  <a:schemeClr val="tx1"/>
                </a:solidFill>
                <a:latin typeface="+mn-lt"/>
                <a:ea typeface="+mn-ea"/>
                <a:cs typeface="+mn-cs"/>
              </a:rPr>
              <a:t>Legos</a:t>
            </a:r>
            <a:r>
              <a:rPr lang="en-US" sz="1200" kern="1200" dirty="0">
                <a:solidFill>
                  <a:schemeClr val="tx1"/>
                </a:solidFill>
                <a:latin typeface="+mn-lt"/>
                <a:ea typeface="+mn-ea"/>
                <a:cs typeface="+mn-cs"/>
              </a:rPr>
              <a:t> and one red (oxygen) Lego</a:t>
            </a:r>
          </a:p>
          <a:p>
            <a:pPr marL="457200" indent="-137160">
              <a:buFont typeface="Arial" pitchFamily="34" charset="0"/>
              <a:buChar char="•"/>
            </a:pPr>
            <a:r>
              <a:rPr lang="en-US" sz="1200" i="1" kern="1200" dirty="0">
                <a:solidFill>
                  <a:schemeClr val="tx1"/>
                </a:solidFill>
                <a:latin typeface="+mn-lt"/>
                <a:ea typeface="+mn-ea"/>
                <a:cs typeface="+mn-cs"/>
              </a:rPr>
              <a:t>Carbon-dioxide molecule: </a:t>
            </a:r>
            <a:r>
              <a:rPr lang="en-US" sz="1200" kern="1200" dirty="0">
                <a:solidFill>
                  <a:schemeClr val="tx1"/>
                </a:solidFill>
                <a:latin typeface="+mn-lt"/>
                <a:ea typeface="+mn-ea"/>
                <a:cs typeface="+mn-cs"/>
              </a:rPr>
              <a:t>one black (carbon) Lego and two red (oxygen) </a:t>
            </a:r>
            <a:r>
              <a:rPr lang="en-US" sz="1200" kern="1200" dirty="0" err="1">
                <a:solidFill>
                  <a:schemeClr val="tx1"/>
                </a:solidFill>
                <a:latin typeface="+mn-lt"/>
                <a:ea typeface="+mn-ea"/>
                <a:cs typeface="+mn-cs"/>
              </a:rPr>
              <a:t>Legos</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Direct Team 1 to place their two reagent Lego molecules on one side of the balance scale, and have Team 2 place their three product molecules on the other side.</a:t>
            </a:r>
          </a:p>
          <a:p>
            <a:pPr marL="320040" indent="-137160">
              <a:buFont typeface="Arial" pitchFamily="34" charset="0"/>
              <a:buChar char="•"/>
            </a:pPr>
            <a:r>
              <a:rPr lang="en-US" sz="1200" kern="1200" dirty="0">
                <a:solidFill>
                  <a:schemeClr val="tx1"/>
                </a:solidFill>
                <a:latin typeface="+mn-lt"/>
                <a:ea typeface="+mn-ea"/>
                <a:cs typeface="+mn-cs"/>
              </a:rPr>
              <a:t>Ask the teams to observe, record, and interpret the results.</a:t>
            </a: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10 min</a:t>
            </a:r>
          </a:p>
          <a:p>
            <a:endParaRPr lang="en-US" sz="1200" kern="1200" baseline="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“Next, we’ll weigh the actual substances in this chemical change and see if we get the same results.”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Walk teams through the following instructions for preparing identical freezer bags containing baking soda and vinegar:</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Place 1 teaspoon of baking soda in each bag.</a:t>
            </a:r>
          </a:p>
          <a:p>
            <a:pPr marL="320040" indent="-137160">
              <a:buFont typeface="Arial" pitchFamily="34" charset="0"/>
              <a:buChar char="•"/>
            </a:pPr>
            <a:r>
              <a:rPr lang="en-US" sz="1200" kern="1200" dirty="0">
                <a:solidFill>
                  <a:schemeClr val="tx1"/>
                </a:solidFill>
                <a:latin typeface="+mn-lt"/>
                <a:ea typeface="+mn-ea"/>
                <a:cs typeface="+mn-cs"/>
              </a:rPr>
              <a:t>Place 2 tablespoons of vinegar in each plastic vial. Then secure the lids and wipe any vinegar off the outside of each vial.</a:t>
            </a:r>
          </a:p>
          <a:p>
            <a:pPr marL="320040" indent="-137160">
              <a:buFont typeface="Arial" pitchFamily="34" charset="0"/>
              <a:buChar char="•"/>
            </a:pPr>
            <a:r>
              <a:rPr lang="en-US" sz="1200" kern="1200" dirty="0">
                <a:solidFill>
                  <a:schemeClr val="tx1"/>
                </a:solidFill>
                <a:latin typeface="+mn-lt"/>
                <a:ea typeface="+mn-ea"/>
                <a:cs typeface="+mn-cs"/>
              </a:rPr>
              <a:t>Place the vials in the freezer bags and remove as much air from the bags before sealing them.</a:t>
            </a:r>
          </a:p>
          <a:p>
            <a:pPr marL="320040" indent="-137160">
              <a:buFont typeface="Arial" pitchFamily="34" charset="0"/>
              <a:buChar char="•"/>
            </a:pPr>
            <a:r>
              <a:rPr lang="en-US" sz="1200" kern="1200" dirty="0">
                <a:solidFill>
                  <a:schemeClr val="tx1"/>
                </a:solidFill>
                <a:latin typeface="+mn-lt"/>
                <a:ea typeface="+mn-ea"/>
                <a:cs typeface="+mn-cs"/>
              </a:rPr>
              <a:t>Have Team 1 place one of the freezer bags on one side of the balance scale </a:t>
            </a:r>
            <a:r>
              <a:rPr lang="en-US" sz="1200" b="1" i="0" kern="1200" dirty="0">
                <a:solidFill>
                  <a:schemeClr val="tx1"/>
                </a:solidFill>
                <a:latin typeface="+mn-lt"/>
                <a:ea typeface="+mn-ea"/>
                <a:cs typeface="+mn-cs"/>
              </a:rPr>
              <a:t>without mixing the substances together</a:t>
            </a:r>
            <a:r>
              <a:rPr lang="en-US" sz="1200" kern="1200" dirty="0">
                <a:solidFill>
                  <a:schemeClr val="tx1"/>
                </a:solidFill>
                <a:latin typeface="+mn-lt"/>
                <a:ea typeface="+mn-ea"/>
                <a:cs typeface="+mn-cs"/>
              </a:rPr>
              <a:t>. Caution participants not to pop off the cap on the vial of vinegar.</a:t>
            </a:r>
          </a:p>
          <a:p>
            <a:pPr marL="320040" indent="-137160">
              <a:buFont typeface="Arial" pitchFamily="34" charset="0"/>
              <a:buChar char="•"/>
            </a:pPr>
            <a:r>
              <a:rPr lang="en-US" sz="1200" kern="1200" dirty="0">
                <a:solidFill>
                  <a:schemeClr val="tx1"/>
                </a:solidFill>
                <a:latin typeface="+mn-lt"/>
                <a:ea typeface="+mn-ea"/>
                <a:cs typeface="+mn-cs"/>
              </a:rPr>
              <a:t>For the second freezer bag, have Team 2 pop the cap off the vial of vinegar and mix the substances together </a:t>
            </a:r>
            <a:r>
              <a:rPr lang="en-US" sz="1200" b="1" i="0" kern="1200" dirty="0">
                <a:solidFill>
                  <a:schemeClr val="tx1"/>
                </a:solidFill>
                <a:latin typeface="+mn-lt"/>
                <a:ea typeface="+mn-ea"/>
                <a:cs typeface="+mn-cs"/>
              </a:rPr>
              <a:t>without opening the bag</a:t>
            </a:r>
            <a:r>
              <a:rPr lang="en-US" sz="1200" kern="1200" dirty="0">
                <a:solidFill>
                  <a:schemeClr val="tx1"/>
                </a:solidFill>
                <a:latin typeface="+mn-lt"/>
                <a:ea typeface="+mn-ea"/>
                <a:cs typeface="+mn-cs"/>
              </a:rPr>
              <a:t>. (Make sure participants understand that the bag should remain sealed.) After the chemical reaction occurs and the bag puffs up with gas, have Team 2 place the bag on the other side of the balance scale.</a:t>
            </a:r>
          </a:p>
          <a:p>
            <a:pPr marL="320040" indent="-137160">
              <a:buFont typeface="Arial" pitchFamily="34" charset="0"/>
              <a:buChar char="•"/>
            </a:pPr>
            <a:r>
              <a:rPr lang="en-US" sz="1200" kern="1200" dirty="0">
                <a:solidFill>
                  <a:schemeClr val="tx1"/>
                </a:solidFill>
                <a:latin typeface="+mn-lt"/>
                <a:ea typeface="+mn-ea"/>
                <a:cs typeface="+mn-cs"/>
              </a:rPr>
              <a:t>Ask the teams to observe, record, and interpret the results.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how this experiment relates to the focus question, </a:t>
            </a:r>
            <a:r>
              <a:rPr lang="en-US" sz="1200" i="1" kern="1200" dirty="0">
                <a:solidFill>
                  <a:schemeClr val="tx1"/>
                </a:solidFill>
                <a:latin typeface="+mn-lt"/>
                <a:ea typeface="+mn-ea"/>
                <a:cs typeface="+mn-cs"/>
              </a:rPr>
              <a:t>Are atoms created or destroyed when matter undergoes a physical or chemical change?</a:t>
            </a:r>
            <a:r>
              <a:rPr lang="en-US" sz="1200" kern="1200" dirty="0">
                <a:solidFill>
                  <a:schemeClr val="tx1"/>
                </a:solidFill>
                <a:latin typeface="+mn-lt"/>
                <a:ea typeface="+mn-ea"/>
                <a:cs typeface="+mn-cs"/>
              </a:rPr>
              <a:t> Did the results prove their ideas or hypotheses?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Since both sides of the scale are balanced (equal), this proves that atoms aren’t created or destroyed when a chemical change occurs. The reagent molecules (before the reaction) are exactly the same weight as the product molecules (after the reaction). Matter is conserved, so the scale balanced.</a:t>
            </a:r>
            <a:r>
              <a:rPr lang="en-US" dirty="0"/>
              <a:t> </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7 min</a:t>
            </a:r>
          </a:p>
          <a:p>
            <a:pPr defTabSz="931774">
              <a:defRPr/>
            </a:pPr>
            <a:endParaRPr lang="en-US" dirty="0"/>
          </a:p>
          <a:p>
            <a:pPr marL="0" lvl="1"/>
            <a:r>
              <a:rPr lang="en-US" sz="1200" kern="1200" dirty="0">
                <a:solidFill>
                  <a:schemeClr val="tx1"/>
                </a:solidFill>
                <a:latin typeface="+mn-lt"/>
                <a:ea typeface="+mn-ea"/>
                <a:cs typeface="+mn-cs"/>
              </a:rPr>
              <a:t>a. Review the two-part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focus question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answer these questions in their science notebooks, using the data</a:t>
            </a:r>
            <a:r>
              <a:rPr lang="en-US" sz="1200" kern="1200" baseline="0" dirty="0">
                <a:solidFill>
                  <a:schemeClr val="tx1"/>
                </a:solidFill>
                <a:latin typeface="+mn-lt"/>
                <a:ea typeface="+mn-ea"/>
                <a:cs typeface="+mn-cs"/>
              </a:rPr>
              <a:t> they just collected from the experiments on physical and chemical changes</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answers to the focus questions. Record key ideas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39</a:t>
            </a:fld>
            <a:endParaRPr lang="en-US"/>
          </a:p>
        </p:txBody>
      </p:sp>
    </p:spTree>
    <p:extLst>
      <p:ext uri="{BB962C8B-B14F-4D97-AF65-F5344CB8AC3E}">
        <p14:creationId xmlns:p14="http://schemas.microsoft.com/office/powerpoint/2010/main" val="222820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4</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baseline="0" dirty="0"/>
              <a:t>2 min</a:t>
            </a:r>
          </a:p>
          <a:p>
            <a:endParaRPr lang="en-US" baseline="0" dirty="0"/>
          </a:p>
          <a:p>
            <a:pPr lvl="0"/>
            <a:r>
              <a:rPr lang="en-US" dirty="0"/>
              <a:t>a. Introduce the focus questions that will guide today’s session.</a:t>
            </a:r>
          </a:p>
          <a:p>
            <a:pPr lvl="0"/>
            <a:endParaRPr lang="en-US" dirty="0"/>
          </a:p>
          <a:p>
            <a:pPr lvl="0"/>
            <a:r>
              <a:rPr lang="en-US" dirty="0"/>
              <a:t>b. </a:t>
            </a:r>
            <a:r>
              <a:rPr lang="en-US" sz="1200" kern="1200" dirty="0">
                <a:solidFill>
                  <a:schemeClr val="tx1"/>
                </a:solidFill>
                <a:latin typeface="+mn-lt"/>
                <a:ea typeface="+mn-ea"/>
                <a:cs typeface="+mn-cs"/>
              </a:rPr>
              <a:t>“The </a:t>
            </a:r>
            <a:r>
              <a:rPr lang="en-US" sz="1200" kern="1200">
                <a:solidFill>
                  <a:schemeClr val="tx1"/>
                </a:solidFill>
                <a:latin typeface="+mn-lt"/>
                <a:ea typeface="+mn-ea"/>
                <a:cs typeface="+mn-cs"/>
              </a:rPr>
              <a:t>words </a:t>
            </a:r>
            <a:r>
              <a:rPr lang="en-US" sz="1200" i="1" kern="1200">
                <a:solidFill>
                  <a:schemeClr val="tx1"/>
                </a:solidFill>
                <a:latin typeface="+mn-lt"/>
                <a:ea typeface="+mn-ea"/>
                <a:cs typeface="+mn-cs"/>
              </a:rPr>
              <a:t>move forward</a:t>
            </a:r>
            <a:r>
              <a:rPr lang="en-US" sz="1200" kern="1200">
                <a:solidFill>
                  <a:schemeClr val="tx1"/>
                </a:solidFill>
                <a:latin typeface="+mn-lt"/>
                <a:ea typeface="+mn-ea"/>
                <a:cs typeface="+mn-cs"/>
              </a:rPr>
              <a:t> </a:t>
            </a:r>
            <a:r>
              <a:rPr lang="en-US" sz="1200" kern="1200" dirty="0">
                <a:solidFill>
                  <a:schemeClr val="tx1"/>
                </a:solidFill>
                <a:latin typeface="+mn-lt"/>
                <a:ea typeface="+mn-ea"/>
                <a:cs typeface="+mn-cs"/>
              </a:rPr>
              <a:t>are in bold on the slide because that’s our theme for today and the rest of the week. Yesterday we practiced asking elicit and probe questions, which are great for revealing student ideas. But what do we do with those ideas once we’ve elicited them? How do we support students in moving forward toward deeper understandings of science ideas?”</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855938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10</a:t>
            </a:r>
            <a:r>
              <a:rPr lang="en-US" sz="1200" kern="1200" baseline="0" dirty="0">
                <a:solidFill>
                  <a:schemeClr val="tx1"/>
                </a:solidFill>
                <a:effectLst/>
                <a:latin typeface="+mn-lt"/>
                <a:ea typeface="+mn-ea"/>
                <a:cs typeface="+mn-cs"/>
              </a:rPr>
              <a:t> min</a:t>
            </a:r>
          </a:p>
          <a:p>
            <a:endParaRPr lang="en-US" sz="1200" kern="1200" baseline="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Review the NGSS disciplinary core ideas on the slide. Then ask participants, “How did today’s content deepening activities address these core ideas? How would addressing these ideas in the classroom be valuable for our students?”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think about these questions and then write their ideas in their science notebooks.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responses with the group. Record key ideas on chart paper.</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792368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600"/>
              </a:spcBef>
              <a:spcAft>
                <a:spcPts val="600"/>
              </a:spcAft>
              <a:buSzPts val="1000"/>
              <a:buFont typeface="+mj-lt"/>
              <a:buNone/>
              <a:tabLst>
                <a:tab pos="137160" algn="l"/>
                <a:tab pos="228600" algn="l"/>
                <a:tab pos="137160" algn="l"/>
              </a:tabLst>
            </a:pPr>
            <a:r>
              <a:rPr lang="en-US" dirty="0"/>
              <a:t>5</a:t>
            </a:r>
            <a:r>
              <a:rPr lang="en-US" baseline="0" dirty="0"/>
              <a:t> min</a:t>
            </a:r>
          </a:p>
          <a:p>
            <a:pPr marL="285750" marR="0" lvl="0" indent="-285750">
              <a:spcBef>
                <a:spcPts val="600"/>
              </a:spcBef>
              <a:spcAft>
                <a:spcPts val="600"/>
              </a:spcAft>
              <a:buSzPts val="1000"/>
              <a:buFont typeface="+mj-lt"/>
              <a:buNone/>
              <a:tabLst>
                <a:tab pos="137160" algn="l"/>
                <a:tab pos="228600" algn="l"/>
                <a:tab pos="137160" algn="l"/>
              </a:tabLst>
            </a:pPr>
            <a:endParaRPr lang="en-US" baseline="0" dirty="0"/>
          </a:p>
          <a:p>
            <a:pPr marL="0" lvl="1"/>
            <a:r>
              <a:rPr lang="en-US" sz="1200" kern="1200" dirty="0">
                <a:solidFill>
                  <a:schemeClr val="tx1"/>
                </a:solidFill>
                <a:latin typeface="+mn-lt"/>
                <a:ea typeface="+mn-ea"/>
                <a:cs typeface="+mn-cs"/>
              </a:rPr>
              <a:t>a. Review the unit central questions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Ask participants, “How would you answer these questions based on today’s content deepening work? What new ideas can you add?”</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Avoid adding on to participants’ responses. Simply ask probe and challenge questions to ensure that participants express their ideas about matter in scientifically accurate ways. </a:t>
            </a:r>
          </a:p>
          <a:p>
            <a:pPr marL="0" lvl="1"/>
            <a:endParaRPr lang="en-US" sz="1200" kern="1200" dirty="0">
              <a:solidFill>
                <a:schemeClr val="tx1"/>
              </a:solidFill>
              <a:latin typeface="+mn-lt"/>
              <a:ea typeface="+mn-ea"/>
              <a:cs typeface="+mn-cs"/>
            </a:endParaRPr>
          </a:p>
          <a:p>
            <a:pPr marL="0" lvl="1"/>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Ideally, participants will mention the arrangement and movement of molecules in physical changes and the rearrangement of atoms and molecules in chemical changes without losing or gaining any atoms (conservation of matter). If needed, ask participants the challenge question, “Can the changes in matter be qualified?”</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3721384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endParaRPr lang="en-US" sz="1200" kern="1200" dirty="0">
              <a:solidFill>
                <a:schemeClr val="tx1"/>
              </a:solidFill>
              <a:effectLst/>
              <a:latin typeface="+mn-lt"/>
              <a:ea typeface="+mn-ea"/>
              <a:cs typeface="+mn-cs"/>
            </a:endParaRPr>
          </a:p>
          <a:p>
            <a:r>
              <a:rPr lang="en-US" sz="1200" dirty="0">
                <a:effectLst/>
                <a:latin typeface="Arial" panose="020B0604020202020204" pitchFamily="34" charset="0"/>
                <a:ea typeface="Calibri" panose="020F0502020204030204" pitchFamily="34" charset="0"/>
              </a:rPr>
              <a:t>a. </a:t>
            </a:r>
            <a:r>
              <a:rPr lang="en-US" sz="1200" kern="1200" dirty="0">
                <a:solidFill>
                  <a:schemeClr val="tx1"/>
                </a:solidFill>
                <a:latin typeface="+mn-lt"/>
                <a:ea typeface="+mn-ea"/>
                <a:cs typeface="+mn-cs"/>
              </a:rPr>
              <a:t>Have participants share ideas about the first question on the slide. Then ask, “What are some things we’ve discussed today that address this question?”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Refer participants to the Effective Science Teaching chart from day 1 and discuss the remaining questions on the slide. Modify the chart as participants share their ideas.</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a:p>
        </p:txBody>
      </p:sp>
    </p:spTree>
    <p:extLst>
      <p:ext uri="{BB962C8B-B14F-4D97-AF65-F5344CB8AC3E}">
        <p14:creationId xmlns:p14="http://schemas.microsoft.com/office/powerpoint/2010/main" val="20171310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43</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baseline="0" dirty="0"/>
              <a:t>5 min</a:t>
            </a:r>
          </a:p>
          <a:p>
            <a:endParaRPr lang="en-US" baseline="0" dirty="0"/>
          </a:p>
          <a:p>
            <a:pPr marL="0" lvl="1"/>
            <a:r>
              <a:rPr lang="en-US" dirty="0"/>
              <a:t>a. </a:t>
            </a:r>
            <a:r>
              <a:rPr lang="en-US" sz="1200" kern="1200" dirty="0">
                <a:solidFill>
                  <a:schemeClr val="tx1"/>
                </a:solidFill>
                <a:latin typeface="+mn-lt"/>
                <a:ea typeface="+mn-ea"/>
                <a:cs typeface="+mn-cs"/>
              </a:rPr>
              <a:t>Review today’s focus questions.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Discuss:</a:t>
            </a:r>
            <a:r>
              <a:rPr lang="en-US" sz="1200" i="1" kern="1200" dirty="0">
                <a:solidFill>
                  <a:schemeClr val="tx1"/>
                </a:solidFill>
                <a:latin typeface="+mn-lt"/>
                <a:ea typeface="+mn-ea"/>
                <a:cs typeface="+mn-cs"/>
              </a:rPr>
              <a:t> </a:t>
            </a:r>
            <a:r>
              <a:rPr lang="en-US" sz="1200" i="0" kern="1200" dirty="0">
                <a:solidFill>
                  <a:schemeClr val="tx1"/>
                </a:solidFill>
                <a:latin typeface="+mn-lt"/>
                <a:ea typeface="+mn-ea"/>
                <a:cs typeface="+mn-cs"/>
              </a:rPr>
              <a:t>“T</a:t>
            </a:r>
            <a:r>
              <a:rPr lang="en-US" sz="1200" kern="1200" dirty="0">
                <a:solidFill>
                  <a:schemeClr val="tx1"/>
                </a:solidFill>
                <a:latin typeface="+mn-lt"/>
                <a:ea typeface="+mn-ea"/>
                <a:cs typeface="+mn-cs"/>
              </a:rPr>
              <a: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claims that strategies 4 and 5 are ways of moving student thinking forward. How would you support or challenge that claim? In other words, are you convinced that letting students analyze data and construct explanations will help them move forward toward deeper understandings of science ideas?”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key ideas do you now have about how to address our content deepening focus questions?”</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8559386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dirty="0"/>
              <a:t>2 min </a:t>
            </a:r>
          </a:p>
          <a:p>
            <a:endParaRPr lang="en-US" sz="1200" i="1"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“Tomorrow we’ll focus on another strategy to help move student thinking forward toward deeper understandings of science ideas.”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homework assignment and have participants copy it into their science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notebooks. </a:t>
            </a:r>
          </a:p>
        </p:txBody>
      </p:sp>
      <p:sp>
        <p:nvSpPr>
          <p:cNvPr id="5734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1760EA5-FB00-4593-8455-6AFD80252969}" type="slidenum">
              <a:rPr lang="en-US" smtClean="0"/>
              <a:pPr eaLnBrk="1" hangingPunct="1"/>
              <a:t>44</a:t>
            </a:fld>
            <a:endParaRPr lang="en-US"/>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4533045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B3A870CA-06FF-432A-87E1-300527A0FDCA}" type="slidenum">
              <a:rPr lang="en-US" smtClean="0"/>
              <a:pPr eaLnBrk="1" hangingPunct="1"/>
              <a:t>45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dirty="0"/>
              <a:t>3</a:t>
            </a:r>
            <a:r>
              <a:rPr lang="en-US" baseline="0" dirty="0"/>
              <a:t> min </a:t>
            </a:r>
          </a:p>
          <a:p>
            <a:pPr eaLnBrk="1" hangingPunct="1"/>
            <a:endParaRPr lang="en-US" sz="1200" kern="1200" baseline="0" dirty="0">
              <a:solidFill>
                <a:schemeClr val="tx1"/>
              </a:solidFill>
              <a:latin typeface="+mn-lt"/>
              <a:ea typeface="+mn-ea"/>
              <a:cs typeface="+mn-cs"/>
            </a:endParaRPr>
          </a:p>
          <a:p>
            <a:pPr eaLnBrk="1" hangingPunct="1"/>
            <a:r>
              <a:rPr lang="en-US" sz="1200" kern="1200" dirty="0">
                <a:solidFill>
                  <a:schemeClr val="tx1"/>
                </a:solidFill>
                <a:latin typeface="+mn-lt"/>
                <a:ea typeface="+mn-ea"/>
                <a:cs typeface="+mn-cs"/>
              </a:rPr>
              <a:t>a. Have participants reflect on today’s session and answer the questions on the Daily Reflections sheet (handout 3.5 in PD program binder).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To support this task, encourage participants to refer to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the charts they created for STL strategies 4 and 5, the Effective Science Teaching chart, and their STL Z-fold summary charts.</a:t>
            </a:r>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7137104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46</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solidFill>
                  <a:srgbClr val="000000"/>
                </a:solidFill>
              </a:rPr>
              <a:t>Hidden slide</a:t>
            </a:r>
            <a:r>
              <a:rPr lang="en-US" sz="1200" kern="1200" dirty="0">
                <a:solidFill>
                  <a:schemeClr val="tx1"/>
                </a:solidFill>
                <a:latin typeface="+mn-lt"/>
                <a:ea typeface="+mn-ea"/>
                <a:cs typeface="+mn-cs"/>
              </a:rPr>
              <a:t>—a</a:t>
            </a:r>
            <a:r>
              <a:rPr lang="en-US" altLang="en-US" baseline="0" dirty="0">
                <a:solidFill>
                  <a:srgbClr val="000000"/>
                </a:solidFill>
              </a:rPr>
              <a:t>vailable for use as needed</a:t>
            </a:r>
            <a:r>
              <a:rPr lang="en-US" altLang="en-US" dirty="0">
                <a:solidFill>
                  <a:srgbClr val="000000"/>
                </a:solidFill>
              </a:rPr>
              <a:t>. </a:t>
            </a:r>
            <a:endParaRPr lang="en-US" altLang="en-US" dirty="0"/>
          </a:p>
        </p:txBody>
      </p:sp>
    </p:spTree>
    <p:extLst>
      <p:ext uri="{BB962C8B-B14F-4D97-AF65-F5344CB8AC3E}">
        <p14:creationId xmlns:p14="http://schemas.microsoft.com/office/powerpoint/2010/main" val="25110673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47</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a:solidFill>
                  <a:srgbClr val="000000"/>
                </a:solidFill>
              </a:rPr>
              <a:t>Hidden slide</a:t>
            </a:r>
            <a:r>
              <a:rPr lang="en-US" sz="1200" kern="1200">
                <a:solidFill>
                  <a:schemeClr val="tx1"/>
                </a:solidFill>
                <a:latin typeface="+mn-lt"/>
                <a:ea typeface="+mn-ea"/>
                <a:cs typeface="+mn-cs"/>
              </a:rPr>
              <a:t>—a</a:t>
            </a:r>
            <a:r>
              <a:rPr lang="en-US" altLang="en-US" baseline="0">
                <a:solidFill>
                  <a:srgbClr val="000000"/>
                </a:solidFill>
              </a:rPr>
              <a:t>vailable for use as needed</a:t>
            </a:r>
            <a:r>
              <a:rPr lang="en-US" altLang="en-US">
                <a:solidFill>
                  <a:srgbClr val="000000"/>
                </a:solidFill>
              </a:rPr>
              <a:t>. </a:t>
            </a:r>
            <a:endParaRPr lang="en-US" altLang="en-US" dirty="0"/>
          </a:p>
        </p:txBody>
      </p:sp>
    </p:spTree>
    <p:extLst>
      <p:ext uri="{BB962C8B-B14F-4D97-AF65-F5344CB8AC3E}">
        <p14:creationId xmlns:p14="http://schemas.microsoft.com/office/powerpoint/2010/main" val="2279202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pPr marL="228600" indent="-228600">
              <a:buNone/>
            </a:pPr>
            <a:endParaRPr lang="en-US" sz="1200" kern="1200" dirty="0">
              <a:solidFill>
                <a:schemeClr val="tx1"/>
              </a:solidFill>
              <a:effectLst/>
              <a:latin typeface="+mn-lt"/>
              <a:ea typeface="+mn-ea"/>
              <a:cs typeface="+mn-cs"/>
            </a:endParaRPr>
          </a:p>
          <a:p>
            <a:pPr marL="228600" indent="-228600">
              <a:buNone/>
            </a:pPr>
            <a:r>
              <a:rPr lang="en-US" sz="1200" kern="1200" dirty="0">
                <a:solidFill>
                  <a:schemeClr val="tx1"/>
                </a:solidFill>
                <a:effectLst/>
                <a:latin typeface="+mn-lt"/>
                <a:ea typeface="+mn-ea"/>
                <a:cs typeface="+mn-cs"/>
              </a:rPr>
              <a:t>a. Point out the strategies highlighted on the slide. </a:t>
            </a:r>
            <a:endParaRPr lang="en-US" sz="1600" kern="1200" dirty="0">
              <a:solidFill>
                <a:schemeClr val="tx1"/>
              </a:solidFill>
              <a:effectLst/>
              <a:latin typeface="+mn-lt"/>
              <a:ea typeface="+mn-ea"/>
              <a:cs typeface="+mn-cs"/>
            </a:endParaRPr>
          </a:p>
          <a:p>
            <a:pPr marL="228600" indent="-228600">
              <a:buNone/>
            </a:pPr>
            <a:endParaRPr lang="en-US" sz="1600" kern="1200" dirty="0">
              <a:solidFill>
                <a:schemeClr val="tx1"/>
              </a:solidFill>
              <a:effectLst/>
              <a:latin typeface="+mn-lt"/>
              <a:ea typeface="+mn-ea"/>
              <a:cs typeface="+mn-cs"/>
            </a:endParaRPr>
          </a:p>
          <a:p>
            <a:pPr marL="0" indent="0">
              <a:buNone/>
            </a:pPr>
            <a:r>
              <a:rPr lang="en-US" sz="1200" kern="1200" dirty="0">
                <a:solidFill>
                  <a:schemeClr val="tx1"/>
                </a:solidFill>
                <a:latin typeface="+mn-lt"/>
                <a:ea typeface="+mn-ea"/>
                <a:cs typeface="+mn-cs"/>
              </a:rPr>
              <a:t>b. “We’ll continue working on understanding and using the Student Thinking Lens </a:t>
            </a:r>
            <a:r>
              <a:rPr lang="en-US" sz="1200" i="1" kern="1200" dirty="0">
                <a:solidFill>
                  <a:schemeClr val="tx1"/>
                </a:solidFill>
                <a:latin typeface="+mn-lt"/>
                <a:ea typeface="+mn-ea"/>
                <a:cs typeface="+mn-cs"/>
              </a:rPr>
              <a:t>questioning</a:t>
            </a:r>
            <a:r>
              <a:rPr lang="en-US" sz="1200" kern="1200" dirty="0">
                <a:solidFill>
                  <a:schemeClr val="tx1"/>
                </a:solidFill>
                <a:latin typeface="+mn-lt"/>
                <a:ea typeface="+mn-ea"/>
                <a:cs typeface="+mn-cs"/>
              </a:rPr>
              <a:t> strategies, but today we’ll focus on two closely related </a:t>
            </a:r>
            <a:r>
              <a:rPr lang="en-US" sz="1200" i="1" kern="1200" dirty="0">
                <a:solidFill>
                  <a:schemeClr val="tx1"/>
                </a:solidFill>
                <a:latin typeface="+mn-lt"/>
                <a:ea typeface="+mn-ea"/>
                <a:cs typeface="+mn-cs"/>
              </a:rPr>
              <a:t>activity</a:t>
            </a:r>
            <a:r>
              <a:rPr lang="en-US" sz="1200" kern="1200" dirty="0">
                <a:solidFill>
                  <a:schemeClr val="tx1"/>
                </a:solidFill>
                <a:latin typeface="+mn-lt"/>
                <a:ea typeface="+mn-ea"/>
                <a:cs typeface="+mn-cs"/>
              </a:rPr>
              <a:t> strategies. Strategy 4 engages students in analyzing and interpreting data and observations, and strategy 5 engages students in constructing explanations and arguments.”</a:t>
            </a:r>
            <a:endParaRPr lang="en-US" sz="1600" kern="1200" dirty="0">
              <a:solidFill>
                <a:schemeClr val="tx1"/>
              </a:solidFill>
              <a:effectLst/>
              <a:latin typeface="+mn-lt"/>
              <a:ea typeface="+mn-ea"/>
              <a:cs typeface="+mn-cs"/>
            </a:endParaRPr>
          </a:p>
          <a:p>
            <a:pPr marL="228600" indent="-228600">
              <a:buAutoNum type="alphaLcParenR"/>
            </a:pP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3167688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sz="120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Initially, reveal </a:t>
            </a:r>
            <a:r>
              <a:rPr lang="en-US" sz="1200" b="1" kern="1200" dirty="0">
                <a:solidFill>
                  <a:schemeClr val="tx1"/>
                </a:solidFill>
                <a:latin typeface="+mn-lt"/>
                <a:ea typeface="+mn-ea"/>
                <a:cs typeface="+mn-cs"/>
              </a:rPr>
              <a:t>only</a:t>
            </a:r>
            <a:r>
              <a:rPr lang="en-US" sz="1200" kern="1200" dirty="0">
                <a:solidFill>
                  <a:schemeClr val="tx1"/>
                </a:solidFill>
                <a:latin typeface="+mn-lt"/>
                <a:ea typeface="+mn-ea"/>
                <a:cs typeface="+mn-cs"/>
              </a:rPr>
              <a:t> the question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think about the question for a minute; then open up a brief conversation about it.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the following questions to stimulate discussion if participants are struggling:</a:t>
            </a:r>
          </a:p>
          <a:p>
            <a:pPr marL="320040" indent="-137160">
              <a:buFont typeface="Arial" pitchFamily="34" charset="0"/>
              <a:buChar char="•"/>
            </a:pPr>
            <a:r>
              <a:rPr lang="en-US" sz="1200" kern="1200" dirty="0">
                <a:solidFill>
                  <a:schemeClr val="tx1"/>
                </a:solidFill>
                <a:latin typeface="+mn-lt"/>
                <a:ea typeface="+mn-ea"/>
                <a:cs typeface="+mn-cs"/>
              </a:rPr>
              <a:t>What was your experience as a science student in school or college? </a:t>
            </a:r>
          </a:p>
          <a:p>
            <a:pPr marL="320040" indent="-137160">
              <a:buFont typeface="Arial" pitchFamily="34" charset="0"/>
              <a:buChar char="•"/>
            </a:pPr>
            <a:r>
              <a:rPr lang="en-US" sz="1200" kern="1200" dirty="0">
                <a:solidFill>
                  <a:schemeClr val="tx1"/>
                </a:solidFill>
                <a:latin typeface="+mn-lt"/>
                <a:ea typeface="+mn-ea"/>
                <a:cs typeface="+mn-cs"/>
              </a:rPr>
              <a:t>How were you expected to learn science ideas? What learning methods were used?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Did you ever have the opportunity in science classes to make sense of the experiments you performed (instead of just recording the correct answers in a lab report)? </a:t>
            </a:r>
          </a:p>
          <a:p>
            <a:pPr marL="320040" indent="-137160">
              <a:buFont typeface="Arial" pitchFamily="34" charset="0"/>
              <a:buChar char="•"/>
            </a:pPr>
            <a:r>
              <a:rPr lang="en-US" sz="1200" kern="1200" dirty="0">
                <a:solidFill>
                  <a:schemeClr val="tx1"/>
                </a:solidFill>
                <a:latin typeface="+mn-lt"/>
                <a:ea typeface="+mn-ea"/>
                <a:cs typeface="+mn-cs"/>
              </a:rPr>
              <a:t>Did science teachers ever support your learning in ways that went beyond merely having you take lecture notes, read from a textbook, or record the correct answers in lab reports?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After discussing the questions, reveal the second part of the slide and emphasize</a:t>
            </a:r>
            <a:r>
              <a:rPr lang="en-US" sz="1200" kern="1200" baseline="0" dirty="0">
                <a:solidFill>
                  <a:schemeClr val="tx1"/>
                </a:solidFill>
                <a:latin typeface="+mn-lt"/>
                <a:ea typeface="+mn-ea"/>
                <a:cs typeface="+mn-cs"/>
              </a:rPr>
              <a:t> the following points:</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“Strategies 4 and 5 (as well as 6, 7, and 8) are designed to move student thinking forward by engaging students in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as they observe data. Rather than just spoon-feeding</a:t>
            </a:r>
            <a:r>
              <a:rPr lang="en-US" sz="1200" kern="1200" baseline="0" dirty="0">
                <a:solidFill>
                  <a:schemeClr val="tx1"/>
                </a:solidFill>
                <a:latin typeface="+mn-lt"/>
                <a:ea typeface="+mn-ea"/>
                <a:cs typeface="+mn-cs"/>
              </a:rPr>
              <a:t> students science content to read or memorize, t</a:t>
            </a:r>
            <a:r>
              <a:rPr lang="en-US" sz="1200" kern="1200" dirty="0">
                <a:solidFill>
                  <a:schemeClr val="tx1"/>
                </a:solidFill>
                <a:latin typeface="+mn-lt"/>
                <a:ea typeface="+mn-ea"/>
                <a:cs typeface="+mn-cs"/>
              </a:rPr>
              <a:t>hese</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activities lead them toward deeper understandings of science ideas as they construct meaning from evidence.”</a:t>
            </a:r>
            <a:endParaRPr lang="en-US" sz="1200" b="1" kern="1200" dirty="0">
              <a:solidFill>
                <a:schemeClr val="tx1"/>
              </a:solidFill>
              <a:latin typeface="+mn-lt"/>
              <a:ea typeface="+mn-ea"/>
              <a:cs typeface="+mn-cs"/>
            </a:endParaRPr>
          </a:p>
          <a:p>
            <a:pPr marL="320040" indent="-137160">
              <a:buFont typeface="Arial" pitchFamily="34" charset="0"/>
              <a:buChar char="•"/>
            </a:pPr>
            <a:r>
              <a:rPr lang="en-US" sz="1200" b="0" kern="1200" dirty="0">
                <a:solidFill>
                  <a:schemeClr val="tx1"/>
                </a:solidFill>
                <a:latin typeface="+mn-lt"/>
                <a:ea typeface="+mn-ea"/>
                <a:cs typeface="+mn-cs"/>
              </a:rPr>
              <a:t>“Telling students about science ideas is important, b</a:t>
            </a:r>
            <a:r>
              <a:rPr lang="en-US" sz="1200" kern="1200" dirty="0">
                <a:solidFill>
                  <a:schemeClr val="tx1"/>
                </a:solidFill>
                <a:latin typeface="+mn-lt"/>
                <a:ea typeface="+mn-ea"/>
                <a:cs typeface="+mn-cs"/>
              </a:rPr>
              <a:t>ut teachers tend to tell students too much. Instead of doing the hard cognitive work for them, we need to create more opportunities for students to do the thinking and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themselves</a:t>
            </a:r>
            <a:r>
              <a:rPr lang="en-US" sz="1200" kern="1200" dirty="0">
                <a:solidFill>
                  <a:schemeClr val="tx1"/>
                </a:solidFill>
                <a:latin typeface="+mn-lt"/>
                <a:ea typeface="+mn-ea"/>
                <a:cs typeface="+mn-cs"/>
              </a:rPr>
              <a:t> so they can truly understand the science concepts. So don’t be in such a hurry to tell students the right answers. </a:t>
            </a:r>
            <a:r>
              <a:rPr lang="en-US" sz="1200" b="1" kern="1200" dirty="0">
                <a:solidFill>
                  <a:schemeClr val="tx1"/>
                </a:solidFill>
                <a:latin typeface="+mn-lt"/>
                <a:ea typeface="+mn-ea"/>
                <a:cs typeface="+mn-cs"/>
              </a:rPr>
              <a:t>Slow down and give them a chance to think!</a:t>
            </a:r>
            <a:r>
              <a:rPr lang="en-US" sz="1200" b="0" kern="1200" dirty="0">
                <a:solidFill>
                  <a:schemeClr val="tx1"/>
                </a:solidFill>
                <a:latin typeface="+mn-lt"/>
                <a:ea typeface="+mn-ea"/>
                <a:cs typeface="+mn-cs"/>
              </a:rPr>
              <a:t>”</a:t>
            </a:r>
            <a:endParaRPr lang="en-US" b="0" i="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925467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i="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Have participants</a:t>
            </a:r>
            <a:r>
              <a:rPr lang="en-US" sz="1200" kern="1200" baseline="0" dirty="0">
                <a:solidFill>
                  <a:schemeClr val="tx1"/>
                </a:solidFill>
                <a:latin typeface="+mn-lt"/>
                <a:ea typeface="+mn-ea"/>
                <a:cs typeface="+mn-cs"/>
              </a:rPr>
              <a:t> l</a:t>
            </a:r>
            <a:r>
              <a:rPr lang="en-US" sz="1200" kern="1200" dirty="0">
                <a:solidFill>
                  <a:schemeClr val="tx1"/>
                </a:solidFill>
                <a:latin typeface="+mn-lt"/>
                <a:ea typeface="+mn-ea"/>
                <a:cs typeface="+mn-cs"/>
              </a:rPr>
              <a:t>ook at the slide representation of the Student Thinking Lens strategies.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“What do you notice?”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Elicit and probe questions are designed </a:t>
            </a:r>
            <a:r>
              <a:rPr lang="en-US" sz="1200" b="1" kern="1200" dirty="0">
                <a:solidFill>
                  <a:schemeClr val="tx1"/>
                </a:solidFill>
                <a:latin typeface="+mn-lt"/>
                <a:ea typeface="+mn-ea"/>
                <a:cs typeface="+mn-cs"/>
              </a:rPr>
              <a:t>only</a:t>
            </a:r>
            <a:r>
              <a:rPr lang="en-US" sz="1200" kern="1200" dirty="0">
                <a:solidFill>
                  <a:schemeClr val="tx1"/>
                </a:solidFill>
                <a:latin typeface="+mn-lt"/>
                <a:ea typeface="+mn-ea"/>
                <a:cs typeface="+mn-cs"/>
              </a:rPr>
              <a:t> to reveal student thinking, not to challenge it.</a:t>
            </a:r>
          </a:p>
          <a:p>
            <a:pPr marL="137160" indent="-137160">
              <a:buFont typeface="Arial" pitchFamily="34" charset="0"/>
              <a:buChar char="•"/>
            </a:pPr>
            <a:r>
              <a:rPr lang="en-US" sz="1200" kern="1200" dirty="0">
                <a:solidFill>
                  <a:schemeClr val="tx1"/>
                </a:solidFill>
                <a:latin typeface="+mn-lt"/>
                <a:ea typeface="+mn-ea"/>
                <a:cs typeface="+mn-cs"/>
              </a:rPr>
              <a:t>The rest of the strategies reveal </a:t>
            </a:r>
            <a:r>
              <a:rPr lang="en-US" sz="1200" b="1" kern="1200" dirty="0">
                <a:solidFill>
                  <a:schemeClr val="tx1"/>
                </a:solidFill>
                <a:latin typeface="+mn-lt"/>
                <a:ea typeface="+mn-ea"/>
                <a:cs typeface="+mn-cs"/>
              </a:rPr>
              <a:t>and</a:t>
            </a:r>
            <a:r>
              <a:rPr lang="en-US" sz="1200" kern="1200" dirty="0">
                <a:solidFill>
                  <a:schemeClr val="tx1"/>
                </a:solidFill>
                <a:latin typeface="+mn-lt"/>
                <a:ea typeface="+mn-ea"/>
                <a:cs typeface="+mn-cs"/>
              </a:rPr>
              <a:t> challenge student thinking.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1842192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Individuals: </a:t>
            </a:r>
            <a:r>
              <a:rPr lang="en-US" sz="1200" kern="1200" dirty="0">
                <a:solidFill>
                  <a:schemeClr val="tx1"/>
                </a:solidFill>
                <a:effectLst/>
                <a:latin typeface="+mn-lt"/>
                <a:ea typeface="+mn-ea"/>
                <a:cs typeface="+mn-cs"/>
              </a:rPr>
              <a:t>Have participants briefly examine the summary chart of STL strategies in the </a:t>
            </a:r>
            <a:r>
              <a:rPr lang="en-US" sz="1200" kern="1200" dirty="0" err="1">
                <a:solidFill>
                  <a:schemeClr val="tx1"/>
                </a:solidFill>
                <a:effectLst/>
                <a:latin typeface="+mn-lt"/>
                <a:ea typeface="+mn-ea"/>
                <a:cs typeface="+mn-cs"/>
              </a:rPr>
              <a:t>STeLLA</a:t>
            </a:r>
            <a:r>
              <a:rPr lang="en-US" sz="1200" kern="1200" dirty="0">
                <a:solidFill>
                  <a:schemeClr val="tx1"/>
                </a:solidFill>
                <a:effectLst/>
                <a:latin typeface="+mn-lt"/>
                <a:ea typeface="+mn-ea"/>
                <a:cs typeface="+mn-cs"/>
              </a:rPr>
              <a:t> strategies booklet (Summary of </a:t>
            </a:r>
            <a:r>
              <a:rPr lang="en-US" sz="1200" kern="1200" dirty="0" err="1">
                <a:solidFill>
                  <a:schemeClr val="tx1"/>
                </a:solidFill>
                <a:effectLst/>
                <a:latin typeface="+mn-lt"/>
                <a:ea typeface="+mn-ea"/>
                <a:cs typeface="+mn-cs"/>
              </a:rPr>
              <a:t>STeLLA</a:t>
            </a:r>
            <a:r>
              <a:rPr lang="en-US" sz="1200" kern="1200" dirty="0">
                <a:solidFill>
                  <a:schemeClr val="tx1"/>
                </a:solidFill>
                <a:effectLst/>
                <a:latin typeface="+mn-lt"/>
                <a:ea typeface="+mn-ea"/>
                <a:cs typeface="+mn-cs"/>
              </a:rPr>
              <a:t> Student Thinking Lens Strategies).</a:t>
            </a:r>
          </a:p>
          <a:p>
            <a:pPr marL="0" indent="0">
              <a:buNone/>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Direct participants to the correct page in the strategies booklet or have them consult the table of contents.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t>
            </a:r>
            <a:r>
              <a:rPr lang="en-US" sz="1200"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Whole group: </a:t>
            </a:r>
            <a:r>
              <a:rPr lang="en-US" sz="1200" kern="1200" dirty="0">
                <a:solidFill>
                  <a:schemeClr val="tx1"/>
                </a:solidFill>
                <a:effectLst/>
                <a:latin typeface="+mn-lt"/>
                <a:ea typeface="+mn-ea"/>
                <a:cs typeface="+mn-cs"/>
              </a:rPr>
              <a:t>“How are the first three strategies different from the rest?”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ideas: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Strategies 1–3 are questions; the rest are activities.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Probe and challenge questions can and should be asked during all types of activities.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3113339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dirty="0"/>
              <a:t>30 min</a:t>
            </a:r>
          </a:p>
          <a:p>
            <a:endParaRPr lang="en-US" sz="1200" kern="1200" dirty="0">
              <a:solidFill>
                <a:schemeClr val="tx1"/>
              </a:solidFill>
              <a:effectLst/>
              <a:latin typeface="+mn-lt"/>
              <a:ea typeface="+mn-ea"/>
              <a:cs typeface="+mn-cs"/>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Small groups (12 min):</a:t>
            </a:r>
            <a:r>
              <a:rPr lang="en-US" sz="1200" kern="1200" dirty="0">
                <a:solidFill>
                  <a:schemeClr val="tx1"/>
                </a:solidFill>
                <a:latin typeface="+mn-lt"/>
                <a:ea typeface="+mn-ea"/>
                <a:cs typeface="+mn-cs"/>
              </a:rPr>
              <a:t> Divide participants into two groups and assign one strategy to each group. Have one group create a chart listing the purpose and key features of strategy 4, and have the other group chart the purpose and key features of strategy 5. Each group should be prepared to answer the discussion question for the assigned strategy.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 (18 min):</a:t>
            </a:r>
            <a:r>
              <a:rPr lang="en-US" sz="1200" kern="1200" dirty="0">
                <a:solidFill>
                  <a:schemeClr val="tx1"/>
                </a:solidFill>
                <a:latin typeface="+mn-lt"/>
                <a:ea typeface="+mn-ea"/>
                <a:cs typeface="+mn-cs"/>
              </a:rPr>
              <a:t> Have groups report on the purpose and key features of each strategy.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Strategy 4 involves activities that engage students in organizing their data and/or observations and looking for patterns and meaning in them. They aren’t just “doing” activities or describing their observations. </a:t>
            </a:r>
          </a:p>
          <a:p>
            <a:pPr marL="137160" indent="-137160">
              <a:buFont typeface="Arial" pitchFamily="34" charset="0"/>
              <a:buChar char="•"/>
            </a:pPr>
            <a:r>
              <a:rPr lang="en-US" sz="1200" kern="1200" dirty="0">
                <a:solidFill>
                  <a:schemeClr val="tx1"/>
                </a:solidFill>
                <a:latin typeface="+mn-lt"/>
                <a:ea typeface="+mn-ea"/>
                <a:cs typeface="+mn-cs"/>
              </a:rPr>
              <a:t>Strategy 5 engages students in learning how to use logical thinking, evidence, and science ideas to construct explanations of scientific data or phenomena they have observed. It also engages them in critiquing various proposed explanations through scientific argumentation.</a:t>
            </a:r>
          </a:p>
          <a:p>
            <a:pPr marL="137160" indent="-137160">
              <a:buFont typeface="Arial" pitchFamily="34" charset="0"/>
              <a:buChar char="•"/>
            </a:pPr>
            <a:r>
              <a:rPr lang="en-US" sz="1200" kern="1200" dirty="0">
                <a:solidFill>
                  <a:schemeClr val="tx1"/>
                </a:solidFill>
                <a:latin typeface="+mn-lt"/>
                <a:ea typeface="+mn-ea"/>
                <a:cs typeface="+mn-cs"/>
              </a:rPr>
              <a:t>Remind participants that these strategies are closely related and will overlap in some activities. However, each has a specific purpose and unique attributes.</a:t>
            </a:r>
            <a:endParaRPr lang="en-US" sz="1600" dirty="0"/>
          </a:p>
          <a:p>
            <a:pPr marL="171450" lvl="0" indent="-171450">
              <a:buFont typeface="Arial" panose="020B0604020202020204" pitchFamily="34" charset="0"/>
              <a:buChar char="•"/>
            </a:pPr>
            <a:endParaRPr lang="en-US" sz="1600" kern="1200" dirty="0">
              <a:solidFill>
                <a:schemeClr val="tx1"/>
              </a:solidFill>
              <a:effectLst/>
              <a:latin typeface="+mn-lt"/>
              <a:ea typeface="+mn-ea"/>
              <a:cs typeface="+mn-cs"/>
            </a:endParaRPr>
          </a:p>
        </p:txBody>
      </p:sp>
      <p:sp>
        <p:nvSpPr>
          <p:cNvPr id="4813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55771C1-120E-4335-85AD-AA644CB5C253}" type="slidenum">
              <a:rPr lang="en-US" smtClean="0"/>
              <a:pPr eaLnBrk="1" hangingPunct="1"/>
              <a:t>9</a:t>
            </a:fld>
            <a:endParaRPr lang="en-US"/>
          </a:p>
        </p:txBody>
      </p:sp>
    </p:spTree>
    <p:extLst>
      <p:ext uri="{BB962C8B-B14F-4D97-AF65-F5344CB8AC3E}">
        <p14:creationId xmlns:p14="http://schemas.microsoft.com/office/powerpoint/2010/main" val="3430640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2301266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76528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520337"/>
            <a:ext cx="8229600" cy="990600"/>
          </a:xfrm>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120433836"/>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01%20Stella2-04-potter4-L4%20C1-2.mp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embed/NsBL-S9uzko"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01%20Stella2-04-potter4-L4%20C1-2.mp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youtube.com/embed/KJleEfM8jH4"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4.gif"/><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a:t>RESP</a:t>
            </a:r>
            <a:r>
              <a:rPr lang="en-US" altLang="en-US" cap="none" dirty="0"/>
              <a:t>e</a:t>
            </a:r>
            <a:r>
              <a:rPr lang="en-US" altLang="en-US" dirty="0"/>
              <a:t>CT pd pROGRAM</a:t>
            </a:r>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a:solidFill>
                  <a:srgbClr val="002060"/>
                </a:solidFill>
                <a:latin typeface="Lucida Sans Unicode" pitchFamily="34" charset="0"/>
              </a:rPr>
              <a:t>RESPeCT Summer Institute </a:t>
            </a:r>
            <a:endParaRPr lang="en-US" altLang="en-US" sz="1600" dirty="0">
              <a:solidFill>
                <a:srgbClr val="002060"/>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282950" y="2514600"/>
            <a:ext cx="2127250" cy="523220"/>
          </a:xfrm>
          <a:prstGeom prst="rect">
            <a:avLst/>
          </a:prstGeom>
          <a:noFill/>
        </p:spPr>
        <p:txBody>
          <a:bodyPr wrap="square" rtlCol="0">
            <a:spAutoFit/>
          </a:bodyPr>
          <a:lstStyle/>
          <a:p>
            <a:pPr algn="ctr"/>
            <a:r>
              <a:rPr lang="en-US" sz="2800" dirty="0">
                <a:solidFill>
                  <a:srgbClr val="1F497D"/>
                </a:solidFill>
                <a:latin typeface="Lucida Sans Unicode" pitchFamily="34" charset="0"/>
              </a:rPr>
              <a:t>Day 3</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normAutofit fontScale="90000"/>
          </a:bodyPr>
          <a:lstStyle/>
          <a:p>
            <a:br>
              <a:rPr lang="en-US" dirty="0"/>
            </a:br>
            <a:r>
              <a:rPr lang="en-US" sz="4400" dirty="0"/>
              <a:t>Relationships between Strategies 4 and 5</a:t>
            </a:r>
            <a:br>
              <a:rPr lang="en-US" dirty="0"/>
            </a:br>
            <a:endParaRPr lang="en-US" dirty="0"/>
          </a:p>
        </p:txBody>
      </p:sp>
      <p:sp>
        <p:nvSpPr>
          <p:cNvPr id="3" name="Content Placeholder 2"/>
          <p:cNvSpPr>
            <a:spLocks noGrp="1"/>
          </p:cNvSpPr>
          <p:nvPr>
            <p:ph idx="1"/>
          </p:nvPr>
        </p:nvSpPr>
        <p:spPr>
          <a:xfrm>
            <a:off x="533400" y="1219200"/>
            <a:ext cx="8153400" cy="5257800"/>
          </a:xfrm>
        </p:spPr>
        <p:txBody>
          <a:bodyPr/>
          <a:lstStyle/>
          <a:p>
            <a:pPr marL="0" lvl="1" indent="0" eaLnBrk="1" hangingPunct="1">
              <a:spcAft>
                <a:spcPts val="1200"/>
              </a:spcAft>
              <a:buNone/>
              <a:tabLst>
                <a:tab pos="137160" algn="l"/>
              </a:tabLst>
            </a:pPr>
            <a:r>
              <a:rPr lang="en-US" sz="2800" dirty="0"/>
              <a:t>Discuss the question assigned to your group and be ready to share your ideas:</a:t>
            </a:r>
          </a:p>
          <a:p>
            <a:pPr marL="274320" lvl="1" indent="0" eaLnBrk="1" hangingPunct="1">
              <a:spcBef>
                <a:spcPts val="0"/>
              </a:spcBef>
              <a:spcAft>
                <a:spcPts val="600"/>
              </a:spcAft>
              <a:buNone/>
            </a:pPr>
            <a:r>
              <a:rPr lang="en-US" sz="2800" b="1" dirty="0"/>
              <a:t>Group 1:</a:t>
            </a:r>
            <a:r>
              <a:rPr lang="en-US" sz="2800" dirty="0"/>
              <a:t> How is analyzing/interpreting different from describing observations? </a:t>
            </a:r>
          </a:p>
          <a:p>
            <a:pPr marL="274637" lvl="1" indent="0" eaLnBrk="1" hangingPunct="1">
              <a:spcBef>
                <a:spcPts val="0"/>
              </a:spcBef>
              <a:spcAft>
                <a:spcPts val="600"/>
              </a:spcAft>
              <a:buNone/>
            </a:pPr>
            <a:r>
              <a:rPr lang="en-US" sz="2800" b="1" dirty="0"/>
              <a:t>Group 2:</a:t>
            </a:r>
            <a:r>
              <a:rPr lang="en-US" sz="2800" dirty="0"/>
              <a:t> How are strategy 4 and strategy 5 different? How are they related? </a:t>
            </a:r>
            <a:endParaRPr lang="en-US" sz="2800" b="1" dirty="0"/>
          </a:p>
          <a:p>
            <a:pPr marL="274637" lvl="1" indent="0" eaLnBrk="1" hangingPunct="1">
              <a:spcBef>
                <a:spcPts val="0"/>
              </a:spcBef>
              <a:spcAft>
                <a:spcPts val="600"/>
              </a:spcAft>
              <a:buNone/>
            </a:pPr>
            <a:r>
              <a:rPr lang="en-US" sz="2800" b="1" dirty="0"/>
              <a:t>Group 3: </a:t>
            </a:r>
            <a:r>
              <a:rPr lang="en-US" sz="2800" dirty="0"/>
              <a:t>How are scientific explanation and scientific argumentation related? How are they different? How are arguments in science </a:t>
            </a:r>
            <a:br>
              <a:rPr lang="en-US" sz="2800" dirty="0"/>
            </a:br>
            <a:r>
              <a:rPr lang="en-US" sz="2800" dirty="0"/>
              <a:t>different from arguments </a:t>
            </a:r>
            <a:br>
              <a:rPr lang="en-US" sz="2800" dirty="0"/>
            </a:br>
            <a:r>
              <a:rPr lang="en-US" sz="2800" dirty="0"/>
              <a:t>in everyday situations? </a:t>
            </a:r>
          </a:p>
          <a:p>
            <a:pPr lvl="4"/>
            <a:endParaRPr lang="en-US" dirty="0"/>
          </a:p>
        </p:txBody>
      </p:sp>
      <p:sp>
        <p:nvSpPr>
          <p:cNvPr id="4" name="TextBox 3"/>
          <p:cNvSpPr txBox="1"/>
          <p:nvPr/>
        </p:nvSpPr>
        <p:spPr>
          <a:xfrm>
            <a:off x="5029200" y="5257800"/>
            <a:ext cx="3810000" cy="1323439"/>
          </a:xfrm>
          <a:prstGeom prst="rect">
            <a:avLst/>
          </a:prstGeom>
          <a:noFill/>
        </p:spPr>
        <p:txBody>
          <a:bodyPr wrap="square" rtlCol="0">
            <a:spAutoFit/>
          </a:bodyPr>
          <a:lstStyle/>
          <a:p>
            <a:r>
              <a:rPr lang="en-US" sz="2000" dirty="0">
                <a:solidFill>
                  <a:srgbClr val="0070C0"/>
                </a:solidFill>
                <a:latin typeface="Calibri" pitchFamily="34" charset="0"/>
              </a:rPr>
              <a:t>To support your responses, use the </a:t>
            </a:r>
            <a:r>
              <a:rPr lang="en-US" sz="2000" dirty="0" err="1">
                <a:solidFill>
                  <a:srgbClr val="0070C0"/>
                </a:solidFill>
                <a:latin typeface="Calibri" pitchFamily="34" charset="0"/>
              </a:rPr>
              <a:t>STeLLA</a:t>
            </a:r>
            <a:r>
              <a:rPr lang="en-US" sz="2000" dirty="0">
                <a:solidFill>
                  <a:srgbClr val="0070C0"/>
                </a:solidFill>
                <a:latin typeface="Calibri" pitchFamily="34" charset="0"/>
              </a:rPr>
              <a:t> strategies booklet and Quick Reference Tools for Strategies 4 and 5 (handout 3.1).</a:t>
            </a:r>
          </a:p>
        </p:txBody>
      </p:sp>
    </p:spTree>
    <p:extLst>
      <p:ext uri="{BB962C8B-B14F-4D97-AF65-F5344CB8AC3E}">
        <p14:creationId xmlns:p14="http://schemas.microsoft.com/office/powerpoint/2010/main" val="193869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normAutofit/>
          </a:bodyPr>
          <a:lstStyle/>
          <a:p>
            <a:r>
              <a:rPr lang="en-US" dirty="0"/>
              <a:t>Practice Identifying Strategies 4 and 5</a:t>
            </a:r>
          </a:p>
        </p:txBody>
      </p:sp>
      <p:sp>
        <p:nvSpPr>
          <p:cNvPr id="3" name="Content Placeholder 2"/>
          <p:cNvSpPr>
            <a:spLocks noGrp="1"/>
          </p:cNvSpPr>
          <p:nvPr>
            <p:ph idx="1"/>
          </p:nvPr>
        </p:nvSpPr>
        <p:spPr>
          <a:xfrm>
            <a:off x="533400" y="1219200"/>
            <a:ext cx="8458200" cy="5105400"/>
          </a:xfrm>
        </p:spPr>
        <p:txBody>
          <a:bodyPr/>
          <a:lstStyle/>
          <a:p>
            <a:pPr marL="0" indent="0">
              <a:spcBef>
                <a:spcPts val="600"/>
              </a:spcBef>
              <a:spcAft>
                <a:spcPts val="600"/>
              </a:spcAft>
              <a:buNone/>
            </a:pPr>
            <a:r>
              <a:rPr lang="en-US" sz="2800" dirty="0"/>
              <a:t>Examine student statements made during a science-class activity. Decide whether each statement represents the following:</a:t>
            </a:r>
          </a:p>
          <a:p>
            <a:pPr marL="731520" lvl="1" indent="-365760">
              <a:spcBef>
                <a:spcPts val="0"/>
              </a:spcBef>
              <a:spcAft>
                <a:spcPts val="600"/>
              </a:spcAft>
            </a:pPr>
            <a:r>
              <a:rPr lang="en-US" sz="2800" dirty="0"/>
              <a:t>An observation</a:t>
            </a:r>
          </a:p>
          <a:p>
            <a:pPr marL="731520" lvl="1" indent="-365760">
              <a:spcBef>
                <a:spcPts val="0"/>
              </a:spcBef>
              <a:spcAft>
                <a:spcPts val="600"/>
              </a:spcAft>
            </a:pPr>
            <a:r>
              <a:rPr lang="en-US" sz="2800" dirty="0"/>
              <a:t>An analysis or interpretation of the observations </a:t>
            </a:r>
            <a:br>
              <a:rPr lang="en-US" sz="2800" dirty="0"/>
            </a:br>
            <a:r>
              <a:rPr lang="en-US" sz="2800" dirty="0"/>
              <a:t>(e.g., describing a pattern) (strategy 4)</a:t>
            </a:r>
          </a:p>
          <a:p>
            <a:pPr marL="731520" lvl="1" indent="-365760">
              <a:spcBef>
                <a:spcPts val="0"/>
              </a:spcBef>
              <a:spcAft>
                <a:spcPts val="600"/>
              </a:spcAft>
            </a:pPr>
            <a:r>
              <a:rPr lang="en-US" sz="2800" dirty="0"/>
              <a:t>An attempt to construct an explanation that has a </a:t>
            </a:r>
            <a:br>
              <a:rPr lang="en-US" sz="2800" dirty="0"/>
            </a:br>
            <a:r>
              <a:rPr lang="en-US" sz="2800" dirty="0"/>
              <a:t>claim, some evidence, and/or reasoning that uses science ideas (strategy 5)</a:t>
            </a:r>
          </a:p>
          <a:p>
            <a:pPr marL="731520" lvl="1" indent="-365760">
              <a:spcBef>
                <a:spcPts val="0"/>
              </a:spcBef>
              <a:spcAft>
                <a:spcPts val="600"/>
              </a:spcAft>
            </a:pPr>
            <a:r>
              <a:rPr lang="en-US" sz="2800" dirty="0"/>
              <a:t>An attempt to construct an argument (strategy 5)</a:t>
            </a:r>
          </a:p>
        </p:txBody>
      </p:sp>
      <p:sp>
        <p:nvSpPr>
          <p:cNvPr id="4" name="TextBox 3"/>
          <p:cNvSpPr txBox="1"/>
          <p:nvPr/>
        </p:nvSpPr>
        <p:spPr>
          <a:xfrm>
            <a:off x="4724400" y="5943600"/>
            <a:ext cx="4143555" cy="707886"/>
          </a:xfrm>
          <a:prstGeom prst="rect">
            <a:avLst/>
          </a:prstGeom>
          <a:noFill/>
        </p:spPr>
        <p:txBody>
          <a:bodyPr wrap="square" rtlCol="0">
            <a:spAutoFit/>
          </a:bodyPr>
          <a:lstStyle/>
          <a:p>
            <a:r>
              <a:rPr lang="en-US" sz="2000" dirty="0">
                <a:solidFill>
                  <a:srgbClr val="0070C0"/>
                </a:solidFill>
                <a:latin typeface="Calibri" pitchFamily="34" charset="0"/>
              </a:rPr>
              <a:t>Refer to Practice Identifying Strategies 4 and 5 (handout 3.2).</a:t>
            </a:r>
          </a:p>
        </p:txBody>
      </p:sp>
    </p:spTree>
    <p:extLst>
      <p:ext uri="{BB962C8B-B14F-4D97-AF65-F5344CB8AC3E}">
        <p14:creationId xmlns:p14="http://schemas.microsoft.com/office/powerpoint/2010/main" val="389130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a:t>
            </a:r>
          </a:p>
        </p:txBody>
      </p:sp>
      <p:sp>
        <p:nvSpPr>
          <p:cNvPr id="3" name="Content Placeholder 2"/>
          <p:cNvSpPr>
            <a:spLocks noGrp="1"/>
          </p:cNvSpPr>
          <p:nvPr>
            <p:ph idx="1"/>
          </p:nvPr>
        </p:nvSpPr>
        <p:spPr>
          <a:xfrm>
            <a:off x="609600" y="1600200"/>
            <a:ext cx="8077200" cy="4876800"/>
          </a:xfrm>
        </p:spPr>
        <p:txBody>
          <a:bodyPr/>
          <a:lstStyle/>
          <a:p>
            <a:pPr marL="0" lvl="0" indent="0">
              <a:spcBef>
                <a:spcPts val="0"/>
              </a:spcBef>
              <a:buNone/>
            </a:pPr>
            <a:r>
              <a:rPr lang="en-US" sz="3200" dirty="0"/>
              <a:t>How can analyzing data and constructing explanations help students </a:t>
            </a:r>
            <a:r>
              <a:rPr lang="en-US" sz="3200" i="1" dirty="0"/>
              <a:t>move forward</a:t>
            </a:r>
            <a:r>
              <a:rPr lang="en-US" sz="3200" b="1" dirty="0"/>
              <a:t> </a:t>
            </a:r>
            <a:r>
              <a:rPr lang="en-US" sz="3200" dirty="0"/>
              <a:t>toward deeper understandings of science ideas?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90600"/>
          </a:xfrm>
        </p:spPr>
        <p:txBody>
          <a:bodyPr>
            <a:noAutofit/>
          </a:bodyPr>
          <a:lstStyle/>
          <a:p>
            <a:r>
              <a:rPr lang="en-US" dirty="0"/>
              <a:t>Lesson Analysis: </a:t>
            </a:r>
            <a:r>
              <a:rPr lang="en-US" b="1" dirty="0"/>
              <a:t>Review</a:t>
            </a:r>
            <a:r>
              <a:rPr lang="en-US" dirty="0"/>
              <a:t> Lesson </a:t>
            </a:r>
            <a:br>
              <a:rPr lang="en-US" dirty="0"/>
            </a:br>
            <a:r>
              <a:rPr lang="en-US" dirty="0"/>
              <a:t>Context </a:t>
            </a:r>
          </a:p>
        </p:txBody>
      </p:sp>
      <p:sp>
        <p:nvSpPr>
          <p:cNvPr id="3" name="Content Placeholder 2"/>
          <p:cNvSpPr>
            <a:spLocks noGrp="1"/>
          </p:cNvSpPr>
          <p:nvPr>
            <p:ph idx="1"/>
          </p:nvPr>
        </p:nvSpPr>
        <p:spPr>
          <a:xfrm>
            <a:off x="533400" y="1981200"/>
            <a:ext cx="8077200" cy="4495800"/>
          </a:xfrm>
        </p:spPr>
        <p:txBody>
          <a:bodyPr/>
          <a:lstStyle/>
          <a:p>
            <a:pPr marL="0" indent="0">
              <a:buNone/>
            </a:pPr>
            <a:r>
              <a:rPr lang="en-US" sz="3200" dirty="0"/>
              <a:t>Review the lesson context at the top of the video transcript (handout 3.3 in your PD program binder). </a:t>
            </a:r>
            <a:endParaRPr lang="en-US" sz="3200" b="1" dirty="0">
              <a:solidFill>
                <a:schemeClr val="accent4"/>
              </a:solidFill>
            </a:endParaRPr>
          </a:p>
          <a:p>
            <a:pPr marL="457200" indent="-457200">
              <a:buAutoNum type="alphaLcParenR"/>
            </a:pPr>
            <a:endParaRPr lang="en-US" b="1" dirty="0">
              <a:solidFill>
                <a:schemeClr val="accent4"/>
              </a:solidFill>
            </a:endParaRPr>
          </a:p>
          <a:p>
            <a:pPr marL="457200" indent="-457200">
              <a:buAutoNum type="alphaLcParenR"/>
            </a:pPr>
            <a:endParaRPr lang="en-US" b="1" dirty="0">
              <a:solidFill>
                <a:schemeClr val="accent4"/>
              </a:solidFill>
            </a:endParaRPr>
          </a:p>
          <a:p>
            <a:pPr marL="457200" indent="-457200">
              <a:buAutoNum type="alphaLcParenR"/>
            </a:pPr>
            <a:endParaRPr lang="en-US" b="1" dirty="0">
              <a:solidFill>
                <a:schemeClr val="accent4"/>
              </a:solidFill>
            </a:endParaRPr>
          </a:p>
        </p:txBody>
      </p:sp>
      <p:sp>
        <p:nvSpPr>
          <p:cNvPr id="4" name="TextBox 3"/>
          <p:cNvSpPr txBox="1"/>
          <p:nvPr/>
        </p:nvSpPr>
        <p:spPr>
          <a:xfrm>
            <a:off x="7467600" y="6858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1052425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81000"/>
            <a:ext cx="6781800" cy="990600"/>
          </a:xfrm>
        </p:spPr>
        <p:txBody>
          <a:bodyPr>
            <a:noAutofit/>
          </a:bodyPr>
          <a:lstStyle/>
          <a:p>
            <a:pPr eaLnBrk="1" hangingPunct="1"/>
            <a:r>
              <a:rPr lang="en-US" sz="3800" dirty="0"/>
              <a:t>Lesson Analysis: </a:t>
            </a:r>
            <a:r>
              <a:rPr lang="en-US" sz="3800" b="1" dirty="0"/>
              <a:t>Identify</a:t>
            </a:r>
            <a:r>
              <a:rPr lang="en-US" sz="3800" dirty="0"/>
              <a:t> Strategy 4</a:t>
            </a:r>
          </a:p>
        </p:txBody>
      </p:sp>
      <p:sp>
        <p:nvSpPr>
          <p:cNvPr id="22531" name="Rectangle 3"/>
          <p:cNvSpPr>
            <a:spLocks noGrp="1" noChangeArrowheads="1"/>
          </p:cNvSpPr>
          <p:nvPr>
            <p:ph idx="1"/>
          </p:nvPr>
        </p:nvSpPr>
        <p:spPr>
          <a:xfrm>
            <a:off x="457200" y="1371600"/>
            <a:ext cx="8458200" cy="4953000"/>
          </a:xfrm>
        </p:spPr>
        <p:txBody>
          <a:bodyPr/>
          <a:lstStyle/>
          <a:p>
            <a:pPr marL="0" indent="0" eaLnBrk="1" hangingPunct="1">
              <a:buNone/>
            </a:pPr>
            <a:r>
              <a:rPr lang="en-US" sz="2700" dirty="0">
                <a:solidFill>
                  <a:srgbClr val="FF0000"/>
                </a:solidFill>
              </a:rPr>
              <a:t>Identify</a:t>
            </a:r>
            <a:r>
              <a:rPr lang="en-US" sz="2700" dirty="0"/>
              <a:t> instances where the teacher or the students are engaged in </a:t>
            </a:r>
            <a:r>
              <a:rPr lang="en-US" sz="2700" b="1" dirty="0"/>
              <a:t>analyzing and interpreting data and observations</a:t>
            </a:r>
            <a:r>
              <a:rPr lang="en-US" sz="2700" dirty="0"/>
              <a:t> by</a:t>
            </a:r>
          </a:p>
          <a:p>
            <a:pPr marL="731520" lvl="2" indent="-365760"/>
            <a:r>
              <a:rPr lang="en-US" sz="2700" dirty="0"/>
              <a:t>clarifying key observations,</a:t>
            </a:r>
          </a:p>
          <a:p>
            <a:pPr marL="731520" lvl="2" indent="-365760"/>
            <a:r>
              <a:rPr lang="en-US" sz="2700" dirty="0"/>
              <a:t>identifying a pattern in the observations,</a:t>
            </a:r>
          </a:p>
          <a:p>
            <a:pPr marL="731520" lvl="2" indent="-365760"/>
            <a:r>
              <a:rPr lang="en-US" sz="2700" dirty="0"/>
              <a:t>identifying what needs to be explained,</a:t>
            </a:r>
          </a:p>
          <a:p>
            <a:pPr marL="731520" lvl="2" indent="-365760"/>
            <a:r>
              <a:rPr lang="en-US" sz="2700" dirty="0"/>
              <a:t>organizing data/observations, and/or</a:t>
            </a:r>
          </a:p>
          <a:p>
            <a:pPr marL="731520" lvl="2" indent="-365760"/>
            <a:r>
              <a:rPr lang="en-US" sz="2700" dirty="0"/>
              <a:t>trying to make sense of the observations (analyzing, interpreting).</a:t>
            </a:r>
          </a:p>
          <a:p>
            <a:pPr marL="0" lvl="2" indent="0">
              <a:buNone/>
            </a:pPr>
            <a:r>
              <a:rPr lang="en-US" sz="2700" b="1" dirty="0"/>
              <a:t>Discuss: </a:t>
            </a:r>
            <a:r>
              <a:rPr lang="en-US" sz="2700" dirty="0"/>
              <a:t>How are these actions implemented in the video? </a:t>
            </a:r>
          </a:p>
          <a:p>
            <a:pPr marL="0" lvl="2" indent="0">
              <a:buNone/>
            </a:pPr>
            <a:endParaRPr lang="en-US" sz="2600" dirty="0"/>
          </a:p>
        </p:txBody>
      </p:sp>
      <p:sp>
        <p:nvSpPr>
          <p:cNvPr id="2" name="TextBox 1">
            <a:hlinkClick r:id="rId3" action="ppaction://hlinkfile"/>
          </p:cNvPr>
          <p:cNvSpPr txBox="1"/>
          <p:nvPr/>
        </p:nvSpPr>
        <p:spPr>
          <a:xfrm>
            <a:off x="2895600" y="6248400"/>
            <a:ext cx="5943935" cy="369332"/>
          </a:xfrm>
          <a:prstGeom prst="rect">
            <a:avLst/>
          </a:prstGeom>
          <a:noFill/>
        </p:spPr>
        <p:txBody>
          <a:bodyPr wrap="none" rtlCol="0">
            <a:spAutoFit/>
          </a:bodyPr>
          <a:lstStyle/>
          <a:p>
            <a:r>
              <a:rPr lang="en-US" dirty="0">
                <a:solidFill>
                  <a:srgbClr val="0070C0"/>
                </a:solidFill>
                <a:latin typeface="Calibri" pitchFamily="34" charset="0"/>
              </a:rPr>
              <a:t>Link to video clip 1: </a:t>
            </a:r>
            <a:r>
              <a:rPr lang="en-US" dirty="0">
                <a:solidFill>
                  <a:srgbClr val="0070C0"/>
                </a:solidFill>
                <a:latin typeface="Calibri" pitchFamily="34" charset="0"/>
                <a:hlinkClick r:id="rId4"/>
              </a:rPr>
              <a:t>3.1_mspcp_gr.2_matter_griffin_L2_c4-c6 </a:t>
            </a:r>
            <a:endParaRPr lang="en-US" dirty="0">
              <a:latin typeface="Calibri" pitchFamily="34" charset="0"/>
            </a:endParaRPr>
          </a:p>
        </p:txBody>
      </p:sp>
      <p:sp>
        <p:nvSpPr>
          <p:cNvPr id="6" name="TextBox 5"/>
          <p:cNvSpPr txBox="1"/>
          <p:nvPr/>
        </p:nvSpPr>
        <p:spPr>
          <a:xfrm>
            <a:off x="7696200" y="6858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3455973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57200"/>
            <a:ext cx="6781800" cy="990600"/>
          </a:xfrm>
        </p:spPr>
        <p:txBody>
          <a:bodyPr>
            <a:noAutofit/>
          </a:bodyPr>
          <a:lstStyle/>
          <a:p>
            <a:pPr eaLnBrk="1" hangingPunct="1"/>
            <a:r>
              <a:rPr lang="en-US" sz="3400" dirty="0"/>
              <a:t>Lesson Analysis: </a:t>
            </a:r>
            <a:r>
              <a:rPr lang="en-US" sz="3400" b="1" dirty="0"/>
              <a:t>Analyze </a:t>
            </a:r>
            <a:r>
              <a:rPr lang="en-US" sz="3400" dirty="0"/>
              <a:t>Strategy 4 and </a:t>
            </a:r>
            <a:r>
              <a:rPr lang="en-US" sz="3400" b="1" dirty="0"/>
              <a:t>Reflect</a:t>
            </a:r>
          </a:p>
        </p:txBody>
      </p:sp>
      <p:sp>
        <p:nvSpPr>
          <p:cNvPr id="22531" name="Rectangle 3"/>
          <p:cNvSpPr>
            <a:spLocks noGrp="1" noChangeArrowheads="1"/>
          </p:cNvSpPr>
          <p:nvPr>
            <p:ph idx="1"/>
          </p:nvPr>
        </p:nvSpPr>
        <p:spPr>
          <a:xfrm>
            <a:off x="457200" y="1648414"/>
            <a:ext cx="8229600" cy="4904786"/>
          </a:xfrm>
        </p:spPr>
        <p:txBody>
          <a:bodyPr/>
          <a:lstStyle/>
          <a:p>
            <a:pPr eaLnBrk="1" hangingPunct="1">
              <a:buNone/>
            </a:pPr>
            <a:r>
              <a:rPr lang="en-US" sz="2600" b="1" dirty="0">
                <a:solidFill>
                  <a:srgbClr val="FF0000"/>
                </a:solidFill>
              </a:rPr>
              <a:t>Analyze</a:t>
            </a:r>
            <a:endParaRPr lang="en-US" sz="2600" dirty="0">
              <a:solidFill>
                <a:srgbClr val="FF0000"/>
              </a:solidFill>
            </a:endParaRPr>
          </a:p>
          <a:p>
            <a:pPr marL="731520" lvl="1" indent="-365760" eaLnBrk="1" hangingPunct="1">
              <a:spcBef>
                <a:spcPts val="600"/>
              </a:spcBef>
            </a:pPr>
            <a:r>
              <a:rPr lang="en-US" sz="2600" dirty="0"/>
              <a:t>What student thinking is revealed in the video clip by engaging students in analysis and interpretation?</a:t>
            </a:r>
          </a:p>
          <a:p>
            <a:pPr marL="731520" lvl="1" indent="-365760" eaLnBrk="1" hangingPunct="1">
              <a:spcBef>
                <a:spcPts val="600"/>
              </a:spcBef>
            </a:pPr>
            <a:r>
              <a:rPr lang="en-US" sz="2600" dirty="0"/>
              <a:t>Were any opportunities missed for engaging students in analyzing and interpreting data and observations?</a:t>
            </a:r>
          </a:p>
          <a:p>
            <a:pPr>
              <a:buNone/>
            </a:pPr>
            <a:r>
              <a:rPr lang="en-US" sz="2600" b="1" dirty="0">
                <a:solidFill>
                  <a:srgbClr val="FF0000"/>
                </a:solidFill>
              </a:rPr>
              <a:t>Reflect</a:t>
            </a:r>
          </a:p>
          <a:p>
            <a:pPr marL="731520" lvl="1" indent="-365760">
              <a:spcBef>
                <a:spcPts val="600"/>
              </a:spcBef>
            </a:pPr>
            <a:r>
              <a:rPr lang="en-US" sz="2600" dirty="0"/>
              <a:t>What did you learn about strategy 4 from analyzing this video clip? </a:t>
            </a:r>
          </a:p>
          <a:p>
            <a:pPr marL="731520" lvl="1" indent="-365760">
              <a:spcBef>
                <a:spcPts val="600"/>
              </a:spcBef>
            </a:pPr>
            <a:r>
              <a:rPr lang="en-US" sz="2600" dirty="0"/>
              <a:t>Did the analysis process focus your attention on aspects you might not have noticed before? If yes, what is one example? </a:t>
            </a:r>
          </a:p>
          <a:p>
            <a:pPr marL="274637" lvl="1" indent="0">
              <a:buNone/>
            </a:pPr>
            <a:r>
              <a:rPr lang="en-US" dirty="0"/>
              <a:t> </a:t>
            </a:r>
            <a:endParaRPr lang="en-US" sz="2000" dirty="0"/>
          </a:p>
        </p:txBody>
      </p:sp>
      <p:sp>
        <p:nvSpPr>
          <p:cNvPr id="5" name="TextBox 4"/>
          <p:cNvSpPr txBox="1"/>
          <p:nvPr/>
        </p:nvSpPr>
        <p:spPr>
          <a:xfrm>
            <a:off x="7620000" y="6096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3034957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33400"/>
            <a:ext cx="8229600" cy="990600"/>
          </a:xfrm>
        </p:spPr>
        <p:txBody>
          <a:bodyPr>
            <a:normAutofit fontScale="90000"/>
          </a:bodyPr>
          <a:lstStyle/>
          <a:p>
            <a:r>
              <a:rPr lang="en-US" sz="4200" dirty="0"/>
              <a:t>Strategy 5 Practice: Explanation and Argumentation 	</a:t>
            </a:r>
            <a:r>
              <a:rPr lang="en-US" dirty="0"/>
              <a:t>		</a:t>
            </a:r>
          </a:p>
        </p:txBody>
      </p:sp>
      <p:sp>
        <p:nvSpPr>
          <p:cNvPr id="3" name="Content Placeholder 2"/>
          <p:cNvSpPr>
            <a:spLocks noGrp="1"/>
          </p:cNvSpPr>
          <p:nvPr>
            <p:ph idx="1"/>
          </p:nvPr>
        </p:nvSpPr>
        <p:spPr>
          <a:xfrm>
            <a:off x="533400" y="1676400"/>
            <a:ext cx="8267700" cy="4876800"/>
          </a:xfrm>
        </p:spPr>
        <p:txBody>
          <a:bodyPr/>
          <a:lstStyle/>
          <a:p>
            <a:pPr marL="0" indent="0">
              <a:buNone/>
            </a:pPr>
            <a:r>
              <a:rPr lang="en-US" sz="2800" dirty="0"/>
              <a:t>Analyze the sample transcript in the strategies booklet to find evidence of students engaged in </a:t>
            </a:r>
            <a:r>
              <a:rPr lang="en-US" sz="2800" b="1" dirty="0"/>
              <a:t>constructing explanations and arguments </a:t>
            </a:r>
            <a:r>
              <a:rPr lang="en-US" sz="2800" dirty="0"/>
              <a:t>by</a:t>
            </a:r>
          </a:p>
          <a:p>
            <a:pPr marL="731520" lvl="2" indent="-365760">
              <a:spcBef>
                <a:spcPts val="300"/>
              </a:spcBef>
            </a:pPr>
            <a:r>
              <a:rPr lang="en-US" sz="2800" dirty="0"/>
              <a:t>making a claim that answers the investigation question,</a:t>
            </a:r>
          </a:p>
          <a:p>
            <a:pPr marL="731520" lvl="2" indent="-365760">
              <a:spcBef>
                <a:spcPts val="300"/>
              </a:spcBef>
            </a:pPr>
            <a:r>
              <a:rPr lang="en-US" sz="2800" dirty="0"/>
              <a:t>making a claim and supporting it with evidence,</a:t>
            </a:r>
          </a:p>
          <a:p>
            <a:pPr marL="731520" lvl="2" indent="-365760">
              <a:spcBef>
                <a:spcPts val="300"/>
              </a:spcBef>
            </a:pPr>
            <a:r>
              <a:rPr lang="en-US" sz="2800" dirty="0"/>
              <a:t>making a claim and supporting it with science ideas,</a:t>
            </a:r>
          </a:p>
          <a:p>
            <a:pPr marL="731520" lvl="2" indent="-365760">
              <a:spcBef>
                <a:spcPts val="300"/>
              </a:spcBef>
            </a:pPr>
            <a:r>
              <a:rPr lang="en-US" sz="2800" dirty="0"/>
              <a:t>using logical reasoning to explain why the evidence supports a claim, and/or </a:t>
            </a:r>
          </a:p>
          <a:p>
            <a:pPr marL="731520" lvl="2" indent="-365760">
              <a:spcBef>
                <a:spcPts val="300"/>
              </a:spcBef>
            </a:pPr>
            <a:r>
              <a:rPr lang="en-US" sz="2800" dirty="0"/>
              <a:t>making an argument. </a:t>
            </a:r>
          </a:p>
          <a:p>
            <a:pPr marL="60325" lvl="2" indent="0">
              <a:buNone/>
            </a:pPr>
            <a:endParaRPr lang="en-US" sz="2800" dirty="0"/>
          </a:p>
        </p:txBody>
      </p:sp>
    </p:spTree>
    <p:extLst>
      <p:ext uri="{BB962C8B-B14F-4D97-AF65-F5344CB8AC3E}">
        <p14:creationId xmlns:p14="http://schemas.microsoft.com/office/powerpoint/2010/main" val="2219843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685800"/>
            <a:ext cx="8458200" cy="990600"/>
          </a:xfrm>
        </p:spPr>
        <p:txBody>
          <a:bodyPr>
            <a:noAutofit/>
          </a:bodyPr>
          <a:lstStyle/>
          <a:p>
            <a:pPr eaLnBrk="1" hangingPunct="1">
              <a:spcBef>
                <a:spcPts val="600"/>
              </a:spcBef>
            </a:pPr>
            <a:r>
              <a:rPr lang="en-US" sz="3800" dirty="0"/>
              <a:t>Lesson Analysis: </a:t>
            </a:r>
            <a:r>
              <a:rPr lang="en-US" sz="3800" b="1" dirty="0"/>
              <a:t>Identify</a:t>
            </a:r>
            <a:r>
              <a:rPr lang="en-US" sz="3800" dirty="0"/>
              <a:t> Strategy 5</a:t>
            </a:r>
            <a:br>
              <a:rPr lang="en-US" sz="3600" dirty="0"/>
            </a:br>
            <a:endParaRPr lang="en-US" sz="3600" dirty="0"/>
          </a:p>
        </p:txBody>
      </p:sp>
      <p:sp>
        <p:nvSpPr>
          <p:cNvPr id="22531" name="Rectangle 3"/>
          <p:cNvSpPr>
            <a:spLocks noGrp="1" noChangeArrowheads="1"/>
          </p:cNvSpPr>
          <p:nvPr>
            <p:ph idx="1"/>
          </p:nvPr>
        </p:nvSpPr>
        <p:spPr>
          <a:xfrm>
            <a:off x="457200" y="1447800"/>
            <a:ext cx="8382000" cy="4525962"/>
          </a:xfrm>
        </p:spPr>
        <p:txBody>
          <a:bodyPr/>
          <a:lstStyle/>
          <a:p>
            <a:pPr marL="0" indent="0" eaLnBrk="1" hangingPunct="1">
              <a:buNone/>
            </a:pPr>
            <a:r>
              <a:rPr lang="en-US" sz="2500" dirty="0">
                <a:solidFill>
                  <a:srgbClr val="FF0000"/>
                </a:solidFill>
              </a:rPr>
              <a:t>Identify</a:t>
            </a:r>
            <a:r>
              <a:rPr lang="en-US" sz="2500" dirty="0"/>
              <a:t> instances in the video clip where students are </a:t>
            </a:r>
            <a:r>
              <a:rPr lang="en-US" sz="2500" b="1" dirty="0"/>
              <a:t>constructing explanations or arguments</a:t>
            </a:r>
            <a:r>
              <a:rPr lang="en-US" sz="2500" dirty="0"/>
              <a:t> by</a:t>
            </a:r>
          </a:p>
          <a:p>
            <a:pPr marL="731520" lvl="2" indent="-365760">
              <a:spcBef>
                <a:spcPts val="400"/>
              </a:spcBef>
            </a:pPr>
            <a:r>
              <a:rPr lang="en-US" sz="2500" dirty="0"/>
              <a:t>stating an explanation or claim, </a:t>
            </a:r>
          </a:p>
          <a:p>
            <a:pPr marL="731520" lvl="2" indent="-365760">
              <a:spcBef>
                <a:spcPts val="400"/>
              </a:spcBef>
            </a:pPr>
            <a:r>
              <a:rPr lang="en-US" sz="2500" dirty="0"/>
              <a:t>using evidence from observations to support or develop the explanation/claim,</a:t>
            </a:r>
          </a:p>
          <a:p>
            <a:pPr marL="731520" lvl="2" indent="-365760">
              <a:spcBef>
                <a:spcPts val="400"/>
              </a:spcBef>
            </a:pPr>
            <a:r>
              <a:rPr lang="en-US" sz="2500" dirty="0"/>
              <a:t>using science ideas to support or develop the explanation/claim,</a:t>
            </a:r>
          </a:p>
          <a:p>
            <a:pPr marL="731520" lvl="2" indent="-365760">
              <a:spcBef>
                <a:spcPts val="400"/>
              </a:spcBef>
            </a:pPr>
            <a:r>
              <a:rPr lang="en-US" sz="2500" dirty="0"/>
              <a:t>using logical reasoning to develop the explanation/claim, and/or</a:t>
            </a:r>
          </a:p>
          <a:p>
            <a:pPr marL="731520" lvl="2" indent="-365760">
              <a:spcBef>
                <a:spcPts val="400"/>
              </a:spcBef>
            </a:pPr>
            <a:r>
              <a:rPr lang="en-US" sz="2500" dirty="0"/>
              <a:t>engaging in argumentation (agreeing, disagreeing).</a:t>
            </a:r>
          </a:p>
          <a:p>
            <a:pPr marL="0" lvl="2" indent="0">
              <a:spcBef>
                <a:spcPts val="400"/>
              </a:spcBef>
              <a:buNone/>
            </a:pPr>
            <a:r>
              <a:rPr lang="en-US" sz="2500" b="1" dirty="0"/>
              <a:t>Discuss: </a:t>
            </a:r>
            <a:r>
              <a:rPr lang="en-US" sz="2500" dirty="0"/>
              <a:t>How are these actions implemented in the video? </a:t>
            </a:r>
          </a:p>
          <a:p>
            <a:pPr marL="731520" lvl="2" indent="-365760">
              <a:spcBef>
                <a:spcPts val="400"/>
              </a:spcBef>
            </a:pPr>
            <a:endParaRPr lang="en-US" sz="2400" dirty="0"/>
          </a:p>
        </p:txBody>
      </p:sp>
      <p:sp>
        <p:nvSpPr>
          <p:cNvPr id="2" name="TextBox 1">
            <a:hlinkClick r:id="rId3" action="ppaction://hlinkfile"/>
          </p:cNvPr>
          <p:cNvSpPr txBox="1"/>
          <p:nvPr/>
        </p:nvSpPr>
        <p:spPr>
          <a:xfrm>
            <a:off x="2667000" y="6172200"/>
            <a:ext cx="6172200" cy="381000"/>
          </a:xfrm>
          <a:prstGeom prst="rect">
            <a:avLst/>
          </a:prstGeom>
          <a:noFill/>
        </p:spPr>
        <p:txBody>
          <a:bodyPr wrap="square" rtlCol="0">
            <a:spAutoFit/>
          </a:bodyPr>
          <a:lstStyle/>
          <a:p>
            <a:r>
              <a:rPr lang="en-US" dirty="0">
                <a:solidFill>
                  <a:srgbClr val="0070C0"/>
                </a:solidFill>
                <a:latin typeface="Calibri" pitchFamily="34" charset="0"/>
              </a:rPr>
              <a:t>Link to video clip 2: </a:t>
            </a:r>
            <a:r>
              <a:rPr lang="en-US" dirty="0">
                <a:solidFill>
                  <a:srgbClr val="0070C0"/>
                </a:solidFill>
                <a:latin typeface="Calibri" pitchFamily="34" charset="0"/>
                <a:hlinkClick r:id="rId4"/>
              </a:rPr>
              <a:t>3.2_mspcp_gr.2_matter_fowler_L5_c7-c9</a:t>
            </a:r>
            <a:endParaRPr lang="en-US" dirty="0">
              <a:solidFill>
                <a:srgbClr val="0070C0"/>
              </a:solidFill>
              <a:latin typeface="Calibri" pitchFamily="34" charset="0"/>
            </a:endParaRPr>
          </a:p>
        </p:txBody>
      </p:sp>
      <p:sp>
        <p:nvSpPr>
          <p:cNvPr id="11" name="TextBox 10"/>
          <p:cNvSpPr txBox="1"/>
          <p:nvPr/>
        </p:nvSpPr>
        <p:spPr>
          <a:xfrm>
            <a:off x="7315200" y="685800"/>
            <a:ext cx="990600" cy="646331"/>
          </a:xfrm>
          <a:prstGeom prst="rect">
            <a:avLst/>
          </a:prstGeom>
          <a:solidFill>
            <a:schemeClr val="bg1">
              <a:lumMod val="85000"/>
              <a:alpha val="78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1050967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1000"/>
                                        <p:tgtEl>
                                          <p:spTgt spid="22531">
                                            <p:txEl>
                                              <p:pRg st="1" end="1"/>
                                            </p:txEl>
                                          </p:spTgt>
                                        </p:tgtEl>
                                      </p:cBhvr>
                                    </p:animEffect>
                                    <p:anim calcmode="lin" valueType="num">
                                      <p:cBhvr>
                                        <p:cTn id="13"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53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1000"/>
                                        <p:tgtEl>
                                          <p:spTgt spid="22531">
                                            <p:txEl>
                                              <p:pRg st="2" end="2"/>
                                            </p:txEl>
                                          </p:spTgt>
                                        </p:tgtEl>
                                      </p:cBhvr>
                                    </p:animEffect>
                                    <p:anim calcmode="lin" valueType="num">
                                      <p:cBhvr>
                                        <p:cTn id="18"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253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fade">
                                      <p:cBhvr>
                                        <p:cTn id="22" dur="1000"/>
                                        <p:tgtEl>
                                          <p:spTgt spid="22531">
                                            <p:txEl>
                                              <p:pRg st="3" end="3"/>
                                            </p:txEl>
                                          </p:spTgt>
                                        </p:tgtEl>
                                      </p:cBhvr>
                                    </p:animEffect>
                                    <p:anim calcmode="lin" valueType="num">
                                      <p:cBhvr>
                                        <p:cTn id="23"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253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fade">
                                      <p:cBhvr>
                                        <p:cTn id="27" dur="1000"/>
                                        <p:tgtEl>
                                          <p:spTgt spid="22531">
                                            <p:txEl>
                                              <p:pRg st="4" end="4"/>
                                            </p:txEl>
                                          </p:spTgt>
                                        </p:tgtEl>
                                      </p:cBhvr>
                                    </p:animEffect>
                                    <p:anim calcmode="lin" valueType="num">
                                      <p:cBhvr>
                                        <p:cTn id="28"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2531">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fade">
                                      <p:cBhvr>
                                        <p:cTn id="32" dur="1000"/>
                                        <p:tgtEl>
                                          <p:spTgt spid="22531">
                                            <p:txEl>
                                              <p:pRg st="5" end="5"/>
                                            </p:txEl>
                                          </p:spTgt>
                                        </p:tgtEl>
                                      </p:cBhvr>
                                    </p:animEffect>
                                    <p:anim calcmode="lin" valueType="num">
                                      <p:cBhvr>
                                        <p:cTn id="33" dur="1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2531">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Effect transition="in" filter="fade">
                                      <p:cBhvr>
                                        <p:cTn id="37" dur="1000"/>
                                        <p:tgtEl>
                                          <p:spTgt spid="22531">
                                            <p:txEl>
                                              <p:pRg st="6" end="6"/>
                                            </p:txEl>
                                          </p:spTgt>
                                        </p:tgtEl>
                                      </p:cBhvr>
                                    </p:animEffect>
                                    <p:anim calcmode="lin" valueType="num">
                                      <p:cBhvr>
                                        <p:cTn id="38" dur="10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253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90600"/>
          </a:xfrm>
        </p:spPr>
        <p:txBody>
          <a:bodyPr>
            <a:noAutofit/>
          </a:bodyPr>
          <a:lstStyle/>
          <a:p>
            <a:r>
              <a:rPr lang="en-US" dirty="0"/>
              <a:t>Lesson Analysis: </a:t>
            </a:r>
            <a:r>
              <a:rPr lang="en-US" b="1" dirty="0"/>
              <a:t>Review</a:t>
            </a:r>
            <a:r>
              <a:rPr lang="en-US" dirty="0"/>
              <a:t> Lesson </a:t>
            </a:r>
            <a:br>
              <a:rPr lang="en-US" dirty="0"/>
            </a:br>
            <a:r>
              <a:rPr lang="en-US" dirty="0"/>
              <a:t>Context </a:t>
            </a:r>
          </a:p>
        </p:txBody>
      </p:sp>
      <p:sp>
        <p:nvSpPr>
          <p:cNvPr id="3" name="Content Placeholder 2"/>
          <p:cNvSpPr>
            <a:spLocks noGrp="1"/>
          </p:cNvSpPr>
          <p:nvPr>
            <p:ph idx="1"/>
          </p:nvPr>
        </p:nvSpPr>
        <p:spPr>
          <a:xfrm>
            <a:off x="533400" y="1981200"/>
            <a:ext cx="8077200" cy="4495800"/>
          </a:xfrm>
        </p:spPr>
        <p:txBody>
          <a:bodyPr/>
          <a:lstStyle/>
          <a:p>
            <a:pPr marL="0" indent="0">
              <a:buNone/>
            </a:pPr>
            <a:r>
              <a:rPr lang="en-US" sz="3200" dirty="0"/>
              <a:t>Review the lesson context at the top of the transcript for video clip 2 (handout 3.4 in your PD program binder). </a:t>
            </a:r>
            <a:endParaRPr lang="en-US" sz="3200" b="1" dirty="0">
              <a:solidFill>
                <a:schemeClr val="accent4"/>
              </a:solidFill>
            </a:endParaRPr>
          </a:p>
          <a:p>
            <a:pPr marL="457200" indent="-457200">
              <a:buAutoNum type="alphaLcParenR"/>
            </a:pPr>
            <a:endParaRPr lang="en-US" b="1" dirty="0">
              <a:solidFill>
                <a:schemeClr val="accent4"/>
              </a:solidFill>
            </a:endParaRPr>
          </a:p>
          <a:p>
            <a:pPr marL="457200" indent="-457200">
              <a:buAutoNum type="alphaLcParenR"/>
            </a:pPr>
            <a:endParaRPr lang="en-US" b="1" dirty="0">
              <a:solidFill>
                <a:schemeClr val="accent4"/>
              </a:solidFill>
            </a:endParaRPr>
          </a:p>
          <a:p>
            <a:pPr marL="457200" indent="-457200">
              <a:buAutoNum type="alphaLcParenR"/>
            </a:pPr>
            <a:endParaRPr lang="en-US" b="1" dirty="0">
              <a:solidFill>
                <a:schemeClr val="accent4"/>
              </a:solidFill>
            </a:endParaRPr>
          </a:p>
        </p:txBody>
      </p:sp>
      <p:sp>
        <p:nvSpPr>
          <p:cNvPr id="4" name="TextBox 3"/>
          <p:cNvSpPr txBox="1"/>
          <p:nvPr/>
        </p:nvSpPr>
        <p:spPr>
          <a:xfrm>
            <a:off x="7543800" y="685800"/>
            <a:ext cx="990600" cy="646331"/>
          </a:xfrm>
          <a:prstGeom prst="rect">
            <a:avLst/>
          </a:prstGeom>
          <a:solidFill>
            <a:schemeClr val="bg1">
              <a:lumMod val="85000"/>
              <a:alpha val="78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1052425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81000"/>
            <a:ext cx="6477000" cy="1219200"/>
          </a:xfrm>
        </p:spPr>
        <p:txBody>
          <a:bodyPr>
            <a:noAutofit/>
          </a:bodyPr>
          <a:lstStyle/>
          <a:p>
            <a:pPr eaLnBrk="1" hangingPunct="1">
              <a:spcBef>
                <a:spcPts val="1200"/>
              </a:spcBef>
            </a:pPr>
            <a:r>
              <a:rPr lang="en-US" sz="3600" dirty="0"/>
              <a:t>Lesson Analysis: </a:t>
            </a:r>
            <a:r>
              <a:rPr lang="en-US" sz="3600" b="1" dirty="0"/>
              <a:t>Analyze</a:t>
            </a:r>
            <a:r>
              <a:rPr lang="en-US" sz="3600" dirty="0"/>
              <a:t> Strategy 5 and </a:t>
            </a:r>
            <a:r>
              <a:rPr lang="en-US" sz="3600" b="1" dirty="0"/>
              <a:t>Reflect</a:t>
            </a:r>
            <a:endParaRPr lang="en-US" sz="3600" dirty="0"/>
          </a:p>
        </p:txBody>
      </p:sp>
      <p:sp>
        <p:nvSpPr>
          <p:cNvPr id="22531" name="Rectangle 3"/>
          <p:cNvSpPr>
            <a:spLocks noGrp="1" noChangeArrowheads="1"/>
          </p:cNvSpPr>
          <p:nvPr>
            <p:ph idx="1"/>
          </p:nvPr>
        </p:nvSpPr>
        <p:spPr>
          <a:xfrm>
            <a:off x="457200" y="1676400"/>
            <a:ext cx="8458200" cy="4648200"/>
          </a:xfrm>
        </p:spPr>
        <p:txBody>
          <a:bodyPr/>
          <a:lstStyle/>
          <a:p>
            <a:pPr marL="0" indent="0" eaLnBrk="1" hangingPunct="1">
              <a:buNone/>
            </a:pPr>
            <a:r>
              <a:rPr lang="en-US" sz="2500" b="1" dirty="0">
                <a:solidFill>
                  <a:srgbClr val="FF0000"/>
                </a:solidFill>
              </a:rPr>
              <a:t>Analyze</a:t>
            </a:r>
            <a:endParaRPr lang="en-US" sz="2500" dirty="0">
              <a:solidFill>
                <a:srgbClr val="FF0000"/>
              </a:solidFill>
            </a:endParaRPr>
          </a:p>
          <a:p>
            <a:pPr marL="731520" lvl="1" indent="-365760" eaLnBrk="1" hangingPunct="1"/>
            <a:r>
              <a:rPr lang="en-US" sz="2500" dirty="0"/>
              <a:t>What student thinking is revealed by engaging students in constructing explanations of the conservation of matter?</a:t>
            </a:r>
          </a:p>
          <a:p>
            <a:pPr marL="731520" lvl="1" indent="-365760" eaLnBrk="1" hangingPunct="1"/>
            <a:r>
              <a:rPr lang="en-US" sz="2500" dirty="0"/>
              <a:t>Were there any missed opportunities to support students in constructing explanations and arguments? </a:t>
            </a:r>
          </a:p>
          <a:p>
            <a:pPr marL="0" indent="0" eaLnBrk="1" hangingPunct="1">
              <a:buNone/>
            </a:pPr>
            <a:r>
              <a:rPr lang="en-US" sz="2500" b="1" dirty="0">
                <a:solidFill>
                  <a:srgbClr val="FF0000"/>
                </a:solidFill>
              </a:rPr>
              <a:t>Reflect</a:t>
            </a:r>
          </a:p>
          <a:p>
            <a:pPr marL="731520" lvl="1" indent="-365760"/>
            <a:r>
              <a:rPr lang="en-US" sz="2500" dirty="0"/>
              <a:t>What did you learn about strategy 5 from analyzing this video clip? </a:t>
            </a:r>
          </a:p>
          <a:p>
            <a:pPr marL="731520" lvl="1" indent="-365760"/>
            <a:r>
              <a:rPr lang="en-US" sz="2500" dirty="0"/>
              <a:t>Did the analysis process focus your attention on aspects you might not have noticed before? If yes, what is one example?</a:t>
            </a:r>
          </a:p>
        </p:txBody>
      </p:sp>
      <p:sp>
        <p:nvSpPr>
          <p:cNvPr id="5" name="TextBox 4"/>
          <p:cNvSpPr txBox="1"/>
          <p:nvPr/>
        </p:nvSpPr>
        <p:spPr>
          <a:xfrm>
            <a:off x="7543800" y="609600"/>
            <a:ext cx="990600" cy="646331"/>
          </a:xfrm>
          <a:prstGeom prst="rect">
            <a:avLst/>
          </a:prstGeom>
          <a:solidFill>
            <a:schemeClr val="bg1">
              <a:lumMod val="85000"/>
              <a:alpha val="78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1220635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10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3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53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2531">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p:cTn id="13" dur="1000" fill="hold"/>
                                        <p:tgtEl>
                                          <p:spTgt spid="2253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2531">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2531">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2531">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p:cTn id="19" dur="1000" fill="hold"/>
                                        <p:tgtEl>
                                          <p:spTgt spid="22531">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2531">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2531">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25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31">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Day 3</a:t>
            </a:r>
          </a:p>
        </p:txBody>
      </p:sp>
      <p:sp>
        <p:nvSpPr>
          <p:cNvPr id="3" name="Content Placeholder 2"/>
          <p:cNvSpPr>
            <a:spLocks noGrp="1"/>
          </p:cNvSpPr>
          <p:nvPr>
            <p:ph idx="1"/>
          </p:nvPr>
        </p:nvSpPr>
        <p:spPr/>
        <p:txBody>
          <a:bodyPr/>
          <a:lstStyle/>
          <a:p>
            <a:pPr marL="365760" indent="-365760">
              <a:spcBef>
                <a:spcPts val="600"/>
              </a:spcBef>
            </a:pPr>
            <a:r>
              <a:rPr lang="en-US" sz="2800" dirty="0"/>
              <a:t>Day-2 reflections</a:t>
            </a:r>
          </a:p>
          <a:p>
            <a:pPr marL="365760" indent="-365760">
              <a:spcBef>
                <a:spcPts val="600"/>
              </a:spcBef>
            </a:pPr>
            <a:r>
              <a:rPr lang="en-US" sz="2800" dirty="0"/>
              <a:t>Focus questions</a:t>
            </a:r>
          </a:p>
          <a:p>
            <a:pPr marL="365760" indent="-365760">
              <a:spcBef>
                <a:spcPts val="600"/>
              </a:spcBef>
            </a:pPr>
            <a:r>
              <a:rPr lang="en-US" sz="2800" dirty="0"/>
              <a:t>Purposes and key features of STL strategies 4 </a:t>
            </a:r>
            <a:br>
              <a:rPr lang="en-US" sz="2800" dirty="0"/>
            </a:br>
            <a:r>
              <a:rPr lang="en-US" sz="2800" dirty="0"/>
              <a:t>and 5</a:t>
            </a:r>
          </a:p>
          <a:p>
            <a:pPr marL="365760" indent="-365760">
              <a:spcBef>
                <a:spcPts val="600"/>
              </a:spcBef>
            </a:pPr>
            <a:r>
              <a:rPr lang="en-US" sz="2800" dirty="0"/>
              <a:t>Lesson analysis: STL strategies 4 and 5 </a:t>
            </a:r>
          </a:p>
          <a:p>
            <a:pPr marL="365760" indent="-365760">
              <a:spcBef>
                <a:spcPts val="600"/>
              </a:spcBef>
            </a:pPr>
            <a:r>
              <a:rPr lang="en-US" sz="2800" dirty="0"/>
              <a:t>Lunch</a:t>
            </a:r>
          </a:p>
          <a:p>
            <a:pPr marL="365760" indent="-365760">
              <a:spcBef>
                <a:spcPts val="600"/>
              </a:spcBef>
            </a:pPr>
            <a:r>
              <a:rPr lang="en-US" sz="2800" dirty="0"/>
              <a:t>Content deepening: properties of matter</a:t>
            </a:r>
          </a:p>
          <a:p>
            <a:pPr marL="365760" indent="-365760">
              <a:spcBef>
                <a:spcPts val="600"/>
              </a:spcBef>
            </a:pPr>
            <a:r>
              <a:rPr lang="en-US" sz="2800" dirty="0"/>
              <a:t>Summary, homework, and reflections</a:t>
            </a:r>
          </a:p>
        </p:txBody>
      </p:sp>
    </p:spTree>
    <p:extLst>
      <p:ext uri="{BB962C8B-B14F-4D97-AF65-F5344CB8AC3E}">
        <p14:creationId xmlns:p14="http://schemas.microsoft.com/office/powerpoint/2010/main" val="2308084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p:spPr>
        <p:txBody>
          <a:bodyPr>
            <a:normAutofit/>
          </a:bodyPr>
          <a:lstStyle/>
          <a:p>
            <a:r>
              <a:rPr lang="en-US" dirty="0"/>
              <a:t>Reflect: Key Ideas about Lesson Analysis</a:t>
            </a:r>
          </a:p>
        </p:txBody>
      </p:sp>
      <p:sp>
        <p:nvSpPr>
          <p:cNvPr id="3" name="Content Placeholder 2"/>
          <p:cNvSpPr>
            <a:spLocks noGrp="1"/>
          </p:cNvSpPr>
          <p:nvPr>
            <p:ph idx="1"/>
          </p:nvPr>
        </p:nvSpPr>
        <p:spPr>
          <a:xfrm>
            <a:off x="533400" y="1219200"/>
            <a:ext cx="8305800" cy="5257800"/>
          </a:xfrm>
        </p:spPr>
        <p:txBody>
          <a:bodyPr/>
          <a:lstStyle/>
          <a:p>
            <a:pPr marL="365760" lvl="0" indent="-365760">
              <a:spcBef>
                <a:spcPts val="600"/>
              </a:spcBef>
              <a:spcAft>
                <a:spcPts val="0"/>
              </a:spcAft>
            </a:pPr>
            <a:r>
              <a:rPr lang="en-US" sz="3000" dirty="0"/>
              <a:t>Lesson analysis slows down classroom events so we can focus on specific student thinking.</a:t>
            </a:r>
          </a:p>
          <a:p>
            <a:pPr marL="365760" lvl="0" indent="-365760">
              <a:spcBef>
                <a:spcPts val="600"/>
              </a:spcBef>
              <a:spcAft>
                <a:spcPts val="0"/>
              </a:spcAft>
            </a:pPr>
            <a:r>
              <a:rPr lang="en-US" sz="3000" dirty="0"/>
              <a:t>Making a claim based on evidence challenges us to listen carefully to what students are saying and understanding. When we make quick assessments, we might think they understand things they’re actually still struggling with. </a:t>
            </a:r>
          </a:p>
          <a:p>
            <a:pPr marL="365760" indent="-365760">
              <a:spcBef>
                <a:spcPts val="600"/>
              </a:spcBef>
              <a:spcAft>
                <a:spcPts val="600"/>
              </a:spcAft>
            </a:pPr>
            <a:r>
              <a:rPr lang="en-US" sz="3000" dirty="0"/>
              <a:t>Even though events happen fast in classroom teaching, </a:t>
            </a:r>
            <a:r>
              <a:rPr lang="en-US" sz="3000" b="1" dirty="0"/>
              <a:t>we can get better at listening to students and making on-the-spot assessments </a:t>
            </a:r>
            <a:br>
              <a:rPr lang="en-US" sz="3000" b="1" dirty="0"/>
            </a:br>
            <a:r>
              <a:rPr lang="en-US" sz="3000" b="1" dirty="0"/>
              <a:t>of their understandings and confusion!</a:t>
            </a:r>
          </a:p>
          <a:p>
            <a:pPr marL="0" indent="0" algn="ctr">
              <a:spcBef>
                <a:spcPts val="600"/>
              </a:spcBef>
              <a:spcAft>
                <a:spcPts val="600"/>
              </a:spcAft>
              <a:buNone/>
            </a:pPr>
            <a:endParaRPr lang="en-US" sz="2800" dirty="0"/>
          </a:p>
        </p:txBody>
      </p:sp>
    </p:spTree>
    <p:extLst>
      <p:ext uri="{BB962C8B-B14F-4D97-AF65-F5344CB8AC3E}">
        <p14:creationId xmlns:p14="http://schemas.microsoft.com/office/powerpoint/2010/main" val="238315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990600"/>
          </a:xfrm>
        </p:spPr>
        <p:txBody>
          <a:bodyPr>
            <a:normAutofit/>
          </a:bodyPr>
          <a:lstStyle/>
          <a:p>
            <a:r>
              <a:rPr lang="en-US" dirty="0"/>
              <a:t> Summarizing Strategies 4 and 5</a:t>
            </a:r>
          </a:p>
        </p:txBody>
      </p:sp>
      <p:sp>
        <p:nvSpPr>
          <p:cNvPr id="3" name="Content Placeholder 2"/>
          <p:cNvSpPr>
            <a:spLocks noGrp="1"/>
          </p:cNvSpPr>
          <p:nvPr>
            <p:ph idx="1"/>
          </p:nvPr>
        </p:nvSpPr>
        <p:spPr>
          <a:xfrm>
            <a:off x="457200" y="1371600"/>
            <a:ext cx="8351520" cy="2286000"/>
          </a:xfrm>
        </p:spPr>
        <p:txBody>
          <a:bodyPr/>
          <a:lstStyle/>
          <a:p>
            <a:pPr marL="0" indent="0">
              <a:buNone/>
            </a:pPr>
            <a:r>
              <a:rPr lang="en-US" sz="2900" dirty="0"/>
              <a:t>Create a word picture (a concept map, a thinking map, or other visual) to show how analysis and interpretation (strategy 4) are related to explanation and argumentation (strategy 5). Label any connecting arrows. Suggested words to use: </a:t>
            </a:r>
          </a:p>
          <a:p>
            <a:endParaRPr lang="en-US" dirty="0"/>
          </a:p>
        </p:txBody>
      </p:sp>
      <p:sp>
        <p:nvSpPr>
          <p:cNvPr id="6" name="TextBox 5"/>
          <p:cNvSpPr txBox="1"/>
          <p:nvPr/>
        </p:nvSpPr>
        <p:spPr>
          <a:xfrm>
            <a:off x="838200" y="3733800"/>
            <a:ext cx="3810000" cy="2769989"/>
          </a:xfrm>
          <a:prstGeom prst="rect">
            <a:avLst/>
          </a:prstGeom>
          <a:noFill/>
        </p:spPr>
        <p:txBody>
          <a:bodyPr wrap="square" rtlCol="0">
            <a:spAutoFit/>
          </a:bodyPr>
          <a:lstStyle/>
          <a:p>
            <a:pPr marL="274320" indent="-274320">
              <a:buClr>
                <a:schemeClr val="bg1">
                  <a:lumMod val="75000"/>
                </a:schemeClr>
              </a:buClr>
              <a:buFont typeface="Arial" pitchFamily="34" charset="0"/>
              <a:buChar char="•"/>
            </a:pPr>
            <a:r>
              <a:rPr lang="en-US" sz="2900" dirty="0">
                <a:latin typeface="Calibri" panose="020F0502020204030204" pitchFamily="34" charset="0"/>
              </a:rPr>
              <a:t>Analyze and interpret</a:t>
            </a:r>
          </a:p>
          <a:p>
            <a:pPr marL="274320" indent="-274320">
              <a:buClr>
                <a:schemeClr val="bg1">
                  <a:lumMod val="75000"/>
                </a:schemeClr>
              </a:buClr>
              <a:buFont typeface="Arial" pitchFamily="34" charset="0"/>
              <a:buChar char="•"/>
            </a:pPr>
            <a:r>
              <a:rPr lang="en-US" sz="2900" dirty="0">
                <a:latin typeface="Calibri" panose="020F0502020204030204" pitchFamily="34" charset="0"/>
              </a:rPr>
              <a:t>Argument</a:t>
            </a:r>
          </a:p>
          <a:p>
            <a:pPr marL="274320" indent="-274320">
              <a:buClr>
                <a:schemeClr val="bg1">
                  <a:lumMod val="75000"/>
                </a:schemeClr>
              </a:buClr>
              <a:buFont typeface="Arial" pitchFamily="34" charset="0"/>
              <a:buChar char="•"/>
            </a:pPr>
            <a:r>
              <a:rPr lang="en-US" sz="2900" dirty="0">
                <a:latin typeface="Calibri" panose="020F0502020204030204" pitchFamily="34" charset="0"/>
              </a:rPr>
              <a:t>Data</a:t>
            </a:r>
          </a:p>
          <a:p>
            <a:pPr marL="274320" indent="-274320">
              <a:buClr>
                <a:schemeClr val="bg1">
                  <a:lumMod val="75000"/>
                </a:schemeClr>
              </a:buClr>
              <a:buFont typeface="Arial" pitchFamily="34" charset="0"/>
              <a:buChar char="•"/>
            </a:pPr>
            <a:r>
              <a:rPr lang="en-US" sz="2900" dirty="0">
                <a:latin typeface="Calibri" panose="020F0502020204030204" pitchFamily="34" charset="0"/>
              </a:rPr>
              <a:t>Evidence</a:t>
            </a:r>
          </a:p>
          <a:p>
            <a:pPr marL="274320" indent="-274320">
              <a:buClr>
                <a:schemeClr val="bg1">
                  <a:lumMod val="75000"/>
                </a:schemeClr>
              </a:buClr>
              <a:buFont typeface="Arial" pitchFamily="34" charset="0"/>
              <a:buChar char="•"/>
            </a:pPr>
            <a:r>
              <a:rPr lang="en-US" sz="2900" dirty="0">
                <a:latin typeface="Calibri" panose="020F0502020204030204" pitchFamily="34" charset="0"/>
              </a:rPr>
              <a:t>Explanation</a:t>
            </a:r>
          </a:p>
          <a:p>
            <a:pPr marL="274320" indent="-274320">
              <a:buClr>
                <a:schemeClr val="bg1">
                  <a:lumMod val="75000"/>
                </a:schemeClr>
              </a:buClr>
              <a:buFont typeface="Arial" pitchFamily="34" charset="0"/>
              <a:buChar char="•"/>
            </a:pPr>
            <a:r>
              <a:rPr lang="en-US" sz="2900" dirty="0">
                <a:latin typeface="Calibri" panose="020F0502020204030204" pitchFamily="34" charset="0"/>
              </a:rPr>
              <a:t>Logical thinking </a:t>
            </a:r>
          </a:p>
        </p:txBody>
      </p:sp>
      <p:sp>
        <p:nvSpPr>
          <p:cNvPr id="7" name="TextBox 6"/>
          <p:cNvSpPr txBox="1"/>
          <p:nvPr/>
        </p:nvSpPr>
        <p:spPr>
          <a:xfrm>
            <a:off x="4876800" y="3728278"/>
            <a:ext cx="3810000" cy="2323713"/>
          </a:xfrm>
          <a:prstGeom prst="rect">
            <a:avLst/>
          </a:prstGeom>
          <a:noFill/>
        </p:spPr>
        <p:txBody>
          <a:bodyPr wrap="square" rtlCol="0">
            <a:spAutoFit/>
          </a:bodyPr>
          <a:lstStyle/>
          <a:p>
            <a:pPr marL="274320" indent="-274320">
              <a:buClr>
                <a:schemeClr val="bg1">
                  <a:lumMod val="75000"/>
                </a:schemeClr>
              </a:buClr>
              <a:buFont typeface="Arial" pitchFamily="34" charset="0"/>
              <a:buChar char="•"/>
            </a:pPr>
            <a:r>
              <a:rPr lang="en-US" sz="2900" dirty="0">
                <a:latin typeface="Calibri" panose="020F0502020204030204" pitchFamily="34" charset="0"/>
              </a:rPr>
              <a:t>Organize</a:t>
            </a:r>
          </a:p>
          <a:p>
            <a:pPr marL="274320" indent="-274320">
              <a:buClr>
                <a:schemeClr val="bg1">
                  <a:lumMod val="75000"/>
                </a:schemeClr>
              </a:buClr>
              <a:buFont typeface="Arial" pitchFamily="34" charset="0"/>
              <a:buChar char="•"/>
            </a:pPr>
            <a:r>
              <a:rPr lang="en-US" sz="2900" dirty="0">
                <a:latin typeface="Calibri" panose="020F0502020204030204" pitchFamily="34" charset="0"/>
              </a:rPr>
              <a:t>Observe/observations</a:t>
            </a:r>
          </a:p>
          <a:p>
            <a:pPr marL="274320" indent="-274320">
              <a:buClr>
                <a:schemeClr val="bg1">
                  <a:lumMod val="75000"/>
                </a:schemeClr>
              </a:buClr>
              <a:buFont typeface="Arial" pitchFamily="34" charset="0"/>
              <a:buChar char="•"/>
            </a:pPr>
            <a:r>
              <a:rPr lang="en-US" sz="2900" dirty="0">
                <a:latin typeface="Calibri" panose="020F0502020204030204" pitchFamily="34" charset="0"/>
              </a:rPr>
              <a:t>Patterns </a:t>
            </a:r>
          </a:p>
          <a:p>
            <a:pPr marL="274320" indent="-274320">
              <a:buClr>
                <a:schemeClr val="bg1">
                  <a:lumMod val="75000"/>
                </a:schemeClr>
              </a:buClr>
              <a:buFont typeface="Arial" pitchFamily="34" charset="0"/>
              <a:buChar char="•"/>
            </a:pPr>
            <a:r>
              <a:rPr lang="en-US" sz="2900" dirty="0">
                <a:latin typeface="Calibri" panose="020F0502020204030204" pitchFamily="34" charset="0"/>
              </a:rPr>
              <a:t>Reasoning </a:t>
            </a:r>
          </a:p>
          <a:p>
            <a:pPr marL="274320" indent="-274320">
              <a:buClr>
                <a:schemeClr val="bg1">
                  <a:lumMod val="75000"/>
                </a:schemeClr>
              </a:buClr>
              <a:buFont typeface="Arial" pitchFamily="34" charset="0"/>
              <a:buChar char="•"/>
            </a:pPr>
            <a:r>
              <a:rPr lang="en-US" sz="2900" dirty="0">
                <a:latin typeface="Calibri" panose="020F0502020204030204" pitchFamily="34" charset="0"/>
              </a:rPr>
              <a:t>Science ideas</a:t>
            </a:r>
          </a:p>
        </p:txBody>
      </p:sp>
    </p:spTree>
    <p:extLst>
      <p:ext uri="{BB962C8B-B14F-4D97-AF65-F5344CB8AC3E}">
        <p14:creationId xmlns:p14="http://schemas.microsoft.com/office/powerpoint/2010/main" val="1937504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a:t>Reflect: Lesson Analysis Focus Question</a:t>
            </a:r>
          </a:p>
        </p:txBody>
      </p:sp>
      <p:sp>
        <p:nvSpPr>
          <p:cNvPr id="4" name="Rectangle 3"/>
          <p:cNvSpPr txBox="1">
            <a:spLocks noChangeArrowheads="1"/>
          </p:cNvSpPr>
          <p:nvPr/>
        </p:nvSpPr>
        <p:spPr bwMode="auto">
          <a:xfrm>
            <a:off x="457200" y="1519881"/>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eaLnBrk="1" hangingPunct="1">
              <a:buFont typeface="Arial" charset="0"/>
              <a:buNone/>
              <a:defRPr/>
            </a:pPr>
            <a:r>
              <a:rPr lang="en-US" sz="3200" dirty="0"/>
              <a:t>How can analyzing data and constructing explanations help students </a:t>
            </a:r>
            <a:r>
              <a:rPr lang="en-US" sz="3200" b="1" dirty="0"/>
              <a:t>move forward </a:t>
            </a:r>
            <a:r>
              <a:rPr lang="en-US" sz="3200" dirty="0"/>
              <a:t>toward deeper understandings of science ideas?</a:t>
            </a:r>
            <a:endParaRPr lang="en-US" sz="3200" dirty="0">
              <a:highlight>
                <a:srgbClr val="FFFF00"/>
              </a:highlight>
              <a:ea typeface="Times New Roman"/>
              <a:cs typeface="Arial" pitchFamily="34" charset="0"/>
            </a:endParaRPr>
          </a:p>
        </p:txBody>
      </p:sp>
    </p:spTree>
    <p:extLst>
      <p:ext uri="{BB962C8B-B14F-4D97-AF65-F5344CB8AC3E}">
        <p14:creationId xmlns:p14="http://schemas.microsoft.com/office/powerpoint/2010/main" val="1540568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Properties of matter</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971550" y="3696110"/>
            <a:ext cx="71628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2</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38414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rmAutofit/>
          </a:bodyPr>
          <a:lstStyle/>
          <a:p>
            <a:r>
              <a:rPr lang="en-US" dirty="0"/>
              <a:t>Unit Central Questions</a:t>
            </a:r>
          </a:p>
        </p:txBody>
      </p:sp>
      <p:sp>
        <p:nvSpPr>
          <p:cNvPr id="3" name="Content Placeholder 2"/>
          <p:cNvSpPr>
            <a:spLocks noGrp="1"/>
          </p:cNvSpPr>
          <p:nvPr>
            <p:ph idx="1"/>
          </p:nvPr>
        </p:nvSpPr>
        <p:spPr>
          <a:xfrm>
            <a:off x="533400" y="1447800"/>
            <a:ext cx="8077200" cy="4876800"/>
          </a:xfrm>
        </p:spPr>
        <p:txBody>
          <a:bodyPr/>
          <a:lstStyle/>
          <a:p>
            <a:pPr marL="0" indent="0">
              <a:buNone/>
            </a:pPr>
            <a:r>
              <a:rPr lang="en-US" sz="3200" dirty="0"/>
              <a:t>What is matter made of? How can matter change?</a:t>
            </a:r>
          </a:p>
        </p:txBody>
      </p:sp>
      <p:pic>
        <p:nvPicPr>
          <p:cNvPr id="5" name="Picture 4" descr="Atom, Electron, Neutron, Nuclear Power, Atomic Nucle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7426" y="2819400"/>
            <a:ext cx="4869148" cy="34337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80743" y="6252597"/>
            <a:ext cx="2362200" cy="215444"/>
          </a:xfrm>
          <a:prstGeom prst="rect">
            <a:avLst/>
          </a:prstGeom>
          <a:noFill/>
        </p:spPr>
        <p:txBody>
          <a:bodyPr wrap="square" rtlCol="0">
            <a:spAutoFit/>
          </a:bodyPr>
          <a:lstStyle/>
          <a:p>
            <a:r>
              <a:rPr lang="en-US" sz="800" dirty="0">
                <a:latin typeface="Calibri" panose="020F0502020204030204" pitchFamily="34" charset="0"/>
              </a:rPr>
              <a:t>Courtesy of Pixabay.com</a:t>
            </a:r>
          </a:p>
        </p:txBody>
      </p:sp>
    </p:spTree>
    <p:extLst>
      <p:ext uri="{BB962C8B-B14F-4D97-AF65-F5344CB8AC3E}">
        <p14:creationId xmlns:p14="http://schemas.microsoft.com/office/powerpoint/2010/main" val="1428952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457200"/>
            <a:ext cx="8077200" cy="990600"/>
          </a:xfrm>
        </p:spPr>
        <p:txBody>
          <a:bodyPr/>
          <a:lstStyle/>
          <a:p>
            <a:r>
              <a:rPr lang="en-US" dirty="0"/>
              <a:t>Review: What Is Matter?</a:t>
            </a:r>
          </a:p>
        </p:txBody>
      </p:sp>
      <p:sp>
        <p:nvSpPr>
          <p:cNvPr id="60419" name="Rectangle 3"/>
          <p:cNvSpPr>
            <a:spLocks noGrp="1" noChangeArrowheads="1"/>
          </p:cNvSpPr>
          <p:nvPr>
            <p:ph type="body" idx="1"/>
          </p:nvPr>
        </p:nvSpPr>
        <p:spPr>
          <a:xfrm>
            <a:off x="609600" y="1447801"/>
            <a:ext cx="7696200" cy="2438400"/>
          </a:xfrm>
        </p:spPr>
        <p:txBody>
          <a:bodyPr/>
          <a:lstStyle/>
          <a:p>
            <a:pPr marL="0" indent="0">
              <a:lnSpc>
                <a:spcPct val="90000"/>
              </a:lnSpc>
              <a:buNone/>
            </a:pPr>
            <a:r>
              <a:rPr lang="en-US" sz="3200" b="1" dirty="0"/>
              <a:t>Matter</a:t>
            </a:r>
            <a:r>
              <a:rPr lang="en-US" sz="3200" dirty="0"/>
              <a:t> is anything that has mass and takes up space (or has volume). Matter exists as a liquid, a solid, or a gas. The arrangement and movement of molecules is different in each phase or state of matter.</a:t>
            </a:r>
            <a:endParaRPr lang="en-US" sz="3200" dirty="0">
              <a:effectLst>
                <a:outerShdw blurRad="38100" dist="38100" dir="2700000" algn="tl">
                  <a:srgbClr val="FFFFFF"/>
                </a:outerShdw>
              </a:effectLst>
            </a:endParaRPr>
          </a:p>
        </p:txBody>
      </p:sp>
      <p:pic>
        <p:nvPicPr>
          <p:cNvPr id="10" name="Picture 9">
            <a:extLst>
              <a:ext uri="{FF2B5EF4-FFF2-40B4-BE49-F238E27FC236}">
                <a16:creationId xmlns:a16="http://schemas.microsoft.com/office/drawing/2014/main" id="{4442517E-75C4-4272-95FA-F05D068A50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465" t="6250" r="21789" b="6250"/>
          <a:stretch/>
        </p:blipFill>
        <p:spPr>
          <a:xfrm>
            <a:off x="533400" y="3886201"/>
            <a:ext cx="2552701" cy="2514599"/>
          </a:xfrm>
          <a:prstGeom prst="rect">
            <a:avLst/>
          </a:prstGeom>
        </p:spPr>
      </p:pic>
      <p:sp>
        <p:nvSpPr>
          <p:cNvPr id="11" name="TextBox 10">
            <a:extLst>
              <a:ext uri="{FF2B5EF4-FFF2-40B4-BE49-F238E27FC236}">
                <a16:creationId xmlns:a16="http://schemas.microsoft.com/office/drawing/2014/main" id="{528C126D-D6A6-4263-968C-CB6078C900F2}"/>
              </a:ext>
            </a:extLst>
          </p:cNvPr>
          <p:cNvSpPr txBox="1"/>
          <p:nvPr/>
        </p:nvSpPr>
        <p:spPr>
          <a:xfrm>
            <a:off x="1600200" y="6400800"/>
            <a:ext cx="1538458" cy="215444"/>
          </a:xfrm>
          <a:prstGeom prst="rect">
            <a:avLst/>
          </a:prstGeom>
          <a:noFill/>
        </p:spPr>
        <p:txBody>
          <a:bodyPr wrap="square" rtlCol="0">
            <a:spAutoFit/>
          </a:bodyPr>
          <a:lstStyle/>
          <a:p>
            <a:r>
              <a:rPr lang="en-US" sz="800" dirty="0">
                <a:solidFill>
                  <a:srgbClr val="000000"/>
                </a:solidFill>
                <a:latin typeface="Calibri" panose="020F0502020204030204" pitchFamily="34" charset="0"/>
                <a:cs typeface="Calibri" panose="020F0502020204030204" pitchFamily="34" charset="0"/>
              </a:rPr>
              <a:t>Photo courtesy of Pixabay.com</a:t>
            </a:r>
          </a:p>
        </p:txBody>
      </p:sp>
      <p:sp>
        <p:nvSpPr>
          <p:cNvPr id="18" name="TextBox 17">
            <a:extLst>
              <a:ext uri="{FF2B5EF4-FFF2-40B4-BE49-F238E27FC236}">
                <a16:creationId xmlns:a16="http://schemas.microsoft.com/office/drawing/2014/main" id="{0D23C7FC-9E03-4BEF-AAA0-ECB1DE454E4E}"/>
              </a:ext>
            </a:extLst>
          </p:cNvPr>
          <p:cNvSpPr txBox="1"/>
          <p:nvPr/>
        </p:nvSpPr>
        <p:spPr>
          <a:xfrm>
            <a:off x="3554465" y="5714097"/>
            <a:ext cx="2305050" cy="21544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 courtesy of BSCS</a:t>
            </a:r>
          </a:p>
        </p:txBody>
      </p:sp>
      <p:pic>
        <p:nvPicPr>
          <p:cNvPr id="19" name="Picture 18">
            <a:extLst>
              <a:ext uri="{FF2B5EF4-FFF2-40B4-BE49-F238E27FC236}">
                <a16:creationId xmlns:a16="http://schemas.microsoft.com/office/drawing/2014/main" id="{4FF6DAC3-BE0C-4226-BB63-3BB56CF88A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859" t="2187" r="7063" b="2187"/>
          <a:stretch/>
        </p:blipFill>
        <p:spPr>
          <a:xfrm>
            <a:off x="6011915" y="3886201"/>
            <a:ext cx="2636786" cy="2514600"/>
          </a:xfrm>
          <a:prstGeom prst="rect">
            <a:avLst/>
          </a:prstGeom>
        </p:spPr>
      </p:pic>
      <p:sp>
        <p:nvSpPr>
          <p:cNvPr id="20" name="TextBox 19">
            <a:extLst>
              <a:ext uri="{FF2B5EF4-FFF2-40B4-BE49-F238E27FC236}">
                <a16:creationId xmlns:a16="http://schemas.microsoft.com/office/drawing/2014/main" id="{294C9832-0B61-41BC-9698-F31E1A2AB018}"/>
              </a:ext>
            </a:extLst>
          </p:cNvPr>
          <p:cNvSpPr txBox="1"/>
          <p:nvPr/>
        </p:nvSpPr>
        <p:spPr>
          <a:xfrm>
            <a:off x="6477000" y="6400800"/>
            <a:ext cx="2209801" cy="21544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 courtesy of Pixabay.com</a:t>
            </a:r>
          </a:p>
        </p:txBody>
      </p:sp>
      <p:pic>
        <p:nvPicPr>
          <p:cNvPr id="21" name="Picture 20" descr="http://guardianlv.com/wp-content/uploads/2014/10/Detroit-Judge-Rules-There-Is-No-Basic-Human-Right-to-Water.jpeg">
            <a:extLst>
              <a:ext uri="{FF2B5EF4-FFF2-40B4-BE49-F238E27FC236}">
                <a16:creationId xmlns:a16="http://schemas.microsoft.com/office/drawing/2014/main" id="{7C736CD3-3EB7-4E33-88DF-0AB676318C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3394" y="4490254"/>
            <a:ext cx="2636121" cy="122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496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Focus Questions</a:t>
            </a:r>
          </a:p>
        </p:txBody>
      </p:sp>
      <p:sp>
        <p:nvSpPr>
          <p:cNvPr id="3" name="Content Placeholder 2"/>
          <p:cNvSpPr>
            <a:spLocks noGrp="1"/>
          </p:cNvSpPr>
          <p:nvPr>
            <p:ph idx="1"/>
          </p:nvPr>
        </p:nvSpPr>
        <p:spPr>
          <a:xfrm>
            <a:off x="685800" y="1600200"/>
            <a:ext cx="8001000" cy="4876800"/>
          </a:xfrm>
        </p:spPr>
        <p:txBody>
          <a:bodyPr/>
          <a:lstStyle/>
          <a:p>
            <a:pPr marL="365760" indent="-365760">
              <a:spcBef>
                <a:spcPts val="1200"/>
              </a:spcBef>
              <a:buFont typeface="+mj-lt"/>
              <a:buAutoNum type="arabicPeriod"/>
            </a:pPr>
            <a:r>
              <a:rPr lang="en-US" sz="3200" dirty="0"/>
              <a:t>Are physical changes reversible at room temperature? What is your evidence?</a:t>
            </a:r>
          </a:p>
          <a:p>
            <a:pPr marL="365760" indent="-365760">
              <a:spcBef>
                <a:spcPts val="1200"/>
              </a:spcBef>
              <a:buFont typeface="+mj-lt"/>
              <a:buAutoNum type="arabicPeriod"/>
            </a:pPr>
            <a:r>
              <a:rPr lang="en-US" sz="3200" dirty="0"/>
              <a:t>Are atoms created or destroyed when matter undergoes a physical or chemical change? How can you prove your ideas?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01000" cy="990600"/>
          </a:xfrm>
        </p:spPr>
        <p:txBody>
          <a:bodyPr>
            <a:normAutofit/>
          </a:bodyPr>
          <a:lstStyle/>
          <a:p>
            <a:r>
              <a:rPr lang="en-US" dirty="0"/>
              <a:t>Investigating Physical Changes in Matter</a:t>
            </a:r>
          </a:p>
        </p:txBody>
      </p:sp>
      <p:sp>
        <p:nvSpPr>
          <p:cNvPr id="3" name="Content Placeholder 2"/>
          <p:cNvSpPr>
            <a:spLocks noGrp="1"/>
          </p:cNvSpPr>
          <p:nvPr>
            <p:ph idx="1"/>
          </p:nvPr>
        </p:nvSpPr>
        <p:spPr>
          <a:xfrm>
            <a:off x="533400" y="1219200"/>
            <a:ext cx="8077200" cy="4953000"/>
          </a:xfrm>
        </p:spPr>
        <p:txBody>
          <a:bodyPr/>
          <a:lstStyle/>
          <a:p>
            <a:pPr marL="0" indent="0">
              <a:buNone/>
            </a:pPr>
            <a:r>
              <a:rPr lang="en-US" sz="3000" dirty="0"/>
              <a:t>Watch closely as these substances melt and record your observations in your science notebooks.</a:t>
            </a:r>
          </a:p>
          <a:p>
            <a:pPr marL="0" indent="0">
              <a:buNone/>
            </a:pPr>
            <a:endParaRPr lang="en-US" sz="3200" dirty="0"/>
          </a:p>
        </p:txBody>
      </p:sp>
      <p:pic>
        <p:nvPicPr>
          <p:cNvPr id="4" name="Picture 3" descr="chocolate melte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438400"/>
            <a:ext cx="2438400" cy="1828800"/>
          </a:xfrm>
          <a:prstGeom prst="rect">
            <a:avLst/>
          </a:prstGeom>
        </p:spPr>
      </p:pic>
      <p:sp>
        <p:nvSpPr>
          <p:cNvPr id="7" name="Rectangle 6"/>
          <p:cNvSpPr/>
          <p:nvPr/>
        </p:nvSpPr>
        <p:spPr>
          <a:xfrm>
            <a:off x="533400" y="4724400"/>
            <a:ext cx="8229600" cy="1569660"/>
          </a:xfrm>
          <a:prstGeom prst="rect">
            <a:avLst/>
          </a:prstGeom>
        </p:spPr>
        <p:txBody>
          <a:bodyPr wrap="square">
            <a:spAutoFit/>
          </a:bodyPr>
          <a:lstStyle/>
          <a:p>
            <a:pPr fontAlgn="base">
              <a:spcBef>
                <a:spcPct val="20000"/>
              </a:spcBef>
              <a:spcAft>
                <a:spcPct val="0"/>
              </a:spcAft>
              <a:buClr>
                <a:schemeClr val="accent1"/>
              </a:buClr>
              <a:buSzPct val="85000"/>
            </a:pPr>
            <a:r>
              <a:rPr lang="en-US" sz="3200" dirty="0">
                <a:latin typeface="Calibri" panose="020F0502020204030204" pitchFamily="34" charset="0"/>
              </a:rPr>
              <a:t>Keep our first focus question in mind: </a:t>
            </a:r>
            <a:r>
              <a:rPr lang="en-US" sz="3200" i="1" dirty="0">
                <a:latin typeface="Calibri" panose="020F0502020204030204" pitchFamily="34" charset="0"/>
              </a:rPr>
              <a:t>Are physical changes reversible at room temperature? What is your evidence?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2438400"/>
            <a:ext cx="2438400" cy="1828800"/>
          </a:xfrm>
          <a:prstGeom prst="rect">
            <a:avLst/>
          </a:prstGeom>
        </p:spPr>
      </p:pic>
      <p:sp>
        <p:nvSpPr>
          <p:cNvPr id="9" name="TextBox 8"/>
          <p:cNvSpPr txBox="1"/>
          <p:nvPr/>
        </p:nvSpPr>
        <p:spPr>
          <a:xfrm>
            <a:off x="5905500" y="4307026"/>
            <a:ext cx="24384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Jessica Merz / Wikimedia Commons</a:t>
            </a:r>
          </a:p>
        </p:txBody>
      </p:sp>
      <p:sp>
        <p:nvSpPr>
          <p:cNvPr id="6" name="TextBox 5"/>
          <p:cNvSpPr txBox="1"/>
          <p:nvPr/>
        </p:nvSpPr>
        <p:spPr>
          <a:xfrm>
            <a:off x="838200" y="4307026"/>
            <a:ext cx="1752599"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Planet-science.com</a:t>
            </a:r>
          </a:p>
        </p:txBody>
      </p:sp>
      <p:pic>
        <p:nvPicPr>
          <p:cNvPr id="11" name="Picture 10" descr="File:Macro crayons melting (34881784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2438400"/>
            <a:ext cx="2438401" cy="183337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291684" y="4307026"/>
            <a:ext cx="2347117"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 courtesy Chris Dlugosz / Wikimedia Commons</a:t>
            </a:r>
          </a:p>
        </p:txBody>
      </p:sp>
    </p:spTree>
    <p:extLst>
      <p:ext uri="{BB962C8B-B14F-4D97-AF65-F5344CB8AC3E}">
        <p14:creationId xmlns:p14="http://schemas.microsoft.com/office/powerpoint/2010/main" val="198967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a:bodyPr>
          <a:lstStyle/>
          <a:p>
            <a:r>
              <a:rPr lang="en-US" dirty="0"/>
              <a:t>What Would Your Students Say?</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How would your </a:t>
            </a:r>
            <a:br>
              <a:rPr lang="en-US" sz="3200" dirty="0"/>
            </a:br>
            <a:r>
              <a:rPr lang="en-US" sz="3200" dirty="0"/>
              <a:t>students describe the </a:t>
            </a:r>
            <a:br>
              <a:rPr lang="en-US" sz="3200" dirty="0"/>
            </a:br>
            <a:r>
              <a:rPr lang="en-US" sz="3200" dirty="0"/>
              <a:t>characteristics of solid </a:t>
            </a:r>
            <a:br>
              <a:rPr lang="en-US" sz="3200" dirty="0"/>
            </a:br>
            <a:r>
              <a:rPr lang="en-US" sz="3200" dirty="0"/>
              <a:t>butter and liquid butter? </a:t>
            </a:r>
            <a:br>
              <a:rPr lang="en-US" sz="3200" dirty="0"/>
            </a:br>
            <a:r>
              <a:rPr lang="en-US" sz="3200" dirty="0"/>
              <a:t>What science words </a:t>
            </a:r>
            <a:br>
              <a:rPr lang="en-US" sz="3200" dirty="0"/>
            </a:br>
            <a:r>
              <a:rPr lang="en-US" sz="3200" dirty="0"/>
              <a:t>might they use?</a:t>
            </a:r>
          </a:p>
          <a:p>
            <a:pPr marL="0" indent="0">
              <a:spcBef>
                <a:spcPts val="1800"/>
              </a:spcBef>
              <a:buNone/>
            </a:pPr>
            <a:r>
              <a:rPr lang="en-US" sz="3200" dirty="0"/>
              <a:t>Think about this for a moment. Then write a possible student response in your science notebook.</a:t>
            </a:r>
          </a:p>
        </p:txBody>
      </p:sp>
      <p:pic>
        <p:nvPicPr>
          <p:cNvPr id="7" name="Picture 6">
            <a:extLst>
              <a:ext uri="{FF2B5EF4-FFF2-40B4-BE49-F238E27FC236}">
                <a16:creationId xmlns:a16="http://schemas.microsoft.com/office/drawing/2014/main" id="{6294D8BD-78D7-40BD-9DB4-B56FF3F756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752600"/>
            <a:ext cx="3759200" cy="2819400"/>
          </a:xfrm>
          <a:prstGeom prst="rect">
            <a:avLst/>
          </a:prstGeom>
        </p:spPr>
      </p:pic>
      <p:sp>
        <p:nvSpPr>
          <p:cNvPr id="8" name="TextBox 7">
            <a:extLst>
              <a:ext uri="{FF2B5EF4-FFF2-40B4-BE49-F238E27FC236}">
                <a16:creationId xmlns:a16="http://schemas.microsoft.com/office/drawing/2014/main" id="{F19318D2-506B-4989-8385-20A5A0D5D7BD}"/>
              </a:ext>
            </a:extLst>
          </p:cNvPr>
          <p:cNvSpPr txBox="1"/>
          <p:nvPr/>
        </p:nvSpPr>
        <p:spPr>
          <a:xfrm>
            <a:off x="6324600" y="4560570"/>
            <a:ext cx="2540967"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Jessica Merz / Wikimedia Commons</a:t>
            </a:r>
          </a:p>
        </p:txBody>
      </p:sp>
    </p:spTree>
    <p:extLst>
      <p:ext uri="{BB962C8B-B14F-4D97-AF65-F5344CB8AC3E}">
        <p14:creationId xmlns:p14="http://schemas.microsoft.com/office/powerpoint/2010/main" val="1303974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en-US" dirty="0"/>
              <a:t>NGSS Disciplinary Core Idea</a:t>
            </a:r>
          </a:p>
        </p:txBody>
      </p:sp>
      <p:sp>
        <p:nvSpPr>
          <p:cNvPr id="3" name="Content Placeholder 2"/>
          <p:cNvSpPr>
            <a:spLocks noGrp="1"/>
          </p:cNvSpPr>
          <p:nvPr>
            <p:ph idx="1"/>
          </p:nvPr>
        </p:nvSpPr>
        <p:spPr>
          <a:xfrm>
            <a:off x="457200" y="1447800"/>
            <a:ext cx="8229600" cy="5105400"/>
          </a:xfrm>
        </p:spPr>
        <p:txBody>
          <a:bodyPr/>
          <a:lstStyle/>
          <a:p>
            <a:pPr marL="0" indent="0">
              <a:buNone/>
            </a:pPr>
            <a:r>
              <a:rPr lang="en-US" sz="2800" i="1" dirty="0"/>
              <a:t>Different properties [of matter] are suited to different purposes.</a:t>
            </a:r>
          </a:p>
          <a:p>
            <a:pPr marL="365760" indent="-365760">
              <a:spcBef>
                <a:spcPts val="1200"/>
              </a:spcBef>
            </a:pPr>
            <a:r>
              <a:rPr lang="en-US" sz="2800" dirty="0"/>
              <a:t>How might solid butter and liquid </a:t>
            </a:r>
            <a:br>
              <a:rPr lang="en-US" sz="2800" dirty="0"/>
            </a:br>
            <a:r>
              <a:rPr lang="en-US" sz="2800" dirty="0"/>
              <a:t>butter be suited to different </a:t>
            </a:r>
            <a:br>
              <a:rPr lang="en-US" sz="2800" dirty="0"/>
            </a:br>
            <a:r>
              <a:rPr lang="en-US" sz="2800" dirty="0"/>
              <a:t>purposes?</a:t>
            </a:r>
          </a:p>
          <a:p>
            <a:pPr marL="365760" indent="-365760">
              <a:spcBef>
                <a:spcPts val="600"/>
              </a:spcBef>
            </a:pPr>
            <a:r>
              <a:rPr lang="en-US" sz="2800" dirty="0"/>
              <a:t>At what temperature range do </a:t>
            </a:r>
            <a:br>
              <a:rPr lang="en-US" sz="2800" dirty="0"/>
            </a:br>
            <a:r>
              <a:rPr lang="en-US" sz="2800" dirty="0"/>
              <a:t>you think liquid butter would </a:t>
            </a:r>
            <a:br>
              <a:rPr lang="en-US" sz="2800" dirty="0"/>
            </a:br>
            <a:r>
              <a:rPr lang="en-US" sz="2800" dirty="0"/>
              <a:t>change back to solid butter?</a:t>
            </a:r>
          </a:p>
          <a:p>
            <a:pPr marL="365760" indent="-365760">
              <a:spcBef>
                <a:spcPts val="600"/>
              </a:spcBef>
            </a:pPr>
            <a:r>
              <a:rPr lang="en-US" sz="2800" dirty="0"/>
              <a:t>How might this temperature range differ from the temperature necessary for liquid water or melted chocolate to change back to a solid?</a:t>
            </a:r>
          </a:p>
          <a:p>
            <a:pPr marL="0" indent="0">
              <a:buNone/>
            </a:pPr>
            <a:endParaRPr lang="en-US" sz="3200" dirty="0"/>
          </a:p>
        </p:txBody>
      </p:sp>
      <p:pic>
        <p:nvPicPr>
          <p:cNvPr id="13" name="Picture 12">
            <a:extLst>
              <a:ext uri="{FF2B5EF4-FFF2-40B4-BE49-F238E27FC236}">
                <a16:creationId xmlns:a16="http://schemas.microsoft.com/office/drawing/2014/main" id="{9BA5C869-542F-4815-9711-78E33851BC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9000" y="2667000"/>
            <a:ext cx="2641600" cy="1981200"/>
          </a:xfrm>
          <a:prstGeom prst="rect">
            <a:avLst/>
          </a:prstGeom>
        </p:spPr>
      </p:pic>
      <p:sp>
        <p:nvSpPr>
          <p:cNvPr id="14" name="TextBox 13">
            <a:extLst>
              <a:ext uri="{FF2B5EF4-FFF2-40B4-BE49-F238E27FC236}">
                <a16:creationId xmlns:a16="http://schemas.microsoft.com/office/drawing/2014/main" id="{1766658E-4D0E-4D34-994B-AC254180FA20}"/>
              </a:ext>
            </a:extLst>
          </p:cNvPr>
          <p:cNvSpPr txBox="1"/>
          <p:nvPr/>
        </p:nvSpPr>
        <p:spPr>
          <a:xfrm>
            <a:off x="6248400" y="4648200"/>
            <a:ext cx="24384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Jessica </a:t>
            </a:r>
            <a:r>
              <a:rPr lang="en-US" sz="800" dirty="0" err="1">
                <a:latin typeface="Calibri" panose="020F0502020204030204" pitchFamily="34" charset="0"/>
                <a:cs typeface="Calibri" panose="020F0502020204030204" pitchFamily="34" charset="0"/>
              </a:rPr>
              <a:t>Merz</a:t>
            </a:r>
            <a:r>
              <a:rPr lang="en-US" sz="800" dirty="0">
                <a:latin typeface="Calibri" panose="020F0502020204030204" pitchFamily="34" charset="0"/>
                <a:cs typeface="Calibri" panose="020F0502020204030204" pitchFamily="34" charset="0"/>
              </a:rPr>
              <a:t> / Wikimedia Commons</a:t>
            </a:r>
          </a:p>
        </p:txBody>
      </p:sp>
    </p:spTree>
    <p:extLst>
      <p:ext uri="{BB962C8B-B14F-4D97-AF65-F5344CB8AC3E}">
        <p14:creationId xmlns:p14="http://schemas.microsoft.com/office/powerpoint/2010/main" val="896705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Trends in Reflections</a:t>
            </a:r>
          </a:p>
        </p:txBody>
      </p:sp>
      <p:graphicFrame>
        <p:nvGraphicFramePr>
          <p:cNvPr id="4" name="Content Placeholder 4"/>
          <p:cNvGraphicFramePr>
            <a:graphicFrameLocks/>
          </p:cNvGraphicFramePr>
          <p:nvPr>
            <p:extLst>
              <p:ext uri="{D42A27DB-BD31-4B8C-83A1-F6EECF244321}">
                <p14:modId xmlns:p14="http://schemas.microsoft.com/office/powerpoint/2010/main" val="243540855"/>
              </p:ext>
            </p:extLst>
          </p:nvPr>
        </p:nvGraphicFramePr>
        <p:xfrm>
          <a:off x="609600" y="1396314"/>
          <a:ext cx="7924800" cy="5040855"/>
        </p:xfrm>
        <a:graphic>
          <a:graphicData uri="http://schemas.openxmlformats.org/drawingml/2006/table">
            <a:tbl>
              <a:tblPr firstRow="1" bandRow="1">
                <a:tableStyleId>{5C22544A-7EE6-4342-B048-85BDC9FD1C3A}</a:tableStyleId>
              </a:tblPr>
              <a:tblGrid>
                <a:gridCol w="4104542">
                  <a:extLst>
                    <a:ext uri="{9D8B030D-6E8A-4147-A177-3AD203B41FA5}">
                      <a16:colId xmlns:a16="http://schemas.microsoft.com/office/drawing/2014/main" val="20000"/>
                    </a:ext>
                  </a:extLst>
                </a:gridCol>
                <a:gridCol w="3820258">
                  <a:extLst>
                    <a:ext uri="{9D8B030D-6E8A-4147-A177-3AD203B41FA5}">
                      <a16:colId xmlns:a16="http://schemas.microsoft.com/office/drawing/2014/main" val="20001"/>
                    </a:ext>
                  </a:extLst>
                </a:gridCol>
              </a:tblGrid>
              <a:tr h="384586">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72670">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1011363">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49026">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8019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1011363">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419999">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48261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rmAutofit/>
          </a:bodyPr>
          <a:lstStyle/>
          <a:p>
            <a:r>
              <a:rPr lang="en-US" dirty="0"/>
              <a:t>Unit Central Questions</a:t>
            </a:r>
          </a:p>
        </p:txBody>
      </p:sp>
      <p:sp>
        <p:nvSpPr>
          <p:cNvPr id="3" name="Content Placeholder 2"/>
          <p:cNvSpPr>
            <a:spLocks noGrp="1"/>
          </p:cNvSpPr>
          <p:nvPr>
            <p:ph idx="1"/>
          </p:nvPr>
        </p:nvSpPr>
        <p:spPr>
          <a:xfrm>
            <a:off x="533400" y="1447800"/>
            <a:ext cx="8077200" cy="4876800"/>
          </a:xfrm>
        </p:spPr>
        <p:txBody>
          <a:bodyPr/>
          <a:lstStyle/>
          <a:p>
            <a:pPr marL="0" indent="0">
              <a:buNone/>
            </a:pPr>
            <a:r>
              <a:rPr lang="en-US" sz="3200" dirty="0"/>
              <a:t>What is matter made of? How can matter change?</a:t>
            </a:r>
          </a:p>
        </p:txBody>
      </p:sp>
      <p:pic>
        <p:nvPicPr>
          <p:cNvPr id="5" name="Picture 4" descr="Atom, Electron, Neutron, Nuclear Power, Atomic Nucle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7426" y="2819400"/>
            <a:ext cx="4869148" cy="34337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69313" y="6252597"/>
            <a:ext cx="2362200" cy="215444"/>
          </a:xfrm>
          <a:prstGeom prst="rect">
            <a:avLst/>
          </a:prstGeom>
          <a:noFill/>
        </p:spPr>
        <p:txBody>
          <a:bodyPr wrap="square" rtlCol="0">
            <a:spAutoFit/>
          </a:bodyPr>
          <a:lstStyle/>
          <a:p>
            <a:r>
              <a:rPr lang="en-US" sz="800" dirty="0">
                <a:latin typeface="Calibri" panose="020F0502020204030204" pitchFamily="34" charset="0"/>
              </a:rPr>
              <a:t>Courtesy of Pixabay.com</a:t>
            </a:r>
          </a:p>
        </p:txBody>
      </p:sp>
    </p:spTree>
    <p:extLst>
      <p:ext uri="{BB962C8B-B14F-4D97-AF65-F5344CB8AC3E}">
        <p14:creationId xmlns:p14="http://schemas.microsoft.com/office/powerpoint/2010/main" val="1428952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lstStyle/>
          <a:p>
            <a:r>
              <a:rPr lang="en-US" dirty="0"/>
              <a:t>Review: Physical and Chemical Changes</a:t>
            </a:r>
          </a:p>
        </p:txBody>
      </p:sp>
      <p:sp>
        <p:nvSpPr>
          <p:cNvPr id="3" name="Content Placeholder 2"/>
          <p:cNvSpPr>
            <a:spLocks noGrp="1"/>
          </p:cNvSpPr>
          <p:nvPr>
            <p:ph idx="1"/>
          </p:nvPr>
        </p:nvSpPr>
        <p:spPr>
          <a:xfrm>
            <a:off x="533400" y="1295400"/>
            <a:ext cx="8229600" cy="3886200"/>
          </a:xfrm>
        </p:spPr>
        <p:txBody>
          <a:bodyPr/>
          <a:lstStyle/>
          <a:p>
            <a:pPr marL="365760" indent="-365760">
              <a:spcBef>
                <a:spcPts val="0"/>
              </a:spcBef>
            </a:pPr>
            <a:r>
              <a:rPr lang="en-US" sz="2800" dirty="0"/>
              <a:t>What is a physical change? What happens to the molecules in a physical change? </a:t>
            </a:r>
          </a:p>
          <a:p>
            <a:endParaRPr lang="en-US" dirty="0"/>
          </a:p>
          <a:p>
            <a:endParaRPr lang="en-US" dirty="0"/>
          </a:p>
          <a:p>
            <a:endParaRPr lang="en-US" dirty="0"/>
          </a:p>
          <a:p>
            <a:pPr marL="365760" indent="-365760">
              <a:spcBef>
                <a:spcPts val="3200"/>
              </a:spcBef>
            </a:pPr>
            <a:r>
              <a:rPr lang="en-US" sz="2800" dirty="0"/>
              <a:t>What is a chemical change? What happens to the molecules during a chemical reaction? </a:t>
            </a:r>
          </a:p>
          <a:p>
            <a:endParaRPr lang="en-US" sz="3200"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76896" y="2523473"/>
            <a:ext cx="2277236" cy="105790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Arrow Connector 4"/>
          <p:cNvCxnSpPr/>
          <p:nvPr/>
        </p:nvCxnSpPr>
        <p:spPr>
          <a:xfrm>
            <a:off x="4038600" y="2819400"/>
            <a:ext cx="884767"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 name="Picture 2" descr="http://www.mobiles24.com/static/previews/downloads/default/331/P-575942-yW9BVc5opl-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209800"/>
            <a:ext cx="1699070" cy="13716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http://www.dailyhiit.com/hiit-blog/wp-content/uploads/2014/07/photo-1-6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4876800"/>
            <a:ext cx="1219200" cy="148696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https://s-media-cache-ak0.pinimg.com/600x315/e9/ab/d4/e9abd4b03da3d3ee452739811cc582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5181600"/>
            <a:ext cx="2209800" cy="116014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Straight Arrow Connector 11"/>
          <p:cNvCxnSpPr/>
          <p:nvPr/>
        </p:nvCxnSpPr>
        <p:spPr>
          <a:xfrm>
            <a:off x="3962400" y="5715000"/>
            <a:ext cx="884767"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4343400" y="3276600"/>
            <a:ext cx="884767"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B657C58-437C-43F0-9C21-EC414283F706}"/>
              </a:ext>
            </a:extLst>
          </p:cNvPr>
          <p:cNvSpPr/>
          <p:nvPr/>
        </p:nvSpPr>
        <p:spPr>
          <a:xfrm>
            <a:off x="7571648" y="6566356"/>
            <a:ext cx="1191352"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Photos courtesy of BSCS</a:t>
            </a:r>
          </a:p>
        </p:txBody>
      </p:sp>
    </p:spTree>
    <p:extLst>
      <p:ext uri="{BB962C8B-B14F-4D97-AF65-F5344CB8AC3E}">
        <p14:creationId xmlns:p14="http://schemas.microsoft.com/office/powerpoint/2010/main" val="3926777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77200" cy="990600"/>
          </a:xfrm>
        </p:spPr>
        <p:txBody>
          <a:bodyPr>
            <a:noAutofit/>
          </a:bodyPr>
          <a:lstStyle/>
          <a:p>
            <a:r>
              <a:rPr lang="en-US" dirty="0"/>
              <a:t>Reflect: Content Deepening Focus Question 1</a:t>
            </a:r>
          </a:p>
        </p:txBody>
      </p:sp>
      <p:sp>
        <p:nvSpPr>
          <p:cNvPr id="3" name="Content Placeholder 2"/>
          <p:cNvSpPr>
            <a:spLocks noGrp="1"/>
          </p:cNvSpPr>
          <p:nvPr>
            <p:ph idx="1"/>
          </p:nvPr>
        </p:nvSpPr>
        <p:spPr>
          <a:xfrm>
            <a:off x="609600" y="1828800"/>
            <a:ext cx="8001000" cy="4648200"/>
          </a:xfrm>
        </p:spPr>
        <p:txBody>
          <a:bodyPr/>
          <a:lstStyle/>
          <a:p>
            <a:pPr marL="0" indent="0">
              <a:spcBef>
                <a:spcPts val="1200"/>
              </a:spcBef>
              <a:buNone/>
            </a:pPr>
            <a:r>
              <a:rPr lang="en-US" sz="3200" dirty="0"/>
              <a:t>Are physical changes reversible at room temperature? What is your evidence?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a:t>Content Deepening: </a:t>
            </a:r>
            <a:r>
              <a:rPr lang="en-US" dirty="0"/>
              <a:t>Focus Question 2</a:t>
            </a:r>
          </a:p>
        </p:txBody>
      </p:sp>
      <p:sp>
        <p:nvSpPr>
          <p:cNvPr id="3" name="Content Placeholder 2"/>
          <p:cNvSpPr>
            <a:spLocks noGrp="1"/>
          </p:cNvSpPr>
          <p:nvPr>
            <p:ph idx="1"/>
          </p:nvPr>
        </p:nvSpPr>
        <p:spPr>
          <a:xfrm>
            <a:off x="685800" y="1600200"/>
            <a:ext cx="8001000" cy="4876800"/>
          </a:xfrm>
        </p:spPr>
        <p:txBody>
          <a:bodyPr/>
          <a:lstStyle/>
          <a:p>
            <a:pPr marL="0" indent="0">
              <a:spcBef>
                <a:spcPts val="1200"/>
              </a:spcBef>
              <a:buNone/>
            </a:pPr>
            <a:r>
              <a:rPr lang="en-US" sz="3200" dirty="0"/>
              <a:t>Are atoms created or destroyed when matter undergoes a physical or chemical change? How can you prove your ideas?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990600"/>
          </a:xfrm>
        </p:spPr>
        <p:txBody>
          <a:bodyPr/>
          <a:lstStyle/>
          <a:p>
            <a:r>
              <a:rPr lang="en-US" dirty="0"/>
              <a:t>Let’s Design an Experiment!</a:t>
            </a: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24000"/>
            <a:ext cx="2286000" cy="150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1524000"/>
            <a:ext cx="2042443" cy="14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5"/>
          <p:cNvGrpSpPr/>
          <p:nvPr/>
        </p:nvGrpSpPr>
        <p:grpSpPr>
          <a:xfrm>
            <a:off x="3352800" y="2133600"/>
            <a:ext cx="2433357" cy="400110"/>
            <a:chOff x="3457855" y="5943600"/>
            <a:chExt cx="2433357" cy="400110"/>
          </a:xfrm>
        </p:grpSpPr>
        <p:cxnSp>
          <p:nvCxnSpPr>
            <p:cNvPr id="7" name="Straight Arrow Connector 6"/>
            <p:cNvCxnSpPr/>
            <p:nvPr/>
          </p:nvCxnSpPr>
          <p:spPr>
            <a:xfrm>
              <a:off x="3457855" y="6132241"/>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357812" y="6151291"/>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38600" y="5943600"/>
              <a:ext cx="1319212" cy="400110"/>
            </a:xfrm>
            <a:prstGeom prst="rect">
              <a:avLst/>
            </a:prstGeom>
            <a:noFill/>
          </p:spPr>
          <p:txBody>
            <a:bodyPr wrap="square" rtlCol="0">
              <a:spAutoFit/>
            </a:bodyPr>
            <a:lstStyle/>
            <a:p>
              <a:r>
                <a:rPr lang="en-US" sz="2000" dirty="0">
                  <a:latin typeface="Calibri" pitchFamily="34" charset="0"/>
                </a:rPr>
                <a:t>Add Heat </a:t>
              </a:r>
            </a:p>
          </p:txBody>
        </p:sp>
      </p:grpSp>
      <p:pic>
        <p:nvPicPr>
          <p:cNvPr id="2051" name="Picture 3"/>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5486400"/>
            <a:ext cx="1571779" cy="97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4191000"/>
            <a:ext cx="2566988" cy="972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0" y="5257800"/>
            <a:ext cx="1143000" cy="1193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p:nvPr/>
        </p:nvCxnSpPr>
        <p:spPr>
          <a:xfrm>
            <a:off x="228600" y="3505200"/>
            <a:ext cx="85344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3810000"/>
            <a:ext cx="1776412" cy="153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81200" y="5105400"/>
            <a:ext cx="1924050" cy="139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Plus 12"/>
          <p:cNvSpPr/>
          <p:nvPr/>
        </p:nvSpPr>
        <p:spPr>
          <a:xfrm>
            <a:off x="2471877" y="4267200"/>
            <a:ext cx="719278" cy="762000"/>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qual 13"/>
          <p:cNvSpPr/>
          <p:nvPr/>
        </p:nvSpPr>
        <p:spPr>
          <a:xfrm>
            <a:off x="4114800" y="5029200"/>
            <a:ext cx="976312" cy="762000"/>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3276600" y="1524000"/>
            <a:ext cx="2743200" cy="523220"/>
          </a:xfrm>
          <a:prstGeom prst="rect">
            <a:avLst/>
          </a:prstGeom>
          <a:noFill/>
        </p:spPr>
        <p:txBody>
          <a:bodyPr wrap="square" rtlCol="0">
            <a:spAutoFit/>
          </a:bodyPr>
          <a:lstStyle/>
          <a:p>
            <a:r>
              <a:rPr lang="en-US" sz="2800" dirty="0">
                <a:latin typeface="Calibri" pitchFamily="34" charset="0"/>
              </a:rPr>
              <a:t>Physical Change</a:t>
            </a:r>
          </a:p>
        </p:txBody>
      </p:sp>
      <p:sp>
        <p:nvSpPr>
          <p:cNvPr id="23" name="TextBox 22"/>
          <p:cNvSpPr txBox="1"/>
          <p:nvPr/>
        </p:nvSpPr>
        <p:spPr>
          <a:xfrm>
            <a:off x="3200400" y="3657600"/>
            <a:ext cx="2961605" cy="523220"/>
          </a:xfrm>
          <a:prstGeom prst="rect">
            <a:avLst/>
          </a:prstGeom>
          <a:noFill/>
        </p:spPr>
        <p:txBody>
          <a:bodyPr wrap="square" rtlCol="0">
            <a:spAutoFit/>
          </a:bodyPr>
          <a:lstStyle/>
          <a:p>
            <a:r>
              <a:rPr lang="en-US" sz="2800" dirty="0">
                <a:latin typeface="Calibri" pitchFamily="34" charset="0"/>
              </a:rPr>
              <a:t>Chemical Change</a:t>
            </a:r>
          </a:p>
        </p:txBody>
      </p:sp>
      <p:sp>
        <p:nvSpPr>
          <p:cNvPr id="20" name="TextBox 2">
            <a:extLst>
              <a:ext uri="{FF2B5EF4-FFF2-40B4-BE49-F238E27FC236}">
                <a16:creationId xmlns:a16="http://schemas.microsoft.com/office/drawing/2014/main" id="{3746FEC5-72CD-4198-9689-5DF94DE3D1C8}"/>
              </a:ext>
            </a:extLst>
          </p:cNvPr>
          <p:cNvSpPr txBox="1"/>
          <p:nvPr/>
        </p:nvSpPr>
        <p:spPr>
          <a:xfrm>
            <a:off x="7571648" y="6500813"/>
            <a:ext cx="1191352" cy="215444"/>
          </a:xfrm>
          <a:prstGeom prst="rect">
            <a:avLst/>
          </a:prstGeom>
          <a:noFill/>
        </p:spPr>
        <p:txBody>
          <a:bodyPr wrap="none" rtlCol="0">
            <a:spAutoFit/>
          </a:bodyPr>
          <a:lstStyle/>
          <a:p>
            <a:pPr marL="0" marR="0">
              <a:spcBef>
                <a:spcPts val="0"/>
              </a:spcBef>
              <a:spcAft>
                <a:spcPts val="0"/>
              </a:spcAft>
            </a:pPr>
            <a:r>
              <a:rPr lang="en-US" sz="800" kern="1200" dirty="0">
                <a:solidFill>
                  <a:srgbClr val="000000"/>
                </a:solidFill>
                <a:effectLst/>
                <a:latin typeface="Calibri" panose="020F0502020204030204" pitchFamily="34" charset="0"/>
                <a:ea typeface="Times New Roman" panose="02020603050405020304" pitchFamily="18" charset="0"/>
              </a:rPr>
              <a:t>Photos courtesy of BSCS</a:t>
            </a:r>
            <a:endParaRPr lang="en-US" sz="1050" dirty="0">
              <a:effectLst/>
              <a:latin typeface="Times New Roman" panose="02020603050405020304" pitchFamily="18" charset="0"/>
              <a:ea typeface="Times New Roman" panose="02020603050405020304" pitchFamily="18" charset="0"/>
            </a:endParaRPr>
          </a:p>
        </p:txBody>
      </p:sp>
      <p:grpSp>
        <p:nvGrpSpPr>
          <p:cNvPr id="6" name="Group 5"/>
          <p:cNvGrpSpPr/>
          <p:nvPr/>
        </p:nvGrpSpPr>
        <p:grpSpPr>
          <a:xfrm>
            <a:off x="3352799" y="2666999"/>
            <a:ext cx="1905000" cy="707885"/>
            <a:chOff x="4153484" y="5943604"/>
            <a:chExt cx="940880" cy="495423"/>
          </a:xfrm>
        </p:grpSpPr>
        <p:cxnSp>
          <p:nvCxnSpPr>
            <p:cNvPr id="31" name="Straight Arrow Connector 30"/>
            <p:cNvCxnSpPr/>
            <p:nvPr/>
          </p:nvCxnSpPr>
          <p:spPr>
            <a:xfrm flipH="1">
              <a:off x="4153484" y="6103593"/>
              <a:ext cx="263445" cy="14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454566" y="5943604"/>
              <a:ext cx="639798" cy="495423"/>
            </a:xfrm>
            <a:prstGeom prst="rect">
              <a:avLst/>
            </a:prstGeom>
            <a:noFill/>
          </p:spPr>
          <p:txBody>
            <a:bodyPr wrap="square" rtlCol="0">
              <a:spAutoFit/>
            </a:bodyPr>
            <a:lstStyle/>
            <a:p>
              <a:r>
                <a:rPr lang="en-US" sz="2000" dirty="0">
                  <a:latin typeface="Calibri" pitchFamily="34" charset="0"/>
                </a:rPr>
                <a:t>Remove</a:t>
              </a:r>
              <a:br>
                <a:rPr lang="en-US" sz="2000" dirty="0">
                  <a:latin typeface="Calibri" pitchFamily="34" charset="0"/>
                </a:rPr>
              </a:br>
              <a:r>
                <a:rPr lang="en-US" sz="2000" dirty="0">
                  <a:latin typeface="Calibri" pitchFamily="34" charset="0"/>
                </a:rPr>
                <a:t>   Heat </a:t>
              </a:r>
            </a:p>
          </p:txBody>
        </p:sp>
      </p:grpSp>
      <p:cxnSp>
        <p:nvCxnSpPr>
          <p:cNvPr id="46" name="Straight Arrow Connector 45"/>
          <p:cNvCxnSpPr/>
          <p:nvPr/>
        </p:nvCxnSpPr>
        <p:spPr>
          <a:xfrm flipH="1">
            <a:off x="5257800" y="2895600"/>
            <a:ext cx="533398" cy="20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32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5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Testing Our Ideas: Physical Changes</a:t>
            </a:r>
          </a:p>
        </p:txBody>
      </p:sp>
      <p:sp>
        <p:nvSpPr>
          <p:cNvPr id="3" name="Content Placeholder 2"/>
          <p:cNvSpPr>
            <a:spLocks noGrp="1"/>
          </p:cNvSpPr>
          <p:nvPr>
            <p:ph idx="1"/>
          </p:nvPr>
        </p:nvSpPr>
        <p:spPr/>
        <p:txBody>
          <a:bodyPr/>
          <a:lstStyle/>
          <a:p>
            <a:pPr marL="0" indent="0">
              <a:buNone/>
            </a:pPr>
            <a:r>
              <a:rPr lang="en-US" sz="3200" dirty="0"/>
              <a:t>Are atoms created or destroyed when matter undergoes a physical or chemical change? How can you prove your ideas?</a:t>
            </a:r>
          </a:p>
        </p:txBody>
      </p:sp>
      <p:pic>
        <p:nvPicPr>
          <p:cNvPr id="4" name="Picture 2" descr="https://encrypted-tbn1.gstatic.com/shopping?q=tbn:ANd9GcSquQeGT47yChfngno6WUna0nSAVcnNztI6BCjysF69c0IpTJzOqwRAIXDErQLo-5T5O5enXaI&amp;usqp=C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429000"/>
            <a:ext cx="3714750" cy="243522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5334000" y="5943600"/>
            <a:ext cx="889987"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Courtesy of BSCS</a:t>
            </a:r>
          </a:p>
        </p:txBody>
      </p:sp>
    </p:spTree>
    <p:extLst>
      <p:ext uri="{BB962C8B-B14F-4D97-AF65-F5344CB8AC3E}">
        <p14:creationId xmlns:p14="http://schemas.microsoft.com/office/powerpoint/2010/main" val="1572788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Testing Our Ideas: Physical Changes</a:t>
            </a:r>
          </a:p>
        </p:txBody>
      </p:sp>
      <p:sp>
        <p:nvSpPr>
          <p:cNvPr id="3" name="Content Placeholder 2"/>
          <p:cNvSpPr>
            <a:spLocks noGrp="1"/>
          </p:cNvSpPr>
          <p:nvPr>
            <p:ph idx="1"/>
          </p:nvPr>
        </p:nvSpPr>
        <p:spPr>
          <a:xfrm>
            <a:off x="609600" y="1371600"/>
            <a:ext cx="8229600" cy="4876800"/>
          </a:xfrm>
        </p:spPr>
        <p:txBody>
          <a:bodyPr/>
          <a:lstStyle/>
          <a:p>
            <a:pPr marL="365760" indent="-365760"/>
            <a:r>
              <a:rPr lang="en-US" sz="2800" b="1" dirty="0"/>
              <a:t>Both teams: </a:t>
            </a:r>
            <a:r>
              <a:rPr lang="en-US" sz="2800" dirty="0"/>
              <a:t>Set up your balance scales. Then using Team 1’s </a:t>
            </a:r>
            <a:r>
              <a:rPr lang="en-US" sz="2800" dirty="0" err="1"/>
              <a:t>Legos</a:t>
            </a:r>
            <a:r>
              <a:rPr lang="en-US" sz="2800" dirty="0"/>
              <a:t>, build a total of 12 Mickey Mouse water molecules.</a:t>
            </a:r>
          </a:p>
          <a:p>
            <a:pPr marL="365760" indent="-365760"/>
            <a:r>
              <a:rPr lang="en-US" sz="2800" b="1" dirty="0"/>
              <a:t>Team 1:</a:t>
            </a:r>
            <a:r>
              <a:rPr lang="en-US" sz="2800" dirty="0"/>
              <a:t> Place 6 Lego water molecules on one side of your balance and 6 molecules on the other side. </a:t>
            </a:r>
          </a:p>
          <a:p>
            <a:pPr marL="365760" indent="-365760"/>
            <a:r>
              <a:rPr lang="en-US" sz="2800" b="1" dirty="0"/>
              <a:t>Team 2:</a:t>
            </a:r>
            <a:r>
              <a:rPr lang="en-US" sz="2800" dirty="0"/>
              <a:t> Wipe any condensation off your frozen water bottle. Then place the frozen bottle on one side of your balance and the bottle at room temperature on the other side.</a:t>
            </a:r>
          </a:p>
          <a:p>
            <a:pPr marL="365760" indent="-365760"/>
            <a:r>
              <a:rPr lang="en-US" sz="2800" b="1" dirty="0"/>
              <a:t>Both teams: </a:t>
            </a:r>
            <a:r>
              <a:rPr lang="en-US" sz="2800" dirty="0"/>
              <a:t>Observe and interpret the weight results.</a:t>
            </a:r>
          </a:p>
        </p:txBody>
      </p:sp>
    </p:spTree>
    <p:extLst>
      <p:ext uri="{BB962C8B-B14F-4D97-AF65-F5344CB8AC3E}">
        <p14:creationId xmlns:p14="http://schemas.microsoft.com/office/powerpoint/2010/main" val="1572788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normAutofit/>
          </a:bodyPr>
          <a:lstStyle/>
          <a:p>
            <a:r>
              <a:rPr lang="en-US" dirty="0"/>
              <a:t>Testing Our Ideas: Chemical Changes</a:t>
            </a:r>
          </a:p>
        </p:txBody>
      </p:sp>
      <p:sp>
        <p:nvSpPr>
          <p:cNvPr id="3" name="Content Placeholder 2"/>
          <p:cNvSpPr>
            <a:spLocks noGrp="1"/>
          </p:cNvSpPr>
          <p:nvPr>
            <p:ph idx="1"/>
          </p:nvPr>
        </p:nvSpPr>
        <p:spPr>
          <a:xfrm>
            <a:off x="609600" y="1295400"/>
            <a:ext cx="8229600" cy="3505200"/>
          </a:xfrm>
        </p:spPr>
        <p:txBody>
          <a:bodyPr/>
          <a:lstStyle/>
          <a:p>
            <a:pPr marL="365760" indent="-365760"/>
            <a:r>
              <a:rPr lang="en-US" sz="3200" b="1" dirty="0"/>
              <a:t>Team 1:</a:t>
            </a:r>
            <a:r>
              <a:rPr lang="en-US" sz="3200" dirty="0"/>
              <a:t> Build Lego models of the two </a:t>
            </a:r>
            <a:r>
              <a:rPr lang="en-US" sz="3200" b="1" dirty="0"/>
              <a:t>reagent</a:t>
            </a:r>
            <a:r>
              <a:rPr lang="en-US" sz="3200" dirty="0"/>
              <a:t> molecules (vinegar, baking soda). Place your molecules on one side of the balance scale.</a:t>
            </a:r>
          </a:p>
          <a:p>
            <a:pPr marL="365760" indent="-365760"/>
            <a:r>
              <a:rPr lang="en-US" sz="3200" b="1" dirty="0"/>
              <a:t>Team 2:</a:t>
            </a:r>
            <a:r>
              <a:rPr lang="en-US" sz="3200" dirty="0"/>
              <a:t> Build Lego models of the three </a:t>
            </a:r>
            <a:r>
              <a:rPr lang="en-US" sz="3200" b="1" dirty="0"/>
              <a:t>product</a:t>
            </a:r>
            <a:r>
              <a:rPr lang="en-US" sz="3200" dirty="0"/>
              <a:t> molecules (sodium acetate, water, carbon dioxide). Place your molecules on the other side of the balance scale.</a:t>
            </a:r>
          </a:p>
          <a:p>
            <a:pPr marL="0" indent="0">
              <a:buNone/>
            </a:pPr>
            <a:endParaRPr lang="en-US" sz="3200"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1755" y="4982013"/>
            <a:ext cx="1295400" cy="8038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7904" y="5820976"/>
            <a:ext cx="1713182" cy="6487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1545" y="4982014"/>
            <a:ext cx="1201610" cy="12551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4982013"/>
            <a:ext cx="1464051" cy="12663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4521" y="4982013"/>
            <a:ext cx="1755479" cy="12731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Right Arrow 16"/>
          <p:cNvSpPr/>
          <p:nvPr/>
        </p:nvSpPr>
        <p:spPr>
          <a:xfrm>
            <a:off x="3920257" y="5566354"/>
            <a:ext cx="533400" cy="2286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FFFFFF"/>
              </a:solidFill>
            </a:endParaRPr>
          </a:p>
        </p:txBody>
      </p:sp>
      <p:sp>
        <p:nvSpPr>
          <p:cNvPr id="22" name="TextBox 21">
            <a:extLst>
              <a:ext uri="{FF2B5EF4-FFF2-40B4-BE49-F238E27FC236}">
                <a16:creationId xmlns:a16="http://schemas.microsoft.com/office/drawing/2014/main" id="{4B21D8E4-0626-47C3-92F6-F033DC5F3474}"/>
              </a:ext>
            </a:extLst>
          </p:cNvPr>
          <p:cNvSpPr txBox="1"/>
          <p:nvPr/>
        </p:nvSpPr>
        <p:spPr>
          <a:xfrm>
            <a:off x="7561390" y="6504864"/>
            <a:ext cx="120161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Photos courtesy of BSCS</a:t>
            </a:r>
          </a:p>
        </p:txBody>
      </p:sp>
    </p:spTree>
    <p:extLst>
      <p:ext uri="{BB962C8B-B14F-4D97-AF65-F5344CB8AC3E}">
        <p14:creationId xmlns:p14="http://schemas.microsoft.com/office/powerpoint/2010/main" val="408362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normAutofit/>
          </a:bodyPr>
          <a:lstStyle/>
          <a:p>
            <a:r>
              <a:rPr lang="en-US" dirty="0"/>
              <a:t>Testing Our Ideas: Chemical Changes</a:t>
            </a:r>
          </a:p>
        </p:txBody>
      </p:sp>
      <p:sp>
        <p:nvSpPr>
          <p:cNvPr id="3" name="Content Placeholder 2"/>
          <p:cNvSpPr>
            <a:spLocks noGrp="1"/>
          </p:cNvSpPr>
          <p:nvPr>
            <p:ph idx="1"/>
          </p:nvPr>
        </p:nvSpPr>
        <p:spPr>
          <a:xfrm>
            <a:off x="609600" y="1295400"/>
            <a:ext cx="8229600" cy="5334000"/>
          </a:xfrm>
        </p:spPr>
        <p:txBody>
          <a:bodyPr/>
          <a:lstStyle/>
          <a:p>
            <a:pPr marL="365760" indent="-365760"/>
            <a:r>
              <a:rPr lang="en-US" sz="2700" b="1" dirty="0"/>
              <a:t>Both teams: </a:t>
            </a:r>
            <a:r>
              <a:rPr lang="en-US" sz="2700" dirty="0"/>
              <a:t>Place 1 teaspoon of baking soda in each freezer bag. Place 2 tablespoons of vinegar in each vial and secure the cap. Wipe off any vinegar on the outside of the vials. Then place the vials in the freezer bags and seal them.</a:t>
            </a:r>
            <a:endParaRPr lang="en-US" sz="2700" b="1" dirty="0"/>
          </a:p>
          <a:p>
            <a:pPr marL="365760" indent="-365760">
              <a:spcBef>
                <a:spcPts val="1200"/>
              </a:spcBef>
            </a:pPr>
            <a:r>
              <a:rPr lang="en-US" sz="2700" b="1" dirty="0"/>
              <a:t>Team 1: </a:t>
            </a:r>
            <a:r>
              <a:rPr lang="en-US" sz="2700" dirty="0"/>
              <a:t>Place one of the sealed freezer bags on one side of the balance. </a:t>
            </a:r>
            <a:r>
              <a:rPr lang="en-US" sz="2700" b="1" dirty="0"/>
              <a:t>Don’t open the bag or take the cap off the vial.</a:t>
            </a:r>
            <a:endParaRPr lang="en-US" sz="2700" dirty="0"/>
          </a:p>
          <a:p>
            <a:pPr marL="365760" indent="-365760">
              <a:spcBef>
                <a:spcPts val="1200"/>
              </a:spcBef>
            </a:pPr>
            <a:r>
              <a:rPr lang="en-US" sz="2700" b="1" dirty="0"/>
              <a:t>Team 2: Without opening the second bag, </a:t>
            </a:r>
            <a:r>
              <a:rPr lang="en-US" sz="2700" dirty="0"/>
              <a:t>pop the cap off the vial and mix the vinegar with the baking soda. When the bag puffs up with gas, place the bag on the other side of the balance. </a:t>
            </a:r>
          </a:p>
          <a:p>
            <a:pPr marL="0" indent="0">
              <a:buNone/>
            </a:pPr>
            <a:endParaRPr lang="en-US" sz="3200" dirty="0"/>
          </a:p>
        </p:txBody>
      </p:sp>
    </p:spTree>
    <p:extLst>
      <p:ext uri="{BB962C8B-B14F-4D97-AF65-F5344CB8AC3E}">
        <p14:creationId xmlns:p14="http://schemas.microsoft.com/office/powerpoint/2010/main" val="4083627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382000" cy="990600"/>
          </a:xfrm>
        </p:spPr>
        <p:txBody>
          <a:bodyPr>
            <a:noAutofit/>
          </a:bodyPr>
          <a:lstStyle/>
          <a:p>
            <a:r>
              <a:rPr lang="en-US" dirty="0"/>
              <a:t>Reflect: Content Deepening Focus Question 2</a:t>
            </a:r>
          </a:p>
        </p:txBody>
      </p:sp>
      <p:sp>
        <p:nvSpPr>
          <p:cNvPr id="3" name="Content Placeholder 2"/>
          <p:cNvSpPr>
            <a:spLocks noGrp="1"/>
          </p:cNvSpPr>
          <p:nvPr>
            <p:ph idx="1"/>
          </p:nvPr>
        </p:nvSpPr>
        <p:spPr>
          <a:xfrm>
            <a:off x="533400" y="1905000"/>
            <a:ext cx="8153400" cy="4572000"/>
          </a:xfrm>
        </p:spPr>
        <p:txBody>
          <a:bodyPr/>
          <a:lstStyle/>
          <a:p>
            <a:pPr marL="0" indent="0">
              <a:spcBef>
                <a:spcPts val="1200"/>
              </a:spcBef>
              <a:buNone/>
            </a:pPr>
            <a:r>
              <a:rPr lang="en-US" sz="3200" dirty="0"/>
              <a:t>Are atoms created or destroyed when matter undergoes a physical or chemical change? How can you prove your ideas?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81000"/>
            <a:ext cx="8229600" cy="990600"/>
          </a:xfrm>
        </p:spPr>
        <p:txBody>
          <a:bodyPr/>
          <a:lstStyle/>
          <a:p>
            <a:r>
              <a:rPr lang="en-US" dirty="0">
                <a:cs typeface="Times New Roman" pitchFamily="18" charset="0"/>
              </a:rPr>
              <a:t>Today’s Focus Questions</a:t>
            </a:r>
          </a:p>
        </p:txBody>
      </p:sp>
      <p:sp>
        <p:nvSpPr>
          <p:cNvPr id="6" name="Text Placeholder 5"/>
          <p:cNvSpPr>
            <a:spLocks noGrp="1"/>
          </p:cNvSpPr>
          <p:nvPr>
            <p:ph type="body" idx="1"/>
          </p:nvPr>
        </p:nvSpPr>
        <p:spPr>
          <a:xfrm>
            <a:off x="533400" y="1371600"/>
            <a:ext cx="3931920" cy="639762"/>
          </a:xfrm>
        </p:spPr>
        <p:txBody>
          <a:bodyPr>
            <a:normAutofit/>
          </a:bodyPr>
          <a:lstStyle/>
          <a:p>
            <a:r>
              <a:rPr lang="en-US" sz="3000" dirty="0"/>
              <a:t>Lesson Analysis</a:t>
            </a:r>
          </a:p>
        </p:txBody>
      </p:sp>
      <p:sp>
        <p:nvSpPr>
          <p:cNvPr id="54275" name="Rectangle 3"/>
          <p:cNvSpPr>
            <a:spLocks noGrp="1" noChangeArrowheads="1"/>
          </p:cNvSpPr>
          <p:nvPr>
            <p:ph sz="half" idx="2"/>
          </p:nvPr>
        </p:nvSpPr>
        <p:spPr>
          <a:xfrm>
            <a:off x="457200" y="1981200"/>
            <a:ext cx="3962400" cy="3951288"/>
          </a:xfrm>
        </p:spPr>
        <p:txBody>
          <a:bodyPr>
            <a:normAutofit/>
          </a:bodyPr>
          <a:lstStyle/>
          <a:p>
            <a:pPr lvl="0">
              <a:spcAft>
                <a:spcPts val="1200"/>
              </a:spcAft>
            </a:pPr>
            <a:r>
              <a:rPr lang="en-US" sz="2900" dirty="0"/>
              <a:t>How can analyzing </a:t>
            </a:r>
            <a:br>
              <a:rPr lang="en-US" sz="2900" dirty="0"/>
            </a:br>
            <a:r>
              <a:rPr lang="en-US" sz="2900" dirty="0"/>
              <a:t>data and constructing explanations help students </a:t>
            </a:r>
            <a:r>
              <a:rPr lang="en-US" sz="2900" b="1" dirty="0"/>
              <a:t>move forward </a:t>
            </a:r>
            <a:r>
              <a:rPr lang="en-US" sz="2900" dirty="0"/>
              <a:t>toward deeper understandings of science ideas?</a:t>
            </a:r>
          </a:p>
        </p:txBody>
      </p:sp>
      <p:sp>
        <p:nvSpPr>
          <p:cNvPr id="7" name="Text Placeholder 6"/>
          <p:cNvSpPr>
            <a:spLocks noGrp="1"/>
          </p:cNvSpPr>
          <p:nvPr>
            <p:ph type="body" sz="quarter" idx="3"/>
          </p:nvPr>
        </p:nvSpPr>
        <p:spPr>
          <a:xfrm>
            <a:off x="4724400" y="1371600"/>
            <a:ext cx="3931920" cy="639762"/>
          </a:xfrm>
        </p:spPr>
        <p:txBody>
          <a:bodyPr>
            <a:normAutofit/>
          </a:bodyPr>
          <a:lstStyle/>
          <a:p>
            <a:r>
              <a:rPr lang="en-US" sz="3000" dirty="0"/>
              <a:t>Content Deepening</a:t>
            </a:r>
          </a:p>
        </p:txBody>
      </p:sp>
      <p:sp>
        <p:nvSpPr>
          <p:cNvPr id="5" name="Content Placeholder 4"/>
          <p:cNvSpPr>
            <a:spLocks noGrp="1"/>
          </p:cNvSpPr>
          <p:nvPr>
            <p:ph sz="quarter" idx="4"/>
          </p:nvPr>
        </p:nvSpPr>
        <p:spPr>
          <a:xfrm>
            <a:off x="4724400" y="1981200"/>
            <a:ext cx="3931920" cy="4495800"/>
          </a:xfrm>
        </p:spPr>
        <p:txBody>
          <a:bodyPr/>
          <a:lstStyle/>
          <a:p>
            <a:r>
              <a:rPr lang="en-US" sz="2900" dirty="0"/>
              <a:t>Are physical changes reversible at room temperature? What is your evidence?</a:t>
            </a:r>
          </a:p>
          <a:p>
            <a:pPr lvl="0"/>
            <a:r>
              <a:rPr lang="en-US" sz="2900" dirty="0"/>
              <a:t>Are atoms created or destroyed when matter undergoes a physical or chemical change? How can you prove your ideas?</a:t>
            </a:r>
          </a:p>
        </p:txBody>
      </p:sp>
    </p:spTree>
    <p:extLst>
      <p:ext uri="{BB962C8B-B14F-4D97-AF65-F5344CB8AC3E}">
        <p14:creationId xmlns:p14="http://schemas.microsoft.com/office/powerpoint/2010/main" val="3896383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normAutofit/>
          </a:bodyPr>
          <a:lstStyle/>
          <a:p>
            <a:r>
              <a:rPr lang="en-US" dirty="0"/>
              <a:t>NGSS Connections</a:t>
            </a:r>
          </a:p>
        </p:txBody>
      </p:sp>
      <p:sp>
        <p:nvSpPr>
          <p:cNvPr id="3" name="Content Placeholder 2"/>
          <p:cNvSpPr>
            <a:spLocks noGrp="1"/>
          </p:cNvSpPr>
          <p:nvPr>
            <p:ph idx="1"/>
          </p:nvPr>
        </p:nvSpPr>
        <p:spPr>
          <a:xfrm>
            <a:off x="533400" y="1295400"/>
            <a:ext cx="8229600" cy="5334000"/>
          </a:xfrm>
        </p:spPr>
        <p:txBody>
          <a:bodyPr/>
          <a:lstStyle/>
          <a:p>
            <a:pPr marL="457200" indent="-457200">
              <a:buNone/>
            </a:pPr>
            <a:r>
              <a:rPr lang="en-US" sz="2500" b="1" dirty="0"/>
              <a:t>Disciplinary core ideas (2-PS1-1; 2-PS1-4):</a:t>
            </a:r>
          </a:p>
          <a:p>
            <a:pPr marL="731520" indent="-365760">
              <a:buFont typeface="+mj-lt"/>
              <a:buAutoNum type="arabicPeriod"/>
            </a:pPr>
            <a:r>
              <a:rPr lang="en-US" sz="2500" dirty="0"/>
              <a:t>Different kinds of matter exist and many of them can be either solid or liquid, depending on temperature. Matter can be described and classified by its observable properties. </a:t>
            </a:r>
          </a:p>
          <a:p>
            <a:pPr marL="731520" indent="-365760">
              <a:buFont typeface="+mj-lt"/>
              <a:buAutoNum type="arabicPeriod"/>
            </a:pPr>
            <a:r>
              <a:rPr lang="en-US" sz="2500" dirty="0"/>
              <a:t>Heating or cooling a substance may cause changes that can be observed. Sometimes these changes are reversible, and sometimes they are not. </a:t>
            </a:r>
          </a:p>
          <a:p>
            <a:pPr marL="274320" indent="-274320">
              <a:spcBef>
                <a:spcPts val="2400"/>
              </a:spcBef>
            </a:pPr>
            <a:r>
              <a:rPr lang="en-US" sz="2500" b="1" dirty="0"/>
              <a:t>How did today’s content deepening activities address these core ideas?</a:t>
            </a:r>
          </a:p>
          <a:p>
            <a:pPr marL="274320" indent="-274320">
              <a:spcBef>
                <a:spcPts val="1200"/>
              </a:spcBef>
            </a:pPr>
            <a:r>
              <a:rPr lang="en-US" sz="2500" b="1" dirty="0"/>
              <a:t>How would addressing these ideas in the classroom be valuable for our students?</a:t>
            </a:r>
          </a:p>
          <a:p>
            <a:pPr marL="0" indent="0">
              <a:lnSpc>
                <a:spcPct val="200000"/>
              </a:lnSpc>
              <a:buNone/>
            </a:pPr>
            <a:endParaRPr lang="en-US" sz="3200" dirty="0"/>
          </a:p>
        </p:txBody>
      </p:sp>
    </p:spTree>
    <p:extLst>
      <p:ext uri="{BB962C8B-B14F-4D97-AF65-F5344CB8AC3E}">
        <p14:creationId xmlns:p14="http://schemas.microsoft.com/office/powerpoint/2010/main" val="1835639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rmAutofit/>
          </a:bodyPr>
          <a:lstStyle/>
          <a:p>
            <a:r>
              <a:rPr lang="en-US" dirty="0"/>
              <a:t>Unit Central Questions</a:t>
            </a:r>
          </a:p>
        </p:txBody>
      </p:sp>
      <p:sp>
        <p:nvSpPr>
          <p:cNvPr id="3" name="Content Placeholder 2"/>
          <p:cNvSpPr>
            <a:spLocks noGrp="1"/>
          </p:cNvSpPr>
          <p:nvPr>
            <p:ph idx="1"/>
          </p:nvPr>
        </p:nvSpPr>
        <p:spPr>
          <a:xfrm>
            <a:off x="533400" y="1447800"/>
            <a:ext cx="8077200" cy="4876800"/>
          </a:xfrm>
        </p:spPr>
        <p:txBody>
          <a:bodyPr/>
          <a:lstStyle/>
          <a:p>
            <a:pPr marL="0" indent="0">
              <a:buNone/>
            </a:pPr>
            <a:r>
              <a:rPr lang="en-US" sz="3200" dirty="0"/>
              <a:t>What is matter made of? How can matter change?</a:t>
            </a:r>
          </a:p>
        </p:txBody>
      </p:sp>
      <p:pic>
        <p:nvPicPr>
          <p:cNvPr id="5" name="Picture 4" descr="Atom, Electron, Neutron, Nuclear Power, Atomic Nucle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7426" y="2819400"/>
            <a:ext cx="4869148" cy="34337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25474" y="6286500"/>
            <a:ext cx="2362200" cy="215444"/>
          </a:xfrm>
          <a:prstGeom prst="rect">
            <a:avLst/>
          </a:prstGeom>
          <a:noFill/>
        </p:spPr>
        <p:txBody>
          <a:bodyPr wrap="square" rtlCol="0">
            <a:spAutoFit/>
          </a:bodyPr>
          <a:lstStyle/>
          <a:p>
            <a:r>
              <a:rPr lang="en-US" sz="800" dirty="0">
                <a:latin typeface="Calibri" panose="020F0502020204030204" pitchFamily="34" charset="0"/>
              </a:rPr>
              <a:t>Courtesy of Pixabay.com</a:t>
            </a:r>
          </a:p>
        </p:txBody>
      </p:sp>
    </p:spTree>
    <p:extLst>
      <p:ext uri="{BB962C8B-B14F-4D97-AF65-F5344CB8AC3E}">
        <p14:creationId xmlns:p14="http://schemas.microsoft.com/office/powerpoint/2010/main" val="1428952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449" y="762000"/>
            <a:ext cx="8229600" cy="990600"/>
          </a:xfrm>
        </p:spPr>
        <p:txBody>
          <a:bodyPr>
            <a:normAutofit fontScale="90000"/>
          </a:bodyPr>
          <a:lstStyle/>
          <a:p>
            <a:r>
              <a:rPr lang="en-US" dirty="0"/>
              <a:t>Summary: Moving Student Thinking Forward</a:t>
            </a:r>
            <a:br>
              <a:rPr lang="en-US" dirty="0"/>
            </a:br>
            <a:endParaRPr lang="en-US" dirty="0"/>
          </a:p>
        </p:txBody>
      </p:sp>
      <p:sp>
        <p:nvSpPr>
          <p:cNvPr id="3" name="Content Placeholder 2"/>
          <p:cNvSpPr>
            <a:spLocks noGrp="1"/>
          </p:cNvSpPr>
          <p:nvPr>
            <p:ph idx="1"/>
          </p:nvPr>
        </p:nvSpPr>
        <p:spPr>
          <a:xfrm>
            <a:off x="484449" y="1524000"/>
            <a:ext cx="8229600" cy="4876800"/>
          </a:xfrm>
        </p:spPr>
        <p:txBody>
          <a:bodyPr/>
          <a:lstStyle/>
          <a:p>
            <a:pPr marL="365760" indent="-365760">
              <a:buFont typeface="+mj-lt"/>
              <a:buAutoNum type="arabicPeriod"/>
            </a:pPr>
            <a:r>
              <a:rPr lang="en-US" sz="3200" dirty="0"/>
              <a:t>How can we advance student thinking without simply telling students about science ideas and asking them to memorize the concepts?  </a:t>
            </a:r>
          </a:p>
          <a:p>
            <a:pPr marL="365760" indent="-365760">
              <a:spcBef>
                <a:spcPts val="1200"/>
              </a:spcBef>
              <a:buFont typeface="+mj-lt"/>
              <a:buAutoNum type="arabicPeriod"/>
            </a:pPr>
            <a:r>
              <a:rPr lang="en-US" sz="3200" dirty="0"/>
              <a:t>Refer to our Effective Science Teaching chart from day 1. Which of these ideas do you want to highlight based on the strategies we’ve explored so far? Anything you want to add or modify?  </a:t>
            </a:r>
          </a:p>
        </p:txBody>
      </p:sp>
    </p:spTree>
    <p:extLst>
      <p:ext uri="{BB962C8B-B14F-4D97-AF65-F5344CB8AC3E}">
        <p14:creationId xmlns:p14="http://schemas.microsoft.com/office/powerpoint/2010/main" val="473644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81000"/>
            <a:ext cx="8229600" cy="990600"/>
          </a:xfrm>
        </p:spPr>
        <p:txBody>
          <a:bodyPr/>
          <a:lstStyle/>
          <a:p>
            <a:r>
              <a:rPr lang="en-US" dirty="0">
                <a:cs typeface="Times New Roman" pitchFamily="18" charset="0"/>
              </a:rPr>
              <a:t>Today’s Focus Questions</a:t>
            </a:r>
          </a:p>
        </p:txBody>
      </p:sp>
      <p:sp>
        <p:nvSpPr>
          <p:cNvPr id="6" name="Text Placeholder 5"/>
          <p:cNvSpPr>
            <a:spLocks noGrp="1"/>
          </p:cNvSpPr>
          <p:nvPr>
            <p:ph type="body" idx="1"/>
          </p:nvPr>
        </p:nvSpPr>
        <p:spPr>
          <a:xfrm>
            <a:off x="533400" y="1371600"/>
            <a:ext cx="3931920" cy="639762"/>
          </a:xfrm>
        </p:spPr>
        <p:txBody>
          <a:bodyPr>
            <a:normAutofit/>
          </a:bodyPr>
          <a:lstStyle/>
          <a:p>
            <a:r>
              <a:rPr lang="en-US" sz="3000" dirty="0"/>
              <a:t>Lesson Analysis</a:t>
            </a:r>
          </a:p>
        </p:txBody>
      </p:sp>
      <p:sp>
        <p:nvSpPr>
          <p:cNvPr id="54275" name="Rectangle 3"/>
          <p:cNvSpPr>
            <a:spLocks noGrp="1" noChangeArrowheads="1"/>
          </p:cNvSpPr>
          <p:nvPr>
            <p:ph sz="half" idx="2"/>
          </p:nvPr>
        </p:nvSpPr>
        <p:spPr>
          <a:xfrm>
            <a:off x="457200" y="1981200"/>
            <a:ext cx="3962400" cy="3951288"/>
          </a:xfrm>
        </p:spPr>
        <p:txBody>
          <a:bodyPr>
            <a:normAutofit/>
          </a:bodyPr>
          <a:lstStyle/>
          <a:p>
            <a:pPr lvl="0">
              <a:spcAft>
                <a:spcPts val="1200"/>
              </a:spcAft>
            </a:pPr>
            <a:r>
              <a:rPr lang="en-US" sz="2900" dirty="0"/>
              <a:t>How can analyzing </a:t>
            </a:r>
            <a:br>
              <a:rPr lang="en-US" sz="2900" dirty="0"/>
            </a:br>
            <a:r>
              <a:rPr lang="en-US" sz="2900" dirty="0"/>
              <a:t>data and constructing explanations help students </a:t>
            </a:r>
            <a:r>
              <a:rPr lang="en-US" sz="2900" b="1" dirty="0"/>
              <a:t>move forward </a:t>
            </a:r>
            <a:r>
              <a:rPr lang="en-US" sz="2900" dirty="0"/>
              <a:t>toward deeper understandings of science ideas?</a:t>
            </a:r>
          </a:p>
        </p:txBody>
      </p:sp>
      <p:sp>
        <p:nvSpPr>
          <p:cNvPr id="7" name="Text Placeholder 6"/>
          <p:cNvSpPr>
            <a:spLocks noGrp="1"/>
          </p:cNvSpPr>
          <p:nvPr>
            <p:ph type="body" sz="quarter" idx="3"/>
          </p:nvPr>
        </p:nvSpPr>
        <p:spPr>
          <a:xfrm>
            <a:off x="4724400" y="1371600"/>
            <a:ext cx="3931920" cy="639762"/>
          </a:xfrm>
        </p:spPr>
        <p:txBody>
          <a:bodyPr>
            <a:normAutofit/>
          </a:bodyPr>
          <a:lstStyle/>
          <a:p>
            <a:r>
              <a:rPr lang="en-US" sz="3000" dirty="0"/>
              <a:t>Content Deepening</a:t>
            </a:r>
          </a:p>
        </p:txBody>
      </p:sp>
      <p:sp>
        <p:nvSpPr>
          <p:cNvPr id="5" name="Content Placeholder 4"/>
          <p:cNvSpPr>
            <a:spLocks noGrp="1"/>
          </p:cNvSpPr>
          <p:nvPr>
            <p:ph sz="quarter" idx="4"/>
          </p:nvPr>
        </p:nvSpPr>
        <p:spPr>
          <a:xfrm>
            <a:off x="4724400" y="1981200"/>
            <a:ext cx="3931920" cy="4495800"/>
          </a:xfrm>
        </p:spPr>
        <p:txBody>
          <a:bodyPr/>
          <a:lstStyle/>
          <a:p>
            <a:r>
              <a:rPr lang="en-US" sz="2900" dirty="0"/>
              <a:t>Are physical changes reversible at room temperature? What is your evidence?</a:t>
            </a:r>
          </a:p>
          <a:p>
            <a:pPr lvl="0"/>
            <a:r>
              <a:rPr lang="en-US" sz="2900" dirty="0"/>
              <a:t>Are atoms created or destroyed when matter undergoes a physical or chemical change? How can you prove your ideas?</a:t>
            </a:r>
          </a:p>
        </p:txBody>
      </p:sp>
    </p:spTree>
    <p:extLst>
      <p:ext uri="{BB962C8B-B14F-4D97-AF65-F5344CB8AC3E}">
        <p14:creationId xmlns:p14="http://schemas.microsoft.com/office/powerpoint/2010/main" val="3896383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a:t>Homework</a:t>
            </a:r>
          </a:p>
        </p:txBody>
      </p:sp>
      <p:sp>
        <p:nvSpPr>
          <p:cNvPr id="3" name="Content Placeholder 2"/>
          <p:cNvSpPr>
            <a:spLocks noGrp="1"/>
          </p:cNvSpPr>
          <p:nvPr>
            <p:ph idx="1"/>
          </p:nvPr>
        </p:nvSpPr>
        <p:spPr>
          <a:xfrm>
            <a:off x="457200" y="1524000"/>
            <a:ext cx="8229600" cy="4876800"/>
          </a:xfrm>
        </p:spPr>
        <p:txBody>
          <a:bodyPr/>
          <a:lstStyle/>
          <a:p>
            <a:pPr marL="365760" indent="-365760" eaLnBrk="1" hangingPunct="1">
              <a:buFont typeface="+mj-lt"/>
              <a:buAutoNum type="arabicPeriod"/>
              <a:defRPr/>
            </a:pPr>
            <a:r>
              <a:rPr lang="en-US" sz="3200" dirty="0"/>
              <a:t>Review strategy 6 in the </a:t>
            </a:r>
            <a:r>
              <a:rPr lang="en-US" sz="3200" dirty="0" err="1"/>
              <a:t>STeLLA</a:t>
            </a:r>
            <a:r>
              <a:rPr lang="en-US" sz="3200" dirty="0"/>
              <a:t> strategies booklet and complete the STL Z-fold summary chart for this strategy: Engage students in using and applying new science ideas in a variety of ways and contexts.</a:t>
            </a:r>
          </a:p>
          <a:p>
            <a:pPr marL="365760" lvl="1" indent="-365760" eaLnBrk="1" hangingPunct="1">
              <a:spcBef>
                <a:spcPts val="1200"/>
              </a:spcBef>
              <a:buFont typeface="+mj-lt"/>
              <a:buAutoNum type="arabicPeriod" startAt="2"/>
              <a:defRPr/>
            </a:pPr>
            <a:r>
              <a:rPr lang="en-US" sz="3200" dirty="0"/>
              <a:t>Be prepared to share your assigned lesson plan review.</a:t>
            </a:r>
          </a:p>
        </p:txBody>
      </p:sp>
    </p:spTree>
    <p:extLst>
      <p:ext uri="{BB962C8B-B14F-4D97-AF65-F5344CB8AC3E}">
        <p14:creationId xmlns:p14="http://schemas.microsoft.com/office/powerpoint/2010/main" val="3697199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81000"/>
            <a:ext cx="8229600" cy="990600"/>
          </a:xfrm>
        </p:spPr>
        <p:txBody>
          <a:bodyPr>
            <a:normAutofit/>
          </a:bodyPr>
          <a:lstStyle/>
          <a:p>
            <a:pPr eaLnBrk="1" hangingPunct="1"/>
            <a:r>
              <a:rPr lang="en-US" dirty="0"/>
              <a:t>Reflections on Today’s Session</a:t>
            </a:r>
          </a:p>
        </p:txBody>
      </p:sp>
      <p:sp>
        <p:nvSpPr>
          <p:cNvPr id="28675" name="Rectangle 3"/>
          <p:cNvSpPr>
            <a:spLocks noGrp="1" noChangeArrowheads="1"/>
          </p:cNvSpPr>
          <p:nvPr>
            <p:ph idx="1"/>
          </p:nvPr>
        </p:nvSpPr>
        <p:spPr>
          <a:xfrm>
            <a:off x="457200" y="1219200"/>
            <a:ext cx="8382000" cy="5334000"/>
          </a:xfrm>
        </p:spPr>
        <p:txBody>
          <a:bodyPr>
            <a:noAutofit/>
          </a:bodyPr>
          <a:lstStyle/>
          <a:p>
            <a:pPr marL="0" indent="0">
              <a:spcAft>
                <a:spcPts val="0"/>
              </a:spcAft>
              <a:buNone/>
            </a:pPr>
            <a:r>
              <a:rPr lang="en-US" sz="2600" dirty="0"/>
              <a:t>Complete the Daily Reflections sheet (handout 3.5).</a:t>
            </a:r>
          </a:p>
          <a:p>
            <a:pPr marL="731520" indent="-365760">
              <a:spcBef>
                <a:spcPts val="300"/>
              </a:spcBef>
              <a:spcAft>
                <a:spcPts val="300"/>
              </a:spcAft>
              <a:buFont typeface="+mj-lt"/>
              <a:buAutoNum type="arabicPeriod"/>
            </a:pPr>
            <a:r>
              <a:rPr lang="en-US" sz="2600" dirty="0"/>
              <a:t>What new idea or insight did you have today related to strategy 4 (analyzing and interpreting data and observations) and strategy 5 (constructing explanations and arguments)? </a:t>
            </a:r>
          </a:p>
          <a:p>
            <a:pPr marL="731520" lvl="0" indent="-365760">
              <a:spcBef>
                <a:spcPts val="300"/>
              </a:spcBef>
              <a:spcAft>
                <a:spcPts val="300"/>
              </a:spcAft>
              <a:buFont typeface="+mj-lt"/>
              <a:buAutoNum type="arabicPeriod"/>
            </a:pPr>
            <a:r>
              <a:rPr lang="en-US" sz="2600" dirty="0"/>
              <a:t>What ideas do strategies 4 and 5 give you about things to try or change in your science teaching? </a:t>
            </a:r>
          </a:p>
          <a:p>
            <a:pPr marL="731520" indent="-365760">
              <a:spcBef>
                <a:spcPts val="300"/>
              </a:spcBef>
              <a:spcAft>
                <a:spcPts val="300"/>
              </a:spcAft>
              <a:buFont typeface="+mj-lt"/>
              <a:buAutoNum type="arabicPeriod"/>
            </a:pPr>
            <a:r>
              <a:rPr lang="en-US" sz="2600" dirty="0"/>
              <a:t>Answer one of these questions: (1) What important science idea are you taking away from our content deepening work today? Remember to state the idea in a complete sentence. (2) What question do you have about matter and how it can change (i.e., something you’re unclear or wonder about)?</a:t>
            </a:r>
          </a:p>
          <a:p>
            <a:endParaRPr lang="en-US" sz="2700" dirty="0"/>
          </a:p>
          <a:p>
            <a:pPr marL="457200" indent="-457200" eaLnBrk="1" hangingPunct="1"/>
            <a:endParaRPr lang="en-US" sz="2700" dirty="0"/>
          </a:p>
        </p:txBody>
      </p:sp>
    </p:spTree>
    <p:extLst>
      <p:ext uri="{BB962C8B-B14F-4D97-AF65-F5344CB8AC3E}">
        <p14:creationId xmlns:p14="http://schemas.microsoft.com/office/powerpoint/2010/main" val="4250998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2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525962"/>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19200"/>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190337805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200" dirty="0"/>
              <a:t>Norms for Working Together: The Heart</a:t>
            </a:r>
            <a:br>
              <a:rPr lang="en-US" sz="4400" dirty="0"/>
            </a:br>
            <a:endParaRPr lang="en-US" sz="4400" dirty="0"/>
          </a:p>
        </p:txBody>
      </p:sp>
      <p:sp>
        <p:nvSpPr>
          <p:cNvPr id="115715" name="Rectangle 3"/>
          <p:cNvSpPr>
            <a:spLocks noGrp="1" noChangeArrowheads="1"/>
          </p:cNvSpPr>
          <p:nvPr>
            <p:ph idx="1"/>
          </p:nvPr>
        </p:nvSpPr>
        <p:spPr>
          <a:xfrm>
            <a:off x="457200" y="2371165"/>
            <a:ext cx="8382000" cy="4334435"/>
          </a:xfrm>
        </p:spPr>
        <p:txBody>
          <a:bodyPr rtlCol="0">
            <a:normAutofit fontScale="77500" lnSpcReduction="20000"/>
          </a:bodyPr>
          <a:lstStyle/>
          <a:p>
            <a:pPr marL="0" indent="0" eaLnBrk="1" fontAlgn="auto" hangingPunct="1">
              <a:spcAft>
                <a:spcPts val="0"/>
              </a:spcAft>
              <a:buFont typeface="Arial" pitchFamily="34" charset="0"/>
              <a:buNone/>
              <a:defRPr/>
            </a:pPr>
            <a:r>
              <a:rPr lang="en-US" sz="3300" b="1" dirty="0"/>
              <a:t>The Heart of </a:t>
            </a:r>
            <a:r>
              <a:rPr lang="en-US" sz="3300" b="1" dirty="0" err="1"/>
              <a:t>RESPeCT</a:t>
            </a:r>
            <a:r>
              <a:rPr lang="en-US" sz="3300" b="1" dirty="0"/>
              <a:t> Lesson Analysis and Content </a:t>
            </a:r>
            <a:br>
              <a:rPr lang="en-US" sz="3300" b="1" dirty="0"/>
            </a:br>
            <a:r>
              <a:rPr lang="en-US" sz="3300" b="1" dirty="0"/>
              <a:t>Deepening</a:t>
            </a:r>
          </a:p>
          <a:p>
            <a:pPr marL="342900" marR="0" lvl="0" indent="-342900">
              <a:lnSpc>
                <a:spcPct val="110000"/>
              </a:lnSpc>
              <a:spcBef>
                <a:spcPts val="600"/>
              </a:spcBef>
              <a:spcAft>
                <a:spcPts val="0"/>
              </a:spcAft>
              <a:buFont typeface="Symbol"/>
              <a:buChar char=""/>
            </a:pPr>
            <a:r>
              <a:rPr lang="en-US" sz="3300" dirty="0">
                <a:solidFill>
                  <a:srgbClr val="292934"/>
                </a:solidFill>
              </a:rPr>
              <a:t>Keep the goal in mind: analysis of teaching to improve student learning.  </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Share your ideas, uncertainties, confusion, disagreements, questions, and good humor. All points of view are welcome.</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Expect and ask questions to deepen everyone’s learning; be constructively challenging.</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Listen carefully; seek to understand other participants’ points of view.</a:t>
            </a:r>
            <a:endParaRPr lang="en-US" sz="33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457200" y="1219200"/>
            <a:ext cx="85433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0369066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2ADAE00-6FEB-4849-9626-264B94ADD34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2600" y="408840"/>
            <a:ext cx="5867400" cy="6419851"/>
          </a:xfrm>
        </p:spPr>
      </p:pic>
      <p:sp>
        <p:nvSpPr>
          <p:cNvPr id="5" name="Rectangle 6"/>
          <p:cNvSpPr>
            <a:spLocks noChangeArrowheads="1"/>
          </p:cNvSpPr>
          <p:nvPr/>
        </p:nvSpPr>
        <p:spPr bwMode="auto">
          <a:xfrm>
            <a:off x="1905000" y="4038600"/>
            <a:ext cx="2781300" cy="914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0169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Student Thinking Lens: Moving Student Thinking Forward</a:t>
            </a:r>
          </a:p>
        </p:txBody>
      </p:sp>
      <p:sp>
        <p:nvSpPr>
          <p:cNvPr id="3" name="Content Placeholder 2"/>
          <p:cNvSpPr>
            <a:spLocks noGrp="1"/>
          </p:cNvSpPr>
          <p:nvPr>
            <p:ph idx="1"/>
          </p:nvPr>
        </p:nvSpPr>
        <p:spPr>
          <a:xfrm>
            <a:off x="2590800" y="3606145"/>
            <a:ext cx="3276600" cy="2846110"/>
          </a:xfrm>
        </p:spPr>
        <p:txBody>
          <a:bodyPr/>
          <a:lstStyle/>
          <a:p>
            <a:pPr marL="0" indent="0">
              <a:buNone/>
            </a:pPr>
            <a:r>
              <a:rPr lang="en-US" sz="3000" dirty="0"/>
              <a:t>By using </a:t>
            </a:r>
            <a:r>
              <a:rPr lang="en-US" sz="3000" dirty="0" err="1"/>
              <a:t>STeLLA</a:t>
            </a:r>
            <a:r>
              <a:rPr lang="en-US" sz="3000" dirty="0"/>
              <a:t> strategies 4–8 to  engage students in making sense of the world around them</a:t>
            </a:r>
            <a:r>
              <a:rPr lang="en-US" sz="2800" dirty="0"/>
              <a:t>.</a:t>
            </a:r>
            <a:endParaRPr lang="en-US" sz="2800" b="1" i="1" dirty="0"/>
          </a:p>
          <a:p>
            <a:pPr marL="0" indent="0">
              <a:buNone/>
            </a:pPr>
            <a:r>
              <a:rPr lang="en-US" sz="2800" dirty="0"/>
              <a:t> </a:t>
            </a:r>
            <a:endParaRPr lang="en-US" b="1" i="1" dirty="0"/>
          </a:p>
        </p:txBody>
      </p:sp>
      <p:sp>
        <p:nvSpPr>
          <p:cNvPr id="8" name="Rectangle 7"/>
          <p:cNvSpPr/>
          <p:nvPr/>
        </p:nvSpPr>
        <p:spPr>
          <a:xfrm>
            <a:off x="481263" y="1933074"/>
            <a:ext cx="7696200" cy="1477328"/>
          </a:xfrm>
          <a:prstGeom prst="rect">
            <a:avLst/>
          </a:prstGeom>
        </p:spPr>
        <p:txBody>
          <a:bodyPr wrap="square">
            <a:spAutoFit/>
          </a:bodyPr>
          <a:lstStyle/>
          <a:p>
            <a:r>
              <a:rPr lang="en-US" sz="3000" i="1" dirty="0">
                <a:latin typeface="Calibri" panose="020F0502020204030204" pitchFamily="34" charset="0"/>
              </a:rPr>
              <a:t>How can we advance students’ science learning without just telling them about science ideas and expecting them to memorize the concepts?  </a:t>
            </a:r>
          </a:p>
        </p:txBody>
      </p:sp>
      <p:pic>
        <p:nvPicPr>
          <p:cNvPr id="11" name="Picture 10">
            <a:extLst>
              <a:ext uri="{FF2B5EF4-FFF2-40B4-BE49-F238E27FC236}">
                <a16:creationId xmlns:a16="http://schemas.microsoft.com/office/drawing/2014/main" id="{542E43D9-8AD8-4D11-B85B-DA82DFBFB74E}"/>
              </a:ext>
            </a:extLst>
          </p:cNvPr>
          <p:cNvPicPr>
            <a:picLocks noChangeAspect="1"/>
          </p:cNvPicPr>
          <p:nvPr/>
        </p:nvPicPr>
        <p:blipFill>
          <a:blip r:embed="rId3" cstate="print"/>
          <a:stretch>
            <a:fillRect/>
          </a:stretch>
        </p:blipFill>
        <p:spPr>
          <a:xfrm>
            <a:off x="457200" y="4750594"/>
            <a:ext cx="2012823" cy="1209675"/>
          </a:xfrm>
          <a:prstGeom prst="rect">
            <a:avLst/>
          </a:prstGeom>
        </p:spPr>
      </p:pic>
      <p:pic>
        <p:nvPicPr>
          <p:cNvPr id="12" name="Picture 11">
            <a:extLst>
              <a:ext uri="{FF2B5EF4-FFF2-40B4-BE49-F238E27FC236}">
                <a16:creationId xmlns:a16="http://schemas.microsoft.com/office/drawing/2014/main" id="{CE90EE29-6544-4DAD-B45C-E441A72A3387}"/>
              </a:ext>
            </a:extLst>
          </p:cNvPr>
          <p:cNvPicPr>
            <a:picLocks noChangeAspect="1"/>
          </p:cNvPicPr>
          <p:nvPr/>
        </p:nvPicPr>
        <p:blipFill>
          <a:blip r:embed="rId4" cstate="print"/>
          <a:stretch>
            <a:fillRect/>
          </a:stretch>
        </p:blipFill>
        <p:spPr>
          <a:xfrm>
            <a:off x="6100462" y="4098131"/>
            <a:ext cx="2077001" cy="1862138"/>
          </a:xfrm>
          <a:prstGeom prst="rect">
            <a:avLst/>
          </a:prstGeom>
        </p:spPr>
      </p:pic>
    </p:spTree>
    <p:extLst>
      <p:ext uri="{BB962C8B-B14F-4D97-AF65-F5344CB8AC3E}">
        <p14:creationId xmlns:p14="http://schemas.microsoft.com/office/powerpoint/2010/main" val="114316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Student Thinking Lens: Moving Student Thinking Forward</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785461862"/>
              </p:ext>
            </p:extLst>
          </p:nvPr>
        </p:nvGraphicFramePr>
        <p:xfrm>
          <a:off x="476250" y="1828800"/>
          <a:ext cx="8229600" cy="4494616"/>
        </p:xfrm>
        <a:graphic>
          <a:graphicData uri="http://schemas.openxmlformats.org/drawingml/2006/table">
            <a:tbl>
              <a:tblPr firstRow="1" bandRow="1">
                <a:tableStyleId>{5C22544A-7EE6-4342-B048-85BDC9FD1C3A}</a:tableStyleId>
              </a:tblPr>
              <a:tblGrid>
                <a:gridCol w="4019550">
                  <a:extLst>
                    <a:ext uri="{9D8B030D-6E8A-4147-A177-3AD203B41FA5}">
                      <a16:colId xmlns:a16="http://schemas.microsoft.com/office/drawing/2014/main" val="20000"/>
                    </a:ext>
                  </a:extLst>
                </a:gridCol>
                <a:gridCol w="4210050">
                  <a:extLst>
                    <a:ext uri="{9D8B030D-6E8A-4147-A177-3AD203B41FA5}">
                      <a16:colId xmlns:a16="http://schemas.microsoft.com/office/drawing/2014/main" val="20001"/>
                    </a:ext>
                  </a:extLst>
                </a:gridCol>
              </a:tblGrid>
              <a:tr h="762000">
                <a:tc>
                  <a:txBody>
                    <a:bodyPr/>
                    <a:lstStyle/>
                    <a:p>
                      <a:pPr algn="ctr">
                        <a:spcBef>
                          <a:spcPts val="0"/>
                        </a:spcBef>
                      </a:pPr>
                      <a:endParaRPr lang="en-US" sz="300" dirty="0"/>
                    </a:p>
                    <a:p>
                      <a:pPr algn="ctr">
                        <a:spcBef>
                          <a:spcPts val="0"/>
                        </a:spcBef>
                      </a:pPr>
                      <a:r>
                        <a:rPr lang="en-US" dirty="0"/>
                        <a:t>Strategies That Reveal</a:t>
                      </a:r>
                      <a:br>
                        <a:rPr lang="en-US" dirty="0"/>
                      </a:br>
                      <a:r>
                        <a:rPr lang="en-US" dirty="0"/>
                        <a:t>Student Thinking</a:t>
                      </a:r>
                    </a:p>
                  </a:txBody>
                  <a:tcPr/>
                </a:tc>
                <a:tc>
                  <a:txBody>
                    <a:bodyPr/>
                    <a:lstStyle/>
                    <a:p>
                      <a:pPr algn="ctr"/>
                      <a:endParaRPr lang="en-US" sz="300" dirty="0"/>
                    </a:p>
                    <a:p>
                      <a:pPr algn="ctr"/>
                      <a:r>
                        <a:rPr lang="en-US" dirty="0"/>
                        <a:t>Strategies</a:t>
                      </a:r>
                      <a:r>
                        <a:rPr lang="en-US" baseline="0" dirty="0"/>
                        <a:t> That Move </a:t>
                      </a:r>
                      <a:br>
                        <a:rPr lang="en-US" baseline="0" dirty="0"/>
                      </a:br>
                      <a:r>
                        <a:rPr lang="en-US" baseline="0" dirty="0"/>
                        <a:t>Student Thinking Forward</a:t>
                      </a:r>
                      <a:endParaRPr lang="en-US" dirty="0"/>
                    </a:p>
                  </a:txBody>
                  <a:tcPr/>
                </a:tc>
                <a:extLst>
                  <a:ext uri="{0D108BD9-81ED-4DB2-BD59-A6C34878D82A}">
                    <a16:rowId xmlns:a16="http://schemas.microsoft.com/office/drawing/2014/main" val="10000"/>
                  </a:ext>
                </a:extLst>
              </a:tr>
              <a:tr h="486309">
                <a:tc>
                  <a:txBody>
                    <a:bodyPr/>
                    <a:lstStyle/>
                    <a:p>
                      <a:r>
                        <a:rPr lang="en-US" dirty="0"/>
                        <a:t>1. Elicit questions</a:t>
                      </a:r>
                    </a:p>
                  </a:txBody>
                  <a:tcPr/>
                </a:tc>
                <a:tc>
                  <a:txBody>
                    <a:bodyPr/>
                    <a:lstStyle/>
                    <a:p>
                      <a:endParaRPr lang="en-US" dirty="0"/>
                    </a:p>
                  </a:txBody>
                  <a:tcPr/>
                </a:tc>
                <a:extLst>
                  <a:ext uri="{0D108BD9-81ED-4DB2-BD59-A6C34878D82A}">
                    <a16:rowId xmlns:a16="http://schemas.microsoft.com/office/drawing/2014/main" val="10001"/>
                  </a:ext>
                </a:extLst>
              </a:tr>
              <a:tr h="486309">
                <a:tc>
                  <a:txBody>
                    <a:bodyPr/>
                    <a:lstStyle/>
                    <a:p>
                      <a:r>
                        <a:rPr lang="en-US" dirty="0"/>
                        <a:t>2.</a:t>
                      </a:r>
                      <a:r>
                        <a:rPr lang="en-US" baseline="0" dirty="0"/>
                        <a:t> Probe questions</a:t>
                      </a:r>
                      <a:endParaRPr lang="en-US" dirty="0"/>
                    </a:p>
                  </a:txBody>
                  <a:tcPr/>
                </a:tc>
                <a:tc>
                  <a:txBody>
                    <a:bodyPr/>
                    <a:lstStyle/>
                    <a:p>
                      <a:endParaRPr lang="en-US" dirty="0"/>
                    </a:p>
                  </a:txBody>
                  <a:tcPr/>
                </a:tc>
                <a:extLst>
                  <a:ext uri="{0D108BD9-81ED-4DB2-BD59-A6C34878D82A}">
                    <a16:rowId xmlns:a16="http://schemas.microsoft.com/office/drawing/2014/main" val="10002"/>
                  </a:ext>
                </a:extLst>
              </a:tr>
              <a:tr h="486309">
                <a:tc>
                  <a:txBody>
                    <a:bodyPr/>
                    <a:lstStyle/>
                    <a:p>
                      <a:r>
                        <a:rPr lang="en-US" dirty="0"/>
                        <a:t>3. Challenge questions</a:t>
                      </a:r>
                    </a:p>
                  </a:txBody>
                  <a:tcPr/>
                </a:tc>
                <a:tc>
                  <a:txBody>
                    <a:bodyPr/>
                    <a:lstStyle/>
                    <a:p>
                      <a:r>
                        <a:rPr lang="en-US" dirty="0"/>
                        <a:t>3. Challenge questions</a:t>
                      </a:r>
                    </a:p>
                  </a:txBody>
                  <a:tcPr/>
                </a:tc>
                <a:extLst>
                  <a:ext uri="{0D108BD9-81ED-4DB2-BD59-A6C34878D82A}">
                    <a16:rowId xmlns:a16="http://schemas.microsoft.com/office/drawing/2014/main" val="10003"/>
                  </a:ext>
                </a:extLst>
              </a:tr>
              <a:tr h="486309">
                <a:tc>
                  <a:txBody>
                    <a:bodyPr/>
                    <a:lstStyle/>
                    <a:p>
                      <a:r>
                        <a:rPr lang="en-US" dirty="0"/>
                        <a:t>4. Analysis</a:t>
                      </a:r>
                      <a:r>
                        <a:rPr lang="en-US" baseline="0" dirty="0"/>
                        <a:t> </a:t>
                      </a:r>
                      <a:r>
                        <a:rPr lang="en-US" dirty="0"/>
                        <a:t>and interpretation</a:t>
                      </a:r>
                      <a:r>
                        <a:rPr lang="en-US" baseline="0" dirty="0"/>
                        <a:t> of </a:t>
                      </a:r>
                      <a:r>
                        <a:rPr lang="en-US" dirty="0"/>
                        <a:t>data</a:t>
                      </a:r>
                    </a:p>
                  </a:txBody>
                  <a:tcPr/>
                </a:tc>
                <a:tc>
                  <a:txBody>
                    <a:bodyPr/>
                    <a:lstStyle/>
                    <a:p>
                      <a:r>
                        <a:rPr lang="en-US" dirty="0"/>
                        <a:t>4. Analysis and interpretation of data</a:t>
                      </a:r>
                    </a:p>
                  </a:txBody>
                  <a:tcPr/>
                </a:tc>
                <a:extLst>
                  <a:ext uri="{0D108BD9-81ED-4DB2-BD59-A6C34878D82A}">
                    <a16:rowId xmlns:a16="http://schemas.microsoft.com/office/drawing/2014/main" val="10004"/>
                  </a:ext>
                </a:extLst>
              </a:tr>
              <a:tr h="486309">
                <a:tc>
                  <a:txBody>
                    <a:bodyPr/>
                    <a:lstStyle/>
                    <a:p>
                      <a:r>
                        <a:rPr lang="en-US" dirty="0"/>
                        <a:t>5. Construction of explanations</a:t>
                      </a:r>
                    </a:p>
                  </a:txBody>
                  <a:tcPr/>
                </a:tc>
                <a:tc>
                  <a:txBody>
                    <a:bodyPr/>
                    <a:lstStyle/>
                    <a:p>
                      <a:r>
                        <a:rPr lang="en-US" dirty="0"/>
                        <a:t>5. Construction of explanations</a:t>
                      </a:r>
                    </a:p>
                  </a:txBody>
                  <a:tcPr/>
                </a:tc>
                <a:extLst>
                  <a:ext uri="{0D108BD9-81ED-4DB2-BD59-A6C34878D82A}">
                    <a16:rowId xmlns:a16="http://schemas.microsoft.com/office/drawing/2014/main" val="10005"/>
                  </a:ext>
                </a:extLst>
              </a:tr>
              <a:tr h="486309">
                <a:tc>
                  <a:txBody>
                    <a:bodyPr/>
                    <a:lstStyle/>
                    <a:p>
                      <a:r>
                        <a:rPr lang="en-US" dirty="0"/>
                        <a:t>6. Use and application</a:t>
                      </a:r>
                      <a:r>
                        <a:rPr lang="en-US" baseline="0" dirty="0"/>
                        <a:t> of </a:t>
                      </a:r>
                      <a:r>
                        <a:rPr lang="en-US" dirty="0"/>
                        <a:t>new ideas</a:t>
                      </a:r>
                    </a:p>
                  </a:txBody>
                  <a:tcPr/>
                </a:tc>
                <a:tc>
                  <a:txBody>
                    <a:bodyPr/>
                    <a:lstStyle/>
                    <a:p>
                      <a:r>
                        <a:rPr lang="en-US" dirty="0"/>
                        <a:t>6. Use</a:t>
                      </a:r>
                      <a:r>
                        <a:rPr lang="en-US" baseline="0" dirty="0"/>
                        <a:t> and application of new ideas</a:t>
                      </a:r>
                      <a:endParaRPr lang="en-US" dirty="0"/>
                    </a:p>
                  </a:txBody>
                  <a:tcPr/>
                </a:tc>
                <a:extLst>
                  <a:ext uri="{0D108BD9-81ED-4DB2-BD59-A6C34878D82A}">
                    <a16:rowId xmlns:a16="http://schemas.microsoft.com/office/drawing/2014/main" val="10006"/>
                  </a:ext>
                </a:extLst>
              </a:tr>
              <a:tr h="407381">
                <a:tc>
                  <a:txBody>
                    <a:bodyPr/>
                    <a:lstStyle/>
                    <a:p>
                      <a:r>
                        <a:rPr lang="en-US" dirty="0"/>
                        <a:t>7. Synthesis and summarizing</a:t>
                      </a:r>
                    </a:p>
                  </a:txBody>
                  <a:tcPr/>
                </a:tc>
                <a:tc>
                  <a:txBody>
                    <a:bodyPr/>
                    <a:lstStyle/>
                    <a:p>
                      <a:r>
                        <a:rPr lang="en-US" dirty="0"/>
                        <a:t>7. Synthesis and summarizing</a:t>
                      </a:r>
                    </a:p>
                  </a:txBody>
                  <a:tcPr/>
                </a:tc>
                <a:extLst>
                  <a:ext uri="{0D108BD9-81ED-4DB2-BD59-A6C34878D82A}">
                    <a16:rowId xmlns:a16="http://schemas.microsoft.com/office/drawing/2014/main" val="10007"/>
                  </a:ext>
                </a:extLst>
              </a:tr>
              <a:tr h="407381">
                <a:tc>
                  <a:txBody>
                    <a:bodyPr/>
                    <a:lstStyle/>
                    <a:p>
                      <a:r>
                        <a:rPr lang="en-US" dirty="0"/>
                        <a:t>8. Scientific</a:t>
                      </a:r>
                      <a:r>
                        <a:rPr lang="en-US" baseline="0" dirty="0"/>
                        <a:t> communication</a:t>
                      </a:r>
                      <a:endParaRPr lang="en-US" dirty="0"/>
                    </a:p>
                  </a:txBody>
                  <a:tcPr/>
                </a:tc>
                <a:tc>
                  <a:txBody>
                    <a:bodyPr/>
                    <a:lstStyle/>
                    <a:p>
                      <a:r>
                        <a:rPr lang="en-US" dirty="0"/>
                        <a:t>8. Scientific communication</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8522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Autofit/>
          </a:bodyPr>
          <a:lstStyle/>
          <a:p>
            <a:r>
              <a:rPr lang="en-US" dirty="0"/>
              <a:t>The Student Thinking Lens: From Questions to Activities</a:t>
            </a:r>
          </a:p>
        </p:txBody>
      </p:sp>
      <p:sp>
        <p:nvSpPr>
          <p:cNvPr id="3" name="Content Placeholder 2"/>
          <p:cNvSpPr>
            <a:spLocks noGrp="1"/>
          </p:cNvSpPr>
          <p:nvPr>
            <p:ph idx="1"/>
          </p:nvPr>
        </p:nvSpPr>
        <p:spPr>
          <a:xfrm>
            <a:off x="457200" y="1905000"/>
            <a:ext cx="8229600" cy="4724400"/>
          </a:xfrm>
        </p:spPr>
        <p:txBody>
          <a:bodyPr/>
          <a:lstStyle/>
          <a:p>
            <a:pPr marL="365760" indent="-365760">
              <a:spcBef>
                <a:spcPts val="1200"/>
              </a:spcBef>
            </a:pPr>
            <a:r>
              <a:rPr lang="en-US" sz="3200" dirty="0"/>
              <a:t>Look at the Summary of </a:t>
            </a:r>
            <a:r>
              <a:rPr lang="en-US" sz="3200" dirty="0" err="1"/>
              <a:t>STeLLA</a:t>
            </a:r>
            <a:r>
              <a:rPr lang="en-US" sz="3200" dirty="0"/>
              <a:t> Student Thinking Lens Strategies in the strategies booklet.</a:t>
            </a:r>
          </a:p>
          <a:p>
            <a:pPr marL="365760" indent="-365760">
              <a:spcBef>
                <a:spcPts val="1200"/>
              </a:spcBef>
            </a:pPr>
            <a:r>
              <a:rPr lang="en-US" sz="3200" dirty="0"/>
              <a:t>What distinguishes strategies 1–3 from the rest of the Student Thinking Lens strategies?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13901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667871"/>
            <a:ext cx="8534400" cy="1143000"/>
          </a:xfrm>
        </p:spPr>
        <p:txBody>
          <a:bodyPr>
            <a:normAutofit fontScale="90000"/>
          </a:bodyPr>
          <a:lstStyle/>
          <a:p>
            <a:pPr eaLnBrk="1" hangingPunct="1"/>
            <a:r>
              <a:rPr lang="en-US" dirty="0"/>
              <a:t> </a:t>
            </a:r>
            <a:br>
              <a:rPr lang="en-US" dirty="0"/>
            </a:br>
            <a:r>
              <a:rPr lang="en-US" sz="4200" dirty="0"/>
              <a:t>STL Strategies 4 and 5: Purposes and Key Features</a:t>
            </a:r>
            <a:br>
              <a:rPr lang="en-US" sz="3100" dirty="0"/>
            </a:br>
            <a:endParaRPr lang="en-US" sz="3100" dirty="0"/>
          </a:p>
        </p:txBody>
      </p:sp>
      <p:sp>
        <p:nvSpPr>
          <p:cNvPr id="6" name="Rectangle 3"/>
          <p:cNvSpPr txBox="1">
            <a:spLocks noChangeArrowheads="1"/>
          </p:cNvSpPr>
          <p:nvPr/>
        </p:nvSpPr>
        <p:spPr bwMode="auto">
          <a:xfrm>
            <a:off x="457200" y="2209800"/>
            <a:ext cx="3886200" cy="1752600"/>
          </a:xfrm>
          <a:prstGeom prst="rect">
            <a:avLst/>
          </a:prstGeom>
          <a:noFill/>
          <a:ln w="50800">
            <a:solidFill>
              <a:schemeClr val="accent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eaLnBrk="1" hangingPunct="1">
              <a:spcAft>
                <a:spcPts val="600"/>
              </a:spcAft>
              <a:buFont typeface="Arial" charset="0"/>
              <a:buNone/>
            </a:pPr>
            <a:r>
              <a:rPr lang="en-US" sz="3000" b="1" dirty="0"/>
              <a:t>Strategy 4</a:t>
            </a:r>
          </a:p>
          <a:p>
            <a:pPr marL="228600" indent="-228600" algn="ctr">
              <a:spcBef>
                <a:spcPts val="672"/>
              </a:spcBef>
              <a:spcAft>
                <a:spcPts val="1200"/>
              </a:spcAft>
              <a:buFont typeface="Arial" charset="0"/>
              <a:buNone/>
            </a:pPr>
            <a:r>
              <a:rPr lang="en-US" sz="3000" dirty="0"/>
              <a:t>What are the purpose and key features?</a:t>
            </a:r>
          </a:p>
        </p:txBody>
      </p:sp>
      <p:sp>
        <p:nvSpPr>
          <p:cNvPr id="7" name="Rectangle 3"/>
          <p:cNvSpPr txBox="1">
            <a:spLocks noChangeArrowheads="1"/>
          </p:cNvSpPr>
          <p:nvPr/>
        </p:nvSpPr>
        <p:spPr bwMode="auto">
          <a:xfrm>
            <a:off x="4495800" y="2209800"/>
            <a:ext cx="3886200" cy="1752600"/>
          </a:xfrm>
          <a:prstGeom prst="rect">
            <a:avLst/>
          </a:prstGeom>
          <a:noFill/>
          <a:ln w="50800">
            <a:solidFill>
              <a:schemeClr val="accent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ts val="600"/>
              </a:spcAft>
              <a:buClr>
                <a:schemeClr val="accent1"/>
              </a:buClr>
              <a:buSzPct val="85000"/>
              <a:buFont typeface="Arial" charset="0"/>
              <a:buNone/>
              <a:tabLst/>
              <a:defRPr/>
            </a:pPr>
            <a:r>
              <a:rPr kumimoji="0" lang="en-US" sz="30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Strategy 5</a:t>
            </a:r>
          </a:p>
          <a:p>
            <a:pPr marL="228600" marR="0" lvl="0" indent="-228600" algn="ctr" defTabSz="914400" rtl="0" eaLnBrk="0" fontAlgn="base" latinLnBrk="0" hangingPunct="0">
              <a:lnSpc>
                <a:spcPct val="100000"/>
              </a:lnSpc>
              <a:spcBef>
                <a:spcPts val="672"/>
              </a:spcBef>
              <a:spcAft>
                <a:spcPts val="1200"/>
              </a:spcAft>
              <a:buClr>
                <a:schemeClr val="accent1"/>
              </a:buClr>
              <a:buSzPct val="85000"/>
              <a:tabLst/>
              <a:defRPr/>
            </a:pP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What are the purpose and key features?</a:t>
            </a:r>
          </a:p>
        </p:txBody>
      </p:sp>
    </p:spTree>
    <p:extLst>
      <p:ext uri="{BB962C8B-B14F-4D97-AF65-F5344CB8AC3E}">
        <p14:creationId xmlns:p14="http://schemas.microsoft.com/office/powerpoint/2010/main" val="13752905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ESPeCT pROGRAM&amp;quot;&quot;/&gt;&lt;property id=&quot;20307&quot; value=&quot;299&quot;/&gt;&lt;/object&gt;&lt;object type=&quot;3&quot; unique_id=&quot;10004&quot;&gt;&lt;property id=&quot;20148&quot; value=&quot;5&quot;/&gt;&lt;property id=&quot;20300&quot; value=&quot;Slide 2 - &amp;quot;Day 3 Agenda&amp;quot;&quot;/&gt;&lt;property id=&quot;20307&quot; value=&quot;335&quot;/&gt;&lt;/object&gt;&lt;object type=&quot;3&quot; unique_id=&quot;10005&quot;&gt;&lt;property id=&quot;20148&quot; value=&quot;5&quot;/&gt;&lt;property id=&quot;20300&quot; value=&quot;Slide 3 - &amp;quot;Trends in Reflections&amp;quot;&quot;/&gt;&lt;property id=&quot;20307&quot; value=&quot;344&quot;/&gt;&lt;/object&gt;&lt;object type=&quot;3&quot; unique_id=&quot;10006&quot;&gt;&lt;property id=&quot;20148&quot; value=&quot;5&quot;/&gt;&lt;property id=&quot;20300&quot; value=&quot;Slide 4 - &amp;quot;Today’s Focus Questions&amp;quot;&quot;/&gt;&lt;property id=&quot;20307&quot; value=&quot;345&quot;/&gt;&lt;/object&gt;&lt;object type=&quot;3&quot; unique_id=&quot;10007&quot;&gt;&lt;property id=&quot;20148&quot; value=&quot;5&quot;/&gt;&lt;property id=&quot;20300&quot; value=&quot;Slide 5&quot;/&gt;&lt;property id=&quot;20307&quot; value=&quot;313&quot;/&gt;&lt;/object&gt;&lt;object type=&quot;3&quot; unique_id=&quot;10008&quot;&gt;&lt;property id=&quot;20148&quot; value=&quot;5&quot;/&gt;&lt;property id=&quot;20300&quot; value=&quot;Slide 6 - &amp;quot;The Student Thinking Lens… Moving Student Thinking Forward&amp;quot;&quot;/&gt;&lt;property id=&quot;20307&quot; value=&quot;333&quot;/&gt;&lt;/object&gt;&lt;object type=&quot;3&quot; unique_id=&quot;10009&quot;&gt;&lt;property id=&quot;20148&quot; value=&quot;5&quot;/&gt;&lt;property id=&quot;20300&quot; value=&quot;Slide 7 - &amp;quot;The Student Thinking Lens… Moving Student Thinking Forward&amp;quot;&quot;/&gt;&lt;property id=&quot;20307&quot; value=&quot;340&quot;/&gt;&lt;/object&gt;&lt;object type=&quot;3&quot; unique_id=&quot;10010&quot;&gt;&lt;property id=&quot;20148&quot; value=&quot;5&quot;/&gt;&lt;property id=&quot;20300&quot; value=&quot;Slide 8 - &amp;quot;The Student Thinking Lens… From Questions to Activities&amp;quot;&quot;/&gt;&lt;property id=&quot;20307&quot; value=&quot;341&quot;/&gt;&lt;/object&gt;&lt;object type=&quot;3&quot; unique_id=&quot;10011&quot;&gt;&lt;property id=&quot;20148&quot; value=&quot;5&quot;/&gt;&lt;property id=&quot;20300&quot; value=&quot;Slide 9 - &amp;quot;  Purposes and Key Features of Strategies 4 and 5 &amp;quot;&quot;/&gt;&lt;property id=&quot;20307&quot; value=&quot;304&quot;/&gt;&lt;/object&gt;&lt;object type=&quot;3&quot; unique_id=&quot;10012&quot;&gt;&lt;property id=&quot;20148&quot; value=&quot;5&quot;/&gt;&lt;property id=&quot;20300&quot; value=&quot;Slide 10 - &amp;quot; Relationships Between Strategies 4 and 5 &amp;quot;&quot;/&gt;&lt;property id=&quot;20307&quot; value=&quot;358&quot;/&gt;&lt;/object&gt;&lt;object type=&quot;3&quot; unique_id=&quot;10013&quot;&gt;&lt;property id=&quot;20148&quot; value=&quot;5&quot;/&gt;&lt;property id=&quot;20300&quot; value=&quot;Slide 11 - &amp;quot;Practice Identifying Students Engaged in Strategies 4 and 5&amp;quot;&quot;/&gt;&lt;property id=&quot;20307&quot; value=&quot;336&quot;/&gt;&lt;/object&gt;&lt;object type=&quot;3&quot; unique_id=&quot;10014&quot;&gt;&lt;property id=&quot;20148&quot; value=&quot;5&quot;/&gt;&lt;property id=&quot;20300&quot; value=&quot;Slide 12 - &amp;quot;Video Clip 1: Context&amp;quot;&quot;/&gt;&lt;property id=&quot;20307&quot; value=&quot;306&quot;/&gt;&lt;/object&gt;&lt;object type=&quot;3&quot; unique_id=&quot;10015&quot;&gt;&lt;property id=&quot;20148&quot; value=&quot;5&quot;/&gt;&lt;property id=&quot;20300&quot; value=&quot;Slide 13 - &amp;quot;Video Clip I: Identify Strategy 4 Analyzing and Interpreting Data&amp;quot;&quot;/&gt;&lt;property id=&quot;20307&quot; value=&quot;307&quot;/&gt;&lt;/object&gt;&lt;object type=&quot;3&quot; unique_id=&quot;10016&quot;&gt;&lt;property id=&quot;20148&quot; value=&quot;5&quot;/&gt;&lt;property id=&quot;20300&quot; value=&quot;Slide 14 - &amp;quot;Video Clip I:  Analyze Strategy 4 Analyzing and Interpreting Data&amp;quot;&quot;/&gt;&lt;property id=&quot;20307&quot; value=&quot;359&quot;/&gt;&lt;/object&gt;&lt;object type=&quot;3&quot; unique_id=&quot;10017&quot;&gt;&lt;property id=&quot;20148&quot; value=&quot;5&quot;/&gt;&lt;property id=&quot;20300&quot; value=&quot;Slide 15 - &amp;quot;Practice: Strategy 5 Explanation and Argumentation&amp;amp;#x09;&amp;amp;#x09;&amp;amp;#x09;&amp;quot;&quot;/&gt;&lt;property id=&quot;20307&quot; value=&quot;352&quot;/&gt;&lt;/object&gt;&lt;object type=&quot;3&quot; unique_id=&quot;10018&quot;&gt;&lt;property id=&quot;20148&quot; value=&quot;5&quot;/&gt;&lt;property id=&quot;20300&quot; value=&quot;Slide 16 - &amp;quot;Video Clip 2: Context&amp;quot;&quot;/&gt;&lt;property id=&quot;20307&quot; value=&quot;318&quot;/&gt;&lt;/object&gt;&lt;object type=&quot;3&quot; unique_id=&quot;10019&quot;&gt;&lt;property id=&quot;20148&quot; value=&quot;5&quot;/&gt;&lt;property id=&quot;20300&quot; value=&quot;Slide 17 - &amp;quot;Video Clip 2: Identify Strategy 5 Constructing Explanations and Arguments&amp;quot;&quot;/&gt;&lt;property id=&quot;20307&quot; value=&quot;357&quot;/&gt;&lt;/object&gt;&lt;object type=&quot;3&quot; unique_id=&quot;10020&quot;&gt;&lt;property id=&quot;20148&quot; value=&quot;5&quot;/&gt;&lt;property id=&quot;20300&quot; value=&quot;Slide 18 - &amp;quot;Video Clip 2: Analyze Strategy 5 Constructing Explanations and Arguments&amp;quot;&quot;/&gt;&lt;property id=&quot;20307&quot; value=&quot;360&quot;/&gt;&lt;/object&gt;&lt;object type=&quot;3&quot; unique_id=&quot;10021&quot;&gt;&lt;property id=&quot;20148&quot; value=&quot;5&quot;/&gt;&lt;property id=&quot;20300&quot; value=&quot;Slide 19 - &amp;quot;Reflect: Key Ideas About Lesson Analysis&amp;quot;&quot;/&gt;&lt;property id=&quot;20307&quot; value=&quot;349&quot;/&gt;&lt;/object&gt;&lt;object type=&quot;3&quot; unique_id=&quot;10022&quot;&gt;&lt;property id=&quot;20148&quot; value=&quot;5&quot;/&gt;&lt;property id=&quot;20300&quot; value=&quot;Slide 20 - &amp;quot; Summarizing Strategies 4 and 5&amp;quot;&quot;/&gt;&lt;property id=&quot;20307&quot; value=&quot;356&quot;/&gt;&lt;/object&gt;&lt;object type=&quot;3&quot; unique_id=&quot;10023&quot;&gt;&lt;property id=&quot;20148&quot; value=&quot;5&quot;/&gt;&lt;property id=&quot;20300&quot; value=&quot;Slide 21 - &amp;quot;Revisit Focus Question&amp;quot;&quot;/&gt;&lt;property id=&quot;20307&quot; value=&quot;308&quot;/&gt;&lt;/object&gt;&lt;object type=&quot;3&quot; unique_id=&quot;10024&quot;&gt;&lt;property id=&quot;20148&quot; value=&quot;5&quot;/&gt;&lt;property id=&quot;20300&quot; value=&quot;Slide 22 - &amp;quot;Properties of matter&amp;quot;&quot;/&gt;&lt;property id=&quot;20307&quot; value=&quot;361&quot;/&gt;&lt;/object&gt;&lt;object type=&quot;3&quot; unique_id=&quot;10025&quot;&gt;&lt;property id=&quot;20148&quot; value=&quot;5&quot;/&gt;&lt;property id=&quot;20300&quot; value=&quot;Slide 23 - &amp;quot;Central Learning Goal&amp;quot;&quot;/&gt;&lt;property id=&quot;20307&quot; value=&quot;364&quot;/&gt;&lt;/object&gt;&lt;object type=&quot;3&quot; unique_id=&quot;10026&quot;&gt;&lt;property id=&quot;20148&quot; value=&quot;5&quot;/&gt;&lt;property id=&quot;20300&quot; value=&quot;Slide 24 - &amp;quot;Matter (Lesson 1-3)&amp;quot;&quot;/&gt;&lt;property id=&quot;20307&quot; value=&quot;365&quot;/&gt;&lt;/object&gt;&lt;object type=&quot;3&quot; unique_id=&quot;10027&quot;&gt;&lt;property id=&quot;20148&quot; value=&quot;5&quot;/&gt;&lt;property id=&quot;20300&quot; value=&quot;Slide 25 - &amp;quot;Central Learning Goal&amp;quot;&quot;/&gt;&lt;property id=&quot;20307&quot; value=&quot;366&quot;/&gt;&lt;/object&gt;&lt;object type=&quot;3&quot; unique_id=&quot;10028&quot;&gt;&lt;property id=&quot;20148&quot; value=&quot;5&quot;/&gt;&lt;property id=&quot;20300&quot; value=&quot;Slide 26 - &amp;quot;Link to Previous Lessons&amp;quot;&quot;/&gt;&lt;property id=&quot;20307&quot; value=&quot;367&quot;/&gt;&lt;/object&gt;&lt;object type=&quot;3&quot; unique_id=&quot;10029&quot;&gt;&lt;property id=&quot;20148&quot; value=&quot;5&quot;/&gt;&lt;property id=&quot;20300&quot; value=&quot;Slide 27 - &amp;quot;Focus Question for the Session&amp;quot;&quot;/&gt;&lt;property id=&quot;20307&quot; value=&quot;368&quot;/&gt;&lt;/object&gt;&lt;object type=&quot;3&quot; unique_id=&quot;10030&quot;&gt;&lt;property id=&quot;20148&quot; value=&quot;5&quot;/&gt;&lt;property id=&quot;20300&quot; value=&quot;Slide 28 - &amp;quot;Changes in Matter&amp;quot;&quot;/&gt;&lt;property id=&quot;20307&quot; value=&quot;369&quot;/&gt;&lt;/object&gt;&lt;object type=&quot;3&quot; unique_id=&quot;10031&quot;&gt;&lt;property id=&quot;20148&quot; value=&quot;5&quot;/&gt;&lt;property id=&quot;20300&quot; value=&quot;Slide 29 - &amp;quot;Using a tool to answer a difficult question&amp;quot;&quot;/&gt;&lt;property id=&quot;20307&quot; value=&quot;370&quot;/&gt;&lt;/object&gt;&lt;object type=&quot;3&quot; unique_id=&quot;10032&quot;&gt;&lt;property id=&quot;20148&quot; value=&quot;5&quot;/&gt;&lt;property id=&quot;20300&quot; value=&quot;Slide 30 - &amp;quot;Focus Question Review&amp;quot;&quot;/&gt;&lt;property id=&quot;20307&quot; value=&quot;371&quot;/&gt;&lt;/object&gt;&lt;object type=&quot;3&quot; unique_id=&quot;10033&quot;&gt;&lt;property id=&quot;20148&quot; value=&quot;5&quot;/&gt;&lt;property id=&quot;20300&quot; value=&quot;Slide 31 - &amp;quot;Additional Focus Question for this Session&amp;quot;&quot;/&gt;&lt;property id=&quot;20307&quot; value=&quot;372&quot;/&gt;&lt;/object&gt;&lt;object type=&quot;3&quot; unique_id=&quot;10034&quot;&gt;&lt;property id=&quot;20148&quot; value=&quot;5&quot;/&gt;&lt;property id=&quot;20300&quot; value=&quot;Slide 32 - &amp;quot;Melting into data (Lesson 2)&amp;quot;&quot;/&gt;&lt;property id=&quot;20307&quot; value=&quot;373&quot;/&gt;&lt;/object&gt;&lt;object type=&quot;3&quot; unique_id=&quot;10035&quot;&gt;&lt;property id=&quot;20148&quot; value=&quot;5&quot;/&gt;&lt;property id=&quot;20300&quot; value=&quot;Slide 33 - &amp;quot;Definitions&amp;quot;&quot;/&gt;&lt;property id=&quot;20307&quot; value=&quot;374&quot;/&gt;&lt;/object&gt;&lt;object type=&quot;3&quot; unique_id=&quot;10036&quot;&gt;&lt;property id=&quot;20148&quot; value=&quot;5&quot;/&gt;&lt;property id=&quot;20300&quot; value=&quot;Slide 34 - &amp;quot;Reversing Directions&amp;quot;&quot;/&gt;&lt;property id=&quot;20307&quot; value=&quot;375&quot;/&gt;&lt;/object&gt;&lt;object type=&quot;3&quot; unique_id=&quot;10037&quot;&gt;&lt;property id=&quot;20148&quot; value=&quot;5&quot;/&gt;&lt;property id=&quot;20300&quot; value=&quot;Slide 35 - &amp;quot;Central Learning Goal Review&amp;quot;&quot;/&gt;&lt;property id=&quot;20307&quot; value=&quot;376&quot;/&gt;&lt;/object&gt;&lt;object type=&quot;3&quot; unique_id=&quot;10039&quot;&gt;&lt;property id=&quot;20148&quot; value=&quot;5&quot;/&gt;&lt;property id=&quot;20300&quot; value=&quot;Slide 36 - &amp;quot;Summary: Moving Student Thinking Forward &amp;quot;&quot;/&gt;&lt;property id=&quot;20307&quot; value=&quot;362&quot;/&gt;&lt;/object&gt;&lt;object type=&quot;3&quot; unique_id=&quot;10040&quot;&gt;&lt;property id=&quot;20148&quot; value=&quot;5&quot;/&gt;&lt;property id=&quot;20300&quot; value=&quot;Slide 37 - &amp;quot;Summary: Today’s Focus Questions&amp;quot;&quot;/&gt;&lt;property id=&quot;20307&quot; value=&quot;332&quot;/&gt;&lt;/object&gt;&lt;object type=&quot;3&quot; unique_id=&quot;10041&quot;&gt;&lt;property id=&quot;20148&quot; value=&quot;5&quot;/&gt;&lt;property id=&quot;20300&quot; value=&quot;Slide 38 - &amp;quot;Homework&amp;quot;&quot;/&gt;&lt;property id=&quot;20307&quot; value=&quot;317&quot;/&gt;&lt;/object&gt;&lt;object type=&quot;3&quot; unique_id=&quot;10042&quot;&gt;&lt;property id=&quot;20148&quot; value=&quot;5&quot;/&gt;&lt;property id=&quot;20300&quot; value=&quot;Slide 39 - &amp;quot;Reflection on Today’s Session&amp;quot;&quot;/&gt;&lt;property id=&quot;20307&quot; value=&quot;316&quot;/&gt;&lt;/object&gt;&lt;object type=&quot;3&quot; unique_id=&quot;10043&quot;&gt;&lt;property id=&quot;20148&quot; value=&quot;5&quot;/&gt;&lt;property id=&quot;20300&quot; value=&quot;Slide 40 - &amp;quot; Norms for Working Together &amp;quot;&quot;/&gt;&lt;property id=&quot;20307&quot; value=&quot;337&quot;/&gt;&lt;/object&gt;&lt;object type=&quot;3&quot; unique_id=&quot;10044&quot;&gt;&lt;property id=&quot;20148&quot; value=&quot;5&quot;/&gt;&lt;property id=&quot;20300&quot; value=&quot;Slide 41 - &amp;quot; Norms for Working Together &amp;quot;&quot;/&gt;&lt;property id=&quot;20307&quot; value=&quot;338&quot;/&gt;&lt;/object&gt;&lt;/object&gt;&lt;object type=&quot;8&quot; unique_id=&quot;10088&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26384</TotalTime>
  <Words>7640</Words>
  <Application>Microsoft Office PowerPoint</Application>
  <PresentationFormat>On-screen Show (4:3)</PresentationFormat>
  <Paragraphs>743</Paragraphs>
  <Slides>47</Slides>
  <Notes>47</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Arial</vt:lpstr>
      <vt:lpstr>Calibri</vt:lpstr>
      <vt:lpstr>Lucida Sans Unicode</vt:lpstr>
      <vt:lpstr>Symbol</vt:lpstr>
      <vt:lpstr>Times New Roman</vt:lpstr>
      <vt:lpstr>Clarity</vt:lpstr>
      <vt:lpstr>RESPeCT Template</vt:lpstr>
      <vt:lpstr>RESPeCT pd pROGRAM</vt:lpstr>
      <vt:lpstr>Agenda for Day 3</vt:lpstr>
      <vt:lpstr>Trends in Reflections</vt:lpstr>
      <vt:lpstr>Today’s Focus Questions</vt:lpstr>
      <vt:lpstr>PowerPoint Presentation</vt:lpstr>
      <vt:lpstr>The Student Thinking Lens: Moving Student Thinking Forward</vt:lpstr>
      <vt:lpstr>The Student Thinking Lens: Moving Student Thinking Forward</vt:lpstr>
      <vt:lpstr>The Student Thinking Lens: From Questions to Activities</vt:lpstr>
      <vt:lpstr>  STL Strategies 4 and 5: Purposes and Key Features </vt:lpstr>
      <vt:lpstr> Relationships between Strategies 4 and 5 </vt:lpstr>
      <vt:lpstr>Practice Identifying Strategies 4 and 5</vt:lpstr>
      <vt:lpstr>Lesson Analysis Focus Question</vt:lpstr>
      <vt:lpstr>Lesson Analysis: Review Lesson  Context </vt:lpstr>
      <vt:lpstr>Lesson Analysis: Identify Strategy 4</vt:lpstr>
      <vt:lpstr>Lesson Analysis: Analyze Strategy 4 and Reflect</vt:lpstr>
      <vt:lpstr>Strategy 5 Practice: Explanation and Argumentation    </vt:lpstr>
      <vt:lpstr>Lesson Analysis: Identify Strategy 5 </vt:lpstr>
      <vt:lpstr>Lesson Analysis: Review Lesson  Context </vt:lpstr>
      <vt:lpstr>Lesson Analysis: Analyze Strategy 5 and Reflect</vt:lpstr>
      <vt:lpstr>Reflect: Key Ideas about Lesson Analysis</vt:lpstr>
      <vt:lpstr> Summarizing Strategies 4 and 5</vt:lpstr>
      <vt:lpstr>Reflect: Lesson Analysis Focus Question</vt:lpstr>
      <vt:lpstr>Properties of matter</vt:lpstr>
      <vt:lpstr>Unit Central Questions</vt:lpstr>
      <vt:lpstr>Review: What Is Matter?</vt:lpstr>
      <vt:lpstr>Content Deepening Focus Questions</vt:lpstr>
      <vt:lpstr>Investigating Physical Changes in Matter</vt:lpstr>
      <vt:lpstr>What Would Your Students Say?</vt:lpstr>
      <vt:lpstr>NGSS Disciplinary Core Idea</vt:lpstr>
      <vt:lpstr>Unit Central Questions</vt:lpstr>
      <vt:lpstr>Review: Physical and Chemical Changes</vt:lpstr>
      <vt:lpstr>Reflect: Content Deepening Focus Question 1</vt:lpstr>
      <vt:lpstr>Content Deepening: Focus Question 2</vt:lpstr>
      <vt:lpstr>Let’s Design an Experiment!</vt:lpstr>
      <vt:lpstr>Testing Our Ideas: Physical Changes</vt:lpstr>
      <vt:lpstr>Testing Our Ideas: Physical Changes</vt:lpstr>
      <vt:lpstr>Testing Our Ideas: Chemical Changes</vt:lpstr>
      <vt:lpstr>Testing Our Ideas: Chemical Changes</vt:lpstr>
      <vt:lpstr>Reflect: Content Deepening Focus Question 2</vt:lpstr>
      <vt:lpstr>NGSS Connections</vt:lpstr>
      <vt:lpstr>Unit Central Questions</vt:lpstr>
      <vt:lpstr>Summary: Moving Student Thinking Forward </vt:lpstr>
      <vt:lpstr>Today’s Focus Questions</vt:lpstr>
      <vt:lpstr>Homework</vt:lpstr>
      <vt:lpstr>Reflections on Today’s Session</vt:lpstr>
      <vt:lpstr> Norms for Working Together: The Basics </vt:lpstr>
      <vt:lpstr> Norms for Working Together: The Heart </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414</cp:revision>
  <cp:lastPrinted>2016-03-11T23:17:26Z</cp:lastPrinted>
  <dcterms:created xsi:type="dcterms:W3CDTF">2014-06-10T18:20:14Z</dcterms:created>
  <dcterms:modified xsi:type="dcterms:W3CDTF">2020-01-07T17:52:26Z</dcterms:modified>
</cp:coreProperties>
</file>