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99" r:id="rId2"/>
    <p:sldId id="304" r:id="rId3"/>
    <p:sldId id="305" r:id="rId4"/>
    <p:sldId id="306" r:id="rId5"/>
    <p:sldId id="307" r:id="rId6"/>
    <p:sldId id="308" r:id="rId7"/>
    <p:sldId id="309" r:id="rId8"/>
    <p:sldId id="431" r:id="rId9"/>
    <p:sldId id="348" r:id="rId10"/>
    <p:sldId id="321" r:id="rId11"/>
    <p:sldId id="456" r:id="rId12"/>
    <p:sldId id="457" r:id="rId13"/>
    <p:sldId id="458" r:id="rId14"/>
    <p:sldId id="459" r:id="rId15"/>
    <p:sldId id="460" r:id="rId16"/>
    <p:sldId id="461" r:id="rId17"/>
    <p:sldId id="463" r:id="rId18"/>
    <p:sldId id="462" r:id="rId19"/>
    <p:sldId id="464" r:id="rId20"/>
    <p:sldId id="465" r:id="rId21"/>
    <p:sldId id="466" r:id="rId22"/>
    <p:sldId id="467" r:id="rId23"/>
    <p:sldId id="468" r:id="rId24"/>
    <p:sldId id="469" r:id="rId25"/>
    <p:sldId id="297" r:id="rId26"/>
    <p:sldId id="470" r:id="rId27"/>
    <p:sldId id="471" r:id="rId28"/>
    <p:sldId id="472" r:id="rId29"/>
    <p:sldId id="473" r:id="rId30"/>
    <p:sldId id="474" r:id="rId31"/>
    <p:sldId id="475" r:id="rId32"/>
    <p:sldId id="476" r:id="rId33"/>
    <p:sldId id="477" r:id="rId34"/>
    <p:sldId id="478" r:id="rId35"/>
    <p:sldId id="479" r:id="rId36"/>
    <p:sldId id="480" r:id="rId37"/>
    <p:sldId id="400" r:id="rId38"/>
    <p:sldId id="482" r:id="rId39"/>
    <p:sldId id="483" r:id="rId40"/>
    <p:sldId id="434" r:id="rId41"/>
    <p:sldId id="435" r:id="rId42"/>
    <p:sldId id="496" r:id="rId43"/>
    <p:sldId id="379" r:id="rId44"/>
    <p:sldId id="497" r:id="rId45"/>
    <p:sldId id="381" r:id="rId46"/>
    <p:sldId id="380" r:id="rId47"/>
    <p:sldId id="498" r:id="rId48"/>
    <p:sldId id="383" r:id="rId49"/>
    <p:sldId id="499" r:id="rId50"/>
    <p:sldId id="443" r:id="rId51"/>
    <p:sldId id="444" r:id="rId52"/>
    <p:sldId id="500" r:id="rId53"/>
    <p:sldId id="501" r:id="rId54"/>
    <p:sldId id="447" r:id="rId55"/>
    <p:sldId id="448" r:id="rId56"/>
    <p:sldId id="449" r:id="rId57"/>
    <p:sldId id="450" r:id="rId58"/>
    <p:sldId id="502" r:id="rId59"/>
    <p:sldId id="503" r:id="rId60"/>
    <p:sldId id="453" r:id="rId61"/>
    <p:sldId id="504"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Lst>
  <p:sldSz cx="9144000" cy="6858000" type="screen4x3"/>
  <p:notesSz cx="7010400" cy="92964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2" clrIdx="0"/>
  <p:cmAuthor id="1" name="Cemast" initials="C" lastIdx="2" clrIdx="1">
    <p:extLst>
      <p:ext uri="{19B8F6BF-5375-455C-9EA6-DF929625EA0E}">
        <p15:presenceInfo xmlns:p15="http://schemas.microsoft.com/office/powerpoint/2012/main" userId="Cema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2" autoAdjust="0"/>
    <p:restoredTop sz="68996" autoAdjust="0"/>
  </p:normalViewPr>
  <p:slideViewPr>
    <p:cSldViewPr>
      <p:cViewPr varScale="1">
        <p:scale>
          <a:sx n="75" d="100"/>
          <a:sy n="75" d="100"/>
        </p:scale>
        <p:origin x="708" y="66"/>
      </p:cViewPr>
      <p:guideLst>
        <p:guide orient="horz" pos="2160"/>
        <p:guide pos="2880"/>
      </p:guideLst>
    </p:cSldViewPr>
  </p:slideViewPr>
  <p:notesTextViewPr>
    <p:cViewPr>
      <p:scale>
        <a:sx n="3" d="2"/>
        <a:sy n="3" d="2"/>
      </p:scale>
      <p:origin x="0" y="0"/>
    </p:cViewPr>
  </p:notesTextViewPr>
  <p:notesViewPr>
    <p:cSldViewPr>
      <p:cViewPr varScale="1">
        <p:scale>
          <a:sx n="91" d="100"/>
          <a:sy n="91" d="100"/>
        </p:scale>
        <p:origin x="298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76DA03B-FF28-40E2-9E75-D61C2ED8D4B8}" type="datetimeFigureOut">
              <a:rPr lang="en-US" smtClean="0"/>
              <a:pPr/>
              <a:t>2/5/2020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86B673E-D94D-4435-BAA6-66EF1D562525}" type="slidenum">
              <a:rPr lang="en-US" smtClean="0"/>
              <a:pPr/>
              <a:t>‹#›</a:t>
            </a:fld>
            <a:endParaRPr lang="en-US" dirty="0"/>
          </a:p>
        </p:txBody>
      </p:sp>
    </p:spTree>
    <p:extLst>
      <p:ext uri="{BB962C8B-B14F-4D97-AF65-F5344CB8AC3E}">
        <p14:creationId xmlns:p14="http://schemas.microsoft.com/office/powerpoint/2010/main" val="120210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5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Greet participants as they enter the room.</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 Help them find their notebooks and table tents.</a:t>
            </a:r>
          </a:p>
        </p:txBody>
      </p:sp>
    </p:spTree>
    <p:extLst>
      <p:ext uri="{BB962C8B-B14F-4D97-AF65-F5344CB8AC3E}">
        <p14:creationId xmlns:p14="http://schemas.microsoft.com/office/powerpoint/2010/main" val="23067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transition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33629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dirty="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A typical daily schedule includes the following: </a:t>
            </a:r>
          </a:p>
          <a:p>
            <a:pPr marL="365739" indent="-182870">
              <a:buFont typeface="Arial" pitchFamily="34" charset="0"/>
              <a:buChar char="•"/>
            </a:pPr>
            <a:r>
              <a:rPr lang="en-US" dirty="0"/>
              <a:t>Time spent on videocase lesson analysis</a:t>
            </a:r>
          </a:p>
          <a:p>
            <a:pPr marL="365739" indent="-182870">
              <a:buFont typeface="Arial" pitchFamily="34" charset="0"/>
              <a:buChar char="•"/>
            </a:pPr>
            <a:r>
              <a:rPr lang="en-US" dirty="0"/>
              <a:t>Time focused on content deepening</a:t>
            </a:r>
          </a:p>
          <a:p>
            <a:pPr marL="365739" indent="-182870">
              <a:buFont typeface="Arial" pitchFamily="34" charset="0"/>
              <a:buChar char="•"/>
            </a:pPr>
            <a:r>
              <a:rPr lang="en-US" dirty="0"/>
              <a:t>Short homework assignments</a:t>
            </a:r>
          </a:p>
          <a:p>
            <a:pPr marL="365739" indent="-182870">
              <a:buFont typeface="Arial" pitchFamily="34" charset="0"/>
              <a:buChar char="•"/>
            </a:pPr>
            <a:r>
              <a:rPr lang="en-US" dirty="0"/>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During the Summer Institute, each grade level will focus on two content areas, with one week devoted to each area. Participants will deepen their science-content knowledge, study lesson plans in each content area, and analyze videocases of teachers presenting this content.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dirty="0"/>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dirty="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eaLnBrk="1" hangingPunct="1"/>
            <a:r>
              <a:rPr lang="en-US" dirty="0"/>
              <a:t>a. “The Summer Institute is just the beginning! During the school year, you’ll continue meeting with your grade-level study group.”</a:t>
            </a: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r>
              <a:rPr lang="en-US" altLang="en-US" dirty="0"/>
              <a:t>a. </a:t>
            </a:r>
            <a:r>
              <a:rPr lang="en-US" altLang="en-US" b="1" dirty="0"/>
              <a:t>Transition slide:</a:t>
            </a:r>
            <a:r>
              <a:rPr lang="en-US" b="1" dirty="0"/>
              <a:t> </a:t>
            </a:r>
            <a:r>
              <a:rPr lang="en-US" dirty="0"/>
              <a:t>“In a moment</a:t>
            </a:r>
            <a:r>
              <a:rPr lang="en-US" baseline="0" dirty="0"/>
              <a:t> we’ll break up into grade-level study groups and </a:t>
            </a:r>
            <a:r>
              <a:rPr lang="en-US" dirty="0"/>
              <a:t>dig into the RESPeCT PD program! But first let’s review this</a:t>
            </a:r>
            <a:r>
              <a:rPr lang="en-US" baseline="0" dirty="0"/>
              <a:t> list of materials you’ll receive in your designated meeting rooms.”</a:t>
            </a: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dirty="0">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r>
              <a:rPr lang="en-US" dirty="0"/>
              <a:t>a. “Any questions before we head to our grade-level study groups?”</a:t>
            </a:r>
          </a:p>
          <a:p>
            <a:endParaRPr lang="en-US" b="1" dirty="0"/>
          </a:p>
          <a:p>
            <a:r>
              <a:rPr lang="en-US" dirty="0"/>
              <a:t>b. </a:t>
            </a:r>
            <a:r>
              <a:rPr lang="en-US" b="1" dirty="0"/>
              <a:t>Send-off:</a:t>
            </a:r>
            <a:r>
              <a:rPr lang="en-US" dirty="0"/>
              <a:t> “Have a great day and be sure to let us know if there is anything we can do to support you in getting the most out of this experience!”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dirty="0"/>
          </a:p>
        </p:txBody>
      </p:sp>
    </p:spTree>
    <p:extLst>
      <p:ext uri="{BB962C8B-B14F-4D97-AF65-F5344CB8AC3E}">
        <p14:creationId xmlns:p14="http://schemas.microsoft.com/office/powerpoint/2010/main" val="39640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r>
              <a:rPr lang="en-US" dirty="0"/>
              <a:t>a. Welcome participants to the study group and introduce yourself as they arrive.</a:t>
            </a:r>
          </a:p>
          <a:p>
            <a:endParaRPr lang="en-US" dirty="0"/>
          </a:p>
          <a:p>
            <a:r>
              <a:rPr lang="en-US" dirty="0"/>
              <a:t>b. Help participants find their table tents and materials so they can get settled.</a:t>
            </a:r>
          </a:p>
          <a:p>
            <a:endParaRPr lang="en-US" dirty="0"/>
          </a:p>
          <a:p>
            <a:r>
              <a:rPr lang="en-US" dirty="0"/>
              <a:t>c. Direct them to the instructions for setting up their notebooks (Setting Up Your Summer Institute Notebook </a:t>
            </a:r>
            <a:r>
              <a:rPr lang="en-US"/>
              <a:t>in the pretabs</a:t>
            </a:r>
            <a:r>
              <a:rPr lang="en-US" dirty="0"/>
              <a:t> section of their PD program binders) and get them started working on this task. Interact informally with them and allow them to chitchat as they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dirty="0"/>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pPr marL="0" lvl="1" indent="0" defTabSz="931774">
              <a:defRPr/>
            </a:pPr>
            <a:r>
              <a:rPr lang="en-US" dirty="0"/>
              <a:t>a. </a:t>
            </a:r>
            <a:r>
              <a:rPr lang="en-US" b="1" dirty="0"/>
              <a:t>Individuals (3 min):</a:t>
            </a:r>
            <a:r>
              <a:rPr lang="en-US" dirty="0"/>
              <a:t> Have participants write their responses to the questions on the slide in their notebooks. Emphasize that this is an independent writing exercise.</a:t>
            </a:r>
          </a:p>
          <a:p>
            <a:pPr marL="232943" indent="-232943"/>
            <a:endParaRPr lang="en-US" b="1" dirty="0"/>
          </a:p>
          <a:p>
            <a:r>
              <a:rPr lang="en-US" dirty="0"/>
              <a:t>b. </a:t>
            </a:r>
            <a:r>
              <a:rPr lang="en-US" b="1" dirty="0"/>
              <a:t>Pairs (3 min):</a:t>
            </a:r>
            <a:r>
              <a:rPr lang="en-US" dirty="0"/>
              <a:t> Have participants pair up and share their responses to the questions. Encourage them to learn other things about their partners as well (e.g., school, years of teaching, favorite subjects to teach</a:t>
            </a:r>
            <a:r>
              <a:rPr lang="en-US"/>
              <a:t>, hobbies).</a:t>
            </a:r>
            <a:endParaRPr lang="en-US" dirty="0"/>
          </a:p>
          <a:p>
            <a:endParaRPr lang="en-US" b="1" dirty="0"/>
          </a:p>
          <a:p>
            <a:r>
              <a:rPr lang="en-US" b="1" dirty="0"/>
              <a:t>Note: </a:t>
            </a:r>
            <a:r>
              <a:rPr lang="en-US" dirty="0"/>
              <a:t>If the group has an odd number of participants, pair up with one of them.</a:t>
            </a:r>
          </a:p>
          <a:p>
            <a:endParaRPr lang="en-US" b="1" dirty="0"/>
          </a:p>
          <a:p>
            <a:r>
              <a:rPr lang="en-US" dirty="0"/>
              <a:t>c. </a:t>
            </a:r>
            <a:r>
              <a:rPr lang="en-US" b="1" dirty="0"/>
              <a:t>Whole group (9 min):</a:t>
            </a:r>
            <a:r>
              <a:rPr lang="en-US" dirty="0"/>
              <a:t> Have each participant introduce her or his partner, highlighting what that partner hopes to learn from the RESPeCT PD program. Model the first pair of introductions to demonstrate that they should be brief. </a:t>
            </a:r>
          </a:p>
          <a:p>
            <a:endParaRPr lang="en-US" b="1" dirty="0"/>
          </a:p>
          <a:p>
            <a:r>
              <a:rPr lang="en-US" b="1" dirty="0"/>
              <a:t>Note:</a:t>
            </a:r>
            <a:r>
              <a:rPr lang="en-US" dirty="0"/>
              <a:t> If you weren’t able to pair up with someone, simply introduce yourself.</a:t>
            </a:r>
          </a:p>
          <a:p>
            <a:endParaRPr lang="en-US" dirty="0"/>
          </a:p>
          <a:p>
            <a:r>
              <a:rPr lang="en-US" b="1" dirty="0"/>
              <a:t>Monitor the time: </a:t>
            </a:r>
            <a:r>
              <a:rPr lang="en-US" dirty="0"/>
              <a:t>Introductions should be longer than a sentence, but not the length of a full essay!</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13" indent="-291120" eaLnBrk="0" hangingPunct="0">
              <a:spcBef>
                <a:spcPct val="30000"/>
              </a:spcBef>
              <a:defRPr sz="1200">
                <a:solidFill>
                  <a:schemeClr val="tx1"/>
                </a:solidFill>
                <a:latin typeface="Arial" charset="0"/>
              </a:defRPr>
            </a:lvl2pPr>
            <a:lvl3pPr marL="1164482" indent="-232897" eaLnBrk="0" hangingPunct="0">
              <a:spcBef>
                <a:spcPct val="30000"/>
              </a:spcBef>
              <a:defRPr sz="1200">
                <a:solidFill>
                  <a:schemeClr val="tx1"/>
                </a:solidFill>
                <a:latin typeface="Arial" charset="0"/>
              </a:defRPr>
            </a:lvl3pPr>
            <a:lvl4pPr marL="1630276" indent="-232897" eaLnBrk="0" hangingPunct="0">
              <a:spcBef>
                <a:spcPct val="30000"/>
              </a:spcBef>
              <a:defRPr sz="1200">
                <a:solidFill>
                  <a:schemeClr val="tx1"/>
                </a:solidFill>
                <a:latin typeface="Arial" charset="0"/>
              </a:defRPr>
            </a:lvl4pPr>
            <a:lvl5pPr marL="2096068" indent="-232897" eaLnBrk="0" hangingPunct="0">
              <a:spcBef>
                <a:spcPct val="30000"/>
              </a:spcBef>
              <a:defRPr sz="1200">
                <a:solidFill>
                  <a:schemeClr val="tx1"/>
                </a:solidFill>
                <a:latin typeface="Arial" charset="0"/>
              </a:defRPr>
            </a:lvl5pPr>
            <a:lvl6pPr marL="2561861" indent="-232897" eaLnBrk="0" fontAlgn="base" hangingPunct="0">
              <a:spcBef>
                <a:spcPct val="30000"/>
              </a:spcBef>
              <a:spcAft>
                <a:spcPct val="0"/>
              </a:spcAft>
              <a:defRPr sz="1200">
                <a:solidFill>
                  <a:schemeClr val="tx1"/>
                </a:solidFill>
                <a:latin typeface="Arial" charset="0"/>
              </a:defRPr>
            </a:lvl6pPr>
            <a:lvl7pPr marL="3027653" indent="-232897" eaLnBrk="0" fontAlgn="base" hangingPunct="0">
              <a:spcBef>
                <a:spcPct val="30000"/>
              </a:spcBef>
              <a:spcAft>
                <a:spcPct val="0"/>
              </a:spcAft>
              <a:defRPr sz="1200">
                <a:solidFill>
                  <a:schemeClr val="tx1"/>
                </a:solidFill>
                <a:latin typeface="Arial" charset="0"/>
              </a:defRPr>
            </a:lvl7pPr>
            <a:lvl8pPr marL="3493446" indent="-232897" eaLnBrk="0" fontAlgn="base" hangingPunct="0">
              <a:spcBef>
                <a:spcPct val="30000"/>
              </a:spcBef>
              <a:spcAft>
                <a:spcPct val="0"/>
              </a:spcAft>
              <a:defRPr sz="1200">
                <a:solidFill>
                  <a:schemeClr val="tx1"/>
                </a:solidFill>
                <a:latin typeface="Arial" charset="0"/>
              </a:defRPr>
            </a:lvl8pPr>
            <a:lvl9pPr marL="3959238" indent="-2328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dirty="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r>
              <a:rPr lang="en-US" dirty="0"/>
              <a:t>a. Talk through this slide,</a:t>
            </a:r>
            <a:r>
              <a:rPr lang="en-US" baseline="0" dirty="0"/>
              <a:t> emphasizing</a:t>
            </a:r>
            <a:r>
              <a:rPr lang="en-US" dirty="0"/>
              <a:t> how RESPeCT PD is different from many other professional development opportunities. </a:t>
            </a: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13" indent="-291120" eaLnBrk="0" hangingPunct="0">
              <a:spcBef>
                <a:spcPct val="30000"/>
              </a:spcBef>
              <a:defRPr sz="1200">
                <a:solidFill>
                  <a:schemeClr val="tx1"/>
                </a:solidFill>
                <a:latin typeface="Arial" charset="0"/>
              </a:defRPr>
            </a:lvl2pPr>
            <a:lvl3pPr marL="1164482" indent="-232897" eaLnBrk="0" hangingPunct="0">
              <a:spcBef>
                <a:spcPct val="30000"/>
              </a:spcBef>
              <a:defRPr sz="1200">
                <a:solidFill>
                  <a:schemeClr val="tx1"/>
                </a:solidFill>
                <a:latin typeface="Arial" charset="0"/>
              </a:defRPr>
            </a:lvl3pPr>
            <a:lvl4pPr marL="1630276" indent="-232897" eaLnBrk="0" hangingPunct="0">
              <a:spcBef>
                <a:spcPct val="30000"/>
              </a:spcBef>
              <a:defRPr sz="1200">
                <a:solidFill>
                  <a:schemeClr val="tx1"/>
                </a:solidFill>
                <a:latin typeface="Arial" charset="0"/>
              </a:defRPr>
            </a:lvl4pPr>
            <a:lvl5pPr marL="2096068" indent="-232897" eaLnBrk="0" hangingPunct="0">
              <a:spcBef>
                <a:spcPct val="30000"/>
              </a:spcBef>
              <a:defRPr sz="1200">
                <a:solidFill>
                  <a:schemeClr val="tx1"/>
                </a:solidFill>
                <a:latin typeface="Arial" charset="0"/>
              </a:defRPr>
            </a:lvl5pPr>
            <a:lvl6pPr marL="2561861" indent="-232897" eaLnBrk="0" fontAlgn="base" hangingPunct="0">
              <a:spcBef>
                <a:spcPct val="30000"/>
              </a:spcBef>
              <a:spcAft>
                <a:spcPct val="0"/>
              </a:spcAft>
              <a:defRPr sz="1200">
                <a:solidFill>
                  <a:schemeClr val="tx1"/>
                </a:solidFill>
                <a:latin typeface="Arial" charset="0"/>
              </a:defRPr>
            </a:lvl6pPr>
            <a:lvl7pPr marL="3027653" indent="-232897" eaLnBrk="0" fontAlgn="base" hangingPunct="0">
              <a:spcBef>
                <a:spcPct val="30000"/>
              </a:spcBef>
              <a:spcAft>
                <a:spcPct val="0"/>
              </a:spcAft>
              <a:defRPr sz="1200">
                <a:solidFill>
                  <a:schemeClr val="tx1"/>
                </a:solidFill>
                <a:latin typeface="Arial" charset="0"/>
              </a:defRPr>
            </a:lvl7pPr>
            <a:lvl8pPr marL="3493446" indent="-232897" eaLnBrk="0" fontAlgn="base" hangingPunct="0">
              <a:spcBef>
                <a:spcPct val="30000"/>
              </a:spcBef>
              <a:spcAft>
                <a:spcPct val="0"/>
              </a:spcAft>
              <a:defRPr sz="1200">
                <a:solidFill>
                  <a:schemeClr val="tx1"/>
                </a:solidFill>
                <a:latin typeface="Arial" charset="0"/>
              </a:defRPr>
            </a:lvl8pPr>
            <a:lvl9pPr marL="3959238" indent="-2328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dirty="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r>
              <a:rPr lang="en-US" dirty="0"/>
              <a:t>a. Highlight the goals of RESPeCT lesson analysis PD and how it differs from other professional development opportunities. </a:t>
            </a: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dirty="0">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dirty="0"/>
              <a:t>20 min for slides 2–14 presentation (averaging approximately 1 min per slide)</a:t>
            </a:r>
          </a:p>
          <a:p>
            <a:pPr eaLnBrk="1" hangingPunct="1"/>
            <a:endParaRPr lang="en-US" altLang="en-US" dirty="0"/>
          </a:p>
          <a:p>
            <a:pPr lvl="0"/>
            <a:r>
              <a:rPr lang="en-US" dirty="0"/>
              <a:t>a. Give everyone a big welcome to the RESPeCT PD program!</a:t>
            </a:r>
          </a:p>
          <a:p>
            <a:r>
              <a:rPr lang="en-US" dirty="0"/>
              <a:t> </a:t>
            </a:r>
          </a:p>
          <a:p>
            <a:r>
              <a:rPr lang="en-US" dirty="0"/>
              <a:t>b. Fill participants in on the essential details listed on the slide. </a:t>
            </a:r>
            <a:endParaRPr lang="en-US" alt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dirty="0"/>
              <a:t>3 min</a:t>
            </a:r>
          </a:p>
          <a:p>
            <a:endParaRPr lang="en-US" dirty="0"/>
          </a:p>
          <a:p>
            <a:r>
              <a:rPr lang="en-US" dirty="0"/>
              <a:t>a. “To do this kind of work together, we need to develop a strong study group where everyone feels safe sharing their ideas, questions, confusion, successes, and stumbles. Having a set of agreed-upon norms will help us build such a learning community.”</a:t>
            </a:r>
          </a:p>
          <a:p>
            <a:endParaRPr lang="en-US" dirty="0"/>
          </a:p>
          <a:p>
            <a:r>
              <a:rPr lang="en-US" dirty="0"/>
              <a:t>b. Read over these basic norms.</a:t>
            </a:r>
          </a:p>
          <a:p>
            <a:endParaRPr lang="en-US" dirty="0"/>
          </a:p>
          <a:p>
            <a:r>
              <a:rPr lang="en-US" dirty="0"/>
              <a:t>c. “What do you think? Are there any changes or additions you’d like to suggest?”</a:t>
            </a: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r>
              <a:rPr lang="en-US" dirty="0"/>
              <a:t>a. “This set of norms moves beyond the basics and targets the heart of RESPeCT PD program goals.”</a:t>
            </a:r>
          </a:p>
          <a:p>
            <a:endParaRPr lang="en-US" dirty="0"/>
          </a:p>
          <a:p>
            <a:r>
              <a:rPr lang="en-US" dirty="0"/>
              <a:t>b. Read the list.</a:t>
            </a:r>
          </a:p>
          <a:p>
            <a:endParaRPr lang="en-US" dirty="0"/>
          </a:p>
          <a:p>
            <a:r>
              <a:rPr lang="en-US" dirty="0"/>
              <a:t>c. “Is anything unclear? Do you have any changes or additions you’d like to suggest? Do you have any concerns about these norms?”</a:t>
            </a:r>
          </a:p>
          <a:p>
            <a:endParaRPr lang="en-US" dirty="0"/>
          </a:p>
          <a:p>
            <a:r>
              <a:rPr lang="en-US" dirty="0"/>
              <a:t>d. Direct participants to handout 1.1 (Norms for Working Together) and pass out the half-page copy of the norms </a:t>
            </a:r>
            <a:r>
              <a:rPr lang="en-US"/>
              <a:t>for them to </a:t>
            </a:r>
            <a:r>
              <a:rPr lang="en-US" dirty="0"/>
              <a:t>paste on the inside front cover of their notebooks.   </a:t>
            </a:r>
          </a:p>
          <a:p>
            <a:endParaRPr lang="en-US" dirty="0"/>
          </a:p>
          <a:p>
            <a:r>
              <a:rPr lang="en-US" dirty="0"/>
              <a:t>e. Ask participants if they’re willing to live with these norms today; then tell them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23</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1</a:t>
            </a:r>
            <a:r>
              <a:rPr lang="en-US" baseline="0" dirty="0"/>
              <a:t> min</a:t>
            </a:r>
          </a:p>
          <a:p>
            <a:endParaRPr lang="en-US" baseline="0" dirty="0"/>
          </a:p>
          <a:p>
            <a:r>
              <a:rPr lang="en-US" dirty="0"/>
              <a:t>a. “Each day we’re going to have at least one lesson analysis focus question and one content deepening focus question. These are today’s focus questions.”</a:t>
            </a:r>
          </a:p>
          <a:p>
            <a:endParaRPr lang="en-US" dirty="0"/>
          </a:p>
          <a:p>
            <a:r>
              <a:rPr lang="en-US" dirty="0"/>
              <a:t>b. Read the focus questions on the slide.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77916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r>
              <a:rPr lang="en-US" dirty="0"/>
              <a:t>a. “Before we explore these questions, let’s create a list of ideas about effective science teaching.”</a:t>
            </a:r>
          </a:p>
          <a:p>
            <a:endParaRPr lang="en-US" b="1" dirty="0"/>
          </a:p>
          <a:p>
            <a:r>
              <a:rPr lang="en-US" dirty="0"/>
              <a:t>b. </a:t>
            </a:r>
            <a:r>
              <a:rPr lang="en-US" b="1" dirty="0"/>
              <a:t>Individuals (3 min):</a:t>
            </a:r>
            <a:r>
              <a:rPr lang="en-US" dirty="0"/>
              <a:t> “Take a few minutes to think and write about the questions on the slide.”</a:t>
            </a:r>
          </a:p>
          <a:p>
            <a:endParaRPr lang="en-US" b="1" dirty="0"/>
          </a:p>
          <a:p>
            <a:r>
              <a:rPr lang="en-US" dirty="0"/>
              <a:t>c. </a:t>
            </a:r>
            <a:r>
              <a:rPr lang="en-US" b="1" dirty="0"/>
              <a:t>Whole group (10 min):</a:t>
            </a:r>
            <a:r>
              <a:rPr lang="en-US" dirty="0"/>
              <a:t> Go around the group (round-robin) asking everyone to contribute an idea. Write the ideas on a chart paper and title the chart “Effective Science Teaching.” </a:t>
            </a:r>
          </a:p>
          <a:p>
            <a:endParaRPr lang="en-US" dirty="0"/>
          </a:p>
          <a:p>
            <a:r>
              <a:rPr lang="en-US" dirty="0"/>
              <a:t>d. “Throughout the sessions, we’ll revisit this list to add new ideas, clarify</a:t>
            </a:r>
            <a:r>
              <a:rPr lang="en-US" baseline="0" dirty="0"/>
              <a:t> our thinking, and</a:t>
            </a:r>
            <a:r>
              <a:rPr lang="en-US" dirty="0"/>
              <a:t> make other modifications.”  </a:t>
            </a:r>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r>
              <a:rPr lang="en-US" dirty="0"/>
              <a:t>a. “This PD program will focus on two lenses as analytical tools to guide our learning: the Student Thinking Lens and the Science Content Storyline Lens.”</a:t>
            </a:r>
          </a:p>
          <a:p>
            <a:endParaRPr lang="en-US" dirty="0"/>
          </a:p>
          <a:p>
            <a:r>
              <a:rPr lang="en-US" dirty="0"/>
              <a:t>b. “Today we’re going to examine why these two lenses were chosen for our focus.” </a:t>
            </a:r>
          </a:p>
          <a:p>
            <a:endParaRPr lang="en-US" dirty="0"/>
          </a:p>
          <a:p>
            <a:r>
              <a:rPr lang="en-US" dirty="0"/>
              <a:t>c. “Let’s begin with the Science Content Storyline Lens.”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 large video study of science teaching in different countries revealed the importance of the Science Content Storyline Lens.”</a:t>
            </a:r>
          </a:p>
          <a:p>
            <a:endParaRPr lang="en-US" dirty="0"/>
          </a:p>
          <a:p>
            <a:r>
              <a:rPr lang="en-US" dirty="0"/>
              <a:t>b. “The TIMSS video study explored the research questions on this slide.”</a:t>
            </a:r>
          </a:p>
          <a:p>
            <a:endParaRPr lang="en-US" b="1" dirty="0"/>
          </a:p>
          <a:p>
            <a:r>
              <a:rPr lang="en-US" b="1" dirty="0"/>
              <a:t>Background info:</a:t>
            </a:r>
            <a:endParaRPr lang="en-US" dirty="0"/>
          </a:p>
          <a:p>
            <a:pPr marL="137160" indent="-137160">
              <a:buFont typeface="Arial" pitchFamily="34" charset="0"/>
              <a:buChar char="•"/>
            </a:pPr>
            <a:r>
              <a:rPr lang="en-US" dirty="0"/>
              <a:t>TIMSS stands for Trends in Mathematics and Science Study.</a:t>
            </a:r>
          </a:p>
          <a:p>
            <a:pPr marL="137160" indent="-137160">
              <a:buFont typeface="Arial" pitchFamily="34" charset="0"/>
              <a:buChar char="•"/>
            </a:pPr>
            <a:r>
              <a:rPr lang="en-US" dirty="0"/>
              <a:t>TIMSS is known for its achievement studies comparing student performance in math and science internationally.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dirty="0"/>
          </a:p>
        </p:txBody>
      </p:sp>
      <p:sp>
        <p:nvSpPr>
          <p:cNvPr id="67586" name="Rectangle 2"/>
          <p:cNvSpPr>
            <a:spLocks noGrp="1" noRot="1" noChangeAspect="1" noChangeArrowheads="1" noTextEdit="1"/>
          </p:cNvSpPr>
          <p:nvPr>
            <p:ph type="sldImg"/>
          </p:nvPr>
        </p:nvSpPr>
        <p:spPr>
          <a:xfrm>
            <a:off x="1181100" y="698500"/>
            <a:ext cx="4648200" cy="3487738"/>
          </a:xfrm>
          <a:ln/>
        </p:spPr>
      </p:sp>
      <p:sp>
        <p:nvSpPr>
          <p:cNvPr id="67587" name="Rectangle 3"/>
          <p:cNvSpPr>
            <a:spLocks noGrp="1" noChangeArrowheads="1"/>
          </p:cNvSpPr>
          <p:nvPr>
            <p:ph type="body" idx="1"/>
          </p:nvPr>
        </p:nvSpPr>
        <p:spPr/>
        <p:txBody>
          <a:bodyPr/>
          <a:lstStyle/>
          <a:p>
            <a:r>
              <a:rPr lang="en-US" dirty="0"/>
              <a:t>2 min</a:t>
            </a:r>
          </a:p>
          <a:p>
            <a:endParaRPr lang="en-US" dirty="0"/>
          </a:p>
          <a:p>
            <a:r>
              <a:rPr lang="en-US" dirty="0"/>
              <a:t>a. “Australia, the Czech Republic, and Japan are higher-achieving countries in science compared to the United States.”</a:t>
            </a:r>
          </a:p>
          <a:p>
            <a:endParaRPr lang="en-US" dirty="0"/>
          </a:p>
          <a:p>
            <a:r>
              <a:rPr lang="en-US" dirty="0"/>
              <a:t>b. “In these countries, 100 eighth-grade lessons were randomly video recorded. The goal was to describe typical science teaching in each country.”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“The TIMSS video study showed these results.”</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64908">
              <a:defRPr/>
            </a:pPr>
            <a:r>
              <a:rPr lang="en-US" dirty="0"/>
              <a:t>Approximately 1 min</a:t>
            </a:r>
            <a:endParaRPr lang="en-US" altLang="en-US" dirty="0"/>
          </a:p>
          <a:p>
            <a:endParaRPr lang="en-US" altLang="en-US" dirty="0"/>
          </a:p>
          <a:p>
            <a:r>
              <a:rPr lang="en-US" dirty="0"/>
              <a:t>a. </a:t>
            </a:r>
            <a:r>
              <a:rPr lang="en-US" b="1" dirty="0"/>
              <a:t>Emphasize:</a:t>
            </a:r>
            <a:r>
              <a:rPr lang="en-US" dirty="0"/>
              <a:t> The RESPeCT project began with three main components: </a:t>
            </a:r>
          </a:p>
          <a:p>
            <a:pPr marL="358920" indent="-179460">
              <a:buFont typeface="Arial" pitchFamily="34" charset="0"/>
              <a:buChar char="•"/>
            </a:pPr>
            <a:r>
              <a:rPr lang="en-US" dirty="0"/>
              <a:t>A professional development program</a:t>
            </a:r>
          </a:p>
          <a:p>
            <a:pPr marL="358920" indent="-179460">
              <a:buFont typeface="Arial" pitchFamily="34" charset="0"/>
              <a:buChar char="•"/>
            </a:pPr>
            <a:r>
              <a:rPr lang="en-US" dirty="0"/>
              <a:t>A leadership development program</a:t>
            </a:r>
          </a:p>
          <a:p>
            <a:pPr marL="358920" indent="-179460">
              <a:buFont typeface="Arial" pitchFamily="34" charset="0"/>
              <a:buChar char="•"/>
            </a:pPr>
            <a:r>
              <a:rPr lang="en-US" dirty="0"/>
              <a:t>A research study </a:t>
            </a:r>
          </a:p>
          <a:p>
            <a:endParaRPr lang="en-US" dirty="0"/>
          </a:p>
          <a:p>
            <a:r>
              <a:rPr lang="en-US" dirty="0"/>
              <a:t>b. The district now sustains RESPeCT as a professional development program.</a:t>
            </a: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dirty="0">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dirty="0"/>
          </a:p>
        </p:txBody>
      </p:sp>
      <p:sp>
        <p:nvSpPr>
          <p:cNvPr id="74754" name="Rectangle 2"/>
          <p:cNvSpPr>
            <a:spLocks noGrp="1" noRot="1" noChangeAspect="1" noChangeArrowheads="1" noTextEdit="1"/>
          </p:cNvSpPr>
          <p:nvPr>
            <p:ph type="sldImg"/>
          </p:nvPr>
        </p:nvSpPr>
        <p:spPr>
          <a:xfrm>
            <a:off x="1179513" y="698500"/>
            <a:ext cx="4651375" cy="3487738"/>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r>
              <a:rPr lang="en-US" dirty="0"/>
              <a:t>a. </a:t>
            </a:r>
            <a:r>
              <a:rPr lang="en-US" b="1" dirty="0"/>
              <a:t>Ask:</a:t>
            </a:r>
            <a:r>
              <a:rPr lang="en-US" dirty="0"/>
              <a:t> “What do you notice from this graph? What do you make of this data?” </a:t>
            </a:r>
          </a:p>
          <a:p>
            <a:endParaRPr lang="en-US" b="1" dirty="0"/>
          </a:p>
          <a:p>
            <a:r>
              <a:rPr lang="en-US" dirty="0"/>
              <a:t>b. </a:t>
            </a:r>
            <a:r>
              <a:rPr lang="en-US" b="1" dirty="0"/>
              <a:t>Emphasize:</a:t>
            </a:r>
            <a:r>
              <a:rPr lang="en-US" dirty="0"/>
              <a:t> “In the US, more than a quarter of the lessons had no science content; whereas in the other countries, the majority of the randomly selected lessons (or typical lessons) had content with strong conceptual links.”</a:t>
            </a:r>
          </a:p>
          <a:p>
            <a:endParaRPr lang="en-US" b="1" dirty="0"/>
          </a:p>
          <a:p>
            <a:r>
              <a:rPr lang="en-US" dirty="0"/>
              <a:t>c. </a:t>
            </a:r>
            <a:r>
              <a:rPr lang="en-US" b="1" dirty="0"/>
              <a:t>Example of a lesson with no science content:</a:t>
            </a:r>
            <a:r>
              <a:rPr lang="en-US" dirty="0"/>
              <a:t> “What’s a science lesson with no content? In this research, a lesson with at least one complete statement of a science idea was scored as ‘learning content.’ Lessons with ‘no content’ had </a:t>
            </a:r>
            <a:r>
              <a:rPr lang="en-US" b="1" dirty="0"/>
              <a:t>only</a:t>
            </a:r>
            <a:r>
              <a:rPr lang="en-US" dirty="0"/>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b="1" dirty="0"/>
          </a:p>
          <a:p>
            <a:r>
              <a:rPr lang="en-US" b="1" dirty="0"/>
              <a:t>Other key ideas to highlight:</a:t>
            </a:r>
            <a:endParaRPr lang="en-US" dirty="0"/>
          </a:p>
          <a:p>
            <a:pPr marL="137160" indent="-137160">
              <a:buFont typeface="Arial" pitchFamily="34" charset="0"/>
              <a:buChar char="•"/>
            </a:pPr>
            <a:r>
              <a:rPr lang="en-US" dirty="0"/>
              <a:t>Each higher-achieving country engaged students with core science concepts and ideas (more consistently than the US).</a:t>
            </a:r>
          </a:p>
          <a:p>
            <a:pPr marL="137160" indent="-137160">
              <a:buFont typeface="Arial" pitchFamily="34" charset="0"/>
              <a:buChar char="•"/>
            </a:pPr>
            <a:r>
              <a:rPr lang="en-US" dirty="0"/>
              <a:t>All the higher-achieving countries linked ideas and activities (more consistently than the US).</a:t>
            </a:r>
          </a:p>
          <a:p>
            <a:pPr marL="137160" indent="-137160">
              <a:buFont typeface="Arial" pitchFamily="34" charset="0"/>
              <a:buChar char="•"/>
            </a:pPr>
            <a:r>
              <a:rPr lang="en-US" dirty="0"/>
              <a:t>In US lessons, the focus was on performing activities with less attention to content and even less attention to linking activities and science ideas. </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dirty="0"/>
              <a:t>a. Direct participants to the transcripts for Video Clips 1.1 and 1.2 (handouts 1.2 and 1.3)</a:t>
            </a:r>
            <a:r>
              <a:rPr lang="en-US" baseline="0" dirty="0"/>
              <a:t> before showing each clip.</a:t>
            </a:r>
            <a:endParaRPr lang="en-US" dirty="0"/>
          </a:p>
          <a:p>
            <a:endParaRPr lang="en-US" b="1" dirty="0"/>
          </a:p>
          <a:p>
            <a:r>
              <a:rPr lang="en-US" b="0" dirty="0"/>
              <a:t>b. </a:t>
            </a:r>
            <a:r>
              <a:rPr lang="en-US" b="1" dirty="0"/>
              <a:t>Show US classroom video:</a:t>
            </a:r>
            <a:r>
              <a:rPr lang="en-US" dirty="0"/>
              <a:t> Ask participants to focus on what is going on with the science content and storyline.</a:t>
            </a:r>
          </a:p>
          <a:p>
            <a:endParaRPr lang="en-US" b="1" dirty="0"/>
          </a:p>
          <a:p>
            <a:r>
              <a:rPr lang="en-US" dirty="0"/>
              <a:t>c. </a:t>
            </a:r>
            <a:r>
              <a:rPr lang="en-US" b="1" dirty="0"/>
              <a:t>Discuss:</a:t>
            </a:r>
            <a:r>
              <a:rPr lang="en-US" dirty="0"/>
              <a:t> “What did you notice?” </a:t>
            </a:r>
          </a:p>
          <a:p>
            <a:endParaRPr lang="en-US" b="1" dirty="0"/>
          </a:p>
          <a:p>
            <a:r>
              <a:rPr lang="en-US" b="1" dirty="0"/>
              <a:t>Key ideas to emphasize and link back to the results include the following: </a:t>
            </a:r>
            <a:endParaRPr lang="en-US" dirty="0"/>
          </a:p>
          <a:p>
            <a:pPr marL="365739" indent="-182870">
              <a:buFont typeface="Arial" pitchFamily="34" charset="0"/>
              <a:buChar char="•"/>
            </a:pPr>
            <a:r>
              <a:rPr lang="en-US" dirty="0"/>
              <a:t>The teacher focuses on the activity and the procedure needed to complete the activity.</a:t>
            </a:r>
          </a:p>
          <a:p>
            <a:pPr marL="365739" indent="-182870">
              <a:buFont typeface="Arial" pitchFamily="34" charset="0"/>
              <a:buChar char="•"/>
            </a:pPr>
            <a:r>
              <a:rPr lang="en-US" dirty="0"/>
              <a:t>The teacher and students place no real focus on important science ideas.</a:t>
            </a:r>
          </a:p>
          <a:p>
            <a:pPr marL="365739" indent="-182870">
              <a:buFont typeface="Arial" pitchFamily="34" charset="0"/>
              <a:buChar char="•"/>
            </a:pPr>
            <a:r>
              <a:rPr lang="en-US" dirty="0"/>
              <a:t>There’s only a topic-level mention of science ideas (“pulleys,” “effort distance,” “resistance force”). </a:t>
            </a:r>
          </a:p>
          <a:p>
            <a:endParaRPr lang="en-US" b="1" dirty="0"/>
          </a:p>
          <a:p>
            <a:r>
              <a:rPr lang="en-US" dirty="0"/>
              <a:t>d. </a:t>
            </a:r>
            <a:r>
              <a:rPr lang="en-US" b="1" dirty="0"/>
              <a:t>Show Japanese classroom video:</a:t>
            </a:r>
            <a:r>
              <a:rPr lang="en-US" dirty="0"/>
              <a:t> Ask participants to focus on what is going on with the science content. </a:t>
            </a:r>
          </a:p>
          <a:p>
            <a:endParaRPr lang="en-US" b="1" dirty="0"/>
          </a:p>
          <a:p>
            <a:r>
              <a:rPr lang="en-US" dirty="0"/>
              <a:t>e. </a:t>
            </a:r>
            <a:r>
              <a:rPr lang="en-US" b="1" dirty="0"/>
              <a:t>Discuss:</a:t>
            </a:r>
            <a:r>
              <a:rPr lang="en-US" dirty="0"/>
              <a:t> “What did you notice?” </a:t>
            </a:r>
          </a:p>
          <a:p>
            <a:endParaRPr lang="en-US" b="1" dirty="0"/>
          </a:p>
          <a:p>
            <a:r>
              <a:rPr lang="en-US" b="1" dirty="0"/>
              <a:t>Key ideas to emphasize and link back </a:t>
            </a:r>
            <a:r>
              <a:rPr lang="en-US" b="1"/>
              <a:t>to the results </a:t>
            </a:r>
            <a:r>
              <a:rPr lang="en-US" b="1" dirty="0"/>
              <a:t>include the following: </a:t>
            </a:r>
            <a:endParaRPr lang="en-US" dirty="0"/>
          </a:p>
          <a:p>
            <a:pPr marL="365739" indent="-182870">
              <a:buFont typeface="Arial" pitchFamily="34" charset="0"/>
              <a:buChar char="•"/>
            </a:pPr>
            <a:r>
              <a:rPr lang="en-US" dirty="0"/>
              <a:t>Content ideas are made clear to students (focus question, pairs talk) before doing any activity.</a:t>
            </a:r>
          </a:p>
          <a:p>
            <a:pPr marL="365739" indent="-182870">
              <a:buFont typeface="Arial" pitchFamily="34" charset="0"/>
              <a:buChar char="•"/>
            </a:pPr>
            <a:r>
              <a:rPr lang="en-US" dirty="0"/>
              <a:t>Students are asked to talk about science ideas, not just procedures. </a:t>
            </a:r>
          </a:p>
          <a:p>
            <a:pPr marL="365739" indent="-182870">
              <a:buFont typeface="Arial" pitchFamily="34" charset="0"/>
              <a:buChar char="•"/>
            </a:pPr>
            <a:r>
              <a:rPr lang="en-US" dirty="0"/>
              <a:t>The lesson purpose is made clear to students.</a:t>
            </a:r>
          </a:p>
          <a:p>
            <a:endParaRPr lang="en-US" b="1" dirty="0"/>
          </a:p>
          <a:p>
            <a:r>
              <a:rPr lang="en-US" dirty="0"/>
              <a:t>f. </a:t>
            </a:r>
            <a:r>
              <a:rPr lang="en-US" b="1" dirty="0"/>
              <a:t>Ending discussion:</a:t>
            </a:r>
            <a:r>
              <a:rPr lang="en-US" dirty="0"/>
              <a:t> “In which classroom are students more likely to learn science concepts? Why?”</a:t>
            </a:r>
          </a:p>
          <a:p>
            <a:endParaRPr lang="en-US" b="1" dirty="0"/>
          </a:p>
          <a:p>
            <a:r>
              <a:rPr lang="en-US" b="1" dirty="0"/>
              <a:t>Note:</a:t>
            </a:r>
            <a:r>
              <a:rPr lang="en-US" dirty="0"/>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dirty="0"/>
          </a:p>
        </p:txBody>
      </p:sp>
      <p:sp>
        <p:nvSpPr>
          <p:cNvPr id="76802" name="Rectangle 2"/>
          <p:cNvSpPr>
            <a:spLocks noGrp="1" noRot="1" noChangeAspect="1" noChangeArrowheads="1" noTextEdit="1"/>
          </p:cNvSpPr>
          <p:nvPr>
            <p:ph type="sldImg"/>
          </p:nvPr>
        </p:nvSpPr>
        <p:spPr>
          <a:xfrm>
            <a:off x="1181100" y="698500"/>
            <a:ext cx="4646613" cy="3486150"/>
          </a:xfrm>
          <a:ln/>
        </p:spPr>
      </p:sp>
      <p:sp>
        <p:nvSpPr>
          <p:cNvPr id="76803" name="Rectangle 3"/>
          <p:cNvSpPr>
            <a:spLocks noGrp="1" noChangeArrowheads="1"/>
          </p:cNvSpPr>
          <p:nvPr>
            <p:ph type="body" idx="1"/>
          </p:nvPr>
        </p:nvSpPr>
        <p:spPr/>
        <p:txBody>
          <a:bodyPr/>
          <a:lstStyle/>
          <a:p>
            <a:r>
              <a:rPr lang="en-US" dirty="0"/>
              <a:t>1 min</a:t>
            </a:r>
          </a:p>
          <a:p>
            <a:endParaRPr lang="en-US" dirty="0"/>
          </a:p>
          <a:p>
            <a:r>
              <a:rPr lang="en-US" dirty="0"/>
              <a:t>a. Use this slide and the next to summarize key ideas from the TIMSS video study. </a:t>
            </a:r>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dirty="0"/>
          </a:p>
        </p:txBody>
      </p:sp>
      <p:sp>
        <p:nvSpPr>
          <p:cNvPr id="78850" name="Rectangle 2"/>
          <p:cNvSpPr>
            <a:spLocks noGrp="1" noRot="1" noChangeAspect="1" noChangeArrowheads="1" noTextEdit="1"/>
          </p:cNvSpPr>
          <p:nvPr>
            <p:ph type="sldImg"/>
          </p:nvPr>
        </p:nvSpPr>
        <p:spPr>
          <a:xfrm>
            <a:off x="1179513" y="698500"/>
            <a:ext cx="4651375" cy="3487738"/>
          </a:xfrm>
          <a:ln/>
        </p:spPr>
      </p:sp>
      <p:sp>
        <p:nvSpPr>
          <p:cNvPr id="78851" name="Rectangle 3"/>
          <p:cNvSpPr>
            <a:spLocks noGrp="1" noChangeArrowheads="1"/>
          </p:cNvSpPr>
          <p:nvPr>
            <p:ph type="body" idx="1"/>
          </p:nvPr>
        </p:nvSpPr>
        <p:spPr/>
        <p:txBody>
          <a:bodyPr/>
          <a:lstStyle/>
          <a:p>
            <a:pPr defTabSz="931585" eaLnBrk="0" fontAlgn="base" hangingPunct="0">
              <a:spcBef>
                <a:spcPct val="30000"/>
              </a:spcBef>
              <a:spcAft>
                <a:spcPct val="0"/>
              </a:spcAft>
              <a:defRPr/>
            </a:pPr>
            <a:r>
              <a:rPr lang="en-US" dirty="0">
                <a:latin typeface="+mn-lt"/>
              </a:rPr>
              <a:t>1</a:t>
            </a:r>
            <a:r>
              <a:rPr lang="en-US" baseline="0" dirty="0">
                <a:latin typeface="+mn-lt"/>
              </a:rPr>
              <a:t> min</a:t>
            </a:r>
          </a:p>
          <a:p>
            <a:pPr defTabSz="931585" eaLnBrk="0" fontAlgn="base" hangingPunct="0">
              <a:spcBef>
                <a:spcPct val="30000"/>
              </a:spcBef>
              <a:spcAft>
                <a:spcPct val="0"/>
              </a:spcAft>
              <a:defRPr/>
            </a:pPr>
            <a:endParaRPr lang="en-US" baseline="0" dirty="0">
              <a:latin typeface="+mn-lt"/>
            </a:endParaRPr>
          </a:p>
          <a:p>
            <a:pPr defTabSz="931585" eaLnBrk="0" fontAlgn="base" hangingPunct="0">
              <a:spcBef>
                <a:spcPct val="30000"/>
              </a:spcBef>
              <a:spcAft>
                <a:spcPct val="0"/>
              </a:spcAft>
              <a:defRPr/>
            </a:pPr>
            <a:r>
              <a:rPr lang="en-US" dirty="0"/>
              <a:t>a. After reading this slide, share with participants that the Science Content Storyline Lens addresses the need uncovered in the TIMSS video study: to strengthen the links between science ideas and lesson activities.</a:t>
            </a:r>
          </a:p>
          <a:p>
            <a:pPr defTabSz="931585" eaLnBrk="0" fontAlgn="base" hangingPunct="0">
              <a:spcBef>
                <a:spcPct val="30000"/>
              </a:spcBef>
              <a:spcAft>
                <a:spcPct val="0"/>
              </a:spcAft>
              <a:defRPr/>
            </a:pPr>
            <a:endParaRPr lang="en-US" dirty="0"/>
          </a:p>
          <a:p>
            <a:pPr defTabSz="931585" eaLnBrk="0" fontAlgn="base" hangingPunct="0">
              <a:spcBef>
                <a:spcPct val="30000"/>
              </a:spcBef>
              <a:spcAft>
                <a:spcPct val="0"/>
              </a:spcAft>
              <a:defRPr/>
            </a:pPr>
            <a:r>
              <a:rPr lang="en-US" dirty="0"/>
              <a:t>b. Encourage participants to read handout 1.4 (TIMSS </a:t>
            </a:r>
            <a:r>
              <a:rPr lang="en-US" i="1" dirty="0"/>
              <a:t>Educational Leadership</a:t>
            </a:r>
            <a:r>
              <a:rPr lang="en-US" dirty="0"/>
              <a:t> article) for further insight.</a:t>
            </a: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dirty="0"/>
              <a:t>a. “What features on our list of ideas about effective science teaching are consistent with the TIMSS video-study findings?”</a:t>
            </a:r>
          </a:p>
          <a:p>
            <a:endParaRPr lang="en-US" dirty="0"/>
          </a:p>
          <a:p>
            <a:r>
              <a:rPr lang="en-US" dirty="0"/>
              <a:t>b. “Are there any ideas you’d like to add to our list, delete, or modify?” </a:t>
            </a:r>
          </a:p>
          <a:p>
            <a:endParaRPr lang="en-US" u="sng" dirty="0"/>
          </a:p>
          <a:p>
            <a:pPr marL="365739"/>
            <a:r>
              <a:rPr lang="en-US" b="1" dirty="0"/>
              <a:t>Note: Use a different color </a:t>
            </a:r>
            <a:r>
              <a:rPr lang="en-US" dirty="0"/>
              <a:t>to add/delete/modify ideas. Encourage participants to keep an open mind about changing their ideas. Provide opportunities for them to reflect on any changes and the reasons for those changes</a:t>
            </a:r>
            <a:r>
              <a:rPr lang="en-US" i="1" dirty="0"/>
              <a:t>.</a:t>
            </a:r>
            <a:endParaRPr lang="en-US" dirty="0"/>
          </a:p>
          <a:p>
            <a:endParaRPr lang="en-US" b="1" dirty="0"/>
          </a:p>
          <a:p>
            <a:r>
              <a:rPr lang="en-US" dirty="0"/>
              <a:t>c. </a:t>
            </a:r>
            <a:r>
              <a:rPr lang="en-US" b="1" dirty="0"/>
              <a:t>Transition:</a:t>
            </a:r>
            <a:r>
              <a:rPr lang="en-US" dirty="0"/>
              <a:t> “During week 2 of the Summer Institute, we’ll focus on strategies for creating a strong, coherent science content storyline. This week, we’ll focus on the Student Thinking Lens. Right now, let’s consider the reasons for focusing on the Student Thinking Lens.”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r>
              <a:rPr lang="en-US" dirty="0"/>
              <a:t>a. “At this point, we’ll transition from a focus on the Science Content Storyline Lens (SCSL) to the Student Thinking Lens (STL).”</a:t>
            </a:r>
          </a:p>
          <a:p>
            <a:endParaRPr lang="en-US" dirty="0"/>
          </a:p>
          <a:p>
            <a:r>
              <a:rPr lang="en-US" dirty="0"/>
              <a:t>b. “We’ll be focusing on the Student Thinking Lens the rest of the day and throughout this week.” </a:t>
            </a: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r>
              <a:rPr lang="en-US" dirty="0"/>
              <a:t>a. </a:t>
            </a:r>
            <a:r>
              <a:rPr lang="en-US" b="1" dirty="0"/>
              <a:t>Individuals:</a:t>
            </a:r>
            <a:r>
              <a:rPr lang="en-US" dirty="0"/>
              <a:t> Have participants answer</a:t>
            </a:r>
            <a:r>
              <a:rPr lang="en-US" baseline="0" dirty="0"/>
              <a:t> the </a:t>
            </a:r>
            <a:r>
              <a:rPr lang="en-US" dirty="0"/>
              <a:t>question on the slide in their science notebooks. </a:t>
            </a:r>
          </a:p>
          <a:p>
            <a:r>
              <a:rPr lang="en-US" dirty="0"/>
              <a:t> </a:t>
            </a:r>
          </a:p>
          <a:p>
            <a:r>
              <a:rPr lang="en-US" b="1" dirty="0"/>
              <a:t>Background for PD leaders:</a:t>
            </a:r>
            <a:r>
              <a:rPr lang="en-US" dirty="0"/>
              <a:t> Participants will likely have the same misconceptions revealed in the video, but they may not yet be comfortable sharing their confusion. At this point, don’t ask them to share their ideas with the group. It will be interesting to see if some of them voluntarily</a:t>
            </a:r>
            <a:r>
              <a:rPr lang="en-US" baseline="0" dirty="0"/>
              <a:t> </a:t>
            </a:r>
            <a:r>
              <a:rPr lang="en-US" dirty="0"/>
              <a:t>share their “wrong” ideas after they see the video.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dirty="0"/>
              <a:t>a. There’s a lot to talk about in this video! Here are some additional questions you might pose:</a:t>
            </a:r>
          </a:p>
          <a:p>
            <a:pPr marL="365739" indent="-182870">
              <a:buFont typeface="Arial" pitchFamily="34" charset="0"/>
              <a:buChar char="•"/>
            </a:pPr>
            <a:r>
              <a:rPr lang="en-US" dirty="0"/>
              <a:t>Did John’s ideas about photosynthesis change through instruction?</a:t>
            </a:r>
          </a:p>
          <a:p>
            <a:pPr marL="365739" indent="-182870">
              <a:buFont typeface="Arial" pitchFamily="34" charset="0"/>
              <a:buChar char="•"/>
            </a:pPr>
            <a:r>
              <a:rPr lang="en-US" dirty="0"/>
              <a:t>What did the teacher say about his instruction?</a:t>
            </a:r>
          </a:p>
          <a:p>
            <a:pPr marL="365739" indent="-182870">
              <a:buFont typeface="Arial" pitchFamily="34" charset="0"/>
              <a:buChar char="•"/>
            </a:pPr>
            <a:r>
              <a:rPr lang="en-US" dirty="0"/>
              <a:t>What did the experts say?</a:t>
            </a:r>
          </a:p>
          <a:p>
            <a:pPr marL="365739" indent="-182870">
              <a:buFont typeface="Arial" pitchFamily="34" charset="0"/>
              <a:buChar char="•"/>
            </a:pPr>
            <a:r>
              <a:rPr lang="en-US" dirty="0"/>
              <a:t>How do the Harvard students’ responses compare with your own? What ideas does this give you about your own science learning experiences? </a:t>
            </a:r>
          </a:p>
          <a:p>
            <a:endParaRPr lang="en-US" b="1" dirty="0"/>
          </a:p>
          <a:p>
            <a:r>
              <a:rPr lang="en-US" b="1" dirty="0"/>
              <a:t>Key idea to emphasize:</a:t>
            </a:r>
            <a:r>
              <a:rPr lang="en-US" dirty="0"/>
              <a:t> Research shows that we not only need to engage students in more thinking and sensemaking, but we also need to listen to their ideas—</a:t>
            </a:r>
            <a:r>
              <a:rPr lang="en-US" i="1" dirty="0"/>
              <a:t>especially when they’re wrong</a:t>
            </a:r>
            <a:r>
              <a:rPr lang="en-US" dirty="0"/>
              <a:t>—and use them to guide our instruction. </a:t>
            </a:r>
          </a:p>
          <a:p>
            <a:endParaRPr lang="en-US" dirty="0"/>
          </a:p>
          <a:p>
            <a:r>
              <a:rPr lang="en-US" dirty="0"/>
              <a:t>b. Modify the chart of ideas about effective science teaching as participants share features from the research.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pPr marL="0" indent="0">
              <a:buAutoNum type="alphaLcPeriod"/>
            </a:pPr>
            <a:r>
              <a:rPr lang="en-US" dirty="0"/>
              <a:t>“This slide nicely summarizes some of the ways we get students thinking and make their thinking visible.” </a:t>
            </a:r>
          </a:p>
          <a:p>
            <a:pPr marL="232943" indent="-232943"/>
            <a:endParaRPr lang="en-US" dirty="0"/>
          </a:p>
          <a:p>
            <a:pPr marL="0" indent="0"/>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b="1" dirty="0"/>
          </a:p>
          <a:p>
            <a:r>
              <a:rPr lang="en-US" dirty="0"/>
              <a:t>b. </a:t>
            </a:r>
            <a:r>
              <a:rPr lang="en-US" b="1" dirty="0"/>
              <a:t>Transition:</a:t>
            </a:r>
            <a:r>
              <a:rPr lang="en-US" dirty="0"/>
              <a:t> “Today we’ll start learning some particular strategies for making student thinking more prominent in science lessons.” </a:t>
            </a:r>
          </a:p>
          <a:p>
            <a:endParaRPr lang="en-US" b="1" dirty="0"/>
          </a:p>
          <a:p>
            <a:r>
              <a:rPr lang="en-US" b="1" dirty="0"/>
              <a:t>Background for PD leaders:</a:t>
            </a:r>
            <a:r>
              <a:rPr lang="en-US" dirty="0"/>
              <a:t> The STeLLA conceptual framework addresses the need uncovered in this and other studies on how people learn and, more specifically, how students </a:t>
            </a:r>
            <a:r>
              <a:rPr lang="en-US"/>
              <a:t>learn science.</a:t>
            </a:r>
            <a:endParaRPr lang="en-US" dirty="0"/>
          </a:p>
          <a:p>
            <a:pPr marL="326121" indent="-232943">
              <a:buFont typeface="+mj-lt"/>
              <a:buAutoNum type="arabicPeriod"/>
            </a:pPr>
            <a:r>
              <a:rPr lang="en-US" dirty="0"/>
              <a:t>If students’ initial knowledge is not engaged, they may fail to grasp the new concepts and information that are taught and may distort the new information to make it fit their prior experience. </a:t>
            </a:r>
          </a:p>
          <a:p>
            <a:pPr marL="326121" indent="-232943">
              <a:buFont typeface="+mj-lt"/>
              <a:buAutoNum type="arabicPeriod"/>
            </a:pPr>
            <a:r>
              <a:rPr lang="en-US" dirty="0"/>
              <a:t>This idea of learning with understanding has two parts: (1) factual knowledge </a:t>
            </a:r>
            <a:r>
              <a:rPr lang="en-US" i="1" dirty="0"/>
              <a:t>must</a:t>
            </a:r>
            <a:r>
              <a:rPr lang="en-US" dirty="0"/>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326121" indent="-232943">
              <a:buFont typeface="+mj-lt"/>
              <a:buAutoNum type="arabicPeriod"/>
            </a:pPr>
            <a:r>
              <a:rPr lang="en-US" dirty="0"/>
              <a:t>This idea helps students monitor their developing understandings, engaging them in reflecting on their learning experiences, their changing ideas, and their remaining questions and musings. </a:t>
            </a:r>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dirty="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The original RESPeCT partners included the following: </a:t>
            </a:r>
          </a:p>
          <a:p>
            <a:pPr marL="358920" indent="-179460">
              <a:buFont typeface="Arial" pitchFamily="34" charset="0"/>
              <a:buChar char="•"/>
            </a:pPr>
            <a:r>
              <a:rPr lang="en-US" b="1" dirty="0"/>
              <a:t>Cal Poly:</a:t>
            </a:r>
            <a:r>
              <a:rPr lang="en-US" dirty="0"/>
              <a:t> science, science education, and mathematics faculty, as well as the Center for Excellence in Mathematics and Science Teaching (CEMaST)</a:t>
            </a:r>
          </a:p>
          <a:p>
            <a:pPr marL="358920" indent="-179460">
              <a:buFont typeface="Arial" pitchFamily="34" charset="0"/>
              <a:buChar char="•"/>
            </a:pPr>
            <a:r>
              <a:rPr lang="en-US" b="1" dirty="0"/>
              <a:t>PUSD:</a:t>
            </a:r>
            <a:r>
              <a:rPr lang="en-US" dirty="0"/>
              <a:t> district central administrators, principals, teacher specialists, and teachers </a:t>
            </a:r>
          </a:p>
          <a:p>
            <a:pPr marL="358920" indent="-179460">
              <a:buFont typeface="Arial" pitchFamily="34" charset="0"/>
              <a:buChar char="•"/>
            </a:pPr>
            <a:r>
              <a:rPr lang="en-US" b="1" dirty="0"/>
              <a:t>BSCS:</a:t>
            </a:r>
            <a:r>
              <a:rPr lang="en-US" dirty="0"/>
              <a:t> an additional partner located in Colorado that provides expertise on science curriculum development, science teacher professional development, and research on science teaching and learning. </a:t>
            </a:r>
          </a:p>
          <a:p>
            <a:pPr marL="358920" indent="-179460">
              <a:buFont typeface="Arial" pitchFamily="34" charset="0"/>
              <a:buNone/>
            </a:pPr>
            <a:r>
              <a:rPr lang="en-US" b="1" dirty="0"/>
              <a:t>	Note:</a:t>
            </a:r>
            <a:r>
              <a:rPr lang="en-US" dirty="0"/>
              <a:t> Established in 1958, BSCS stands for Biological Sciences Curriculum Study, but the organization now deals with all sciences, not just biology. </a:t>
            </a:r>
          </a:p>
          <a:p>
            <a:pPr marL="358920" indent="-179460">
              <a:buFont typeface="Arial" pitchFamily="34" charset="0"/>
              <a:buChar char="•"/>
            </a:pPr>
            <a:r>
              <a:rPr lang="en-US" b="1" dirty="0"/>
              <a:t>Students:</a:t>
            </a:r>
            <a:r>
              <a:rPr lang="en-US" dirty="0"/>
              <a:t> Emphasize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defTabSz="881390">
              <a:defRPr/>
            </a:pPr>
            <a:r>
              <a:rPr lang="en-US" dirty="0"/>
              <a:t>Less than 1 min</a:t>
            </a:r>
          </a:p>
          <a:p>
            <a:pPr defTabSz="881390">
              <a:defRPr/>
            </a:pPr>
            <a:endParaRPr lang="en-US" dirty="0"/>
          </a:p>
          <a:p>
            <a:r>
              <a:rPr lang="en-US" sz="1200" kern="1200" dirty="0">
                <a:solidFill>
                  <a:schemeClr val="tx1"/>
                </a:solidFill>
                <a:latin typeface="+mn-lt"/>
                <a:ea typeface="+mn-ea"/>
                <a:cs typeface="+mn-cs"/>
              </a:rPr>
              <a:t>a. “Now let’s begin our content deepening work on properties of matter.”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Properties of Matter Learning Goals for Students and Teachers, the Properties of Matter Content Background Document, and Common Student Ideas about Properties of Matter.</a:t>
            </a:r>
            <a:endParaRPr lang="en-US" dirty="0"/>
          </a:p>
        </p:txBody>
      </p:sp>
    </p:spTree>
    <p:extLst>
      <p:ext uri="{BB962C8B-B14F-4D97-AF65-F5344CB8AC3E}">
        <p14:creationId xmlns:p14="http://schemas.microsoft.com/office/powerpoint/2010/main" val="559061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r>
              <a:rPr lang="en-US" baseline="0" dirty="0"/>
              <a:t>min</a:t>
            </a:r>
          </a:p>
          <a:p>
            <a:endParaRPr lang="en-US" baseline="0" dirty="0"/>
          </a:p>
          <a:p>
            <a:pPr marL="0" lvl="1"/>
            <a:r>
              <a:rPr lang="en-US" sz="1200" kern="1200" dirty="0">
                <a:solidFill>
                  <a:schemeClr val="tx1"/>
                </a:solidFill>
                <a:latin typeface="+mn-lt"/>
                <a:ea typeface="+mn-ea"/>
                <a:cs typeface="+mn-cs"/>
              </a:rPr>
              <a:t>a. Read the unit central questions on the slide and emphasize that these questions will guide student learning throughout the Properties of Matter lesson sequence. The first question will be addressed in lessons 1–3, and the second question will be addressed in lesson 4.</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“By the end of this week, we’ll be able to answer these two central questions. You may have some insights now, but our content deepening sessions will expand your understandings and equip you to use the STeLLA strategies more effectively to make student thinking and misconceptions about matter visible.”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“Let’s begin by reviewing some common student ideas about matter.”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locate Common Student Ideas about Properties of Matter in the resources section of their lesson plans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“Take 5 minutes to read this document and jot down in your science notebooks any misconceptions about these ideas that your students may have expressed in past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with the group the main student misconceptions they identified in the document. Sharing their observations is important for building community. Some participants may be apprehensive about teaching this content and may be concerned with their students’ ability to learn it. Assure them that this is OK.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5 min</a:t>
            </a:r>
          </a:p>
          <a:p>
            <a:pPr defTabSz="931774">
              <a:defRPr/>
            </a:pPr>
            <a:endParaRPr lang="en-US" dirty="0"/>
          </a:p>
          <a:p>
            <a:pPr marL="0" lvl="1"/>
            <a:r>
              <a:rPr lang="en-US" sz="1200" kern="1200" dirty="0">
                <a:solidFill>
                  <a:schemeClr val="tx1"/>
                </a:solidFill>
                <a:latin typeface="+mn-lt"/>
                <a:ea typeface="+mn-ea"/>
                <a:cs typeface="+mn-cs"/>
              </a:rPr>
              <a:t>a. Read the focus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“Let’s talk about the first question. Think about what you’d see if you were small enough to fit inside a melting ice cube. Try to recall as many properties and characteristics of water as you can and jot them down in a 30-second quick write. See</a:t>
            </a:r>
            <a:r>
              <a:rPr lang="en-US" sz="1200" kern="1200" baseline="0" dirty="0">
                <a:solidFill>
                  <a:schemeClr val="tx1"/>
                </a:solidFill>
                <a:latin typeface="+mn-lt"/>
                <a:ea typeface="+mn-ea"/>
                <a:cs typeface="+mn-cs"/>
              </a:rPr>
              <a:t> if you can describe </a:t>
            </a:r>
            <a:r>
              <a:rPr lang="en-US" sz="1200" kern="1200" dirty="0">
                <a:solidFill>
                  <a:schemeClr val="tx1"/>
                </a:solidFill>
                <a:latin typeface="+mn-lt"/>
                <a:ea typeface="+mn-ea"/>
                <a:cs typeface="+mn-cs"/>
              </a:rPr>
              <a:t>the chemical formula, physical properties, chemical properties, and states or phases of water.”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what they know about the properties of water. Don’t offer feedback at this point; simply encourage participants to share their knowledge and identify similarities as ideas become visible.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 noticed that several of you mentioned the words </a:t>
            </a:r>
            <a:r>
              <a:rPr lang="en-US" sz="1200" i="1" kern="1200" dirty="0">
                <a:solidFill>
                  <a:schemeClr val="tx1"/>
                </a:solidFill>
                <a:latin typeface="+mn-lt"/>
                <a:ea typeface="+mn-ea"/>
                <a:cs typeface="+mn-cs"/>
              </a:rPr>
              <a:t>atoms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bonds </a:t>
            </a:r>
            <a:r>
              <a:rPr lang="en-US" sz="1200" kern="1200" dirty="0">
                <a:solidFill>
                  <a:schemeClr val="tx1"/>
                </a:solidFill>
                <a:latin typeface="+mn-lt"/>
                <a:ea typeface="+mn-ea"/>
                <a:cs typeface="+mn-cs"/>
              </a:rPr>
              <a:t>in your descriptions of water. We’ll explore these concepts next.”</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dirty="0"/>
          </a:p>
        </p:txBody>
      </p:sp>
    </p:spTree>
    <p:extLst>
      <p:ext uri="{BB962C8B-B14F-4D97-AF65-F5344CB8AC3E}">
        <p14:creationId xmlns:p14="http://schemas.microsoft.com/office/powerpoint/2010/main" val="222820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43</a:t>
            </a:fld>
            <a:endParaRPr lang="en-US" dirty="0">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r>
              <a:rPr lang="en-US" sz="1200" u="none" kern="1200" dirty="0">
                <a:solidFill>
                  <a:schemeClr val="tx1"/>
                </a:solidFill>
                <a:effectLst/>
                <a:latin typeface="+mn-lt"/>
                <a:ea typeface="+mn-ea"/>
                <a:cs typeface="+mn-cs"/>
              </a:rPr>
              <a:t>Less than 1 min</a:t>
            </a:r>
          </a:p>
          <a:p>
            <a:endParaRPr lang="en-US" sz="1200" u="none" kern="1200" dirty="0">
              <a:solidFill>
                <a:schemeClr val="tx1"/>
              </a:solidFill>
              <a:effectLst/>
              <a:latin typeface="+mn-lt"/>
              <a:ea typeface="+mn-ea"/>
              <a:cs typeface="+mn-cs"/>
            </a:endParaRPr>
          </a:p>
          <a:p>
            <a:pPr marL="228600" lvl="1" indent="-228600">
              <a:buNone/>
            </a:pPr>
            <a:r>
              <a:rPr lang="en-US" sz="1200" kern="1200" dirty="0">
                <a:solidFill>
                  <a:schemeClr val="tx1"/>
                </a:solidFill>
                <a:latin typeface="+mn-lt"/>
                <a:ea typeface="+mn-ea"/>
                <a:cs typeface="+mn-cs"/>
              </a:rPr>
              <a:t>a. </a:t>
            </a:r>
            <a:r>
              <a:rPr lang="en-US" sz="1200" b="0" i="0" kern="1200" dirty="0">
                <a:solidFill>
                  <a:schemeClr val="tx1"/>
                </a:solidFill>
                <a:latin typeface="+mn-lt"/>
                <a:ea typeface="+mn-ea"/>
                <a:cs typeface="+mn-cs"/>
              </a:rPr>
              <a:t>Read the definition on the slide.</a:t>
            </a:r>
          </a:p>
          <a:p>
            <a:pPr marL="228600" lvl="1" indent="-228600">
              <a:buNone/>
            </a:pPr>
            <a:endParaRPr lang="en-US" sz="1200" b="0" i="1" kern="1200" dirty="0">
              <a:solidFill>
                <a:schemeClr val="tx1"/>
              </a:solidFill>
              <a:latin typeface="+mn-lt"/>
              <a:ea typeface="+mn-ea"/>
              <a:cs typeface="+mn-cs"/>
            </a:endParaRPr>
          </a:p>
          <a:p>
            <a:pPr marL="228600" lvl="1" indent="-228600">
              <a:buNone/>
            </a:pPr>
            <a:r>
              <a:rPr lang="en-US" sz="1200" b="0" i="0" kern="1200" dirty="0">
                <a:solidFill>
                  <a:schemeClr val="tx1"/>
                </a:solidFill>
                <a:latin typeface="+mn-lt"/>
                <a:ea typeface="+mn-ea"/>
                <a:cs typeface="+mn-cs"/>
              </a:rPr>
              <a:t>b. </a:t>
            </a:r>
            <a:r>
              <a:rPr lang="en-US" sz="1200" kern="1200" dirty="0">
                <a:solidFill>
                  <a:schemeClr val="tx1"/>
                </a:solidFill>
                <a:latin typeface="+mn-lt"/>
                <a:ea typeface="+mn-ea"/>
                <a:cs typeface="+mn-cs"/>
              </a:rPr>
              <a:t>“How would you define </a:t>
            </a:r>
            <a:r>
              <a:rPr lang="en-US" sz="1200" i="1" kern="1200" dirty="0">
                <a:solidFill>
                  <a:schemeClr val="tx1"/>
                </a:solidFill>
                <a:latin typeface="+mn-lt"/>
                <a:ea typeface="+mn-ea"/>
                <a:cs typeface="+mn-cs"/>
              </a:rPr>
              <a:t>matter</a:t>
            </a:r>
            <a:r>
              <a:rPr lang="en-US" sz="1200" kern="1200" dirty="0">
                <a:solidFill>
                  <a:schemeClr val="tx1"/>
                </a:solidFill>
                <a:latin typeface="+mn-lt"/>
                <a:ea typeface="+mn-ea"/>
                <a:cs typeface="+mn-cs"/>
              </a:rPr>
              <a:t>? Let’s develop a working definition.”</a:t>
            </a:r>
            <a:endParaRPr lang="en-US" u="none" dirty="0"/>
          </a:p>
        </p:txBody>
      </p:sp>
    </p:spTree>
    <p:extLst>
      <p:ext uri="{BB962C8B-B14F-4D97-AF65-F5344CB8AC3E}">
        <p14:creationId xmlns:p14="http://schemas.microsoft.com/office/powerpoint/2010/main" val="4267212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endParaRPr lang="en-US" baseline="0" dirty="0"/>
          </a:p>
          <a:p>
            <a:endParaRPr lang="en-US" baseline="0"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“First, I’d like you to write your own definition of </a:t>
            </a:r>
            <a:r>
              <a:rPr lang="en-US" sz="1200" i="1" kern="1200" dirty="0">
                <a:solidFill>
                  <a:schemeClr val="tx1"/>
                </a:solidFill>
                <a:latin typeface="+mn-lt"/>
                <a:ea typeface="+mn-ea"/>
                <a:cs typeface="+mn-cs"/>
              </a:rPr>
              <a:t>matter</a:t>
            </a:r>
            <a:r>
              <a:rPr lang="en-US" sz="1200" kern="1200" dirty="0">
                <a:solidFill>
                  <a:schemeClr val="tx1"/>
                </a:solidFill>
                <a:latin typeface="+mn-lt"/>
                <a:ea typeface="+mn-ea"/>
                <a:cs typeface="+mn-cs"/>
              </a:rPr>
              <a:t> in your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definitions with the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Record participants’ ideas on chart paper during this discussion. Then work together to reach a consensus on a final working definition. Record this definition on chart paper and have participants write it in their science notebooks.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10 min</a:t>
            </a:r>
          </a:p>
          <a:p>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Initially, show only the atomic model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“As we discussed earlier, water</a:t>
            </a:r>
            <a:r>
              <a:rPr lang="en-US" sz="1200" kern="1200" baseline="0" dirty="0">
                <a:solidFill>
                  <a:schemeClr val="tx1"/>
                </a:solidFill>
                <a:latin typeface="+mn-lt"/>
                <a:ea typeface="+mn-ea"/>
                <a:cs typeface="+mn-cs"/>
              </a:rPr>
              <a:t> is made up of </a:t>
            </a:r>
            <a:r>
              <a:rPr lang="en-US" sz="1200" kern="1200" dirty="0">
                <a:solidFill>
                  <a:schemeClr val="tx1"/>
                </a:solidFill>
                <a:latin typeface="+mn-lt"/>
                <a:ea typeface="+mn-ea"/>
                <a:cs typeface="+mn-cs"/>
              </a:rPr>
              <a:t>hydrogen and oxygen atoms. This slide shows the chemical symbols for hydrogen and oxygen from the Periodic Table of Elements. The diagram in the center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is an atomic model developed by a scientist named Ernest Rutherford to describe how atomic number relates to atomic structure. See if you can unlock the code for hydrogen.”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participants 1 or 2 minutes to figure out the code. Then chart any patterns the group is able to identify and reveal the information about hydrogen at the bottom of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“So atomic number indicates how many electrons are in an atom. Hydrogen has 1 electron to match its atomic number of 1. Hydrogen also has a mass of about 1 atomic mass units (amu), which indicates the nucleus of hydrogen has 1 proton. In the end, the number of protons and electrons balance each other.”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Someone in the group may wonder why the mass of hydrogen is 1.008 instead of exactly 1.00. Explain that this is a </a:t>
            </a:r>
            <a:r>
              <a:rPr lang="en-US" sz="1200" i="1" kern="1200" dirty="0">
                <a:solidFill>
                  <a:schemeClr val="tx1"/>
                </a:solidFill>
                <a:latin typeface="+mn-lt"/>
                <a:ea typeface="+mn-ea"/>
                <a:cs typeface="+mn-cs"/>
              </a:rPr>
              <a:t>weighted average</a:t>
            </a:r>
            <a:r>
              <a:rPr lang="en-US" sz="1200" kern="1200" dirty="0">
                <a:solidFill>
                  <a:schemeClr val="tx1"/>
                </a:solidFill>
                <a:latin typeface="+mn-lt"/>
                <a:ea typeface="+mn-ea"/>
                <a:cs typeface="+mn-cs"/>
              </a:rPr>
              <a:t> that also accounts for hydrogen isotopes that can have various numbers of neutrons in the nucleus. But since this is rare, it should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 emphasized.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Next, have participants try to unlock the code for oxygen. Then reveal and discuss the information about oxygen at the bottom of the slide.</a:t>
            </a:r>
            <a:r>
              <a:rPr lang="en-US" dirty="0"/>
              <a:t> </a:t>
            </a:r>
            <a:endParaRPr lang="en-US" sz="1200" kern="1200" dirty="0">
              <a:solidFill>
                <a:schemeClr val="tx1"/>
              </a:solidFill>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819786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solidFill>
                  <a:prstClr val="black"/>
                </a:solidFill>
              </a:rPr>
              <a:t>Chemistry: McMurry and Fay, 6th Edition</a:t>
            </a:r>
          </a:p>
          <a:p>
            <a:r>
              <a:rPr lang="en-US" dirty="0">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10:14:28 AM</a:t>
            </a:fld>
            <a:endParaRPr lang="en-US" dirty="0">
              <a:solidFill>
                <a:prstClr val="black"/>
              </a:solidFill>
            </a:endParaRPr>
          </a:p>
        </p:txBody>
      </p:sp>
      <p:sp>
        <p:nvSpPr>
          <p:cNvPr id="10" name="Rectangle 6"/>
          <p:cNvSpPr>
            <a:spLocks noGrp="1" noChangeArrowheads="1"/>
          </p:cNvSpPr>
          <p:nvPr>
            <p:ph type="ftr" sz="quarter" idx="4"/>
          </p:nvPr>
        </p:nvSpPr>
        <p:spPr>
          <a:ln/>
        </p:spPr>
        <p:txBody>
          <a:bodyPr/>
          <a:lstStyle/>
          <a:p>
            <a:r>
              <a:rPr lang="en-US" dirty="0">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46</a:t>
            </a:fld>
            <a:endParaRPr lang="en-US" dirty="0">
              <a:solidFill>
                <a:prstClr val="black"/>
              </a:solidFill>
            </a:endParaRPr>
          </a:p>
        </p:txBody>
      </p:sp>
      <p:sp>
        <p:nvSpPr>
          <p:cNvPr id="138242" name="Rectangle 2"/>
          <p:cNvSpPr txBox="1">
            <a:spLocks noGrp="1" noChangeArrowheads="1"/>
          </p:cNvSpPr>
          <p:nvPr/>
        </p:nvSpPr>
        <p:spPr bwMode="auto">
          <a:xfrm>
            <a:off x="0" y="0"/>
            <a:ext cx="4720661" cy="44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4870524" y="0"/>
            <a:ext cx="1873278" cy="44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dirty="0">
              <a:solidFill>
                <a:prstClr val="black"/>
              </a:solidFill>
              <a:latin typeface="Verdana" charset="0"/>
            </a:endParaRPr>
          </a:p>
        </p:txBody>
      </p:sp>
      <p:sp>
        <p:nvSpPr>
          <p:cNvPr id="138244" name="Rectangle 6"/>
          <p:cNvSpPr txBox="1">
            <a:spLocks noGrp="1" noChangeArrowheads="1"/>
          </p:cNvSpPr>
          <p:nvPr/>
        </p:nvSpPr>
        <p:spPr bwMode="auto">
          <a:xfrm>
            <a:off x="0" y="8463597"/>
            <a:ext cx="4420935" cy="44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4570799" y="8463597"/>
            <a:ext cx="2173003" cy="44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46</a:t>
            </a:fld>
            <a:endParaRPr lang="en-US" sz="1200" dirty="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1144588" y="666750"/>
            <a:ext cx="4454525" cy="33416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899174" y="4231798"/>
            <a:ext cx="4945454" cy="400907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sz="1200" b="0" kern="1200" dirty="0">
                <a:solidFill>
                  <a:schemeClr val="tx1"/>
                </a:solidFill>
                <a:latin typeface="+mn-lt"/>
                <a:ea typeface="+mn-ea"/>
                <a:cs typeface="+mn-cs"/>
              </a:rPr>
              <a:t>10</a:t>
            </a:r>
            <a:r>
              <a:rPr lang="en-US" sz="1200" b="0" kern="1200" baseline="0" dirty="0">
                <a:solidFill>
                  <a:schemeClr val="tx1"/>
                </a:solidFill>
                <a:latin typeface="+mn-lt"/>
                <a:ea typeface="+mn-ea"/>
                <a:cs typeface="+mn-cs"/>
              </a:rPr>
              <a:t> min</a:t>
            </a:r>
          </a:p>
          <a:p>
            <a:endParaRPr lang="en-US" sz="1200" b="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Initially h</a:t>
            </a:r>
            <a:r>
              <a:rPr lang="en-US" sz="1200" kern="1200" dirty="0">
                <a:solidFill>
                  <a:schemeClr val="tx1"/>
                </a:solidFill>
                <a:latin typeface="+mn-lt"/>
                <a:ea typeface="+mn-ea"/>
                <a:cs typeface="+mn-cs"/>
              </a:rPr>
              <a:t>ide the diagram on the slide.</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“Water molecules are made up of hydrogen and oxygen atoms. Each atom consists of a nucleus that contains protons (+) and neutrons (-). Protons are positively charged, and neutrons are neither positively nor negatively charged. The presence of negatively charged electrons balances the positive charge of the nucleus.”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“Imagine atoms with a positively charged nucleus and negatively charged electrons surrounding the nucleus. Draw a picture or model in your notebooks to illustrate why two atoms might bond with each other or be attracted to each other.”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work on their drawings, circulate around the room and remind them to include a nucleus in their models.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participants have completed their drawings, invite one or two volunteers to share them with the group. Then reveal the diagram of two atoms on the PowerPoint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“Notice that the positively charged nuclei of the two atoms in our diagram actually repel each other. This makes sense because two friends with tempers can’t usually coexist. But in all relationships, bond formation is a phenomenon that brings two atoms or two people together. In life, even when it’s difficult to get along with spouses, partners, other staff members, or teammates, we find a way to make things work because there is strength in numbers. In atoms bonding results from two nuclei sharing electrons. The attraction of the nuclei to the negatively charged electrons overcomes the repulsion mentioned earlier. Sharing electrons has a stabilizing effect and explains why bonds form between atoms. Likewise, sharing our resources as teachers has a stabilizing effect on our jobs from day to day.”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Following this discussion, have participants revise their drawings based on these ideas.</a:t>
            </a:r>
            <a:endParaRPr lang="en-US" b="0" dirty="0"/>
          </a:p>
        </p:txBody>
      </p:sp>
    </p:spTree>
    <p:extLst>
      <p:ext uri="{BB962C8B-B14F-4D97-AF65-F5344CB8AC3E}">
        <p14:creationId xmlns:p14="http://schemas.microsoft.com/office/powerpoint/2010/main" val="990815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marL="0" lvl="1"/>
            <a:r>
              <a:rPr lang="en-US" sz="1200" kern="1200" dirty="0">
                <a:solidFill>
                  <a:schemeClr val="tx1"/>
                </a:solidFill>
                <a:latin typeface="+mn-lt"/>
                <a:ea typeface="+mn-ea"/>
                <a:cs typeface="+mn-cs"/>
              </a:rPr>
              <a:t>a. “Gilbert Lewis, a professor from UC Berkeley, was the first scientist to propose the dot-structure model to illustrate electrons in 1916. Lewis displayed only the outermost electrons in the outermost shell because bonds are made using the outermost surface of an atom. Electrons in the inner core are unaffected. Likewise, humans typically form initial bonds and attractions based on outward appearances. We don’t form close friendships until we really get to know what others are like at the core. Atoms are the same.”</a:t>
            </a:r>
          </a:p>
          <a:p>
            <a:pPr marL="0"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use this Lewis dot-structure model to show how hydrogen and oxygen atoms share electrons by forming bonds:</a:t>
            </a:r>
          </a:p>
          <a:p>
            <a:r>
              <a:rPr lang="en-US" sz="1200" kern="1200" dirty="0">
                <a:solidFill>
                  <a:schemeClr val="tx1"/>
                </a:solidFill>
                <a:latin typeface="+mn-lt"/>
                <a:ea typeface="+mn-ea"/>
                <a:cs typeface="+mn-cs"/>
              </a:rPr>
              <a:t> </a:t>
            </a:r>
          </a:p>
          <a:p>
            <a:pPr marL="2286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1:</a:t>
            </a:r>
            <a:r>
              <a:rPr lang="en-US" sz="1200" kern="1200" dirty="0">
                <a:solidFill>
                  <a:schemeClr val="tx1"/>
                </a:solidFill>
                <a:latin typeface="+mn-lt"/>
                <a:ea typeface="+mn-ea"/>
                <a:cs typeface="+mn-cs"/>
              </a:rPr>
              <a:t> A water molecule has 1 oxygen atom with 6 outer-shell electrons and 2 hydrogen atoms with 1 outer-shell electron.</a:t>
            </a:r>
          </a:p>
          <a:p>
            <a:pPr marL="2286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2:</a:t>
            </a:r>
            <a:r>
              <a:rPr lang="en-US" sz="1200" kern="1200" dirty="0">
                <a:solidFill>
                  <a:schemeClr val="tx1"/>
                </a:solidFill>
                <a:latin typeface="+mn-lt"/>
                <a:ea typeface="+mn-ea"/>
                <a:cs typeface="+mn-cs"/>
              </a:rPr>
              <a:t> Each hydrogen atom needs to share 1 electron from the oxygen atom (and vice versa) to gain stability. So the atoms arrange themselves to make this a reality.</a:t>
            </a:r>
          </a:p>
          <a:p>
            <a:pPr marL="2286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3:</a:t>
            </a:r>
            <a:r>
              <a:rPr lang="en-US" sz="1200" kern="1200" dirty="0">
                <a:solidFill>
                  <a:schemeClr val="tx1"/>
                </a:solidFill>
                <a:latin typeface="+mn-lt"/>
                <a:ea typeface="+mn-ea"/>
                <a:cs typeface="+mn-cs"/>
              </a:rPr>
              <a:t> Once the atoms are close enough, the electrons are shared, and two bonds are formed.</a:t>
            </a:r>
          </a:p>
          <a:p>
            <a:pPr marL="2286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4:</a:t>
            </a:r>
            <a:r>
              <a:rPr lang="en-US" sz="1200" kern="1200" dirty="0">
                <a:solidFill>
                  <a:schemeClr val="tx1"/>
                </a:solidFill>
                <a:latin typeface="+mn-lt"/>
                <a:ea typeface="+mn-ea"/>
                <a:cs typeface="+mn-cs"/>
              </a:rPr>
              <a:t> A single line between these bonds indicates that the electrons of each atom are being shared.”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Explain that the additional electrons surrounding the oxygen atom are fundamental to the behavior of water in a solid, liquid, or gaseous state, but this isn’t essential information for 2nd graders.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887515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7 min</a:t>
            </a:r>
          </a:p>
          <a:p>
            <a:endParaRPr lang="en-US" sz="1200" u="non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“The Lewis dot-structure theory has been awarded four Nobel Prizes in chemistry and physics over the years. Our students won’t need to know the theory itself, but they’ll need to recognize water as a molecule with one oxygen and two hydrogen atoms and be able to draw a Mickey Mouse model. As teachers, we need to develop deeper understandings of these ideas than our students so we can challenge their thinking appropriately.”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kern="1200" dirty="0">
                <a:solidFill>
                  <a:schemeClr val="tx1"/>
                </a:solidFill>
                <a:effectLst/>
                <a:latin typeface="+mn-lt"/>
                <a:ea typeface="+mn-ea"/>
                <a:cs typeface="+mn-cs"/>
              </a:rPr>
              <a:t>Build a water molecule using a ball-and-stick model in which the wooden pegs represent a bond. Then have participants take 5 minutes to draw three Mickey Mouse water molecules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hydrogen atoms are drawn as smaller circles because hydrogen has a smaller mass and fewer electron shells. This explains why the hydrogen atoms are shown as the ears on Mickey’s head, while the larger oxygen atom represents his head.”</a:t>
            </a:r>
            <a:endParaRPr lang="en-US" u="none"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588584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“In the lessons on matter, we’ll use a Lego model to help our students understand water from a molecular perspective.”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3.1 (Lego Model) in their lesson plans binders;</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walk them through the information on the Lego model.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“One Lego brick in our model represents one atom, the smallest piece of matter students will need to be familiar with. Lego bricks of different colors represent different kinds of atoms, such as carbon, hydrogen, and oxygen.”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15915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r>
              <a:rPr lang="en-US" dirty="0"/>
              <a:t>a. Let participants know they’ll be learning more about the RESPeCT PD program and STeLLA teaching strategies as they experience firsthand what it means to perform videocase-based lesson analysis.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dirty="0"/>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1 min</a:t>
            </a:r>
          </a:p>
          <a:p>
            <a:endParaRPr lang="en-US" sz="1200" u="non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“Our students will also need to know about molecules. A molecule forms when two or more atoms join together in a bond. Different combinations of atoms form different kinds of matter. A water molecule is made up of two hydrogen atoms and one oxygen atom, or two white Lego bricks and one red Lego brick like the Lego model on the slide. This model has the same arrangement or configuration of atoms as the Mickey Mouse or ball-and-stick model.” </a:t>
            </a:r>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873500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5 min</a:t>
            </a:r>
          </a:p>
          <a:p>
            <a:endParaRPr lang="en-US" sz="1200" u="none" kern="1200" dirty="0">
              <a:solidFill>
                <a:schemeClr val="tx1"/>
              </a:solidFill>
              <a:effectLst/>
              <a:latin typeface="+mn-lt"/>
              <a:ea typeface="+mn-ea"/>
              <a:cs typeface="+mn-cs"/>
            </a:endParaRPr>
          </a:p>
          <a:p>
            <a:pPr marL="0" indent="0">
              <a:buAutoNum type="alphaLcPeriod"/>
            </a:pPr>
            <a:r>
              <a:rPr lang="en-US" sz="1200" kern="1200" dirty="0">
                <a:solidFill>
                  <a:schemeClr val="tx1"/>
                </a:solidFill>
                <a:latin typeface="+mn-lt"/>
                <a:ea typeface="+mn-ea"/>
                <a:cs typeface="+mn-cs"/>
              </a:rPr>
              <a:t> Distribute handout 1.6 (My Lego Model—Analogy Map).</a:t>
            </a:r>
          </a:p>
          <a:p>
            <a:pPr marL="0" indent="0">
              <a:buAutoNum type="alphaLcPeriod"/>
            </a:pPr>
            <a:endParaRPr lang="en-US" sz="1200" b="1" kern="1200" dirty="0">
              <a:solidFill>
                <a:schemeClr val="tx1"/>
              </a:solidFill>
              <a:effectLst/>
              <a:latin typeface="+mn-lt"/>
              <a:ea typeface="+mn-ea"/>
              <a:cs typeface="+mn-cs"/>
            </a:endParaRPr>
          </a:p>
          <a:p>
            <a:pPr marL="0" indent="0">
              <a:buAutoNum type="alphaLcPeriod"/>
            </a:pP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Individuals/pairs:</a:t>
            </a:r>
            <a:r>
              <a:rPr lang="en-US" sz="1200" kern="1200" dirty="0">
                <a:solidFill>
                  <a:schemeClr val="tx1"/>
                </a:solidFill>
                <a:effectLst/>
                <a:latin typeface="+mn-lt"/>
                <a:ea typeface="+mn-ea"/>
                <a:cs typeface="+mn-cs"/>
              </a:rPr>
              <a:t> “To test your understandings of the Lego model, I’d like you to complete this analogy map and then share your answers with an elbow partner.”</a:t>
            </a:r>
          </a:p>
          <a:p>
            <a:pPr marL="0" indent="0">
              <a:buAutoNum type="alphaLcPeriod"/>
            </a:pPr>
            <a:endParaRPr lang="en-US" sz="1200" kern="1200" dirty="0">
              <a:solidFill>
                <a:schemeClr val="tx1"/>
              </a:solidFill>
              <a:effectLst/>
              <a:latin typeface="+mn-lt"/>
              <a:ea typeface="+mn-ea"/>
              <a:cs typeface="+mn-cs"/>
            </a:endParaRPr>
          </a:p>
          <a:p>
            <a:pPr marL="0" indent="0">
              <a:buAutoNum type="alphaLcPeriod"/>
            </a:pPr>
            <a:r>
              <a:rPr lang="en-US" sz="1200" kern="1200" dirty="0">
                <a:solidFill>
                  <a:schemeClr val="tx1"/>
                </a:solidFill>
                <a:effectLst/>
                <a:latin typeface="+mn-lt"/>
                <a:ea typeface="+mn-ea"/>
                <a:cs typeface="+mn-cs"/>
              </a:rPr>
              <a:t> Walk participants through the first sentence on the slide to make sure they understand how to complete the handout.</a:t>
            </a:r>
          </a:p>
          <a:p>
            <a:pPr marL="0" indent="0">
              <a:buAutoNum type="alphaLcPeriod"/>
            </a:pPr>
            <a:endParaRPr lang="en-US" sz="1200" b="1"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Invite participants to share their answers from the analogy map. Then display and discuss the answer key from lesson handout 4.2 (My Lego Model—Analogy Map [Teacher Master]).</a:t>
            </a:r>
            <a:endParaRPr lang="en-US" sz="18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522516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7 min</a:t>
            </a:r>
          </a:p>
          <a:p>
            <a:pPr defTabSz="931774">
              <a:defRPr/>
            </a:pPr>
            <a:endParaRPr lang="en-US" dirty="0"/>
          </a:p>
          <a:p>
            <a:r>
              <a:rPr lang="en-US" sz="1200" kern="1200" dirty="0">
                <a:solidFill>
                  <a:schemeClr val="tx1"/>
                </a:solidFill>
                <a:latin typeface="+mn-lt"/>
                <a:ea typeface="+mn-ea"/>
                <a:cs typeface="+mn-cs"/>
              </a:rPr>
              <a:t>a. Review the focus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“Reflect on this question for a moment. Then answer it in your science notebooks using ideas about the molecular structure of water from our investigations.”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answers to the focus question and record key ideas on chart paper.</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dirty="0"/>
          </a:p>
        </p:txBody>
      </p:sp>
    </p:spTree>
    <p:extLst>
      <p:ext uri="{BB962C8B-B14F-4D97-AF65-F5344CB8AC3E}">
        <p14:creationId xmlns:p14="http://schemas.microsoft.com/office/powerpoint/2010/main" val="2228205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Less than 1 min</a:t>
            </a:r>
          </a:p>
          <a:p>
            <a:pPr defTabSz="931774">
              <a:defRPr/>
            </a:pPr>
            <a:endParaRPr lang="en-US" dirty="0"/>
          </a:p>
          <a:p>
            <a:r>
              <a:rPr lang="en-US" sz="1200" kern="1200" dirty="0">
                <a:solidFill>
                  <a:schemeClr val="tx1"/>
                </a:solidFill>
                <a:latin typeface="+mn-lt"/>
                <a:ea typeface="+mn-ea"/>
                <a:cs typeface="+mn-cs"/>
              </a:rPr>
              <a:t>a. “Next, we’ll explore the focus question, </a:t>
            </a:r>
            <a:r>
              <a:rPr lang="en-US" sz="1200" i="1" kern="1200" dirty="0">
                <a:solidFill>
                  <a:schemeClr val="tx1"/>
                </a:solidFill>
                <a:latin typeface="+mn-lt"/>
                <a:ea typeface="+mn-ea"/>
                <a:cs typeface="+mn-cs"/>
              </a:rPr>
              <a:t>How are water molecules arranged in an ice cube?</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dirty="0"/>
          </a:p>
        </p:txBody>
      </p:sp>
    </p:spTree>
    <p:extLst>
      <p:ext uri="{BB962C8B-B14F-4D97-AF65-F5344CB8AC3E}">
        <p14:creationId xmlns:p14="http://schemas.microsoft.com/office/powerpoint/2010/main" val="2228205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solidFill>
                  <a:prstClr val="black"/>
                </a:solidFill>
              </a:rPr>
              <a:t>Chemistry: McMurry and Fay, 6th Edition</a:t>
            </a:r>
          </a:p>
          <a:p>
            <a:r>
              <a:rPr lang="en-US" dirty="0">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10:14:28 AM</a:t>
            </a:fld>
            <a:endParaRPr lang="en-US" dirty="0">
              <a:solidFill>
                <a:prstClr val="black"/>
              </a:solidFill>
            </a:endParaRPr>
          </a:p>
        </p:txBody>
      </p:sp>
      <p:sp>
        <p:nvSpPr>
          <p:cNvPr id="10" name="Rectangle 6"/>
          <p:cNvSpPr>
            <a:spLocks noGrp="1" noChangeArrowheads="1"/>
          </p:cNvSpPr>
          <p:nvPr>
            <p:ph type="ftr" sz="quarter" idx="4"/>
          </p:nvPr>
        </p:nvSpPr>
        <p:spPr>
          <a:ln/>
        </p:spPr>
        <p:txBody>
          <a:bodyPr/>
          <a:lstStyle/>
          <a:p>
            <a:r>
              <a:rPr lang="en-US" dirty="0">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54</a:t>
            </a:fld>
            <a:endParaRPr lang="en-US" dirty="0">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dirty="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54</a:t>
            </a:fld>
            <a:endParaRPr lang="en-US" sz="1200" dirty="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t>1</a:t>
            </a:r>
            <a:r>
              <a:rPr lang="en-US" baseline="0" dirty="0"/>
              <a:t> min</a:t>
            </a:r>
          </a:p>
          <a:p>
            <a:endParaRPr lang="en-US" baseline="0" dirty="0"/>
          </a:p>
          <a:p>
            <a:r>
              <a:rPr lang="en-US" sz="1200" kern="1200" dirty="0">
                <a:solidFill>
                  <a:schemeClr val="tx1"/>
                </a:solidFill>
                <a:latin typeface="+mn-lt"/>
                <a:ea typeface="+mn-ea"/>
                <a:cs typeface="+mn-cs"/>
              </a:rPr>
              <a:t>a. “Ice is water in its </a:t>
            </a:r>
            <a:r>
              <a:rPr lang="en-US" sz="1200" i="1" kern="1200" dirty="0">
                <a:solidFill>
                  <a:schemeClr val="tx1"/>
                </a:solidFill>
                <a:latin typeface="+mn-lt"/>
                <a:ea typeface="+mn-ea"/>
                <a:cs typeface="+mn-cs"/>
              </a:rPr>
              <a:t>solid</a:t>
            </a:r>
            <a:r>
              <a:rPr lang="en-US" sz="1200" kern="1200" dirty="0">
                <a:solidFill>
                  <a:schemeClr val="tx1"/>
                </a:solidFill>
                <a:latin typeface="+mn-lt"/>
                <a:ea typeface="+mn-ea"/>
                <a:cs typeface="+mn-cs"/>
              </a:rPr>
              <a:t> form or state. We can find ice in a variety of shapes and sizes, including a cube, a block, a wedge, a sliver, or a slab. The molecules in a solid are arranged in a rigid, lattice-like structure, so a common characteristic of a solid like ice is that it holds its shape. The arrangement of the molecules</a:t>
            </a:r>
            <a:r>
              <a:rPr lang="en-US" sz="1200" kern="1200" baseline="0" dirty="0">
                <a:solidFill>
                  <a:schemeClr val="tx1"/>
                </a:solidFill>
                <a:latin typeface="+mn-lt"/>
                <a:ea typeface="+mn-ea"/>
                <a:cs typeface="+mn-cs"/>
              </a:rPr>
              <a:t> is the key!</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look more closely at how water molecules are arranged in an ice cube.”</a:t>
            </a:r>
          </a:p>
          <a:p>
            <a:endParaRPr lang="en-US" dirty="0"/>
          </a:p>
        </p:txBody>
      </p:sp>
    </p:spTree>
    <p:extLst>
      <p:ext uri="{BB962C8B-B14F-4D97-AF65-F5344CB8AC3E}">
        <p14:creationId xmlns:p14="http://schemas.microsoft.com/office/powerpoint/2010/main" val="11105545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solidFill>
                  <a:prstClr val="black"/>
                </a:solidFill>
              </a:rPr>
              <a:t>Chemistry: McMurry and Fay, 6th Edition</a:t>
            </a:r>
          </a:p>
          <a:p>
            <a:r>
              <a:rPr lang="en-US" dirty="0">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10:14:28 AM</a:t>
            </a:fld>
            <a:endParaRPr lang="en-US" dirty="0">
              <a:solidFill>
                <a:prstClr val="black"/>
              </a:solidFill>
            </a:endParaRPr>
          </a:p>
        </p:txBody>
      </p:sp>
      <p:sp>
        <p:nvSpPr>
          <p:cNvPr id="10" name="Rectangle 6"/>
          <p:cNvSpPr>
            <a:spLocks noGrp="1" noChangeArrowheads="1"/>
          </p:cNvSpPr>
          <p:nvPr>
            <p:ph type="ftr" sz="quarter" idx="4"/>
          </p:nvPr>
        </p:nvSpPr>
        <p:spPr>
          <a:ln/>
        </p:spPr>
        <p:txBody>
          <a:bodyPr/>
          <a:lstStyle/>
          <a:p>
            <a:r>
              <a:rPr lang="en-US" dirty="0">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55</a:t>
            </a:fld>
            <a:endParaRPr lang="en-US" dirty="0">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dirty="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55</a:t>
            </a:fld>
            <a:endParaRPr lang="en-US" sz="1200" dirty="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sz="1200" dirty="0">
                <a:latin typeface="+mn-lt"/>
                <a:cs typeface="Calibri"/>
              </a:rPr>
              <a:t>15</a:t>
            </a:r>
            <a:r>
              <a:rPr lang="en-US" sz="1200" baseline="0" dirty="0">
                <a:latin typeface="+mn-lt"/>
                <a:cs typeface="Calibri"/>
              </a:rPr>
              <a:t> min</a:t>
            </a:r>
          </a:p>
          <a:p>
            <a:endParaRPr lang="en-US" sz="1200" baseline="0" dirty="0">
              <a:latin typeface="+mn-lt"/>
              <a:cs typeface="Calibri"/>
            </a:endParaRPr>
          </a:p>
          <a:p>
            <a:r>
              <a:rPr lang="en-US" sz="1200" kern="1200" dirty="0">
                <a:solidFill>
                  <a:schemeClr val="tx1"/>
                </a:solidFill>
                <a:latin typeface="+mn-lt"/>
                <a:ea typeface="+mn-ea"/>
                <a:cs typeface="+mn-cs"/>
              </a:rPr>
              <a:t>a. “To help us to visualize how molecules are arranged in a solid state, we’ll work in small groups to build a lattice model using a small cardboard box to represent an ice cube and Legos to represent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water molecules that</a:t>
            </a:r>
            <a:r>
              <a:rPr lang="en-US" sz="1200" kern="1200" baseline="0" dirty="0">
                <a:solidFill>
                  <a:schemeClr val="tx1"/>
                </a:solidFill>
                <a:latin typeface="+mn-lt"/>
                <a:ea typeface="+mn-ea"/>
                <a:cs typeface="+mn-cs"/>
              </a:rPr>
              <a:t> make up an ice cube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form small groups;</a:t>
            </a:r>
            <a:r>
              <a:rPr lang="en-US" sz="1200" kern="1200" baseline="0" dirty="0">
                <a:solidFill>
                  <a:schemeClr val="tx1"/>
                </a:solidFill>
                <a:latin typeface="+mn-lt"/>
                <a:ea typeface="+mn-ea"/>
                <a:cs typeface="+mn-cs"/>
              </a:rPr>
              <a:t> then give each group a set of red and white Legos and a small cardboard box.</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“First, make six Lego water molecules using the red and white Lego bricks. Then arrange the molecules in the cardboard box so they all fit. The only rule is that you can’t take the water molecules apart to fit them in the box. Their Mickey Mouse structure must remain intact inside the box.”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Don’t tell participants how to arrange the Legos in the box. Simply encourage them to use their creativity.</a:t>
            </a:r>
            <a:r>
              <a:rPr lang="en-US" dirty="0"/>
              <a:t> </a:t>
            </a:r>
            <a:endParaRPr lang="en-US" sz="1200" kern="1200" dirty="0">
              <a:solidFill>
                <a:schemeClr val="tx1"/>
              </a:solidFill>
              <a:latin typeface="+mn-lt"/>
              <a:ea typeface="+mn-ea"/>
              <a:cs typeface="+mn-cs"/>
            </a:endParaRPr>
          </a:p>
          <a:p>
            <a:endParaRPr lang="en-US" sz="1200" dirty="0">
              <a:latin typeface="+mn-lt"/>
              <a:cs typeface="Calibri"/>
            </a:endParaRPr>
          </a:p>
        </p:txBody>
      </p:sp>
    </p:spTree>
    <p:extLst>
      <p:ext uri="{BB962C8B-B14F-4D97-AF65-F5344CB8AC3E}">
        <p14:creationId xmlns:p14="http://schemas.microsoft.com/office/powerpoint/2010/main" val="3016450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solidFill>
                  <a:prstClr val="black"/>
                </a:solidFill>
              </a:rPr>
              <a:t>Chemistry: McMurry and Fay, 6th Edition</a:t>
            </a:r>
          </a:p>
          <a:p>
            <a:r>
              <a:rPr lang="en-US" dirty="0">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10:14:28 AM</a:t>
            </a:fld>
            <a:endParaRPr lang="en-US" dirty="0">
              <a:solidFill>
                <a:prstClr val="black"/>
              </a:solidFill>
            </a:endParaRPr>
          </a:p>
        </p:txBody>
      </p:sp>
      <p:sp>
        <p:nvSpPr>
          <p:cNvPr id="10" name="Rectangle 6"/>
          <p:cNvSpPr>
            <a:spLocks noGrp="1" noChangeArrowheads="1"/>
          </p:cNvSpPr>
          <p:nvPr>
            <p:ph type="ftr" sz="quarter" idx="4"/>
          </p:nvPr>
        </p:nvSpPr>
        <p:spPr>
          <a:ln/>
        </p:spPr>
        <p:txBody>
          <a:bodyPr/>
          <a:lstStyle/>
          <a:p>
            <a:r>
              <a:rPr lang="en-US" dirty="0">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56</a:t>
            </a:fld>
            <a:endParaRPr lang="en-US" dirty="0">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dirty="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56</a:t>
            </a:fld>
            <a:endParaRPr lang="en-US" sz="1200" dirty="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t>12</a:t>
            </a:r>
            <a:r>
              <a:rPr lang="en-US" baseline="0" dirty="0"/>
              <a:t> min</a:t>
            </a:r>
          </a:p>
          <a:p>
            <a:endParaRPr lang="en-US" baseline="0" dirty="0"/>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“Now draw a box with four quadrants on a blank page in your science notebooks. In the bottom left quadrant, draw six Mickey Mouse water molecules that look similar to the Lego ice molecules you arranged in the cardboard box.”</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Give participants 1 minute to draw their solid water molecules.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share your diagrams with an elbow partner. See if you can find any similarities between your drawings.”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drawings and descriptions with the group. Ask them to identify any similarities among the drawings.</a:t>
            </a:r>
            <a:endParaRPr lang="en-US" dirty="0"/>
          </a:p>
        </p:txBody>
      </p:sp>
    </p:spTree>
    <p:extLst>
      <p:ext uri="{BB962C8B-B14F-4D97-AF65-F5344CB8AC3E}">
        <p14:creationId xmlns:p14="http://schemas.microsoft.com/office/powerpoint/2010/main" val="2861600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solidFill>
                  <a:prstClr val="black"/>
                </a:solidFill>
              </a:rPr>
              <a:t>Chemistry: McMurry and Fay, 6th Edition</a:t>
            </a:r>
          </a:p>
          <a:p>
            <a:r>
              <a:rPr lang="en-US" dirty="0">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10:14:28 AM</a:t>
            </a:fld>
            <a:endParaRPr lang="en-US" dirty="0">
              <a:solidFill>
                <a:prstClr val="black"/>
              </a:solidFill>
            </a:endParaRPr>
          </a:p>
        </p:txBody>
      </p:sp>
      <p:sp>
        <p:nvSpPr>
          <p:cNvPr id="10" name="Rectangle 6"/>
          <p:cNvSpPr>
            <a:spLocks noGrp="1" noChangeArrowheads="1"/>
          </p:cNvSpPr>
          <p:nvPr>
            <p:ph type="ftr" sz="quarter" idx="4"/>
          </p:nvPr>
        </p:nvSpPr>
        <p:spPr>
          <a:ln/>
        </p:spPr>
        <p:txBody>
          <a:bodyPr/>
          <a:lstStyle/>
          <a:p>
            <a:r>
              <a:rPr lang="en-US" dirty="0">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57</a:t>
            </a:fld>
            <a:endParaRPr lang="en-US" dirty="0">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dirty="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57</a:t>
            </a:fld>
            <a:endParaRPr lang="en-US" sz="1200" dirty="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sz="1200" baseline="0" dirty="0">
                <a:latin typeface="+mn-lt"/>
                <a:cs typeface="Calibri"/>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“Interestingly, scientists know that the molecules in solid water or ice vibrate in place. This helps them maintain a rigid, lattice-like structure.”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“Using your six Lego water molecules, see if you can figure out the overall configuration or arrangement of </a:t>
            </a:r>
            <a:r>
              <a:rPr lang="en-US" sz="1200" i="1" kern="1200" dirty="0">
                <a:solidFill>
                  <a:schemeClr val="tx1"/>
                </a:solidFill>
                <a:latin typeface="+mn-lt"/>
                <a:ea typeface="+mn-ea"/>
                <a:cs typeface="+mn-cs"/>
              </a:rPr>
              <a:t>solid water</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molecules in a larger system.”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Give small groups a few minutes to manipulate their Lego water molecules.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It will be interesting to see whether participants identify the H-bonds or temporary attractions between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hydrogen atoms of one water molecule and the oxygen atom of a neighboring molecule. The nonbonding electrons of the oxygen atoms in the Lewis dot structure are responsible for these intermolecular attractions, which are represented by the dotted lines in the lattice diagram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Show participants the large ice-lattice model like the one on the slide and discuss the hexagonal shape (configuration) of the six water molecules.</a:t>
            </a:r>
          </a:p>
        </p:txBody>
      </p:sp>
    </p:spTree>
    <p:extLst>
      <p:ext uri="{BB962C8B-B14F-4D97-AF65-F5344CB8AC3E}">
        <p14:creationId xmlns:p14="http://schemas.microsoft.com/office/powerpoint/2010/main" val="714782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solidFill>
                  <a:prstClr val="black"/>
                </a:solidFill>
              </a:rPr>
              <a:t>Chemistry: McMurry and Fay, 6th Edition</a:t>
            </a:r>
          </a:p>
          <a:p>
            <a:r>
              <a:rPr lang="en-US" dirty="0">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10:14:28 AM</a:t>
            </a:fld>
            <a:endParaRPr lang="en-US" dirty="0">
              <a:solidFill>
                <a:prstClr val="black"/>
              </a:solidFill>
            </a:endParaRPr>
          </a:p>
        </p:txBody>
      </p:sp>
      <p:sp>
        <p:nvSpPr>
          <p:cNvPr id="10" name="Rectangle 6"/>
          <p:cNvSpPr>
            <a:spLocks noGrp="1" noChangeArrowheads="1"/>
          </p:cNvSpPr>
          <p:nvPr>
            <p:ph type="ftr" sz="quarter" idx="4"/>
          </p:nvPr>
        </p:nvSpPr>
        <p:spPr>
          <a:ln/>
        </p:spPr>
        <p:txBody>
          <a:bodyPr/>
          <a:lstStyle/>
          <a:p>
            <a:r>
              <a:rPr lang="en-US" dirty="0">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58</a:t>
            </a:fld>
            <a:endParaRPr lang="en-US" dirty="0">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dirty="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58</a:t>
            </a:fld>
            <a:endParaRPr lang="en-US" sz="1200" dirty="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t>12</a:t>
            </a:r>
            <a:r>
              <a:rPr lang="en-US" baseline="0" dirty="0"/>
              <a:t> min</a:t>
            </a:r>
          </a:p>
          <a:p>
            <a:endParaRPr lang="en-US" baseline="0" dirty="0"/>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“Now in the bottom right quadrant of your box, draw six Mickey Mouse water molecules that look similar to the lattice-like structure that scientists use.”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Place the large ice-lattice model on the table for participants to refer to as they draw their molecules.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kern="1200" dirty="0">
                <a:solidFill>
                  <a:schemeClr val="tx1"/>
                </a:solidFill>
                <a:latin typeface="+mn-lt"/>
                <a:ea typeface="+mn-ea"/>
                <a:cs typeface="+mn-cs"/>
              </a:rPr>
              <a:t>Give participants 1 or</a:t>
            </a:r>
            <a:r>
              <a:rPr lang="en-US" sz="1200" kern="1200" baseline="0" dirty="0">
                <a:solidFill>
                  <a:schemeClr val="tx1"/>
                </a:solidFill>
                <a:latin typeface="+mn-lt"/>
                <a:ea typeface="+mn-ea"/>
                <a:cs typeface="+mn-cs"/>
              </a:rPr>
              <a:t> 2</a:t>
            </a:r>
            <a:r>
              <a:rPr lang="en-US" sz="1200" kern="1200" dirty="0">
                <a:solidFill>
                  <a:schemeClr val="tx1"/>
                </a:solidFill>
                <a:latin typeface="+mn-lt"/>
                <a:ea typeface="+mn-ea"/>
                <a:cs typeface="+mn-cs"/>
              </a:rPr>
              <a:t> minutes to draw their ice-lattice molecules.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share your ice-lattice diagrams with an elbow partner. Compare your drawings and discuss any similarities and differences you notice.”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drawings and descriptions with the group. Ask them to compare the drawings</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identify any similarities and differences.</a:t>
            </a:r>
          </a:p>
        </p:txBody>
      </p:sp>
    </p:spTree>
    <p:extLst>
      <p:ext uri="{BB962C8B-B14F-4D97-AF65-F5344CB8AC3E}">
        <p14:creationId xmlns:p14="http://schemas.microsoft.com/office/powerpoint/2010/main" val="28616000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8 min</a:t>
            </a:r>
          </a:p>
          <a:p>
            <a:pPr defTabSz="931774">
              <a:defRPr/>
            </a:pPr>
            <a:endParaRPr lang="en-US" dirty="0"/>
          </a:p>
          <a:p>
            <a:r>
              <a:rPr lang="en-US" sz="1200" kern="1200" dirty="0">
                <a:solidFill>
                  <a:schemeClr val="tx1"/>
                </a:solidFill>
                <a:latin typeface="+mn-lt"/>
                <a:ea typeface="+mn-ea"/>
                <a:cs typeface="+mn-cs"/>
              </a:rPr>
              <a:t>a. Review the focus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“Reflect on what we learned about matter and molecules during today’s content deepening session. Then answer this focus question in your science notebooks using ideas and evidence from our investigations.”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answers to the focus question and record key ideas on chart paper.</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dirty="0"/>
          </a:p>
        </p:txBody>
      </p:sp>
    </p:spTree>
    <p:extLst>
      <p:ext uri="{BB962C8B-B14F-4D97-AF65-F5344CB8AC3E}">
        <p14:creationId xmlns:p14="http://schemas.microsoft.com/office/powerpoint/2010/main" val="222820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Read the information on the slide.</a:t>
            </a:r>
          </a:p>
          <a:p>
            <a:endParaRPr lang="en-US" u="sng" dirty="0"/>
          </a:p>
          <a:p>
            <a:r>
              <a:rPr lang="en-US" dirty="0"/>
              <a:t>b. Emphasize the importance of these additions to the STeLLA approach. By integrating Common Core English language arts (ELA) and math standards into the science curriculum, the RESPeCT PD program enables teachers to invest more time in teaching science. The teaching strategies developed in the RESPeCT PD program are also valuable tools in other subject areas.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“Today’s investigations have a direct connection to NGSS standards.”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NGSS disciplinary core ideas on the slide. Then ask participants, “How did our content deepening activities address these core ideas? How would addressing these ideas in the classroom be valuable for our students?”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about these questions and then write their ideas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responses with the group. Record key ideas on chart paper.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7923683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t>
            </a:r>
            <a:r>
              <a:rPr lang="en-US" baseline="0" dirty="0"/>
              <a:t>min</a:t>
            </a:r>
          </a:p>
          <a:p>
            <a:endParaRPr lang="en-US" baseline="0" dirty="0"/>
          </a:p>
          <a:p>
            <a:r>
              <a:rPr lang="en-US" sz="1200" kern="1200" dirty="0">
                <a:solidFill>
                  <a:schemeClr val="tx1"/>
                </a:solidFill>
                <a:latin typeface="+mn-lt"/>
                <a:ea typeface="+mn-ea"/>
                <a:cs typeface="+mn-cs"/>
              </a:rPr>
              <a:t>a. Review the unit central questions on the slide and ask participants how they would answer these questions based on today’s content deepening work.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Avoid adding on to participants’ responses. Simply ask probe and challenge questions to ensure that participants express their ideas about matter in scientifically accurate ways.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“Tonight, make sure to read sections 1–4 in the Properties of Matter Content Background Document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in your lesson plans binders. As you review the ideas we talked about today, write down any questions you still have.”</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a:t>
            </a:r>
            <a:r>
              <a:rPr lang="en-US" sz="1200" kern="1200">
                <a:solidFill>
                  <a:schemeClr val="tx1"/>
                </a:solidFill>
                <a:latin typeface="+mn-lt"/>
                <a:ea typeface="+mn-ea"/>
                <a:cs typeface="+mn-cs"/>
              </a:rPr>
              <a:t>write this assignment</a:t>
            </a:r>
            <a:r>
              <a:rPr lang="en-US" sz="1200" kern="1200" baseline="0">
                <a:solidFill>
                  <a:schemeClr val="tx1"/>
                </a:solidFill>
                <a:latin typeface="+mn-lt"/>
                <a:ea typeface="+mn-ea"/>
                <a:cs typeface="+mn-cs"/>
              </a:rPr>
              <a:t> </a:t>
            </a:r>
            <a:r>
              <a:rPr lang="en-US" sz="1200" kern="1200" baseline="0" dirty="0">
                <a:solidFill>
                  <a:schemeClr val="tx1"/>
                </a:solidFill>
                <a:latin typeface="+mn-lt"/>
                <a:ea typeface="+mn-ea"/>
                <a:cs typeface="+mn-cs"/>
              </a:rPr>
              <a:t>in their science notebooks.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62</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Read the focus question on the slide.</a:t>
            </a:r>
          </a:p>
          <a:p>
            <a:endParaRPr lang="en-US" dirty="0"/>
          </a:p>
          <a:p>
            <a:r>
              <a:rPr lang="en-US" dirty="0"/>
              <a:t>b. “This visual on this slide tells us a little about the first part of our focus question: What are the STeLLA lenses and teaching strategies? As you can see, there are eight specific science teaching strategies to support the Student Thinking Lens.”</a:t>
            </a:r>
          </a:p>
          <a:p>
            <a:endParaRPr lang="en-US" b="1" dirty="0"/>
          </a:p>
          <a:p>
            <a:r>
              <a:rPr lang="en-US" dirty="0"/>
              <a:t>c. </a:t>
            </a:r>
            <a:r>
              <a:rPr lang="en-US" b="1" dirty="0"/>
              <a:t>Acknowledge:</a:t>
            </a:r>
            <a:r>
              <a:rPr lang="en-US" dirty="0"/>
              <a:t> “I know you have existing frameworks (ideas and language) regarding teaching and learning, and I expect you’ll continuously draw from them during the Summer Institute.”</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068311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63</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“Today we’ll begin learning about three of the Student Thinking Lens teaching strategies.”</a:t>
            </a:r>
          </a:p>
          <a:p>
            <a:endParaRPr lang="en-US" dirty="0"/>
          </a:p>
          <a:p>
            <a:r>
              <a:rPr lang="en-US" dirty="0"/>
              <a:t>b. Read the strategies highlighted on the slide.</a:t>
            </a:r>
          </a:p>
          <a:p>
            <a:endParaRPr lang="en-US" dirty="0"/>
          </a:p>
          <a:p>
            <a:r>
              <a:rPr lang="en-US" dirty="0"/>
              <a:t>c. “These three types of questions will help reveal, support, and challenge student thinking.”</a:t>
            </a:r>
          </a:p>
          <a:p>
            <a:endParaRPr lang="en-US" b="1" dirty="0"/>
          </a:p>
          <a:p>
            <a:r>
              <a:rPr lang="en-US" dirty="0"/>
              <a:t>d. </a:t>
            </a:r>
            <a:r>
              <a:rPr lang="en-US" b="1" dirty="0"/>
              <a:t>Emphasize:</a:t>
            </a:r>
            <a:r>
              <a:rPr lang="en-US" dirty="0"/>
              <a:t> “Even though we’re studying the strategies this summer, you’ll better understand them as you start trying them out in your teaching next fall.”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2119791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64</a:t>
            </a:fld>
            <a:endParaRPr 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r>
              <a:rPr lang="en-US" dirty="0"/>
              <a:t>a. Orient participants to the STeLLA strategies booklet. Forecast that you’ll come back to this resource repeatedly to ensure consistent use of ideas, meaning, and language that match the STeLLA conceptual framework.</a:t>
            </a:r>
          </a:p>
          <a:p>
            <a:endParaRPr lang="en-US" b="1" dirty="0"/>
          </a:p>
          <a:p>
            <a:r>
              <a:rPr lang="en-US" dirty="0"/>
              <a:t>b. </a:t>
            </a:r>
            <a:r>
              <a:rPr lang="en-US" b="1" dirty="0"/>
              <a:t>Individuals:</a:t>
            </a:r>
            <a:r>
              <a:rPr lang="en-US" dirty="0"/>
              <a:t> Have participants read about all three strategies and write on their blank STL Z-fold summary charts the purpose(s) and key features of each strategy. State that in the future, they’ll do this kind of reading and writing as homework. </a:t>
            </a:r>
          </a:p>
          <a:p>
            <a:endParaRPr lang="en-US" b="1" dirty="0"/>
          </a:p>
          <a:p>
            <a:r>
              <a:rPr lang="en-US" dirty="0"/>
              <a:t>c. </a:t>
            </a:r>
            <a:r>
              <a:rPr lang="en-US" b="1" dirty="0"/>
              <a:t>Pairs:</a:t>
            </a:r>
            <a:r>
              <a:rPr lang="en-US" dirty="0"/>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a:p>
            <a:endParaRPr lang="en-US" b="1" baseline="0" dirty="0"/>
          </a:p>
          <a:p>
            <a:endParaRPr lang="en-US" b="1" baseline="0"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868658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65</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r>
              <a:rPr lang="en-US" dirty="0"/>
              <a:t>a. As a group, discuss the purpose and key features of questions that elicit student ideas and predictions. Write these features on chart paper and hang the chart where it can be referenced later.</a:t>
            </a:r>
          </a:p>
          <a:p>
            <a:endParaRPr lang="en-US" dirty="0"/>
          </a:p>
          <a:p>
            <a:r>
              <a:rPr lang="en-US" dirty="0"/>
              <a:t>b. Sample chart:</a:t>
            </a:r>
          </a:p>
          <a:p>
            <a:endParaRPr lang="en-US" b="1" dirty="0"/>
          </a:p>
          <a:p>
            <a:r>
              <a:rPr lang="en-US" b="1" dirty="0"/>
              <a:t>Key Ideas about Elicit Questions</a:t>
            </a:r>
            <a:endParaRPr lang="en-US" dirty="0"/>
          </a:p>
          <a:p>
            <a:endParaRPr lang="en-US" b="1" dirty="0"/>
          </a:p>
          <a:p>
            <a:r>
              <a:rPr lang="en-US" b="1" dirty="0"/>
              <a:t>Purpose:</a:t>
            </a:r>
            <a:r>
              <a:rPr lang="en-US" dirty="0"/>
              <a:t> To reveal student’ ideas,  predictions, misconceptions, and experiences </a:t>
            </a:r>
            <a:r>
              <a:rPr lang="en-US" i="1" dirty="0"/>
              <a:t>before</a:t>
            </a:r>
            <a:r>
              <a:rPr lang="en-US" dirty="0"/>
              <a:t> they learn about the content.</a:t>
            </a:r>
          </a:p>
          <a:p>
            <a:endParaRPr lang="en-US" b="1" dirty="0"/>
          </a:p>
          <a:p>
            <a:r>
              <a:rPr lang="en-US" b="1" dirty="0"/>
              <a:t>Key features: </a:t>
            </a:r>
            <a:endParaRPr lang="en-US" dirty="0"/>
          </a:p>
          <a:p>
            <a:pPr marL="365739" indent="-182870">
              <a:buFont typeface="Arial" pitchFamily="34" charset="0"/>
              <a:buChar char="•"/>
            </a:pPr>
            <a:r>
              <a:rPr lang="en-US" dirty="0"/>
              <a:t>Asked anytime, but often at the beginning of a lesson </a:t>
            </a:r>
          </a:p>
          <a:p>
            <a:pPr marL="365739" indent="-182870">
              <a:buFont typeface="Arial" pitchFamily="34" charset="0"/>
              <a:buChar char="•"/>
            </a:pPr>
            <a:r>
              <a:rPr lang="en-US" dirty="0"/>
              <a:t>Phrased in everyday language that students can understand even before studying the related content </a:t>
            </a:r>
          </a:p>
          <a:p>
            <a:pPr marL="365739" indent="-182870">
              <a:buFont typeface="Arial" pitchFamily="34" charset="0"/>
              <a:buChar char="•"/>
            </a:pPr>
            <a:r>
              <a:rPr lang="en-US" dirty="0"/>
              <a:t>Addressed to multiple students (usually the whole class) </a:t>
            </a:r>
          </a:p>
          <a:p>
            <a:pPr marL="365739" indent="-182870">
              <a:buFont typeface="Arial" pitchFamily="34" charset="0"/>
              <a:buChar char="•"/>
            </a:pPr>
            <a:r>
              <a:rPr lang="en-US" dirty="0"/>
              <a:t>Reveals a variety of student ideas </a:t>
            </a:r>
          </a:p>
          <a:p>
            <a:pPr marL="365739" indent="-182870">
              <a:buFont typeface="Arial" pitchFamily="34" charset="0"/>
              <a:buChar char="•"/>
            </a:pPr>
            <a:r>
              <a:rPr lang="en-US" dirty="0"/>
              <a:t>Useful to teachers in adapting instruction </a:t>
            </a:r>
          </a:p>
          <a:p>
            <a:pPr marL="365739" indent="-182870">
              <a:buFont typeface="Arial" pitchFamily="34" charset="0"/>
              <a:buChar char="•"/>
            </a:pPr>
            <a:r>
              <a:rPr lang="en-US" dirty="0"/>
              <a:t>Useful to students so they see that others have different ideas </a:t>
            </a:r>
          </a:p>
          <a:p>
            <a:pPr marL="365739" indent="-182870">
              <a:buFont typeface="Arial" pitchFamily="34" charset="0"/>
              <a:buChar char="•"/>
            </a:pPr>
            <a:r>
              <a:rPr lang="en-US" dirty="0"/>
              <a:t>Can be a prediction </a:t>
            </a:r>
          </a:p>
          <a:p>
            <a:pPr marL="365739" indent="-182870">
              <a:buFont typeface="Arial" pitchFamily="34" charset="0"/>
              <a:buChar char="•"/>
            </a:pPr>
            <a:r>
              <a:rPr lang="en-US" dirty="0"/>
              <a:t>Can set up a discrepant event</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7352971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r>
              <a:rPr lang="en-US" dirty="0"/>
              <a:t>a. </a:t>
            </a:r>
            <a:r>
              <a:rPr lang="en-US" b="1" dirty="0"/>
              <a:t>Small groups (5 min):</a:t>
            </a:r>
            <a:r>
              <a:rPr lang="en-US" dirty="0"/>
              <a:t> Split participants into two groups—one group for probe questions, and one group for challenge questions. Have each group create a chart of the purpose and key features of the assigned strategy </a:t>
            </a:r>
            <a:r>
              <a:rPr lang="en-US" i="1" dirty="0"/>
              <a:t>from the STeLLA strategies booklet</a:t>
            </a:r>
            <a:r>
              <a:rPr lang="en-US" dirty="0"/>
              <a:t> (not from experience).</a:t>
            </a:r>
          </a:p>
          <a:p>
            <a:endParaRPr lang="en-US" b="1" dirty="0"/>
          </a:p>
          <a:p>
            <a:r>
              <a:rPr lang="en-US" dirty="0"/>
              <a:t>b. </a:t>
            </a:r>
            <a:r>
              <a:rPr lang="en-US" b="1" dirty="0"/>
              <a:t>Whole group (8 min):</a:t>
            </a:r>
            <a:r>
              <a:rPr lang="en-US" dirty="0"/>
              <a:t> Share the charts with the entire group. Encourage participants to add to, delete from, and modify them as needed to ensure they’re accurate and match the language in the strategies booklet.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dirty="0"/>
          </a:p>
        </p:txBody>
      </p:sp>
    </p:spTree>
    <p:extLst>
      <p:ext uri="{BB962C8B-B14F-4D97-AF65-F5344CB8AC3E}">
        <p14:creationId xmlns:p14="http://schemas.microsoft.com/office/powerpoint/2010/main" val="41499982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an elbow partner.”</a:t>
            </a:r>
          </a:p>
          <a:p>
            <a:endParaRPr lang="en-US" b="1" dirty="0"/>
          </a:p>
          <a:p>
            <a:r>
              <a:rPr lang="en-US" dirty="0"/>
              <a:t>b. </a:t>
            </a:r>
            <a:r>
              <a:rPr lang="en-US" b="1" dirty="0"/>
              <a:t>Whole-group share-out:</a:t>
            </a:r>
            <a:r>
              <a:rPr lang="en-US" dirty="0"/>
              <a:t> Have participants share their ideas with the group. </a:t>
            </a:r>
          </a:p>
          <a:p>
            <a:endParaRPr lang="en-US" b="1" dirty="0"/>
          </a:p>
          <a:p>
            <a:r>
              <a:rPr lang="en-US" b="1" dirty="0"/>
              <a:t>Key ideas about elicit questions versus probe questions: </a:t>
            </a:r>
            <a:endParaRPr lang="en-US" dirty="0"/>
          </a:p>
          <a:p>
            <a:pPr marL="137160" indent="-137160">
              <a:buFont typeface="Arial" pitchFamily="34" charset="0"/>
              <a:buChar char="•"/>
            </a:pPr>
            <a:r>
              <a:rPr lang="en-US" dirty="0"/>
              <a:t>Elicit questions are addressed to the whole class; probe questions are addressed to individual students.</a:t>
            </a:r>
          </a:p>
          <a:p>
            <a:pPr marL="137160" indent="-137160">
              <a:buFont typeface="Arial" pitchFamily="34" charset="0"/>
              <a:buChar char="•"/>
            </a:pPr>
            <a:r>
              <a:rPr lang="en-US" dirty="0"/>
              <a:t>Elicit questions are used before students have studied a concept; probe questions can be asked at any time.</a:t>
            </a:r>
          </a:p>
          <a:p>
            <a:pPr marL="137160" indent="-137160">
              <a:buFont typeface="Arial" pitchFamily="34" charset="0"/>
              <a:buChar char="•"/>
            </a:pPr>
            <a:r>
              <a:rPr lang="en-US" dirty="0"/>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dirty="0"/>
          </a:p>
        </p:txBody>
      </p:sp>
    </p:spTree>
    <p:extLst>
      <p:ext uri="{BB962C8B-B14F-4D97-AF65-F5344CB8AC3E}">
        <p14:creationId xmlns:p14="http://schemas.microsoft.com/office/powerpoint/2010/main" val="2669705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your elbow partner.”</a:t>
            </a:r>
          </a:p>
          <a:p>
            <a:endParaRPr lang="en-US" b="1" dirty="0"/>
          </a:p>
          <a:p>
            <a:r>
              <a:rPr lang="en-US" dirty="0"/>
              <a:t>b. </a:t>
            </a:r>
            <a:r>
              <a:rPr lang="en-US" b="1" dirty="0"/>
              <a:t>Whole-group share-out: </a:t>
            </a:r>
            <a:r>
              <a:rPr lang="en-US" dirty="0"/>
              <a:t>Have participants share their ideas with the group. </a:t>
            </a:r>
          </a:p>
          <a:p>
            <a:endParaRPr lang="en-US" b="1" dirty="0"/>
          </a:p>
          <a:p>
            <a:r>
              <a:rPr lang="en-US" b="1" dirty="0"/>
              <a:t>Key ideas about elicit/probe questions versus challenge questions:</a:t>
            </a:r>
            <a:endParaRPr lang="en-US" dirty="0"/>
          </a:p>
          <a:p>
            <a:pPr marL="137160" indent="-137160">
              <a:buFont typeface="Arial" pitchFamily="34" charset="0"/>
              <a:buChar char="•"/>
            </a:pPr>
            <a:r>
              <a:rPr lang="en-US" dirty="0"/>
              <a:t>Elicit and probe questions focus on understanding students’ existing ideas rather than trying to change students’ thinking. </a:t>
            </a:r>
          </a:p>
          <a:p>
            <a:pPr marL="137160" indent="-137160">
              <a:buFont typeface="Arial" pitchFamily="34" charset="0"/>
              <a:buChar char="•"/>
            </a:pPr>
            <a:r>
              <a:rPr lang="en-US" dirty="0"/>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dirty="0"/>
          </a:p>
        </p:txBody>
      </p:sp>
    </p:spTree>
    <p:extLst>
      <p:ext uri="{BB962C8B-B14F-4D97-AF65-F5344CB8AC3E}">
        <p14:creationId xmlns:p14="http://schemas.microsoft.com/office/powerpoint/2010/main" val="105393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Foreshadow:</a:t>
            </a:r>
            <a:r>
              <a:rPr lang="en-US" dirty="0"/>
              <a:t> “In a moment, we’ll review the details of a homework assignment related to the lesson plans you’ll be teaching in the upcoming school year.”</a:t>
            </a:r>
          </a:p>
          <a:p>
            <a:endParaRPr lang="en-US" dirty="0"/>
          </a:p>
          <a:p>
            <a:r>
              <a:rPr lang="en-US" dirty="0"/>
              <a:t>b. “But before we look at the assignment, let’s review the organization and contents of the lesson plans binder.” </a:t>
            </a:r>
          </a:p>
          <a:p>
            <a:endParaRPr lang="en-US" dirty="0"/>
          </a:p>
          <a:p>
            <a:r>
              <a:rPr lang="en-US" dirty="0"/>
              <a:t>c. Use the slide to guide participants through the binder contents.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dirty="0"/>
          </a:p>
        </p:txBody>
      </p:sp>
    </p:spTree>
    <p:extLst>
      <p:ext uri="{BB962C8B-B14F-4D97-AF65-F5344CB8AC3E}">
        <p14:creationId xmlns:p14="http://schemas.microsoft.com/office/powerpoint/2010/main" val="310264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dirty="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defTabSz="897301">
              <a:defRPr/>
            </a:pPr>
            <a:r>
              <a:rPr lang="en-US" b="0" dirty="0"/>
              <a:t>a. </a:t>
            </a:r>
            <a:r>
              <a:rPr lang="en-US" b="1" dirty="0"/>
              <a:t>The bottom line:</a:t>
            </a:r>
            <a:r>
              <a:rPr lang="en-US" dirty="0"/>
              <a:t> improving students’ science learning—a goal that has been reached in two previous research studies of this approach. </a:t>
            </a: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Remind participants of the various activities they’ve been involved in today.  </a:t>
            </a:r>
          </a:p>
          <a:p>
            <a:endParaRPr lang="en-US" b="1" dirty="0"/>
          </a:p>
          <a:p>
            <a:r>
              <a:rPr lang="en-US" dirty="0"/>
              <a:t>b. </a:t>
            </a:r>
            <a:r>
              <a:rPr lang="en-US" b="1" dirty="0"/>
              <a:t>Foreshadow:</a:t>
            </a:r>
            <a:r>
              <a:rPr lang="en-US" dirty="0"/>
              <a:t> Let participants know that you’re going to ask them to reflect on what they’ve learned from these activities.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dirty="0"/>
          </a:p>
        </p:txBody>
      </p:sp>
    </p:spTree>
    <p:extLst>
      <p:ext uri="{BB962C8B-B14F-4D97-AF65-F5344CB8AC3E}">
        <p14:creationId xmlns:p14="http://schemas.microsoft.com/office/powerpoint/2010/main" val="1853015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b="1" dirty="0"/>
              <a:t>Note:</a:t>
            </a:r>
            <a:r>
              <a:rPr lang="en-US" dirty="0"/>
              <a:t> If time </a:t>
            </a:r>
            <a:r>
              <a:rPr lang="en-US"/>
              <a:t>is running short</a:t>
            </a:r>
            <a:r>
              <a:rPr lang="en-US" dirty="0"/>
              <a:t>, you may want to skip the Turn and Talk or the entire slide.</a:t>
            </a:r>
          </a:p>
          <a:p>
            <a:endParaRPr lang="en-US" b="1" dirty="0"/>
          </a:p>
          <a:p>
            <a:r>
              <a:rPr lang="en-US" dirty="0"/>
              <a:t>a. </a:t>
            </a:r>
            <a:r>
              <a:rPr lang="en-US" b="1" dirty="0"/>
              <a:t>Turn and Talk:</a:t>
            </a:r>
            <a:r>
              <a:rPr lang="en-US" dirty="0"/>
              <a:t> “Discuss these questions with an elbow partner.” </a:t>
            </a:r>
          </a:p>
          <a:p>
            <a:endParaRPr lang="en-US" b="1" dirty="0"/>
          </a:p>
          <a:p>
            <a:r>
              <a:rPr lang="en-US" dirty="0"/>
              <a:t>b. </a:t>
            </a:r>
            <a:r>
              <a:rPr lang="en-US" b="1" dirty="0"/>
              <a:t>Whole-group share-out:</a:t>
            </a:r>
            <a:r>
              <a:rPr lang="en-US" dirty="0"/>
              <a:t> Invite participants to share their ideas with the group.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71</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828332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r>
              <a:rPr lang="en-US" dirty="0"/>
              <a:t>a. Assign each participant one of the lessons in the </a:t>
            </a:r>
            <a:r>
              <a:rPr lang="en-US" i="0" dirty="0"/>
              <a:t>Properties of Matter </a:t>
            </a:r>
            <a:r>
              <a:rPr lang="en-US" dirty="0"/>
              <a:t>lesson-plan sequence. There are five 2-part  lessons in this content area, with two additional extension lessons. Each teacher should take responsibility for one 2-part lesson. That is, Teacher 1 will study lessons 1a and 1b; Teacher 2 will study lessons 2a and 2b; and so forth.</a:t>
            </a:r>
          </a:p>
          <a:p>
            <a:endParaRPr lang="en-US" dirty="0"/>
          </a:p>
          <a:p>
            <a:r>
              <a:rPr lang="en-US" dirty="0"/>
              <a:t>b. If the study group is small, figure out who will be assigned an extra lesson (or when you, as the PD leader, will cover any extra lessons). </a:t>
            </a:r>
          </a:p>
          <a:p>
            <a:endParaRPr lang="en-US" dirty="0"/>
          </a:p>
          <a:p>
            <a:r>
              <a:rPr lang="en-US" dirty="0"/>
              <a:t>c. If the study group is large, assign lessons to more than one teacher later in the sequence. </a:t>
            </a:r>
          </a:p>
          <a:p>
            <a:endParaRPr lang="en-US" dirty="0"/>
          </a:p>
          <a:p>
            <a:r>
              <a:rPr lang="en-US" dirty="0"/>
              <a:t>d. Go over the homework sheet (handout 1.7) with participants. If time allows, have them read the assignment sheet before discussing. </a:t>
            </a: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72</a:t>
            </a:fld>
            <a:endParaRPr lang="en-US" dirty="0"/>
          </a:p>
        </p:txBody>
      </p:sp>
    </p:spTree>
    <p:extLst>
      <p:ext uri="{BB962C8B-B14F-4D97-AF65-F5344CB8AC3E}">
        <p14:creationId xmlns:p14="http://schemas.microsoft.com/office/powerpoint/2010/main" val="992951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Review the questions on the Daily Reflections sheet (handout 1.8).</a:t>
            </a:r>
          </a:p>
          <a:p>
            <a:endParaRPr lang="en-US" dirty="0"/>
          </a:p>
          <a:p>
            <a:r>
              <a:rPr lang="en-US" dirty="0"/>
              <a:t>b. Ask participants to think about these questions and write down their reflections.  </a:t>
            </a:r>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73</a:t>
            </a:fld>
            <a:endParaRPr lang="en-US" dirty="0"/>
          </a:p>
        </p:txBody>
      </p:sp>
    </p:spTree>
    <p:extLst>
      <p:ext uri="{BB962C8B-B14F-4D97-AF65-F5344CB8AC3E}">
        <p14:creationId xmlns:p14="http://schemas.microsoft.com/office/powerpoint/2010/main" val="347458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r>
              <a:rPr lang="en-US" dirty="0"/>
              <a:t>a. </a:t>
            </a:r>
            <a:r>
              <a:rPr lang="en-US" b="1" dirty="0"/>
              <a:t>Modify this slide to include the grade level of your study group and the names of the Teacher Leaders who will be facilitating the study-group sessions.</a:t>
            </a:r>
          </a:p>
          <a:p>
            <a:endParaRPr lang="en-US" dirty="0"/>
          </a:p>
          <a:p>
            <a:r>
              <a:rPr lang="en-US" dirty="0"/>
              <a:t>b. Formally introduce yourselves to the group.</a:t>
            </a:r>
          </a:p>
          <a:p>
            <a:pPr eaLnBrk="1" hangingPunct="1"/>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dirty="0"/>
          </a:p>
        </p:txBody>
      </p:sp>
    </p:spTree>
    <p:extLst>
      <p:ext uri="{BB962C8B-B14F-4D97-AF65-F5344CB8AC3E}">
        <p14:creationId xmlns:p14="http://schemas.microsoft.com/office/powerpoint/2010/main" val="51964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Many people are involved in organizing, planning, and leading this program, but the teacher-participants are the key to its success.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dirty="0"/>
          </a:p>
        </p:txBody>
      </p:sp>
    </p:spTree>
    <p:extLst>
      <p:ext uri="{BB962C8B-B14F-4D97-AF65-F5344CB8AC3E}">
        <p14:creationId xmlns:p14="http://schemas.microsoft.com/office/powerpoint/2010/main" val="3973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youtube.com/embed/7o4_PgJzreQ" TargetMode="External"/><Relationship Id="rId5" Type="http://schemas.openxmlformats.org/officeDocument/2006/relationships/hyperlink" Target="Videos/1.2_TIMSS_Japan_lesson1_c1_1.mp4"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914400" y="370174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002060"/>
                </a:solidFill>
                <a:latin typeface="Lucida Sans Unicode" pitchFamily="34" charset="0"/>
              </a:rPr>
              <a:t>RESPeCT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523220"/>
          </a:xfrm>
          <a:prstGeom prst="rect">
            <a:avLst/>
          </a:prstGeom>
          <a:noFill/>
        </p:spPr>
        <p:txBody>
          <a:bodyPr wrap="square" rtlCol="0">
            <a:spAutoFit/>
          </a:bodyPr>
          <a:lstStyle/>
          <a:p>
            <a:r>
              <a:rPr lang="en-US" sz="2800" dirty="0">
                <a:solidFill>
                  <a:srgbClr val="1F497D"/>
                </a:solidFill>
                <a:latin typeface="Lucida Sans Unicode"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altLang="en-US" dirty="0"/>
              <a:t>Summer Institute Schedule</a:t>
            </a:r>
            <a:br>
              <a:rPr lang="en-US" altLang="en-US" b="1" dirty="0"/>
            </a:b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fontScale="90000"/>
          </a:bodyPr>
          <a:lstStyle/>
          <a:p>
            <a:pPr eaLnBrk="1" fontAlgn="auto" hangingPunct="1">
              <a:spcAft>
                <a:spcPts val="0"/>
              </a:spcAft>
              <a:defRPr/>
            </a:pPr>
            <a:r>
              <a:rPr lang="en-US" altLang="en-US"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(Properties of Matter)</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(Earth’s Changing Surface)</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533400"/>
            <a:ext cx="8077200" cy="990600"/>
          </a:xfrm>
        </p:spPr>
        <p:txBody>
          <a:bodyPr>
            <a:normAutofit/>
          </a:bodyPr>
          <a:lstStyle/>
          <a:p>
            <a:pPr eaLnBrk="1" fontAlgn="auto" hangingPunct="1">
              <a:spcAft>
                <a:spcPts val="0"/>
              </a:spcAft>
              <a:defRPr/>
            </a:pPr>
            <a:r>
              <a:rPr lang="en-US" altLang="en-US" dirty="0"/>
              <a:t>Your RESPeCT PD Program Materials</a:t>
            </a:r>
          </a:p>
        </p:txBody>
      </p:sp>
      <p:sp>
        <p:nvSpPr>
          <p:cNvPr id="47107" name="Content Placeholder 2"/>
          <p:cNvSpPr>
            <a:spLocks noGrp="1"/>
          </p:cNvSpPr>
          <p:nvPr>
            <p:ph idx="1"/>
          </p:nvPr>
        </p:nvSpPr>
        <p:spPr>
          <a:xfrm>
            <a:off x="685800" y="1600200"/>
            <a:ext cx="80010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a:solidFill>
                  <a:srgbClr val="292934"/>
                </a:solidFill>
              </a:rPr>
              <a:t>STeLLA strategies booklet</a:t>
            </a:r>
          </a:p>
          <a:p>
            <a:pPr marL="365760" indent="-365760" eaLnBrk="1" hangingPunct="1">
              <a:spcBef>
                <a:spcPts val="600"/>
              </a:spcBef>
            </a:pPr>
            <a:r>
              <a:rPr lang="en-US" altLang="en-US" sz="3200" dirty="0"/>
              <a:t>RESPeCT PD program binder</a:t>
            </a:r>
          </a:p>
          <a:p>
            <a:pPr marL="365760" indent="-365760" eaLnBrk="1" hangingPunct="1">
              <a:spcBef>
                <a:spcPts val="600"/>
              </a:spcBef>
            </a:pPr>
            <a:r>
              <a:rPr lang="en-US" altLang="en-US" sz="3200" dirty="0"/>
              <a:t>RESPeCT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Transition to Grade-Level Study Groups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RESPeCT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a:t>RESPeCT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7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a:t>RESPeCT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videocases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a:t>RESPeCT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143000"/>
            <a:ext cx="4953000" cy="5334000"/>
          </a:xfrm>
        </p:spPr>
        <p:txBody>
          <a:bodyPr rtlCol="0">
            <a:noAutofit/>
          </a:bodyPr>
          <a:lstStyle/>
          <a:p>
            <a:pPr marL="182880" indent="-182880" algn="ctr" eaLnBrk="1" fontAlgn="auto" hangingPunct="1">
              <a:spcAft>
                <a:spcPts val="0"/>
              </a:spcAft>
              <a:buFontTx/>
              <a:buNone/>
              <a:defRPr/>
            </a:pPr>
            <a:r>
              <a:rPr lang="en-US" sz="2800" b="1" dirty="0"/>
              <a:t>RESPeCT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ltLang="en-US" dirty="0"/>
              <a:t>Before We Did In: Essentials</a:t>
            </a:r>
          </a:p>
        </p:txBody>
      </p:sp>
      <p:sp>
        <p:nvSpPr>
          <p:cNvPr id="46083" name="Rectangle 3"/>
          <p:cNvSpPr>
            <a:spLocks noGrp="1" noChangeArrowheads="1"/>
          </p:cNvSpPr>
          <p:nvPr>
            <p:ph idx="1"/>
          </p:nvPr>
        </p:nvSpPr>
        <p:spPr>
          <a:xfrm>
            <a:off x="457200" y="1600200"/>
            <a:ext cx="8229600" cy="4267200"/>
          </a:xfrm>
        </p:spPr>
        <p:txBody>
          <a:bodyPr/>
          <a:lstStyle/>
          <a:p>
            <a:pPr marL="365760" indent="-365760" eaLnBrk="1" hangingPunct="1">
              <a:spcBef>
                <a:spcPts val="600"/>
              </a:spcBef>
            </a:pPr>
            <a:r>
              <a:rPr lang="en-US" altLang="en-US" sz="3200" dirty="0"/>
              <a:t>On-time session starts and endings</a:t>
            </a:r>
          </a:p>
          <a:p>
            <a:pPr marL="365760" indent="-365760" eaLnBrk="1" hangingPunct="1">
              <a:spcBef>
                <a:spcPts val="600"/>
              </a:spcBef>
            </a:pPr>
            <a:r>
              <a:rPr lang="en-US" altLang="en-US" sz="3200" dirty="0"/>
              <a:t>Sign-in sheets </a:t>
            </a:r>
          </a:p>
          <a:p>
            <a:pPr marL="365760" indent="-365760" eaLnBrk="1" hangingPunct="1">
              <a:spcBef>
                <a:spcPts val="600"/>
              </a:spcBef>
            </a:pPr>
            <a:r>
              <a:rPr lang="en-US" altLang="en-US" sz="3200" dirty="0"/>
              <a:t>Restrooms</a:t>
            </a:r>
          </a:p>
          <a:p>
            <a:pPr marL="365760" indent="-365760" eaLnBrk="1" hangingPunct="1">
              <a:spcBef>
                <a:spcPts val="600"/>
              </a:spcBef>
            </a:pPr>
            <a:r>
              <a:rPr lang="en-US" altLang="en-US" sz="3200" dirty="0"/>
              <a:t>Sustenance (lunch and snack breaks)</a:t>
            </a:r>
            <a:endParaRPr lang="en-US" altLang="en-US" sz="3200" dirty="0">
              <a:solidFill>
                <a:srgbClr val="00B050"/>
              </a:solidFill>
            </a:endParaRPr>
          </a:p>
          <a:p>
            <a:pPr marL="365760" indent="-365760" eaLnBrk="1" hangingPunct="1">
              <a:spcBef>
                <a:spcPts val="600"/>
              </a:spcBef>
            </a:pPr>
            <a:r>
              <a:rPr lang="en-US" altLang="en-US" sz="3200" dirty="0"/>
              <a:t>Questions or special needs?</a:t>
            </a:r>
          </a:p>
          <a:p>
            <a:pPr eaLnBrk="1" hangingPunct="1"/>
            <a:endParaRPr lang="en-US" altLang="en-US" sz="3200" dirty="0">
              <a:solidFill>
                <a:srgbClr val="00B050"/>
              </a:solidFill>
            </a:endParaRP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properties of matter</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524000"/>
            <a:ext cx="3931920" cy="533400"/>
          </a:xfrm>
        </p:spPr>
        <p:txBody>
          <a:bodyPr>
            <a:noAutofit/>
          </a:bodyPr>
          <a:lstStyle/>
          <a:p>
            <a:r>
              <a:rPr lang="en-US" sz="3000" dirty="0"/>
              <a:t>Lesson Analysis</a:t>
            </a:r>
          </a:p>
        </p:txBody>
      </p:sp>
      <p:sp>
        <p:nvSpPr>
          <p:cNvPr id="54275" name="Rectangle 3"/>
          <p:cNvSpPr>
            <a:spLocks noGrp="1" noChangeArrowheads="1"/>
          </p:cNvSpPr>
          <p:nvPr>
            <p:ph sz="half" idx="2"/>
          </p:nvPr>
        </p:nvSpPr>
        <p:spPr>
          <a:xfrm>
            <a:off x="457200" y="2057400"/>
            <a:ext cx="3931920" cy="3951288"/>
          </a:xfrm>
        </p:spPr>
        <p:txBody>
          <a:bodyPr>
            <a:normAutofit/>
          </a:bodyPr>
          <a:lstStyle/>
          <a:p>
            <a:pPr marL="365760" indent="-365760">
              <a:spcBef>
                <a:spcPts val="600"/>
              </a:spcBef>
              <a:spcAft>
                <a:spcPts val="1200"/>
              </a:spcAft>
            </a:pPr>
            <a:r>
              <a:rPr lang="en-US" sz="3000" dirty="0"/>
              <a:t>What are the STeLLA lenses and teaching strategies, and what is the evidence that they will make a difference in your science teaching? </a:t>
            </a:r>
          </a:p>
        </p:txBody>
      </p:sp>
      <p:sp>
        <p:nvSpPr>
          <p:cNvPr id="7" name="Text Placeholder 6"/>
          <p:cNvSpPr>
            <a:spLocks noGrp="1"/>
          </p:cNvSpPr>
          <p:nvPr>
            <p:ph type="body" sz="quarter" idx="3"/>
          </p:nvPr>
        </p:nvSpPr>
        <p:spPr>
          <a:xfrm>
            <a:off x="4724400" y="1524000"/>
            <a:ext cx="3931920" cy="609600"/>
          </a:xfrm>
        </p:spPr>
        <p:txBody>
          <a:bodyPr>
            <a:normAutofit/>
          </a:bodyPr>
          <a:lstStyle/>
          <a:p>
            <a:r>
              <a:rPr lang="en-US" sz="3000" dirty="0"/>
              <a:t>Content Deepening</a:t>
            </a:r>
          </a:p>
        </p:txBody>
      </p:sp>
      <p:sp>
        <p:nvSpPr>
          <p:cNvPr id="5" name="Content Placeholder 4"/>
          <p:cNvSpPr>
            <a:spLocks noGrp="1"/>
          </p:cNvSpPr>
          <p:nvPr>
            <p:ph sz="quarter" idx="4"/>
          </p:nvPr>
        </p:nvSpPr>
        <p:spPr>
          <a:xfrm>
            <a:off x="4800600" y="2057400"/>
            <a:ext cx="4114800" cy="4267200"/>
          </a:xfrm>
        </p:spPr>
        <p:txBody>
          <a:bodyPr/>
          <a:lstStyle/>
          <a:p>
            <a:pPr marL="365760" indent="-365760">
              <a:spcBef>
                <a:spcPts val="300"/>
              </a:spcBef>
            </a:pPr>
            <a:r>
              <a:rPr lang="en-US" sz="3000" dirty="0"/>
              <a:t>If you could shrink small enough to fit inside a melting ice cube, what would you see?</a:t>
            </a:r>
          </a:p>
          <a:p>
            <a:pPr marL="365760" indent="-365760">
              <a:spcBef>
                <a:spcPts val="300"/>
              </a:spcBef>
            </a:pPr>
            <a:r>
              <a:rPr lang="en-US" sz="3000" dirty="0"/>
              <a:t>How are water molecules arranged in an ice cube?</a:t>
            </a:r>
          </a:p>
          <a:p>
            <a:pPr marL="0" indent="0">
              <a:buNone/>
            </a:pPr>
            <a:endParaRPr lang="en-US" dirty="0"/>
          </a:p>
        </p:txBody>
      </p:sp>
    </p:spTree>
    <p:extLst>
      <p:ext uri="{BB962C8B-B14F-4D97-AF65-F5344CB8AC3E}">
        <p14:creationId xmlns:p14="http://schemas.microsoft.com/office/powerpoint/2010/main" val="2175459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4572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524000"/>
            <a:ext cx="8229600" cy="785288"/>
          </a:xfrm>
        </p:spPr>
        <p:txBody>
          <a:bodyPr/>
          <a:lstStyle/>
          <a:p>
            <a:pPr marL="0" indent="0">
              <a:spcAft>
                <a:spcPts val="1200"/>
              </a:spcAft>
              <a:buNone/>
            </a:pPr>
            <a:r>
              <a:rPr lang="en-US" sz="3200" dirty="0"/>
              <a:t>What are the STeLLA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61599" name="Group 159"/>
          <p:cNvGrpSpPr>
            <a:grpSpLocks/>
          </p:cNvGrpSpPr>
          <p:nvPr/>
        </p:nvGrpSpPr>
        <p:grpSpPr bwMode="auto">
          <a:xfrm>
            <a:off x="990600" y="3573760"/>
            <a:ext cx="6858000" cy="1946274"/>
            <a:chOff x="1344" y="2592"/>
            <a:chExt cx="2880" cy="362"/>
          </a:xfrm>
        </p:grpSpPr>
        <p:grpSp>
          <p:nvGrpSpPr>
            <p:cNvPr id="61584"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endParaRPr lang="en-US" b="1" baseline="-25000" dirty="0"/>
              </a:p>
            </p:txBody>
          </p:sp>
          <p:grpSp>
            <p:nvGrpSpPr>
              <p:cNvPr id="61586"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61592"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endParaRPr lang="en-US" b="1" baseline="-25000" dirty="0"/>
              </a:p>
            </p:txBody>
          </p:sp>
          <p:grpSp>
            <p:nvGrpSpPr>
              <p:cNvPr id="61594"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grpSp>
      <p:grpSp>
        <p:nvGrpSpPr>
          <p:cNvPr id="5" name="Group 4"/>
          <p:cNvGrpSpPr/>
          <p:nvPr/>
        </p:nvGrpSpPr>
        <p:grpSpPr>
          <a:xfrm>
            <a:off x="4191000" y="3207572"/>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990600"/>
          </a:xfrm>
        </p:spPr>
        <p:txBody>
          <a:bodyPr/>
          <a:lstStyle/>
          <a:p>
            <a:pPr eaLnBrk="1" fontAlgn="auto" hangingPunct="1">
              <a:spcAft>
                <a:spcPts val="0"/>
              </a:spcAft>
              <a:defRPr/>
            </a:pPr>
            <a:r>
              <a:rPr lang="en-US" dirty="0"/>
              <a:t>What is RESPeCT? </a:t>
            </a:r>
          </a:p>
        </p:txBody>
      </p:sp>
      <p:sp>
        <p:nvSpPr>
          <p:cNvPr id="10243" name="Content Placeholder 2"/>
          <p:cNvSpPr>
            <a:spLocks noGrp="1"/>
          </p:cNvSpPr>
          <p:nvPr>
            <p:ph idx="1"/>
          </p:nvPr>
        </p:nvSpPr>
        <p:spPr>
          <a:xfrm>
            <a:off x="457200" y="1447800"/>
            <a:ext cx="8534400" cy="4876800"/>
          </a:xfrm>
        </p:spPr>
        <p:txBody>
          <a:bodyPr/>
          <a:lstStyle/>
          <a:p>
            <a:pPr marL="0" indent="0" algn="ctr" eaLnBrk="1" hangingPunct="1">
              <a:buNone/>
            </a:pPr>
            <a:r>
              <a:rPr lang="en-US" altLang="en-US" sz="3600" b="1" dirty="0"/>
              <a:t>R</a:t>
            </a:r>
            <a:r>
              <a:rPr lang="en-US" altLang="en-US" sz="3600" dirty="0"/>
              <a:t>einvigorating </a:t>
            </a:r>
            <a:r>
              <a:rPr lang="en-US" altLang="en-US" sz="3600" b="1" dirty="0"/>
              <a:t>E</a:t>
            </a:r>
            <a:r>
              <a:rPr lang="en-US" altLang="en-US" sz="3600" dirty="0"/>
              <a:t>lementary </a:t>
            </a:r>
            <a:r>
              <a:rPr lang="en-US" altLang="en-US" sz="3600" b="1" dirty="0"/>
              <a:t>S</a:t>
            </a:r>
            <a:r>
              <a:rPr lang="en-US" altLang="en-US" sz="3600" dirty="0"/>
              <a:t>cience through a </a:t>
            </a:r>
            <a:r>
              <a:rPr lang="en-US" altLang="en-US" sz="3600" b="1" dirty="0"/>
              <a:t>P</a:t>
            </a:r>
            <a:r>
              <a:rPr lang="en-US" altLang="en-US" sz="3600" dirty="0"/>
              <a:t>artnership with </a:t>
            </a:r>
            <a:r>
              <a:rPr lang="en-US" altLang="en-US" sz="3600" b="1" dirty="0"/>
              <a:t>C</a:t>
            </a:r>
            <a:r>
              <a:rPr lang="en-US" altLang="en-US" sz="3600" dirty="0"/>
              <a:t>alifornia </a:t>
            </a:r>
            <a:r>
              <a:rPr lang="en-US" altLang="en-US" sz="3600" b="1" dirty="0"/>
              <a:t>T</a:t>
            </a:r>
            <a:r>
              <a:rPr lang="en-US" altLang="en-US" sz="3600" dirty="0"/>
              <a:t>eachers</a:t>
            </a:r>
          </a:p>
          <a:p>
            <a:pPr marL="365760" indent="-365760" eaLnBrk="1" hangingPunct="1">
              <a:spcBef>
                <a:spcPts val="2200"/>
              </a:spcBef>
            </a:pPr>
            <a:r>
              <a:rPr lang="en-US" altLang="en-US" sz="3600" dirty="0"/>
              <a:t> A partnership built for long-term success!</a:t>
            </a:r>
          </a:p>
          <a:p>
            <a:pPr marL="365760" indent="-365760" eaLnBrk="1" hangingPunct="1">
              <a:spcBef>
                <a:spcPts val="1200"/>
              </a:spcBef>
            </a:pPr>
            <a:r>
              <a:rPr lang="en-US" altLang="en-US" sz="3600" dirty="0"/>
              <a:t> A professional development program</a:t>
            </a:r>
          </a:p>
          <a:p>
            <a:pPr marL="365760" indent="-365760" eaLnBrk="1" hangingPunct="1">
              <a:spcBef>
                <a:spcPts val="1200"/>
              </a:spcBef>
            </a:pPr>
            <a:r>
              <a:rPr lang="en-US" altLang="en-US" sz="3600" dirty="0"/>
              <a:t> A leadership development program</a:t>
            </a:r>
          </a:p>
          <a:p>
            <a:pPr marL="365760" indent="-365760" eaLnBrk="1" hangingPunct="1">
              <a:spcBef>
                <a:spcPts val="1200"/>
              </a:spcBef>
            </a:pPr>
            <a:r>
              <a:rPr lang="en-US" altLang="en-US" sz="3600" dirty="0"/>
              <a:t> A research study</a:t>
            </a:r>
          </a:p>
        </p:txBody>
      </p:sp>
    </p:spTree>
    <p:extLst>
      <p:ext uri="{BB962C8B-B14F-4D97-AF65-F5344CB8AC3E}">
        <p14:creationId xmlns:p14="http://schemas.microsoft.com/office/powerpoint/2010/main" val="267506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6A949A-0A88-49AD-8FB9-D73746D645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1191" y="1600200"/>
            <a:ext cx="6541618" cy="4876800"/>
          </a:xfrm>
        </p:spPr>
      </p:pic>
      <p:sp>
        <p:nvSpPr>
          <p:cNvPr id="73730" name="Rectangle 2"/>
          <p:cNvSpPr>
            <a:spLocks noGrp="1" noChangeArrowheads="1"/>
          </p:cNvSpPr>
          <p:nvPr>
            <p:ph type="title"/>
          </p:nvPr>
        </p:nvSpPr>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73731" name="Rectangle 3"/>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16" name="TextBox 15">
            <a:extLst>
              <a:ext uri="{FF2B5EF4-FFF2-40B4-BE49-F238E27FC236}">
                <a16:creationId xmlns:a16="http://schemas.microsoft.com/office/drawing/2014/main" id="{80B2781A-B816-433D-B888-4B9B89FD9D08}"/>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ction="ppaction://hlinkfile"/>
              </a:rPr>
              <a:t>1.2_TIMSS_Japan_</a:t>
            </a:r>
            <a:r>
              <a:rPr lang="en-US" dirty="0">
                <a:solidFill>
                  <a:srgbClr val="0070C0"/>
                </a:solidFill>
                <a:latin typeface="Calibri" pitchFamily="34" charset="0"/>
                <a:hlinkClick r:id="rId6"/>
              </a:rPr>
              <a:t>Lesson</a:t>
            </a:r>
            <a:r>
              <a:rPr lang="en-US" dirty="0">
                <a:solidFill>
                  <a:srgbClr val="0070C0"/>
                </a:solidFill>
                <a:latin typeface="Calibri" pitchFamily="34" charset="0"/>
                <a:hlinkClick r:id="rId5" action="ppaction://hlinkfile"/>
              </a:rPr>
              <a:t>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143000"/>
            <a:ext cx="8305800" cy="57150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5334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STeLLA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533400"/>
            <a:ext cx="8077200" cy="990600"/>
          </a:xfrm>
        </p:spPr>
        <p:txBody>
          <a:bodyPr>
            <a:normAutofit/>
          </a:bodyPr>
          <a:lstStyle/>
          <a:p>
            <a:r>
              <a:rPr lang="en-US" dirty="0">
                <a:cs typeface="Times New Roman" pitchFamily="18" charset="0"/>
              </a:rPr>
              <a:t>Research on How Students Learn</a:t>
            </a:r>
          </a:p>
        </p:txBody>
      </p:sp>
      <p:sp>
        <p:nvSpPr>
          <p:cNvPr id="118787" name="Rectangle 3"/>
          <p:cNvSpPr>
            <a:spLocks noGrp="1" noChangeArrowheads="1"/>
          </p:cNvSpPr>
          <p:nvPr>
            <p:ph type="body" idx="1"/>
          </p:nvPr>
        </p:nvSpPr>
        <p:spPr>
          <a:xfrm>
            <a:off x="685800" y="1600200"/>
            <a:ext cx="80010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9064688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1054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b="1" dirty="0"/>
              <a:t>The RESPeCT Partnership</a:t>
            </a:r>
          </a:p>
        </p:txBody>
      </p:sp>
      <p:sp>
        <p:nvSpPr>
          <p:cNvPr id="25603" name="Text Box 5"/>
          <p:cNvSpPr txBox="1">
            <a:spLocks noChangeArrowheads="1"/>
          </p:cNvSpPr>
          <p:nvPr/>
        </p:nvSpPr>
        <p:spPr bwMode="auto">
          <a:xfrm>
            <a:off x="3729063" y="5047579"/>
            <a:ext cx="1654175"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sz="3200" b="1" dirty="0">
                <a:solidFill>
                  <a:srgbClr val="292934"/>
                </a:solidFill>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292934"/>
              </a:solidFill>
            </a:endParaRPr>
          </a:p>
        </p:txBody>
      </p:sp>
      <p:sp>
        <p:nvSpPr>
          <p:cNvPr id="25606" name="Text Box 14"/>
          <p:cNvSpPr txBox="1">
            <a:spLocks noChangeArrowheads="1"/>
          </p:cNvSpPr>
          <p:nvPr/>
        </p:nvSpPr>
        <p:spPr bwMode="auto">
          <a:xfrm>
            <a:off x="6172200" y="1524000"/>
            <a:ext cx="1447800" cy="585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sz="3200" b="1" dirty="0">
                <a:solidFill>
                  <a:srgbClr val="292934"/>
                </a:solidFill>
              </a:rPr>
              <a:t>  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292934"/>
              </a:solidFill>
            </a:endParaRPr>
          </a:p>
        </p:txBody>
      </p:sp>
      <p:sp>
        <p:nvSpPr>
          <p:cNvPr id="25608" name="Text Box 17"/>
          <p:cNvSpPr txBox="1">
            <a:spLocks noChangeArrowheads="1"/>
          </p:cNvSpPr>
          <p:nvPr/>
        </p:nvSpPr>
        <p:spPr bwMode="auto">
          <a:xfrm>
            <a:off x="1659757" y="1524000"/>
            <a:ext cx="1524000"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sz="3200" b="1" dirty="0">
                <a:solidFill>
                  <a:srgbClr val="292934"/>
                </a:solidFill>
              </a:rPr>
              <a:t>PUSD</a:t>
            </a:r>
          </a:p>
        </p:txBody>
      </p:sp>
      <p:cxnSp>
        <p:nvCxnSpPr>
          <p:cNvPr id="6" name="Straight Arrow Connector 5"/>
          <p:cNvCxnSpPr>
            <a:stCxn id="25608" idx="2"/>
          </p:cNvCxnSpPr>
          <p:nvPr/>
        </p:nvCxnSpPr>
        <p:spPr>
          <a:xfrm>
            <a:off x="2421757" y="2109788"/>
            <a:ext cx="1269206" cy="31893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923330"/>
          </a:xfrm>
          <a:prstGeom prst="rect">
            <a:avLst/>
          </a:prstGeom>
          <a:noFill/>
        </p:spPr>
        <p:txBody>
          <a:bodyPr wrap="square" rtlCol="0">
            <a:spAutoFit/>
          </a:bodyPr>
          <a:lstStyle/>
          <a:p>
            <a:pPr algn="ctr"/>
            <a:r>
              <a:rPr lang="en-US" dirty="0"/>
              <a:t>PUSD:  </a:t>
            </a:r>
          </a:p>
          <a:p>
            <a:pPr algn="ctr"/>
            <a:r>
              <a:rPr lang="en-US" dirty="0"/>
              <a:t>Pomona Unified School District</a:t>
            </a:r>
          </a:p>
        </p:txBody>
      </p:sp>
      <p:sp>
        <p:nvSpPr>
          <p:cNvPr id="3" name="TextBox 2"/>
          <p:cNvSpPr txBox="1"/>
          <p:nvPr/>
        </p:nvSpPr>
        <p:spPr>
          <a:xfrm>
            <a:off x="6781800" y="2427514"/>
            <a:ext cx="2209800" cy="1200329"/>
          </a:xfrm>
          <a:prstGeom prst="rect">
            <a:avLst/>
          </a:prstGeom>
          <a:noFill/>
        </p:spPr>
        <p:txBody>
          <a:bodyPr wrap="square" rtlCol="0">
            <a:spAutoFit/>
          </a:bodyPr>
          <a:lstStyle/>
          <a:p>
            <a:pPr algn="ctr"/>
            <a:r>
              <a:rPr lang="en-US" dirty="0"/>
              <a:t>CPP:</a:t>
            </a:r>
          </a:p>
          <a:p>
            <a:pPr algn="ctr"/>
            <a:r>
              <a:rPr lang="en-US" dirty="0"/>
              <a:t>California State Polytechnic University, Pomona</a:t>
            </a:r>
          </a:p>
        </p:txBody>
      </p:sp>
      <p:sp>
        <p:nvSpPr>
          <p:cNvPr id="4" name="TextBox 3"/>
          <p:cNvSpPr txBox="1"/>
          <p:nvPr/>
        </p:nvSpPr>
        <p:spPr>
          <a:xfrm>
            <a:off x="2514600" y="5867400"/>
            <a:ext cx="4191000" cy="646331"/>
          </a:xfrm>
          <a:prstGeom prst="rect">
            <a:avLst/>
          </a:prstGeom>
          <a:noFill/>
        </p:spPr>
        <p:txBody>
          <a:bodyPr wrap="square" rtlCol="0">
            <a:spAutoFit/>
          </a:bodyPr>
          <a:lstStyle/>
          <a:p>
            <a:pPr algn="ctr"/>
            <a:r>
              <a:rPr lang="en-US" dirty="0"/>
              <a:t>BSCS: </a:t>
            </a:r>
          </a:p>
          <a:p>
            <a:pPr algn="ctr"/>
            <a:r>
              <a:rPr lang="en-US" dirty="0"/>
              <a:t>Biological Sciences Curriculum Study</a:t>
            </a:r>
          </a:p>
        </p:txBody>
      </p:sp>
      <p:pic>
        <p:nvPicPr>
          <p:cNvPr id="13" name="Picture 12">
            <a:extLst>
              <a:ext uri="{FF2B5EF4-FFF2-40B4-BE49-F238E27FC236}">
                <a16:creationId xmlns:a16="http://schemas.microsoft.com/office/drawing/2014/main" id="{70B32179-853F-459E-B6A6-CD8C027EE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51" y="2262191"/>
            <a:ext cx="2689128" cy="1792052"/>
          </a:xfrm>
          <a:prstGeom prst="rect">
            <a:avLst/>
          </a:prstGeom>
        </p:spPr>
      </p:pic>
      <p:sp>
        <p:nvSpPr>
          <p:cNvPr id="14" name="TextBox 13">
            <a:extLst>
              <a:ext uri="{FF2B5EF4-FFF2-40B4-BE49-F238E27FC236}">
                <a16:creationId xmlns:a16="http://schemas.microsoft.com/office/drawing/2014/main" id="{B0E93CE4-DF2B-4CB2-9B2B-9D376B515AE4}"/>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Times" pitchFamily="68"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Properties of matter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90683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3574" y="6216472"/>
            <a:ext cx="1223026"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If you could shrink small enough to fit inside a melting ice cube, what would you see?</a:t>
            </a:r>
          </a:p>
          <a:p>
            <a:pPr marL="365760" indent="-365760">
              <a:spcBef>
                <a:spcPts val="1200"/>
              </a:spcBef>
              <a:buFont typeface="+mj-lt"/>
              <a:buAutoNum type="arabicPeriod"/>
            </a:pPr>
            <a:r>
              <a:rPr lang="en-US" sz="3200" dirty="0"/>
              <a:t>How are water molecules arranged in an ice cube?</a:t>
            </a:r>
          </a:p>
        </p:txBody>
      </p:sp>
      <p:pic>
        <p:nvPicPr>
          <p:cNvPr id="4" name="Picture 7"/>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4000" y="3886200"/>
            <a:ext cx="3048000"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352800" y="5851172"/>
            <a:ext cx="19050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Photo courtesy of BSCS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3864604"/>
            <a:ext cx="2564506" cy="2014227"/>
          </a:xfrm>
          <a:prstGeom prst="rect">
            <a:avLst/>
          </a:prstGeom>
        </p:spPr>
      </p:pic>
      <p:sp>
        <p:nvSpPr>
          <p:cNvPr id="7" name="Rectangle 6"/>
          <p:cNvSpPr/>
          <p:nvPr/>
        </p:nvSpPr>
        <p:spPr>
          <a:xfrm>
            <a:off x="6412060" y="5851172"/>
            <a:ext cx="1636987" cy="215444"/>
          </a:xfrm>
          <a:prstGeom prst="rect">
            <a:avLst/>
          </a:prstGeom>
        </p:spPr>
        <p:txBody>
          <a:bodyPr wrap="none">
            <a:spAutoFit/>
          </a:bodyPr>
          <a:lstStyle/>
          <a:p>
            <a:r>
              <a:rPr lang="en-US" sz="800" dirty="0">
                <a:solidFill>
                  <a:srgbClr val="000000"/>
                </a:solidFill>
                <a:latin typeface="Calibri" panose="020F0502020204030204" pitchFamily="34" charset="0"/>
                <a:cs typeface="Calibri" panose="020F0502020204030204" pitchFamily="34" charset="0"/>
              </a:rPr>
              <a:t>Photo courtesy of Cal Poly Pomona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8077200" cy="990600"/>
          </a:xfrm>
        </p:spPr>
        <p:txBody>
          <a:bodyPr/>
          <a:lstStyle/>
          <a:p>
            <a:r>
              <a:rPr lang="en-US" dirty="0"/>
              <a:t>What Is Water?</a:t>
            </a:r>
          </a:p>
        </p:txBody>
      </p:sp>
      <p:sp>
        <p:nvSpPr>
          <p:cNvPr id="60419" name="Rectangle 3"/>
          <p:cNvSpPr>
            <a:spLocks noGrp="1" noChangeArrowheads="1"/>
          </p:cNvSpPr>
          <p:nvPr>
            <p:ph type="body" idx="1"/>
          </p:nvPr>
        </p:nvSpPr>
        <p:spPr>
          <a:xfrm>
            <a:off x="609600" y="1447800"/>
            <a:ext cx="7772400" cy="1828800"/>
          </a:xfrm>
        </p:spPr>
        <p:txBody>
          <a:bodyPr/>
          <a:lstStyle/>
          <a:p>
            <a:pPr marL="0" indent="0">
              <a:lnSpc>
                <a:spcPct val="90000"/>
              </a:lnSpc>
              <a:buNone/>
            </a:pPr>
            <a:r>
              <a:rPr lang="en-US" sz="3200" b="1" dirty="0"/>
              <a:t>Water</a:t>
            </a:r>
            <a:r>
              <a:rPr lang="en-US" sz="3200" dirty="0"/>
              <a:t> is a transparent fluid that forms the world’s streams, lakes, oceans, and precipitation. Water is also made up of </a:t>
            </a:r>
            <a:r>
              <a:rPr lang="en-US" sz="3200" b="1" dirty="0"/>
              <a:t>matter</a:t>
            </a:r>
            <a:r>
              <a:rPr lang="en-US" sz="3200" dirty="0"/>
              <a:t>.</a:t>
            </a:r>
          </a:p>
          <a:p>
            <a:pPr marL="0" indent="0">
              <a:lnSpc>
                <a:spcPct val="90000"/>
              </a:lnSpc>
              <a:buNone/>
            </a:pPr>
            <a:endParaRPr lang="en-US" dirty="0">
              <a:effectLst>
                <a:outerShdw blurRad="38100" dist="38100" dir="2700000" algn="tl">
                  <a:srgbClr val="FFFFFF"/>
                </a:outerShdw>
              </a:effectLst>
            </a:endParaRPr>
          </a:p>
        </p:txBody>
      </p:sp>
      <p:pic>
        <p:nvPicPr>
          <p:cNvPr id="9" name="Picture 8">
            <a:extLst>
              <a:ext uri="{FF2B5EF4-FFF2-40B4-BE49-F238E27FC236}">
                <a16:creationId xmlns:a16="http://schemas.microsoft.com/office/drawing/2014/main" id="{7753590E-F5BE-4EEF-9F01-894BAAA45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2446930" cy="2423701"/>
          </a:xfrm>
          <a:prstGeom prst="rect">
            <a:avLst/>
          </a:prstGeom>
        </p:spPr>
      </p:pic>
      <p:pic>
        <p:nvPicPr>
          <p:cNvPr id="10" name="Picture 9" descr="http://guardianlv.com/wp-content/uploads/2014/10/Detroit-Judge-Rules-There-Is-No-Basic-Human-Right-to-Water.jpeg">
            <a:extLst>
              <a:ext uri="{FF2B5EF4-FFF2-40B4-BE49-F238E27FC236}">
                <a16:creationId xmlns:a16="http://schemas.microsoft.com/office/drawing/2014/main" id="{00000000-0008-0000-0100-000051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505200"/>
            <a:ext cx="25908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a:extLst>
              <a:ext uri="{FF2B5EF4-FFF2-40B4-BE49-F238E27FC236}">
                <a16:creationId xmlns:a16="http://schemas.microsoft.com/office/drawing/2014/main" id="{66337A8B-1D9F-403E-BE73-8DFE59D7A778}"/>
              </a:ext>
            </a:extLst>
          </p:cNvPr>
          <p:cNvSpPr txBox="1"/>
          <p:nvPr/>
        </p:nvSpPr>
        <p:spPr>
          <a:xfrm>
            <a:off x="7162800" y="5791200"/>
            <a:ext cx="1394934"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BSCS</a:t>
            </a:r>
          </a:p>
        </p:txBody>
      </p:sp>
      <p:sp>
        <p:nvSpPr>
          <p:cNvPr id="12" name="TextBox 9">
            <a:extLst>
              <a:ext uri="{FF2B5EF4-FFF2-40B4-BE49-F238E27FC236}">
                <a16:creationId xmlns:a16="http://schemas.microsoft.com/office/drawing/2014/main" id="{8F49A2ED-993A-497F-9C0A-02F577B8E8A4}"/>
              </a:ext>
            </a:extLst>
          </p:cNvPr>
          <p:cNvSpPr txBox="1"/>
          <p:nvPr/>
        </p:nvSpPr>
        <p:spPr>
          <a:xfrm>
            <a:off x="958901" y="5729590"/>
            <a:ext cx="212429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Freedesignfile.com</a:t>
            </a:r>
          </a:p>
        </p:txBody>
      </p:sp>
      <p:pic>
        <p:nvPicPr>
          <p:cNvPr id="13" name="Picture 12">
            <a:extLst>
              <a:ext uri="{FF2B5EF4-FFF2-40B4-BE49-F238E27FC236}">
                <a16:creationId xmlns:a16="http://schemas.microsoft.com/office/drawing/2014/main" id="{4C1646B2-B7BE-4A91-B0F4-1512F62D3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825" y="4038600"/>
            <a:ext cx="2493501" cy="1714282"/>
          </a:xfrm>
          <a:prstGeom prst="rect">
            <a:avLst/>
          </a:prstGeom>
        </p:spPr>
      </p:pic>
      <p:sp>
        <p:nvSpPr>
          <p:cNvPr id="14" name="TextBox 11">
            <a:extLst>
              <a:ext uri="{FF2B5EF4-FFF2-40B4-BE49-F238E27FC236}">
                <a16:creationId xmlns:a16="http://schemas.microsoft.com/office/drawing/2014/main" id="{9A3F1305-627D-4C98-90F7-0353068279CB}"/>
              </a:ext>
            </a:extLst>
          </p:cNvPr>
          <p:cNvSpPr txBox="1"/>
          <p:nvPr/>
        </p:nvSpPr>
        <p:spPr>
          <a:xfrm>
            <a:off x="3728225" y="5715000"/>
            <a:ext cx="179087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28217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Defining Matter</a:t>
            </a:r>
          </a:p>
        </p:txBody>
      </p:sp>
      <p:sp>
        <p:nvSpPr>
          <p:cNvPr id="3" name="Content Placeholder 2"/>
          <p:cNvSpPr>
            <a:spLocks noGrp="1"/>
          </p:cNvSpPr>
          <p:nvPr>
            <p:ph idx="1"/>
          </p:nvPr>
        </p:nvSpPr>
        <p:spPr>
          <a:xfrm>
            <a:off x="609600" y="1447800"/>
            <a:ext cx="8001000" cy="4876800"/>
          </a:xfrm>
        </p:spPr>
        <p:txBody>
          <a:bodyPr/>
          <a:lstStyle/>
          <a:p>
            <a:pPr marL="0" indent="0">
              <a:buNone/>
            </a:pPr>
            <a:r>
              <a:rPr lang="en-US" sz="3200" dirty="0"/>
              <a:t>In your notebooks, define </a:t>
            </a:r>
            <a:r>
              <a:rPr lang="en-US" sz="3200" i="1" dirty="0"/>
              <a:t>matter</a:t>
            </a:r>
            <a:r>
              <a:rPr lang="en-US" sz="3200" dirty="0"/>
              <a:t> in your own words.</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87374" y="6216878"/>
            <a:ext cx="12954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Number and Atomic Structure</a:t>
            </a:r>
          </a:p>
        </p:txBody>
      </p:sp>
      <p:sp>
        <p:nvSpPr>
          <p:cNvPr id="3" name="Content Placeholder 2"/>
          <p:cNvSpPr>
            <a:spLocks noGrp="1"/>
          </p:cNvSpPr>
          <p:nvPr>
            <p:ph idx="1"/>
          </p:nvPr>
        </p:nvSpPr>
        <p:spPr>
          <a:xfrm>
            <a:off x="457200" y="4114800"/>
            <a:ext cx="8382000" cy="2362200"/>
          </a:xfrm>
        </p:spPr>
        <p:txBody>
          <a:bodyPr/>
          <a:lstStyle/>
          <a:p>
            <a:pPr marL="365760" indent="-365760">
              <a:spcBef>
                <a:spcPts val="0"/>
              </a:spcBef>
              <a:buFont typeface="Arial" pitchFamily="34" charset="0"/>
              <a:buChar char="•"/>
            </a:pPr>
            <a:r>
              <a:rPr lang="en-US" sz="2800" dirty="0"/>
              <a:t>Hydrogen has an </a:t>
            </a:r>
            <a:r>
              <a:rPr lang="en-US" sz="2800" dirty="0">
                <a:solidFill>
                  <a:srgbClr val="0000FF"/>
                </a:solidFill>
              </a:rPr>
              <a:t>atomic number of 1 </a:t>
            </a:r>
            <a:r>
              <a:rPr lang="en-US" sz="2800" dirty="0"/>
              <a:t>and a </a:t>
            </a:r>
            <a:r>
              <a:rPr lang="en-US" sz="2800" dirty="0">
                <a:solidFill>
                  <a:srgbClr val="FF0000"/>
                </a:solidFill>
              </a:rPr>
              <a:t>mass of 1</a:t>
            </a:r>
            <a:r>
              <a:rPr lang="en-US" sz="2800" dirty="0"/>
              <a:t>. Therefore, it possesses </a:t>
            </a:r>
            <a:r>
              <a:rPr lang="en-US" sz="2800" dirty="0">
                <a:solidFill>
                  <a:srgbClr val="FF0000"/>
                </a:solidFill>
              </a:rPr>
              <a:t>1 proton </a:t>
            </a:r>
            <a:r>
              <a:rPr lang="en-US" sz="2800" dirty="0"/>
              <a:t>and </a:t>
            </a:r>
            <a:r>
              <a:rPr lang="en-US" sz="2800" dirty="0">
                <a:solidFill>
                  <a:srgbClr val="0000FF"/>
                </a:solidFill>
              </a:rPr>
              <a:t>1 electron</a:t>
            </a:r>
            <a:r>
              <a:rPr lang="en-US" sz="2800" dirty="0"/>
              <a:t>. </a:t>
            </a:r>
          </a:p>
          <a:p>
            <a:pPr marL="365760" indent="-365760">
              <a:spcBef>
                <a:spcPts val="1200"/>
              </a:spcBef>
              <a:buFont typeface="Arial" pitchFamily="34" charset="0"/>
              <a:buChar char="•"/>
            </a:pPr>
            <a:r>
              <a:rPr lang="en-US" sz="2800" dirty="0"/>
              <a:t>Oxygen has an </a:t>
            </a:r>
            <a:r>
              <a:rPr lang="en-US" sz="2800" dirty="0">
                <a:solidFill>
                  <a:srgbClr val="0000FF"/>
                </a:solidFill>
              </a:rPr>
              <a:t>atomic number of 8 </a:t>
            </a:r>
            <a:r>
              <a:rPr lang="en-US" sz="2800" dirty="0"/>
              <a:t>and a </a:t>
            </a:r>
            <a:r>
              <a:rPr lang="en-US" sz="2800" dirty="0">
                <a:solidFill>
                  <a:srgbClr val="FF0000"/>
                </a:solidFill>
              </a:rPr>
              <a:t>mass of 16</a:t>
            </a:r>
            <a:r>
              <a:rPr lang="en-US" sz="2800" dirty="0"/>
              <a:t>. Therefore, it possesses </a:t>
            </a:r>
            <a:r>
              <a:rPr lang="en-US" sz="2800" dirty="0">
                <a:solidFill>
                  <a:srgbClr val="FF0000"/>
                </a:solidFill>
              </a:rPr>
              <a:t>8 protons, 8 neutrons</a:t>
            </a:r>
            <a:r>
              <a:rPr lang="en-US" sz="2800" dirty="0"/>
              <a:t>, and </a:t>
            </a:r>
            <a:r>
              <a:rPr lang="en-US" sz="2800" dirty="0">
                <a:solidFill>
                  <a:srgbClr val="0000FF"/>
                </a:solidFill>
              </a:rPr>
              <a:t>8 electrons</a:t>
            </a:r>
            <a:r>
              <a:rPr lang="en-US" sz="280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683120"/>
            <a:ext cx="4706112" cy="21201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54291"/>
            <a:ext cx="1320800" cy="15549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5116" y="1524000"/>
            <a:ext cx="1371600" cy="1371600"/>
          </a:xfrm>
          <a:prstGeom prst="rect">
            <a:avLst/>
          </a:prstGeom>
        </p:spPr>
      </p:pic>
    </p:spTree>
    <p:extLst>
      <p:ext uri="{BB962C8B-B14F-4D97-AF65-F5344CB8AC3E}">
        <p14:creationId xmlns:p14="http://schemas.microsoft.com/office/powerpoint/2010/main" val="40710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304800"/>
            <a:ext cx="8077200" cy="990600"/>
          </a:xfrm>
        </p:spPr>
        <p:txBody>
          <a:bodyPr/>
          <a:lstStyle/>
          <a:p>
            <a:r>
              <a:rPr lang="en-US" dirty="0"/>
              <a:t>Bonding in Molecules</a:t>
            </a:r>
          </a:p>
        </p:txBody>
      </p:sp>
      <p:sp>
        <p:nvSpPr>
          <p:cNvPr id="137219" name="Rectangle 3"/>
          <p:cNvSpPr>
            <a:spLocks noChangeArrowheads="1"/>
          </p:cNvSpPr>
          <p:nvPr/>
        </p:nvSpPr>
        <p:spPr bwMode="auto">
          <a:xfrm>
            <a:off x="685800" y="1143000"/>
            <a:ext cx="8001000"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2400" dirty="0">
                <a:solidFill>
                  <a:srgbClr val="292934"/>
                </a:solidFill>
                <a:latin typeface="Calibri" pitchFamily="34" charset="0"/>
              </a:rPr>
              <a:t>The positively charged nuclei of two atoms actually repel each other. But bonds are phenomena that bring two atoms together. This bonding results from the two nuclei sharing electrons, which has a stabilizing effect!</a:t>
            </a:r>
            <a:r>
              <a:rPr lang="en-US" sz="2600" dirty="0">
                <a:solidFill>
                  <a:srgbClr val="292934"/>
                </a:solidFill>
                <a:latin typeface="Calibri" pitchFamily="34" charset="0"/>
              </a:rPr>
              <a:t> </a:t>
            </a:r>
          </a:p>
        </p:txBody>
      </p:sp>
      <p:pic>
        <p:nvPicPr>
          <p:cNvPr id="137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8200" y="2668587"/>
            <a:ext cx="7239000" cy="3971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35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Lewis Dot Structures</a:t>
            </a:r>
          </a:p>
        </p:txBody>
      </p:sp>
      <p:sp>
        <p:nvSpPr>
          <p:cNvPr id="3" name="Content Placeholder 2"/>
          <p:cNvSpPr>
            <a:spLocks noGrp="1"/>
          </p:cNvSpPr>
          <p:nvPr>
            <p:ph idx="1"/>
          </p:nvPr>
        </p:nvSpPr>
        <p:spPr>
          <a:xfrm>
            <a:off x="457200" y="1447800"/>
            <a:ext cx="8229600" cy="5029200"/>
          </a:xfrm>
        </p:spPr>
        <p:txBody>
          <a:bodyPr/>
          <a:lstStyle/>
          <a:p>
            <a:pPr marL="0" indent="0">
              <a:buNone/>
            </a:pPr>
            <a:r>
              <a:rPr lang="en-US" sz="3200" dirty="0"/>
              <a:t>Gilbert Lewis (UC Berkeley, 1916) proposed representing the outer electrons of an atom as dots used in bonding.</a:t>
            </a:r>
          </a:p>
          <a:p>
            <a:pPr marL="0" indent="0">
              <a:buNone/>
            </a:pPr>
            <a:endParaRPr lang="en-US" dirty="0"/>
          </a:p>
        </p:txBody>
      </p:sp>
      <p:pic>
        <p:nvPicPr>
          <p:cNvPr id="7" name="irc_mi"/>
          <p:cNvPicPr/>
          <p:nvPr/>
        </p:nvPicPr>
        <p:blipFill>
          <a:blip r:embed="rId3" cstate="print">
            <a:extLst>
              <a:ext uri="{28A0092B-C50C-407E-A947-70E740481C1C}">
                <a14:useLocalDpi xmlns:a14="http://schemas.microsoft.com/office/drawing/2010/main" val="0"/>
              </a:ext>
            </a:extLst>
          </a:blip>
          <a:stretch>
            <a:fillRect/>
          </a:stretch>
        </p:blipFill>
        <p:spPr bwMode="auto">
          <a:xfrm>
            <a:off x="1828800" y="3353576"/>
            <a:ext cx="5607368" cy="3046447"/>
          </a:xfrm>
          <a:prstGeom prst="rect">
            <a:avLst/>
          </a:prstGeom>
          <a:noFill/>
          <a:ln>
            <a:noFill/>
          </a:ln>
        </p:spPr>
      </p:pic>
    </p:spTree>
    <p:extLst>
      <p:ext uri="{BB962C8B-B14F-4D97-AF65-F5344CB8AC3E}">
        <p14:creationId xmlns:p14="http://schemas.microsoft.com/office/powerpoint/2010/main" val="2123537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Drawing Water Molecules</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Practice drawing three water molecules in your notebooks using the following Mickey Mouse model:</a:t>
            </a:r>
          </a:p>
          <a:p>
            <a:pPr marL="0" indent="0">
              <a:buNone/>
            </a:pPr>
            <a:endParaRPr lang="en-US" dirty="0"/>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32348" y="3276600"/>
            <a:ext cx="3190169" cy="283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7791" y="3200400"/>
            <a:ext cx="3806018" cy="3035300"/>
          </a:xfrm>
          <a:prstGeom prst="rect">
            <a:avLst/>
          </a:prstGeom>
        </p:spPr>
      </p:pic>
    </p:spTree>
    <p:extLst>
      <p:ext uri="{BB962C8B-B14F-4D97-AF65-F5344CB8AC3E}">
        <p14:creationId xmlns:p14="http://schemas.microsoft.com/office/powerpoint/2010/main" val="3942068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Atoms: The Smallest Pieces of Matter</a:t>
            </a:r>
          </a:p>
        </p:txBody>
      </p:sp>
      <p:pic>
        <p:nvPicPr>
          <p:cNvPr id="8" name="Picture 7"/>
          <p:cNvPicPr>
            <a:picLocks noChangeAspect="1"/>
          </p:cNvPicPr>
          <p:nvPr/>
        </p:nvPicPr>
        <p:blipFill>
          <a:blip r:embed="rId3" cstate="print"/>
          <a:stretch>
            <a:fillRect/>
          </a:stretch>
        </p:blipFill>
        <p:spPr>
          <a:xfrm>
            <a:off x="5867400" y="1676400"/>
            <a:ext cx="1543833" cy="1371600"/>
          </a:xfrm>
          <a:prstGeom prst="rect">
            <a:avLst/>
          </a:prstGeom>
        </p:spPr>
      </p:pic>
      <p:graphicFrame>
        <p:nvGraphicFramePr>
          <p:cNvPr id="15" name="Table 14"/>
          <p:cNvGraphicFramePr>
            <a:graphicFrameLocks noGrp="1"/>
          </p:cNvGraphicFramePr>
          <p:nvPr/>
        </p:nvGraphicFramePr>
        <p:xfrm>
          <a:off x="685800" y="1447800"/>
          <a:ext cx="7772400" cy="2081784"/>
        </p:xfrm>
        <a:graphic>
          <a:graphicData uri="http://schemas.openxmlformats.org/drawingml/2006/table">
            <a:tbl>
              <a:tblPr/>
              <a:tblGrid>
                <a:gridCol w="7772400">
                  <a:extLst>
                    <a:ext uri="{9D8B030D-6E8A-4147-A177-3AD203B41FA5}">
                      <a16:colId xmlns:a16="http://schemas.microsoft.com/office/drawing/2014/main" val="20000"/>
                    </a:ext>
                  </a:extLst>
                </a:gridCol>
              </a:tblGrid>
              <a:tr h="2057400">
                <a:tc>
                  <a:txBody>
                    <a:bodyPr/>
                    <a:lstStyle/>
                    <a:p>
                      <a:pPr marL="0" marR="0" algn="ctr">
                        <a:lnSpc>
                          <a:spcPct val="115000"/>
                        </a:lnSpc>
                        <a:spcBef>
                          <a:spcPts val="600"/>
                        </a:spcBef>
                        <a:spcAft>
                          <a:spcPts val="600"/>
                        </a:spcAft>
                      </a:pPr>
                      <a:endParaRPr lang="en-US" sz="1400" dirty="0">
                        <a:latin typeface="Times New Roman"/>
                        <a:ea typeface="Calibri"/>
                        <a:cs typeface="Times New Roman"/>
                      </a:endParaRPr>
                    </a:p>
                    <a:p>
                      <a:pPr marL="0" marR="0" algn="ctr">
                        <a:lnSpc>
                          <a:spcPct val="115000"/>
                        </a:lnSpc>
                        <a:spcBef>
                          <a:spcPts val="600"/>
                        </a:spcBef>
                        <a:spcAft>
                          <a:spcPts val="600"/>
                        </a:spcAft>
                      </a:pPr>
                      <a:r>
                        <a:rPr lang="en-US" sz="1400" dirty="0">
                          <a:latin typeface="Times New Roman"/>
                          <a:ea typeface="Calibri"/>
                          <a:cs typeface="Times New Roman"/>
                        </a:rPr>
                        <a:t> </a:t>
                      </a:r>
                    </a:p>
                    <a:p>
                      <a:pPr marL="0" marR="0" algn="ctr">
                        <a:lnSpc>
                          <a:spcPct val="115000"/>
                        </a:lnSpc>
                        <a:spcBef>
                          <a:spcPts val="600"/>
                        </a:spcBef>
                        <a:spcAft>
                          <a:spcPts val="600"/>
                        </a:spcAft>
                      </a:pPr>
                      <a:endParaRPr lang="en-US" sz="1400" dirty="0">
                        <a:latin typeface="Arial"/>
                        <a:ea typeface="Calibri"/>
                        <a:cs typeface="Times New Roman"/>
                      </a:endParaRPr>
                    </a:p>
                    <a:p>
                      <a:pPr marL="0" marR="0" algn="ctr">
                        <a:lnSpc>
                          <a:spcPct val="115000"/>
                        </a:lnSpc>
                        <a:spcBef>
                          <a:spcPts val="600"/>
                        </a:spcBef>
                        <a:spcAft>
                          <a:spcPts val="600"/>
                        </a:spcAft>
                      </a:pPr>
                      <a:endParaRPr lang="en-US" sz="1400" dirty="0">
                        <a:latin typeface="Arial"/>
                        <a:ea typeface="Calibri"/>
                        <a:cs typeface="Times New Roman"/>
                      </a:endParaRPr>
                    </a:p>
                    <a:p>
                      <a:pPr marL="0" marR="0" algn="ctr">
                        <a:lnSpc>
                          <a:spcPct val="115000"/>
                        </a:lnSpc>
                        <a:spcBef>
                          <a:spcPts val="600"/>
                        </a:spcBef>
                        <a:spcAft>
                          <a:spcPts val="600"/>
                        </a:spcAft>
                      </a:pPr>
                      <a:r>
                        <a:rPr lang="en-US" sz="2800" dirty="0">
                          <a:latin typeface="Calibri" pitchFamily="34" charset="0"/>
                          <a:ea typeface="Calibri"/>
                          <a:cs typeface="Times New Roman"/>
                        </a:rPr>
                        <a:t>One Lego brick = One atom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049" name="Picture 12"/>
          <p:cNvPicPr>
            <a:picLocks noChangeAspect="1" noChangeArrowheads="1"/>
          </p:cNvPicPr>
          <p:nvPr/>
        </p:nvPicPr>
        <p:blipFill>
          <a:blip r:embed="rId4" cstate="print"/>
          <a:srcRect/>
          <a:stretch>
            <a:fillRect/>
          </a:stretch>
        </p:blipFill>
        <p:spPr bwMode="auto">
          <a:xfrm>
            <a:off x="3810000" y="1752600"/>
            <a:ext cx="1228725" cy="1057275"/>
          </a:xfrm>
          <a:prstGeom prst="rect">
            <a:avLst/>
          </a:prstGeom>
          <a:noFill/>
        </p:spPr>
      </p:pic>
      <p:graphicFrame>
        <p:nvGraphicFramePr>
          <p:cNvPr id="16" name="Table 15"/>
          <p:cNvGraphicFramePr>
            <a:graphicFrameLocks noGrp="1"/>
          </p:cNvGraphicFramePr>
          <p:nvPr/>
        </p:nvGraphicFramePr>
        <p:xfrm>
          <a:off x="685800" y="4038600"/>
          <a:ext cx="8077199" cy="2276856"/>
        </p:xfrm>
        <a:graphic>
          <a:graphicData uri="http://schemas.openxmlformats.org/drawingml/2006/table">
            <a:tbl>
              <a:tblPr/>
              <a:tblGrid>
                <a:gridCol w="2692938">
                  <a:extLst>
                    <a:ext uri="{9D8B030D-6E8A-4147-A177-3AD203B41FA5}">
                      <a16:colId xmlns:a16="http://schemas.microsoft.com/office/drawing/2014/main" val="20000"/>
                    </a:ext>
                  </a:extLst>
                </a:gridCol>
                <a:gridCol w="2692938">
                  <a:extLst>
                    <a:ext uri="{9D8B030D-6E8A-4147-A177-3AD203B41FA5}">
                      <a16:colId xmlns:a16="http://schemas.microsoft.com/office/drawing/2014/main" val="20001"/>
                    </a:ext>
                  </a:extLst>
                </a:gridCol>
                <a:gridCol w="2691323">
                  <a:extLst>
                    <a:ext uri="{9D8B030D-6E8A-4147-A177-3AD203B41FA5}">
                      <a16:colId xmlns:a16="http://schemas.microsoft.com/office/drawing/2014/main" val="20002"/>
                    </a:ext>
                  </a:extLst>
                </a:gridCol>
              </a:tblGrid>
              <a:tr h="533400">
                <a:tc>
                  <a:txBody>
                    <a:bodyPr/>
                    <a:lstStyle/>
                    <a:p>
                      <a:pPr marL="0" marR="0" algn="ctr">
                        <a:lnSpc>
                          <a:spcPct val="115000"/>
                        </a:lnSpc>
                        <a:spcBef>
                          <a:spcPts val="600"/>
                        </a:spcBef>
                        <a:spcAft>
                          <a:spcPts val="0"/>
                        </a:spcAft>
                      </a:pPr>
                      <a:endParaRPr lang="en-US" sz="1400" dirty="0">
                        <a:latin typeface="Times New Roman"/>
                        <a:ea typeface="Calibri"/>
                        <a:cs typeface="Times New Roman"/>
                      </a:endParaRPr>
                    </a:p>
                    <a:p>
                      <a:pPr marL="0" marR="0" algn="ctr">
                        <a:lnSpc>
                          <a:spcPct val="115000"/>
                        </a:lnSpc>
                        <a:spcBef>
                          <a:spcPts val="600"/>
                        </a:spcBef>
                        <a:spcAft>
                          <a:spcPts val="0"/>
                        </a:spcAft>
                      </a:pPr>
                      <a:endParaRPr lang="en-US" sz="1400" dirty="0">
                        <a:latin typeface="Times New Roman"/>
                        <a:ea typeface="Calibri"/>
                        <a:cs typeface="Times New Roman"/>
                      </a:endParaRPr>
                    </a:p>
                    <a:p>
                      <a:pPr marL="0" marR="0" algn="ctr">
                        <a:lnSpc>
                          <a:spcPct val="115000"/>
                        </a:lnSpc>
                        <a:spcBef>
                          <a:spcPts val="600"/>
                        </a:spcBef>
                        <a:spcAft>
                          <a:spcPts val="0"/>
                        </a:spcAft>
                      </a:pPr>
                      <a:endParaRPr lang="en-US" sz="1400" dirty="0">
                        <a:latin typeface="Times New Roman"/>
                        <a:ea typeface="Calibri"/>
                        <a:cs typeface="Times New Roman"/>
                      </a:endParaRPr>
                    </a:p>
                    <a:p>
                      <a:pPr marL="0" marR="0" algn="ctr">
                        <a:lnSpc>
                          <a:spcPct val="115000"/>
                        </a:lnSpc>
                        <a:spcBef>
                          <a:spcPts val="600"/>
                        </a:spcBef>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600"/>
                        </a:spcBef>
                        <a:spcAft>
                          <a:spcPts val="0"/>
                        </a:spcAft>
                      </a:pPr>
                      <a:endParaRPr lang="en-US" sz="14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600"/>
                        </a:spcBef>
                        <a:spcAft>
                          <a:spcPts val="0"/>
                        </a:spcAft>
                      </a:pPr>
                      <a:r>
                        <a:rPr lang="en-US" sz="1400" dirty="0">
                          <a:solidFill>
                            <a:srgbClr val="FF0000"/>
                          </a:solidFill>
                          <a:latin typeface="Times New Roman"/>
                          <a:ea typeface="Calibri"/>
                          <a:cs typeface="Times New Roman"/>
                        </a:rPr>
                        <a:t> </a:t>
                      </a:r>
                      <a:endParaRPr lang="en-US" sz="1400" dirty="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533400">
                <a:tc>
                  <a:txBody>
                    <a:bodyPr/>
                    <a:lstStyle/>
                    <a:p>
                      <a:pPr marL="0" marR="0" algn="ctr">
                        <a:lnSpc>
                          <a:spcPct val="115000"/>
                        </a:lnSpc>
                        <a:spcBef>
                          <a:spcPts val="0"/>
                        </a:spcBef>
                        <a:spcAft>
                          <a:spcPts val="0"/>
                        </a:spcAft>
                      </a:pPr>
                      <a:r>
                        <a:rPr lang="en-US" sz="2800" dirty="0">
                          <a:latin typeface="Calibri" pitchFamily="34" charset="0"/>
                          <a:ea typeface="Calibri"/>
                          <a:cs typeface="Times New Roman"/>
                        </a:rPr>
                        <a:t>Carbon</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2800" dirty="0">
                          <a:latin typeface="Calibri" pitchFamily="34" charset="0"/>
                          <a:ea typeface="Calibri"/>
                          <a:cs typeface="Times New Roman"/>
                        </a:rPr>
                        <a:t>Hydrogen</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dirty="0">
                          <a:latin typeface="Calibri" pitchFamily="34" charset="0"/>
                          <a:ea typeface="Calibri"/>
                          <a:cs typeface="Times New Roman"/>
                        </a:rPr>
                        <a:t>Oxygen</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533400">
                <a:tc gridSpan="3">
                  <a:txBody>
                    <a:bodyPr/>
                    <a:lstStyle/>
                    <a:p>
                      <a:pPr marL="0" marR="0" algn="ctr">
                        <a:lnSpc>
                          <a:spcPct val="115000"/>
                        </a:lnSpc>
                        <a:spcBef>
                          <a:spcPts val="600"/>
                        </a:spcBef>
                        <a:spcAft>
                          <a:spcPts val="600"/>
                        </a:spcAft>
                      </a:pPr>
                      <a:r>
                        <a:rPr lang="en-US" sz="2700" dirty="0">
                          <a:latin typeface="Calibri" pitchFamily="34" charset="0"/>
                          <a:ea typeface="Calibri"/>
                          <a:cs typeface="Times New Roman"/>
                        </a:rPr>
                        <a:t>Different-colored Lego bricks = Different kinds of atoms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 name="Picture 6"/>
          <p:cNvPicPr>
            <a:picLocks noChangeAspect="1" noChangeArrowheads="1"/>
          </p:cNvPicPr>
          <p:nvPr/>
        </p:nvPicPr>
        <p:blipFill>
          <a:blip r:embed="rId5" cstate="print"/>
          <a:srcRect/>
          <a:stretch>
            <a:fillRect/>
          </a:stretch>
        </p:blipFill>
        <p:spPr bwMode="auto">
          <a:xfrm>
            <a:off x="1219200" y="4191000"/>
            <a:ext cx="1533525" cy="1047750"/>
          </a:xfrm>
          <a:prstGeom prst="rect">
            <a:avLst/>
          </a:prstGeom>
          <a:noFill/>
        </p:spPr>
      </p:pic>
      <p:pic>
        <p:nvPicPr>
          <p:cNvPr id="2051" name="Picture 8"/>
          <p:cNvPicPr>
            <a:picLocks noChangeAspect="1" noChangeArrowheads="1"/>
          </p:cNvPicPr>
          <p:nvPr/>
        </p:nvPicPr>
        <p:blipFill>
          <a:blip r:embed="rId6" cstate="print"/>
          <a:srcRect/>
          <a:stretch>
            <a:fillRect/>
          </a:stretch>
        </p:blipFill>
        <p:spPr bwMode="auto">
          <a:xfrm>
            <a:off x="4114800" y="4191000"/>
            <a:ext cx="1171575" cy="1047750"/>
          </a:xfrm>
          <a:prstGeom prst="rect">
            <a:avLst/>
          </a:prstGeom>
          <a:noFill/>
        </p:spPr>
      </p:pic>
      <p:pic>
        <p:nvPicPr>
          <p:cNvPr id="5" name="Picture 9"/>
          <p:cNvPicPr>
            <a:picLocks noChangeAspect="1" noChangeArrowheads="1"/>
          </p:cNvPicPr>
          <p:nvPr/>
        </p:nvPicPr>
        <p:blipFill>
          <a:blip r:embed="rId7" cstate="print"/>
          <a:srcRect/>
          <a:stretch>
            <a:fillRect/>
          </a:stretch>
        </p:blipFill>
        <p:spPr bwMode="auto">
          <a:xfrm>
            <a:off x="6781800" y="4267200"/>
            <a:ext cx="1238250" cy="1047750"/>
          </a:xfrm>
          <a:prstGeom prst="rect">
            <a:avLst/>
          </a:prstGeom>
          <a:noFill/>
        </p:spPr>
      </p:pic>
      <p:sp>
        <p:nvSpPr>
          <p:cNvPr id="10" name="TextBox 9"/>
          <p:cNvSpPr txBox="1"/>
          <p:nvPr/>
        </p:nvSpPr>
        <p:spPr>
          <a:xfrm>
            <a:off x="7620000" y="6436334"/>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spTree>
    <p:extLst>
      <p:ext uri="{BB962C8B-B14F-4D97-AF65-F5344CB8AC3E}">
        <p14:creationId xmlns:p14="http://schemas.microsoft.com/office/powerpoint/2010/main" val="171944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eaLnBrk="1" hangingPunct="1">
              <a:defRPr/>
            </a:pPr>
            <a:r>
              <a:rPr lang="en-US" dirty="0"/>
              <a:t>The RESPeCT PD Program</a:t>
            </a:r>
          </a:p>
        </p:txBody>
      </p:sp>
      <p:sp>
        <p:nvSpPr>
          <p:cNvPr id="3" name="Content Placeholder 2"/>
          <p:cNvSpPr>
            <a:spLocks noGrp="1"/>
          </p:cNvSpPr>
          <p:nvPr>
            <p:ph idx="1"/>
          </p:nvPr>
        </p:nvSpPr>
        <p:spPr>
          <a:xfrm>
            <a:off x="457200" y="1371600"/>
            <a:ext cx="8229600" cy="48768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(STeLLA)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videocase-based lesson analysis</a:t>
            </a:r>
          </a:p>
          <a:p>
            <a:pPr marL="365760" lvl="1" indent="-365760" eaLnBrk="1" hangingPunct="1">
              <a:spcBef>
                <a:spcPts val="600"/>
              </a:spcBef>
              <a:buClr>
                <a:srgbClr val="93A299"/>
              </a:buClr>
            </a:pPr>
            <a:r>
              <a:rPr lang="en-US" altLang="en-US" sz="3200" dirty="0">
                <a:solidFill>
                  <a:srgbClr val="292934"/>
                </a:solidFill>
              </a:rPr>
              <a:t>Facilitates science-content deepening</a:t>
            </a:r>
          </a:p>
          <a:p>
            <a:pPr marL="274637" lvl="1" indent="0" eaLnBrk="1" hangingPunct="1">
              <a:buClr>
                <a:srgbClr val="93A299"/>
              </a:buClr>
              <a:buNone/>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5A5A0BA-E039-46C5-84D7-D444402DA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752600"/>
            <a:ext cx="2272347" cy="2019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533400"/>
            <a:ext cx="8001000" cy="990600"/>
          </a:xfrm>
        </p:spPr>
        <p:txBody>
          <a:bodyPr>
            <a:normAutofit/>
          </a:bodyPr>
          <a:lstStyle/>
          <a:p>
            <a:r>
              <a:rPr lang="en-US" dirty="0"/>
              <a:t>Molecules: When Atoms Combine</a:t>
            </a:r>
          </a:p>
        </p:txBody>
      </p:sp>
      <p:sp>
        <p:nvSpPr>
          <p:cNvPr id="3" name="TextBox 2"/>
          <p:cNvSpPr txBox="1"/>
          <p:nvPr/>
        </p:nvSpPr>
        <p:spPr>
          <a:xfrm>
            <a:off x="6248400" y="3276600"/>
            <a:ext cx="142306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 </a:t>
            </a:r>
          </a:p>
        </p:txBody>
      </p:sp>
      <p:graphicFrame>
        <p:nvGraphicFramePr>
          <p:cNvPr id="10" name="Table 9"/>
          <p:cNvGraphicFramePr>
            <a:graphicFrameLocks noGrp="1"/>
          </p:cNvGraphicFramePr>
          <p:nvPr/>
        </p:nvGraphicFramePr>
        <p:xfrm>
          <a:off x="762000" y="1676400"/>
          <a:ext cx="7620000" cy="4577124"/>
        </p:xfrm>
        <a:graphic>
          <a:graphicData uri="http://schemas.openxmlformats.org/drawingml/2006/table">
            <a:tbl>
              <a:tblPr/>
              <a:tblGrid>
                <a:gridCol w="7620000">
                  <a:extLst>
                    <a:ext uri="{9D8B030D-6E8A-4147-A177-3AD203B41FA5}">
                      <a16:colId xmlns:a16="http://schemas.microsoft.com/office/drawing/2014/main" val="20000"/>
                    </a:ext>
                  </a:extLst>
                </a:gridCol>
              </a:tblGrid>
              <a:tr h="1898352">
                <a:tc>
                  <a:txBody>
                    <a:bodyPr/>
                    <a:lstStyle/>
                    <a:p>
                      <a:pPr marL="0" marR="0" algn="ctr">
                        <a:lnSpc>
                          <a:spcPct val="115000"/>
                        </a:lnSpc>
                        <a:spcBef>
                          <a:spcPts val="600"/>
                        </a:spcBef>
                        <a:spcAft>
                          <a:spcPts val="0"/>
                        </a:spcAft>
                      </a:pPr>
                      <a:r>
                        <a:rPr lang="en-US" sz="1400" dirty="0">
                          <a:latin typeface="Arial"/>
                          <a:ea typeface="Calibri"/>
                          <a:cs typeface="Times New Roman"/>
                        </a:rPr>
                        <a:t> </a:t>
                      </a:r>
                    </a:p>
                    <a:p>
                      <a:pPr marL="0" marR="0" algn="ctr">
                        <a:lnSpc>
                          <a:spcPct val="115000"/>
                        </a:lnSpc>
                        <a:spcBef>
                          <a:spcPts val="600"/>
                        </a:spcBef>
                        <a:spcAft>
                          <a:spcPts val="0"/>
                        </a:spcAft>
                      </a:pPr>
                      <a:endParaRPr lang="en-US" sz="1400" dirty="0">
                        <a:latin typeface="Arial"/>
                        <a:ea typeface="Calibri"/>
                        <a:cs typeface="Times New Roman"/>
                      </a:endParaRPr>
                    </a:p>
                    <a:p>
                      <a:pPr marL="0" marR="0" algn="ctr">
                        <a:lnSpc>
                          <a:spcPct val="115000"/>
                        </a:lnSpc>
                        <a:spcBef>
                          <a:spcPts val="600"/>
                        </a:spcBef>
                        <a:spcAft>
                          <a:spcPts val="0"/>
                        </a:spcAft>
                      </a:pPr>
                      <a:endParaRPr lang="en-US" sz="1400" dirty="0">
                        <a:latin typeface="Arial"/>
                        <a:ea typeface="Calibri"/>
                        <a:cs typeface="Times New Roman"/>
                      </a:endParaRPr>
                    </a:p>
                    <a:p>
                      <a:pPr marL="0" marR="0" algn="ctr">
                        <a:lnSpc>
                          <a:spcPct val="115000"/>
                        </a:lnSpc>
                        <a:spcBef>
                          <a:spcPts val="600"/>
                        </a:spcBef>
                        <a:spcAft>
                          <a:spcPts val="0"/>
                        </a:spcAft>
                      </a:pPr>
                      <a:endParaRPr lang="en-US" sz="1400" dirty="0">
                        <a:latin typeface="Arial"/>
                        <a:ea typeface="Calibri"/>
                        <a:cs typeface="Times New Roman"/>
                      </a:endParaRPr>
                    </a:p>
                    <a:p>
                      <a:pPr marL="0" marR="0" algn="ctr">
                        <a:lnSpc>
                          <a:spcPct val="115000"/>
                        </a:lnSpc>
                        <a:spcBef>
                          <a:spcPts val="600"/>
                        </a:spcBef>
                        <a:spcAft>
                          <a:spcPts val="0"/>
                        </a:spcAft>
                      </a:pPr>
                      <a:endParaRPr lang="en-US" sz="1400" dirty="0">
                        <a:latin typeface="Arial"/>
                        <a:ea typeface="Calibri"/>
                        <a:cs typeface="Times New Roman"/>
                      </a:endParaRPr>
                    </a:p>
                    <a:p>
                      <a:pPr marL="0" marR="0" algn="ctr">
                        <a:lnSpc>
                          <a:spcPct val="115000"/>
                        </a:lnSpc>
                        <a:spcBef>
                          <a:spcPts val="600"/>
                        </a:spcBef>
                        <a:spcAft>
                          <a:spcPts val="0"/>
                        </a:spcAft>
                      </a:pPr>
                      <a:endParaRPr lang="en-US" sz="2800" dirty="0">
                        <a:latin typeface="Calibri" pitchFamily="34" charset="0"/>
                        <a:ea typeface="Calibri"/>
                        <a:cs typeface="Times New Roman"/>
                      </a:endParaRPr>
                    </a:p>
                    <a:p>
                      <a:pPr marL="0" marR="0" algn="ctr">
                        <a:lnSpc>
                          <a:spcPct val="115000"/>
                        </a:lnSpc>
                        <a:spcBef>
                          <a:spcPts val="0"/>
                        </a:spcBef>
                        <a:spcAft>
                          <a:spcPts val="0"/>
                        </a:spcAft>
                      </a:pPr>
                      <a:r>
                        <a:rPr lang="en-US" sz="2800" dirty="0">
                          <a:latin typeface="Calibri" pitchFamily="34" charset="0"/>
                          <a:ea typeface="Calibri"/>
                          <a:cs typeface="Times New Roman"/>
                        </a:rPr>
                        <a:t>H</a:t>
                      </a:r>
                      <a:r>
                        <a:rPr lang="en-US" sz="2800" baseline="-25000" dirty="0">
                          <a:latin typeface="Calibri" pitchFamily="34" charset="0"/>
                          <a:ea typeface="Calibri"/>
                          <a:cs typeface="Times New Roman"/>
                        </a:rPr>
                        <a:t>2</a:t>
                      </a:r>
                      <a:r>
                        <a:rPr lang="en-US" sz="2800" dirty="0">
                          <a:latin typeface="Calibri" pitchFamily="34" charset="0"/>
                          <a:ea typeface="Calibri"/>
                          <a:cs typeface="Times New Roman"/>
                        </a:rPr>
                        <a:t>O = Water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87848">
                <a:tc>
                  <a:txBody>
                    <a:bodyPr/>
                    <a:lstStyle/>
                    <a:p>
                      <a:pPr marL="0" marR="0" algn="ctr">
                        <a:lnSpc>
                          <a:spcPct val="115000"/>
                        </a:lnSpc>
                        <a:spcBef>
                          <a:spcPts val="600"/>
                        </a:spcBef>
                        <a:spcAft>
                          <a:spcPts val="0"/>
                        </a:spcAft>
                      </a:pPr>
                      <a:r>
                        <a:rPr lang="en-US" sz="2800" dirty="0">
                          <a:latin typeface="Calibri" pitchFamily="34" charset="0"/>
                          <a:ea typeface="Calibri"/>
                          <a:cs typeface="Times New Roman"/>
                        </a:rPr>
                        <a:t>More than one Lego brick = One molecule</a:t>
                      </a:r>
                    </a:p>
                    <a:p>
                      <a:pPr marL="0" marR="0" indent="0" algn="ctr" defTabSz="914400" rtl="0" eaLnBrk="1" fontAlgn="auto" latinLnBrk="0" hangingPunct="1">
                        <a:lnSpc>
                          <a:spcPct val="115000"/>
                        </a:lnSpc>
                        <a:spcBef>
                          <a:spcPts val="600"/>
                        </a:spcBef>
                        <a:spcAft>
                          <a:spcPts val="0"/>
                        </a:spcAft>
                        <a:buClrTx/>
                        <a:buSzTx/>
                        <a:buFontTx/>
                        <a:buNone/>
                        <a:tabLst/>
                        <a:defRPr/>
                      </a:pPr>
                      <a:r>
                        <a:rPr lang="en-US" sz="2800" dirty="0">
                          <a:latin typeface="Calibri" pitchFamily="34" charset="0"/>
                        </a:rPr>
                        <a:t>Different combinations of bricks make different kinds of matter. </a:t>
                      </a:r>
                    </a:p>
                    <a:p>
                      <a:pPr marL="1600200" marR="0" algn="ctr">
                        <a:lnSpc>
                          <a:spcPct val="115000"/>
                        </a:lnSpc>
                        <a:spcBef>
                          <a:spcPts val="60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8370" name="Picture 11"/>
          <p:cNvPicPr>
            <a:picLocks noChangeAspect="1" noChangeArrowheads="1"/>
          </p:cNvPicPr>
          <p:nvPr/>
        </p:nvPicPr>
        <p:blipFill>
          <a:blip r:embed="rId4" cstate="print"/>
          <a:srcRect/>
          <a:stretch>
            <a:fillRect/>
          </a:stretch>
        </p:blipFill>
        <p:spPr bwMode="auto">
          <a:xfrm>
            <a:off x="1524000" y="1882914"/>
            <a:ext cx="2819400" cy="1384162"/>
          </a:xfrm>
          <a:prstGeom prst="rect">
            <a:avLst/>
          </a:prstGeom>
          <a:noFill/>
        </p:spPr>
      </p:pic>
      <p:sp>
        <p:nvSpPr>
          <p:cNvPr id="58369" name="TextBox 2"/>
          <p:cNvSpPr txBox="1">
            <a:spLocks noChangeArrowheads="1"/>
          </p:cNvSpPr>
          <p:nvPr/>
        </p:nvSpPr>
        <p:spPr bwMode="auto">
          <a:xfrm>
            <a:off x="7324725" y="322263"/>
            <a:ext cx="1457325" cy="209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TextBox 12"/>
          <p:cNvSpPr txBox="1"/>
          <p:nvPr/>
        </p:nvSpPr>
        <p:spPr>
          <a:xfrm>
            <a:off x="3048000" y="32766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990464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Lego Model Analogy Map</a:t>
            </a:r>
          </a:p>
        </p:txBody>
      </p:sp>
      <p:sp>
        <p:nvSpPr>
          <p:cNvPr id="3" name="Content Placeholder 2"/>
          <p:cNvSpPr>
            <a:spLocks noGrp="1"/>
          </p:cNvSpPr>
          <p:nvPr>
            <p:ph idx="1"/>
          </p:nvPr>
        </p:nvSpPr>
        <p:spPr/>
        <p:txBody>
          <a:bodyPr/>
          <a:lstStyle/>
          <a:p>
            <a:pPr marL="0" lvl="0" indent="0">
              <a:buClr>
                <a:srgbClr val="93A299"/>
              </a:buClr>
              <a:buNone/>
            </a:pPr>
            <a:endParaRPr lang="en-US" sz="3600" dirty="0">
              <a:solidFill>
                <a:srgbClr val="292934"/>
              </a:solidFill>
            </a:endParaRPr>
          </a:p>
          <a:p>
            <a:pPr marL="0" lvl="0" indent="0">
              <a:buClr>
                <a:srgbClr val="93A299"/>
              </a:buClr>
              <a:buNone/>
            </a:pPr>
            <a:endParaRPr lang="en-US" sz="3200" dirty="0">
              <a:solidFill>
                <a:srgbClr val="292934"/>
              </a:solidFill>
            </a:endParaRPr>
          </a:p>
          <a:p>
            <a:pPr marL="0" indent="0">
              <a:buNone/>
            </a:pPr>
            <a:endParaRPr lang="en-US" dirty="0"/>
          </a:p>
        </p:txBody>
      </p:sp>
      <p:graphicFrame>
        <p:nvGraphicFramePr>
          <p:cNvPr id="5" name="Table 4"/>
          <p:cNvGraphicFramePr>
            <a:graphicFrameLocks noGrp="1"/>
          </p:cNvGraphicFramePr>
          <p:nvPr/>
        </p:nvGraphicFramePr>
        <p:xfrm>
          <a:off x="685800" y="1407668"/>
          <a:ext cx="7696200" cy="4993132"/>
        </p:xfrm>
        <a:graphic>
          <a:graphicData uri="http://schemas.openxmlformats.org/drawingml/2006/table">
            <a:tbl>
              <a:tblPr/>
              <a:tblGrid>
                <a:gridCol w="17335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751654">
                <a:tc>
                  <a:txBody>
                    <a:bodyPr/>
                    <a:lstStyle/>
                    <a:p>
                      <a:pPr marL="0" marR="0" algn="ctr">
                        <a:lnSpc>
                          <a:spcPct val="115000"/>
                        </a:lnSpc>
                        <a:spcBef>
                          <a:spcPts val="600"/>
                        </a:spcBef>
                        <a:spcAft>
                          <a:spcPts val="600"/>
                        </a:spcAft>
                      </a:pPr>
                      <a:r>
                        <a:rPr lang="en-US" sz="1400" b="1" dirty="0">
                          <a:latin typeface="Arial"/>
                          <a:ea typeface="Calibri"/>
                          <a:cs typeface="Times New Roman"/>
                        </a:rPr>
                        <a:t>Part of the Model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600"/>
                        </a:spcBef>
                        <a:spcAft>
                          <a:spcPts val="600"/>
                        </a:spcAft>
                      </a:pPr>
                      <a:r>
                        <a:rPr lang="en-US" sz="1400" b="1" dirty="0">
                          <a:latin typeface="Arial"/>
                          <a:ea typeface="Calibri"/>
                          <a:cs typeface="Times New Roman"/>
                        </a:rPr>
                        <a:t>Is/Are Like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600"/>
                        </a:spcBef>
                        <a:spcAft>
                          <a:spcPts val="600"/>
                        </a:spcAft>
                      </a:pPr>
                      <a:r>
                        <a:rPr lang="en-US" sz="1400" b="1" dirty="0">
                          <a:latin typeface="Arial"/>
                          <a:ea typeface="Calibri"/>
                          <a:cs typeface="Times New Roman"/>
                        </a:rPr>
                        <a:t>Part of the Real World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15000"/>
                        </a:lnSpc>
                        <a:spcBef>
                          <a:spcPts val="600"/>
                        </a:spcBef>
                        <a:spcAft>
                          <a:spcPts val="600"/>
                        </a:spcAft>
                      </a:pPr>
                      <a:r>
                        <a:rPr lang="en-US" sz="1400" b="1" dirty="0">
                          <a:latin typeface="Arial"/>
                          <a:ea typeface="Calibri"/>
                          <a:cs typeface="Times New Roman"/>
                        </a:rPr>
                        <a:t>Because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599534">
                <a:tc>
                  <a:txBody>
                    <a:bodyPr/>
                    <a:lstStyle/>
                    <a:p>
                      <a:pPr marL="0" marR="0">
                        <a:lnSpc>
                          <a:spcPct val="107000"/>
                        </a:lnSpc>
                        <a:spcBef>
                          <a:spcPts val="600"/>
                        </a:spcBef>
                        <a:spcAft>
                          <a:spcPts val="600"/>
                        </a:spcAft>
                      </a:pPr>
                      <a:r>
                        <a:rPr lang="en-US" sz="1200" dirty="0">
                          <a:latin typeface="Arial"/>
                          <a:ea typeface="Calibri"/>
                          <a:cs typeface="Times New Roman"/>
                        </a:rPr>
                        <a:t>One Lego brick</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nSpc>
                          <a:spcPct val="115000"/>
                        </a:lnSpc>
                        <a:spcBef>
                          <a:spcPts val="600"/>
                        </a:spcBef>
                        <a:spcAft>
                          <a:spcPts val="600"/>
                        </a:spcAft>
                      </a:pP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600"/>
                        </a:spcBef>
                        <a:spcAft>
                          <a:spcPts val="600"/>
                        </a:spcAft>
                      </a:pPr>
                      <a:r>
                        <a:rPr lang="en-US" sz="1200" dirty="0">
                          <a:latin typeface="Arial"/>
                          <a:ea typeface="Calibri"/>
                          <a:cs typeface="Times New Roman"/>
                        </a:rPr>
                        <a:t>An atom</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1200" dirty="0">
                          <a:latin typeface="Arial"/>
                          <a:ea typeface="Calibri"/>
                          <a:cs typeface="Times New Roman"/>
                        </a:rPr>
                        <a:t>The Lego brick is one small piece, and an atom is one small piece of something.</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2138">
                <a:tc>
                  <a:txBody>
                    <a:bodyPr/>
                    <a:lstStyle/>
                    <a:p>
                      <a:pPr marL="0" marR="0">
                        <a:lnSpc>
                          <a:spcPct val="107000"/>
                        </a:lnSpc>
                        <a:spcBef>
                          <a:spcPts val="600"/>
                        </a:spcBef>
                        <a:spcAft>
                          <a:spcPts val="6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600"/>
                        </a:spcBef>
                        <a:spcAft>
                          <a:spcPts val="600"/>
                        </a:spcAft>
                      </a:pPr>
                      <a:r>
                        <a:rPr lang="en-US" sz="1200" dirty="0">
                          <a:latin typeface="Arial"/>
                          <a:ea typeface="Calibri"/>
                          <a:cs typeface="Times New Roman"/>
                        </a:rPr>
                        <a:t>A molecule</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9300">
                <a:tc>
                  <a:txBody>
                    <a:bodyPr/>
                    <a:lstStyle/>
                    <a:p>
                      <a:pPr marL="0" marR="0">
                        <a:lnSpc>
                          <a:spcPct val="107000"/>
                        </a:lnSpc>
                        <a:spcBef>
                          <a:spcPts val="1200"/>
                        </a:spcBef>
                        <a:spcAft>
                          <a:spcPts val="1200"/>
                        </a:spcAft>
                      </a:pPr>
                      <a:r>
                        <a:rPr lang="en-US" sz="1200" dirty="0">
                          <a:latin typeface="Arial"/>
                          <a:ea typeface="Calibri"/>
                          <a:cs typeface="Times New Roman"/>
                        </a:rPr>
                        <a:t>Two white Lego bricks and one red Lego brick stuck together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600"/>
                        </a:spcBef>
                        <a:spcAft>
                          <a:spcPts val="6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9534">
                <a:tc>
                  <a:txBody>
                    <a:bodyPr/>
                    <a:lstStyle/>
                    <a:p>
                      <a:pPr marL="0" marR="0">
                        <a:lnSpc>
                          <a:spcPct val="107000"/>
                        </a:lnSpc>
                        <a:spcBef>
                          <a:spcPts val="1200"/>
                        </a:spcBef>
                        <a:spcAft>
                          <a:spcPts val="1200"/>
                        </a:spcAft>
                      </a:pPr>
                      <a:r>
                        <a:rPr lang="en-US" sz="1200" dirty="0">
                          <a:latin typeface="Arial"/>
                          <a:ea typeface="Calibri"/>
                          <a:cs typeface="Times New Roman"/>
                        </a:rPr>
                        <a:t>The Lego bricks in the cardboard box</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1200"/>
                        </a:spcBef>
                        <a:spcAft>
                          <a:spcPts val="12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1200" dirty="0">
                          <a:latin typeface="Arial"/>
                          <a:ea typeface="Calibri"/>
                          <a:cs typeface="Times New Roman"/>
                        </a:rPr>
                        <a:t>The molecules in a solid can’t move very much, just like the Legos in the box.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2138">
                <a:tc>
                  <a:txBody>
                    <a:bodyPr/>
                    <a:lstStyle/>
                    <a:p>
                      <a:pPr marL="0" marR="0">
                        <a:lnSpc>
                          <a:spcPct val="107000"/>
                        </a:lnSpc>
                        <a:spcBef>
                          <a:spcPts val="0"/>
                        </a:spcBef>
                        <a:spcAft>
                          <a:spcPts val="12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1200"/>
                        </a:spcAft>
                      </a:pPr>
                      <a:r>
                        <a:rPr lang="en-US" sz="1200" dirty="0">
                          <a:latin typeface="Arial"/>
                          <a:ea typeface="Calibri"/>
                          <a:cs typeface="Times New Roman"/>
                        </a:rPr>
                        <a:t>Liquid water</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9534">
                <a:tc>
                  <a:txBody>
                    <a:bodyPr/>
                    <a:lstStyle/>
                    <a:p>
                      <a:pPr marL="0" marR="0">
                        <a:lnSpc>
                          <a:spcPct val="107000"/>
                        </a:lnSpc>
                        <a:spcBef>
                          <a:spcPts val="1200"/>
                        </a:spcBef>
                        <a:spcAft>
                          <a:spcPts val="1200"/>
                        </a:spcAft>
                      </a:pPr>
                      <a:r>
                        <a:rPr lang="en-US" sz="1200" dirty="0">
                          <a:latin typeface="Arial"/>
                          <a:ea typeface="Calibri"/>
                          <a:cs typeface="Times New Roman"/>
                        </a:rPr>
                        <a:t>The Lego bricks jiggling or vibrating in place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1200"/>
                        </a:spcBef>
                        <a:spcAft>
                          <a:spcPts val="1200"/>
                        </a:spcAft>
                      </a:pP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1200" dirty="0">
                          <a:latin typeface="Arial"/>
                          <a:ea typeface="Calibri"/>
                          <a:cs typeface="Times New Roman"/>
                        </a:rPr>
                        <a:t>The molecules in a solid vibrate in place too.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99300">
                <a:tc>
                  <a:txBody>
                    <a:bodyPr/>
                    <a:lstStyle/>
                    <a:p>
                      <a:pPr marL="0" marR="0">
                        <a:lnSpc>
                          <a:spcPct val="107000"/>
                        </a:lnSpc>
                        <a:spcBef>
                          <a:spcPts val="600"/>
                        </a:spcBef>
                        <a:spcAft>
                          <a:spcPts val="600"/>
                        </a:spcAft>
                      </a:pPr>
                      <a:r>
                        <a:rPr lang="en-US" sz="1200" dirty="0">
                          <a:latin typeface="Arial"/>
                          <a:ea typeface="Calibri"/>
                          <a:cs typeface="Times New Roman"/>
                        </a:rPr>
                        <a:t>The Lego bricks moving around more freely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1800"/>
                        </a:spcBef>
                        <a:spcAft>
                          <a:spcPts val="1800"/>
                        </a:spcAft>
                      </a:pP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800"/>
                        </a:spcBef>
                        <a:spcAft>
                          <a:spcPts val="1800"/>
                        </a:spcAft>
                      </a:pP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80382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rmAutofit fontScale="90000"/>
          </a:bodyPr>
          <a:lstStyle/>
          <a:p>
            <a:r>
              <a:rPr lang="en-US" sz="4400" dirty="0"/>
              <a:t>Reflect: Content Deepening Focus Question </a:t>
            </a:r>
            <a:r>
              <a:rPr lang="en-US" dirty="0"/>
              <a:t>1</a:t>
            </a:r>
          </a:p>
        </p:txBody>
      </p:sp>
      <p:sp>
        <p:nvSpPr>
          <p:cNvPr id="3" name="Content Placeholder 2"/>
          <p:cNvSpPr>
            <a:spLocks noGrp="1"/>
          </p:cNvSpPr>
          <p:nvPr>
            <p:ph idx="1"/>
          </p:nvPr>
        </p:nvSpPr>
        <p:spPr>
          <a:xfrm>
            <a:off x="533400" y="1828800"/>
            <a:ext cx="8153400" cy="4648200"/>
          </a:xfrm>
        </p:spPr>
        <p:txBody>
          <a:bodyPr/>
          <a:lstStyle/>
          <a:p>
            <a:pPr marL="0" indent="0">
              <a:spcBef>
                <a:spcPts val="1200"/>
              </a:spcBef>
              <a:buNone/>
            </a:pPr>
            <a:r>
              <a:rPr lang="en-US" sz="3200" dirty="0"/>
              <a:t>If you could shrink small enough to fit inside a melting ice cube, what would you see?</a:t>
            </a:r>
          </a:p>
        </p:txBody>
      </p:sp>
      <p:pic>
        <p:nvPicPr>
          <p:cNvPr id="8" name="Picture 7">
            <a:extLst>
              <a:ext uri="{FF2B5EF4-FFF2-40B4-BE49-F238E27FC236}">
                <a16:creationId xmlns:a16="http://schemas.microsoft.com/office/drawing/2014/main" id="{D2E6B02D-25C3-458C-8F2B-AB06BDECBE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19200" y="3657600"/>
            <a:ext cx="3048000"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a:extLst>
              <a:ext uri="{FF2B5EF4-FFF2-40B4-BE49-F238E27FC236}">
                <a16:creationId xmlns:a16="http://schemas.microsoft.com/office/drawing/2014/main" id="{A62026C4-066D-4C1B-9546-E59333349493}"/>
              </a:ext>
            </a:extLst>
          </p:cNvPr>
          <p:cNvSpPr txBox="1"/>
          <p:nvPr/>
        </p:nvSpPr>
        <p:spPr>
          <a:xfrm>
            <a:off x="3048000" y="5622572"/>
            <a:ext cx="19050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Photo courtesy of BSCS</a:t>
            </a:r>
          </a:p>
        </p:txBody>
      </p:sp>
      <p:pic>
        <p:nvPicPr>
          <p:cNvPr id="10" name="Picture 9">
            <a:extLst>
              <a:ext uri="{FF2B5EF4-FFF2-40B4-BE49-F238E27FC236}">
                <a16:creationId xmlns:a16="http://schemas.microsoft.com/office/drawing/2014/main" id="{58CDD5A1-7D0A-4BDE-AE50-9103E1C3E4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636004"/>
            <a:ext cx="2564506" cy="2014227"/>
          </a:xfrm>
          <a:prstGeom prst="rect">
            <a:avLst/>
          </a:prstGeom>
        </p:spPr>
      </p:pic>
      <p:sp>
        <p:nvSpPr>
          <p:cNvPr id="11" name="Rectangle 10">
            <a:extLst>
              <a:ext uri="{FF2B5EF4-FFF2-40B4-BE49-F238E27FC236}">
                <a16:creationId xmlns:a16="http://schemas.microsoft.com/office/drawing/2014/main" id="{3C0AB326-BAE6-41C0-9ED7-B1CE321638C6}"/>
              </a:ext>
            </a:extLst>
          </p:cNvPr>
          <p:cNvSpPr/>
          <p:nvPr/>
        </p:nvSpPr>
        <p:spPr>
          <a:xfrm>
            <a:off x="6107260" y="5622572"/>
            <a:ext cx="1636987" cy="215444"/>
          </a:xfrm>
          <a:prstGeom prst="rect">
            <a:avLst/>
          </a:prstGeom>
        </p:spPr>
        <p:txBody>
          <a:bodyPr wrap="none">
            <a:spAutoFit/>
          </a:bodyPr>
          <a:lstStyle/>
          <a:p>
            <a:r>
              <a:rPr lang="en-US" sz="800" dirty="0">
                <a:solidFill>
                  <a:srgbClr val="000000"/>
                </a:solidFill>
                <a:latin typeface="Calibri" panose="020F0502020204030204" pitchFamily="34" charset="0"/>
                <a:cs typeface="Calibri" panose="020F0502020204030204" pitchFamily="34" charset="0"/>
              </a:rPr>
              <a:t>Photo courtesy of Cal Poly Pomona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a:t>Content Deepening: </a:t>
            </a:r>
            <a:r>
              <a:rPr lang="en-US" dirty="0"/>
              <a:t>Focus Question 2</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How are water molecules arranged in an ice cube?</a:t>
            </a:r>
          </a:p>
        </p:txBody>
      </p:sp>
      <p:pic>
        <p:nvPicPr>
          <p:cNvPr id="8" name="Picture 7">
            <a:extLst>
              <a:ext uri="{FF2B5EF4-FFF2-40B4-BE49-F238E27FC236}">
                <a16:creationId xmlns:a16="http://schemas.microsoft.com/office/drawing/2014/main" id="{C826EB1B-0B52-4DF3-8CAB-B2908F8AB6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5400" y="3429000"/>
            <a:ext cx="3048000"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a:extLst>
              <a:ext uri="{FF2B5EF4-FFF2-40B4-BE49-F238E27FC236}">
                <a16:creationId xmlns:a16="http://schemas.microsoft.com/office/drawing/2014/main" id="{4F5FDD88-B9E8-4BFD-BB46-9E78A0A002D0}"/>
              </a:ext>
            </a:extLst>
          </p:cNvPr>
          <p:cNvSpPr txBox="1"/>
          <p:nvPr/>
        </p:nvSpPr>
        <p:spPr>
          <a:xfrm>
            <a:off x="3124200" y="5393972"/>
            <a:ext cx="19050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Photo courtesy of BSCS</a:t>
            </a:r>
          </a:p>
        </p:txBody>
      </p:sp>
      <p:pic>
        <p:nvPicPr>
          <p:cNvPr id="10" name="Picture 9">
            <a:extLst>
              <a:ext uri="{FF2B5EF4-FFF2-40B4-BE49-F238E27FC236}">
                <a16:creationId xmlns:a16="http://schemas.microsoft.com/office/drawing/2014/main" id="{13F089C0-CEB1-44BB-ACB6-F7B80D512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3407404"/>
            <a:ext cx="2564506" cy="2014227"/>
          </a:xfrm>
          <a:prstGeom prst="rect">
            <a:avLst/>
          </a:prstGeom>
        </p:spPr>
      </p:pic>
      <p:sp>
        <p:nvSpPr>
          <p:cNvPr id="11" name="Rectangle 10">
            <a:extLst>
              <a:ext uri="{FF2B5EF4-FFF2-40B4-BE49-F238E27FC236}">
                <a16:creationId xmlns:a16="http://schemas.microsoft.com/office/drawing/2014/main" id="{4E4F0263-A3E7-4C3B-A848-ACA30EB19E1A}"/>
              </a:ext>
            </a:extLst>
          </p:cNvPr>
          <p:cNvSpPr/>
          <p:nvPr/>
        </p:nvSpPr>
        <p:spPr>
          <a:xfrm>
            <a:off x="6183460" y="5393972"/>
            <a:ext cx="1636987" cy="215444"/>
          </a:xfrm>
          <a:prstGeom prst="rect">
            <a:avLst/>
          </a:prstGeom>
        </p:spPr>
        <p:txBody>
          <a:bodyPr wrap="none">
            <a:spAutoFit/>
          </a:bodyPr>
          <a:lstStyle/>
          <a:p>
            <a:r>
              <a:rPr lang="en-US" sz="800" dirty="0">
                <a:solidFill>
                  <a:srgbClr val="000000"/>
                </a:solidFill>
                <a:latin typeface="Calibri" panose="020F0502020204030204" pitchFamily="34" charset="0"/>
                <a:cs typeface="Calibri" panose="020F0502020204030204" pitchFamily="34" charset="0"/>
              </a:rPr>
              <a:t>Photo courtesy of Cal Poly Pomona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381000"/>
            <a:ext cx="8077200" cy="990600"/>
          </a:xfrm>
        </p:spPr>
        <p:txBody>
          <a:bodyPr/>
          <a:lstStyle/>
          <a:p>
            <a:r>
              <a:rPr lang="en-US" dirty="0"/>
              <a:t>What Is Ice?</a:t>
            </a:r>
          </a:p>
        </p:txBody>
      </p:sp>
      <p:sp>
        <p:nvSpPr>
          <p:cNvPr id="137219" name="Rectangle 3"/>
          <p:cNvSpPr>
            <a:spLocks noChangeArrowheads="1"/>
          </p:cNvSpPr>
          <p:nvPr/>
        </p:nvSpPr>
        <p:spPr bwMode="auto">
          <a:xfrm>
            <a:off x="609600" y="1379577"/>
            <a:ext cx="8077200"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pPr marL="365760" indent="-365760">
              <a:spcBef>
                <a:spcPts val="1200"/>
              </a:spcBef>
              <a:buClr>
                <a:schemeClr val="bg1">
                  <a:lumMod val="65000"/>
                </a:schemeClr>
              </a:buClr>
              <a:buFont typeface="Arial" pitchFamily="34" charset="0"/>
              <a:buChar char="•"/>
            </a:pPr>
            <a:r>
              <a:rPr lang="en-US" sz="3200" dirty="0">
                <a:solidFill>
                  <a:srgbClr val="292934"/>
                </a:solidFill>
                <a:latin typeface="Calibri"/>
                <a:cs typeface="Calibri"/>
              </a:rPr>
              <a:t>Ice is water in its </a:t>
            </a:r>
            <a:r>
              <a:rPr lang="en-US" sz="3200" b="1" dirty="0">
                <a:solidFill>
                  <a:srgbClr val="292934"/>
                </a:solidFill>
                <a:latin typeface="Calibri"/>
                <a:cs typeface="Calibri"/>
              </a:rPr>
              <a:t>solid</a:t>
            </a:r>
            <a:r>
              <a:rPr lang="en-US" sz="3200" dirty="0">
                <a:solidFill>
                  <a:srgbClr val="292934"/>
                </a:solidFill>
                <a:latin typeface="Calibri"/>
                <a:cs typeface="Calibri"/>
              </a:rPr>
              <a:t> form or state.</a:t>
            </a:r>
          </a:p>
          <a:p>
            <a:pPr marL="365760" indent="-365760">
              <a:spcBef>
                <a:spcPts val="800"/>
              </a:spcBef>
              <a:buClr>
                <a:schemeClr val="bg1">
                  <a:lumMod val="65000"/>
                </a:schemeClr>
              </a:buClr>
              <a:buFont typeface="Arial" pitchFamily="34" charset="0"/>
              <a:buChar char="•"/>
            </a:pPr>
            <a:r>
              <a:rPr lang="en-US" sz="3200" dirty="0">
                <a:solidFill>
                  <a:srgbClr val="292934"/>
                </a:solidFill>
                <a:latin typeface="Calibri"/>
                <a:cs typeface="Calibri"/>
              </a:rPr>
              <a:t>We can find ice in a variety of shapes and sizes, including a cube, a block, a wedge, a sliver, or a slab.</a:t>
            </a:r>
          </a:p>
          <a:p>
            <a:pPr marL="365760" indent="-365760">
              <a:spcBef>
                <a:spcPts val="800"/>
              </a:spcBef>
              <a:buClr>
                <a:schemeClr val="bg1">
                  <a:lumMod val="65000"/>
                </a:schemeClr>
              </a:buClr>
              <a:buFont typeface="Arial" pitchFamily="34" charset="0"/>
              <a:buChar char="•"/>
            </a:pPr>
            <a:r>
              <a:rPr lang="en-US" sz="3200" dirty="0">
                <a:solidFill>
                  <a:srgbClr val="292934"/>
                </a:solidFill>
                <a:latin typeface="Calibri"/>
                <a:cs typeface="Calibri"/>
              </a:rPr>
              <a:t>The molecules in a solid are </a:t>
            </a:r>
            <a:br>
              <a:rPr lang="en-US" sz="3200" dirty="0">
                <a:solidFill>
                  <a:srgbClr val="292934"/>
                </a:solidFill>
                <a:latin typeface="Calibri"/>
                <a:cs typeface="Calibri"/>
              </a:rPr>
            </a:br>
            <a:r>
              <a:rPr lang="en-US" sz="3200" dirty="0">
                <a:solidFill>
                  <a:srgbClr val="292934"/>
                </a:solidFill>
                <a:latin typeface="Calibri"/>
                <a:cs typeface="Calibri"/>
              </a:rPr>
              <a:t>arranged in a rigid, lattice-like</a:t>
            </a:r>
            <a:br>
              <a:rPr lang="en-US" sz="3200" dirty="0">
                <a:solidFill>
                  <a:srgbClr val="292934"/>
                </a:solidFill>
                <a:latin typeface="Calibri"/>
                <a:cs typeface="Calibri"/>
              </a:rPr>
            </a:br>
            <a:r>
              <a:rPr lang="en-US" sz="3200" dirty="0">
                <a:solidFill>
                  <a:srgbClr val="292934"/>
                </a:solidFill>
                <a:latin typeface="Calibri"/>
                <a:cs typeface="Calibri"/>
              </a:rPr>
              <a:t>structure.</a:t>
            </a:r>
          </a:p>
          <a:p>
            <a:pPr marL="365760" indent="-365760">
              <a:spcBef>
                <a:spcPts val="800"/>
              </a:spcBef>
              <a:buClr>
                <a:schemeClr val="bg1">
                  <a:lumMod val="65000"/>
                </a:schemeClr>
              </a:buClr>
              <a:buFont typeface="Arial" pitchFamily="34" charset="0"/>
              <a:buChar char="•"/>
            </a:pPr>
            <a:r>
              <a:rPr lang="en-US" sz="3200" dirty="0">
                <a:solidFill>
                  <a:srgbClr val="292934"/>
                </a:solidFill>
                <a:latin typeface="Calibri"/>
                <a:cs typeface="Calibri"/>
              </a:rPr>
              <a:t>A common characteristic of a</a:t>
            </a:r>
            <a:br>
              <a:rPr lang="en-US" sz="3200" dirty="0">
                <a:solidFill>
                  <a:srgbClr val="292934"/>
                </a:solidFill>
                <a:latin typeface="Calibri"/>
                <a:cs typeface="Calibri"/>
              </a:rPr>
            </a:br>
            <a:r>
              <a:rPr lang="en-US" sz="3200" dirty="0">
                <a:solidFill>
                  <a:srgbClr val="292934"/>
                </a:solidFill>
                <a:latin typeface="Calibri"/>
                <a:cs typeface="Calibri"/>
              </a:rPr>
              <a:t>solid like ice is that it holds its</a:t>
            </a:r>
            <a:br>
              <a:rPr lang="en-US" sz="3200" dirty="0">
                <a:solidFill>
                  <a:srgbClr val="292934"/>
                </a:solidFill>
                <a:latin typeface="Calibri"/>
                <a:cs typeface="Calibri"/>
              </a:rPr>
            </a:br>
            <a:r>
              <a:rPr lang="en-US" sz="3200" dirty="0">
                <a:solidFill>
                  <a:srgbClr val="292934"/>
                </a:solidFill>
                <a:latin typeface="Calibri"/>
                <a:cs typeface="Calibri"/>
              </a:rPr>
              <a:t>shape.</a:t>
            </a:r>
          </a:p>
        </p:txBody>
      </p:sp>
      <p:pic>
        <p:nvPicPr>
          <p:cNvPr id="4" name="Picture 2" descr="http://www.mobiles24.com/static/previews/downloads/default/331/P-575942-yW9BVc5op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429000"/>
            <a:ext cx="2743199" cy="22144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753350" y="5643490"/>
            <a:ext cx="1371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4245161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457200"/>
            <a:ext cx="8077200" cy="990600"/>
          </a:xfrm>
        </p:spPr>
        <p:txBody>
          <a:bodyPr/>
          <a:lstStyle/>
          <a:p>
            <a:r>
              <a:rPr lang="en-US" dirty="0"/>
              <a:t>A Molecular Model of Solid Water (Ice)</a:t>
            </a:r>
          </a:p>
        </p:txBody>
      </p:sp>
      <p:sp>
        <p:nvSpPr>
          <p:cNvPr id="137219" name="Rectangle 3"/>
          <p:cNvSpPr>
            <a:spLocks noChangeArrowheads="1"/>
          </p:cNvSpPr>
          <p:nvPr/>
        </p:nvSpPr>
        <p:spPr bwMode="auto">
          <a:xfrm>
            <a:off x="685800" y="1447800"/>
            <a:ext cx="77724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pPr marL="365760" indent="-365760">
              <a:spcBef>
                <a:spcPts val="600"/>
              </a:spcBef>
              <a:buClr>
                <a:schemeClr val="bg1">
                  <a:lumMod val="65000"/>
                </a:schemeClr>
              </a:buClr>
              <a:buFont typeface="Arial" pitchFamily="34" charset="0"/>
              <a:buChar char="•"/>
            </a:pPr>
            <a:r>
              <a:rPr lang="en-US" sz="3200" dirty="0">
                <a:solidFill>
                  <a:srgbClr val="292934"/>
                </a:solidFill>
                <a:latin typeface="Calibri"/>
                <a:cs typeface="Calibri"/>
              </a:rPr>
              <a:t>Build 6 Lego water molecules with</a:t>
            </a:r>
            <a:br>
              <a:rPr lang="en-US" sz="3200" dirty="0">
                <a:solidFill>
                  <a:srgbClr val="292934"/>
                </a:solidFill>
                <a:latin typeface="Calibri"/>
                <a:cs typeface="Calibri"/>
              </a:rPr>
            </a:br>
            <a:r>
              <a:rPr lang="en-US" sz="3200" dirty="0">
                <a:solidFill>
                  <a:srgbClr val="292934"/>
                </a:solidFill>
                <a:latin typeface="Calibri"/>
                <a:cs typeface="Calibri"/>
              </a:rPr>
              <a:t>red and white Lego bricks. </a:t>
            </a:r>
          </a:p>
          <a:p>
            <a:pPr marL="365760" indent="-365760">
              <a:spcBef>
                <a:spcPts val="1200"/>
              </a:spcBef>
              <a:buClr>
                <a:schemeClr val="bg1">
                  <a:lumMod val="65000"/>
                </a:schemeClr>
              </a:buClr>
              <a:buFont typeface="Arial" pitchFamily="34" charset="0"/>
              <a:buChar char="•"/>
            </a:pPr>
            <a:r>
              <a:rPr lang="en-US" sz="3200" dirty="0">
                <a:solidFill>
                  <a:srgbClr val="292934"/>
                </a:solidFill>
                <a:latin typeface="Calibri"/>
                <a:cs typeface="Calibri"/>
              </a:rPr>
              <a:t>Arrange all 6 molecules in the </a:t>
            </a:r>
            <a:br>
              <a:rPr lang="en-US" sz="3200" dirty="0">
                <a:solidFill>
                  <a:srgbClr val="292934"/>
                </a:solidFill>
                <a:latin typeface="Calibri"/>
                <a:cs typeface="Calibri"/>
              </a:rPr>
            </a:br>
            <a:r>
              <a:rPr lang="en-US" sz="3200" dirty="0">
                <a:solidFill>
                  <a:srgbClr val="292934"/>
                </a:solidFill>
                <a:latin typeface="Calibri"/>
                <a:cs typeface="Calibri"/>
              </a:rPr>
              <a:t>cardboard box. The box represents </a:t>
            </a:r>
            <a:br>
              <a:rPr lang="en-US" sz="3200" dirty="0">
                <a:solidFill>
                  <a:srgbClr val="292934"/>
                </a:solidFill>
                <a:latin typeface="Calibri"/>
                <a:cs typeface="Calibri"/>
              </a:rPr>
            </a:br>
            <a:r>
              <a:rPr lang="en-US" sz="3200" b="1" dirty="0">
                <a:solidFill>
                  <a:srgbClr val="292934"/>
                </a:solidFill>
                <a:latin typeface="Calibri"/>
                <a:cs typeface="Calibri"/>
              </a:rPr>
              <a:t>solid water</a:t>
            </a:r>
            <a:r>
              <a:rPr lang="en-US" sz="3200" dirty="0">
                <a:solidFill>
                  <a:srgbClr val="292934"/>
                </a:solidFill>
                <a:latin typeface="Calibri"/>
                <a:cs typeface="Calibri"/>
              </a:rPr>
              <a:t> (an ice cube).</a:t>
            </a:r>
          </a:p>
          <a:p>
            <a:pPr marL="365760" indent="-365760">
              <a:spcBef>
                <a:spcPts val="1200"/>
              </a:spcBef>
              <a:buClr>
                <a:schemeClr val="bg1">
                  <a:lumMod val="65000"/>
                </a:schemeClr>
              </a:buClr>
              <a:buFont typeface="Arial" pitchFamily="34" charset="0"/>
              <a:buChar char="•"/>
            </a:pPr>
            <a:r>
              <a:rPr lang="en-US" sz="3200" b="1" dirty="0">
                <a:solidFill>
                  <a:srgbClr val="292934"/>
                </a:solidFill>
                <a:latin typeface="Calibri"/>
                <a:cs typeface="Calibri"/>
              </a:rPr>
              <a:t>Do not </a:t>
            </a:r>
            <a:r>
              <a:rPr lang="en-US" sz="3200" dirty="0">
                <a:solidFill>
                  <a:srgbClr val="292934"/>
                </a:solidFill>
                <a:latin typeface="Calibri"/>
                <a:cs typeface="Calibri"/>
              </a:rPr>
              <a:t>take the water </a:t>
            </a:r>
            <a:br>
              <a:rPr lang="en-US" sz="3200" dirty="0">
                <a:solidFill>
                  <a:srgbClr val="292934"/>
                </a:solidFill>
                <a:latin typeface="Calibri"/>
                <a:cs typeface="Calibri"/>
              </a:rPr>
            </a:br>
            <a:r>
              <a:rPr lang="en-US" sz="3200" dirty="0">
                <a:solidFill>
                  <a:srgbClr val="292934"/>
                </a:solidFill>
                <a:latin typeface="Calibri"/>
                <a:cs typeface="Calibri"/>
              </a:rPr>
              <a:t>molecules apart to fit them </a:t>
            </a:r>
            <a:br>
              <a:rPr lang="en-US" sz="3200" dirty="0">
                <a:solidFill>
                  <a:srgbClr val="292934"/>
                </a:solidFill>
                <a:latin typeface="Calibri"/>
                <a:cs typeface="Calibri"/>
              </a:rPr>
            </a:br>
            <a:r>
              <a:rPr lang="en-US" sz="3200" dirty="0">
                <a:solidFill>
                  <a:srgbClr val="292934"/>
                </a:solidFill>
                <a:latin typeface="Calibri"/>
                <a:cs typeface="Calibri"/>
              </a:rPr>
              <a:t>in the box. The structure </a:t>
            </a:r>
            <a:br>
              <a:rPr lang="en-US" sz="3200" dirty="0">
                <a:solidFill>
                  <a:srgbClr val="292934"/>
                </a:solidFill>
                <a:latin typeface="Calibri"/>
                <a:cs typeface="Calibri"/>
              </a:rPr>
            </a:br>
            <a:r>
              <a:rPr lang="en-US" sz="3200" dirty="0">
                <a:solidFill>
                  <a:srgbClr val="292934"/>
                </a:solidFill>
                <a:latin typeface="Calibri"/>
                <a:cs typeface="Calibri"/>
              </a:rPr>
              <a:t>must remain intact.</a:t>
            </a:r>
          </a:p>
        </p:txBody>
      </p:sp>
      <p:pic>
        <p:nvPicPr>
          <p:cNvPr id="5" name="Picture 2" descr="http://www.mobiles24.com/static/previews/downloads/default/331/P-575942-yW9BVc5op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371600"/>
            <a:ext cx="1988057" cy="160489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772400" y="297649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962400"/>
            <a:ext cx="2286000" cy="2286000"/>
          </a:xfrm>
          <a:prstGeom prst="rect">
            <a:avLst/>
          </a:prstGeom>
        </p:spPr>
      </p:pic>
      <p:sp>
        <p:nvSpPr>
          <p:cNvPr id="4" name="TextBox 3"/>
          <p:cNvSpPr txBox="1"/>
          <p:nvPr/>
        </p:nvSpPr>
        <p:spPr>
          <a:xfrm>
            <a:off x="7211150" y="6049293"/>
            <a:ext cx="1503528" cy="214853"/>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Courtesy of Pixabay.com</a:t>
            </a:r>
          </a:p>
        </p:txBody>
      </p:sp>
    </p:spTree>
    <p:extLst>
      <p:ext uri="{BB962C8B-B14F-4D97-AF65-F5344CB8AC3E}">
        <p14:creationId xmlns:p14="http://schemas.microsoft.com/office/powerpoint/2010/main" val="2055049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CCCBED-24D6-40BC-9070-21C58A4ABFAC}"/>
              </a:ext>
            </a:extLst>
          </p:cNvPr>
          <p:cNvGraphicFramePr>
            <a:graphicFrameLocks noGrp="1"/>
          </p:cNvGraphicFramePr>
          <p:nvPr>
            <p:extLst>
              <p:ext uri="{D42A27DB-BD31-4B8C-83A1-F6EECF244321}">
                <p14:modId xmlns:p14="http://schemas.microsoft.com/office/powerpoint/2010/main" val="3653818682"/>
              </p:ext>
            </p:extLst>
          </p:nvPr>
        </p:nvGraphicFramePr>
        <p:xfrm>
          <a:off x="4419600" y="1600200"/>
          <a:ext cx="4410636" cy="4876800"/>
        </p:xfrm>
        <a:graphic>
          <a:graphicData uri="http://schemas.openxmlformats.org/drawingml/2006/table">
            <a:tbl>
              <a:tblPr firstRow="1" bandRow="1">
                <a:tableStyleId>{5940675A-B579-460E-94D1-54222C63F5DA}</a:tableStyleId>
              </a:tblPr>
              <a:tblGrid>
                <a:gridCol w="2205318">
                  <a:extLst>
                    <a:ext uri="{9D8B030D-6E8A-4147-A177-3AD203B41FA5}">
                      <a16:colId xmlns:a16="http://schemas.microsoft.com/office/drawing/2014/main" val="1305370456"/>
                    </a:ext>
                  </a:extLst>
                </a:gridCol>
                <a:gridCol w="2205318">
                  <a:extLst>
                    <a:ext uri="{9D8B030D-6E8A-4147-A177-3AD203B41FA5}">
                      <a16:colId xmlns:a16="http://schemas.microsoft.com/office/drawing/2014/main" val="2019694378"/>
                    </a:ext>
                  </a:extLst>
                </a:gridCol>
              </a:tblGrid>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0405800"/>
                  </a:ext>
                </a:extLst>
              </a:tr>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8455802"/>
                  </a:ext>
                </a:extLst>
              </a:tr>
            </a:tbl>
          </a:graphicData>
        </a:graphic>
      </p:graphicFrame>
      <p:sp>
        <p:nvSpPr>
          <p:cNvPr id="137218" name="Rectangle 2"/>
          <p:cNvSpPr>
            <a:spLocks noGrp="1" noChangeArrowheads="1"/>
          </p:cNvSpPr>
          <p:nvPr>
            <p:ph type="title" idx="4294967295"/>
          </p:nvPr>
        </p:nvSpPr>
        <p:spPr>
          <a:xfrm>
            <a:off x="609600" y="381000"/>
            <a:ext cx="8077200" cy="990600"/>
          </a:xfrm>
        </p:spPr>
        <p:txBody>
          <a:bodyPr/>
          <a:lstStyle/>
          <a:p>
            <a:r>
              <a:rPr lang="en-US" dirty="0"/>
              <a:t>A Molecular Model of Solid Water (Ice)</a:t>
            </a:r>
          </a:p>
        </p:txBody>
      </p:sp>
      <p:sp>
        <p:nvSpPr>
          <p:cNvPr id="137219" name="Rectangle 3"/>
          <p:cNvSpPr>
            <a:spLocks noChangeArrowheads="1"/>
          </p:cNvSpPr>
          <p:nvPr/>
        </p:nvSpPr>
        <p:spPr bwMode="auto">
          <a:xfrm>
            <a:off x="609600" y="1447800"/>
            <a:ext cx="32766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3200" dirty="0">
                <a:solidFill>
                  <a:srgbClr val="292934"/>
                </a:solidFill>
                <a:latin typeface="Calibri"/>
                <a:cs typeface="Calibri"/>
              </a:rPr>
              <a:t>In the </a:t>
            </a:r>
            <a:r>
              <a:rPr lang="en-US" sz="3200" b="1" dirty="0">
                <a:solidFill>
                  <a:srgbClr val="292934"/>
                </a:solidFill>
                <a:latin typeface="Calibri"/>
                <a:cs typeface="Calibri"/>
              </a:rPr>
              <a:t>bottom left quadrant</a:t>
            </a:r>
            <a:r>
              <a:rPr lang="en-US" sz="3200" dirty="0">
                <a:solidFill>
                  <a:srgbClr val="292934"/>
                </a:solidFill>
                <a:latin typeface="Calibri"/>
                <a:cs typeface="Calibri"/>
              </a:rPr>
              <a:t>, draw 6 Mickey Mouse water molecules that look similar to the Lego ice molecules that you arranged in the cardboard box.</a:t>
            </a:r>
          </a:p>
        </p:txBody>
      </p:sp>
    </p:spTree>
    <p:extLst>
      <p:ext uri="{BB962C8B-B14F-4D97-AF65-F5344CB8AC3E}">
        <p14:creationId xmlns:p14="http://schemas.microsoft.com/office/powerpoint/2010/main" val="1015434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533400"/>
            <a:ext cx="8001000" cy="990600"/>
          </a:xfrm>
        </p:spPr>
        <p:txBody>
          <a:bodyPr/>
          <a:lstStyle/>
          <a:p>
            <a:r>
              <a:rPr lang="en-US" dirty="0"/>
              <a:t>A Molecular Model of Solid Water (Ice)</a:t>
            </a:r>
          </a:p>
        </p:txBody>
      </p:sp>
      <p:sp>
        <p:nvSpPr>
          <p:cNvPr id="137219" name="Rectangle 3"/>
          <p:cNvSpPr>
            <a:spLocks noChangeArrowheads="1"/>
          </p:cNvSpPr>
          <p:nvPr/>
        </p:nvSpPr>
        <p:spPr bwMode="auto">
          <a:xfrm>
            <a:off x="685800" y="1524000"/>
            <a:ext cx="3181350"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3200" dirty="0">
                <a:solidFill>
                  <a:srgbClr val="292934"/>
                </a:solidFill>
                <a:latin typeface="Calibri"/>
                <a:cs typeface="Calibri"/>
              </a:rPr>
              <a:t>Scientists know that the molecules in solid water </a:t>
            </a:r>
            <a:r>
              <a:rPr lang="en-US" sz="3200" b="1" dirty="0">
                <a:solidFill>
                  <a:srgbClr val="292934"/>
                </a:solidFill>
                <a:latin typeface="Calibri"/>
                <a:cs typeface="Calibri"/>
              </a:rPr>
              <a:t>vibrate</a:t>
            </a:r>
            <a:r>
              <a:rPr lang="en-US" sz="3200" dirty="0">
                <a:solidFill>
                  <a:srgbClr val="292934"/>
                </a:solidFill>
                <a:latin typeface="Calibri"/>
                <a:cs typeface="Calibri"/>
              </a:rPr>
              <a:t> in place. This helps them maintain a rigid, lattice-like structure. </a:t>
            </a:r>
          </a:p>
        </p:txBody>
      </p:sp>
      <p:pic>
        <p:nvPicPr>
          <p:cNvPr id="6" name="Picture 2" descr="http://www.mobiles24.com/static/previews/downloads/default/331/P-575942-yW9BVc5op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743200"/>
            <a:ext cx="2265425"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7543800" y="4572000"/>
            <a:ext cx="1143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86" r="68256" b="1"/>
          <a:stretch/>
        </p:blipFill>
        <p:spPr>
          <a:xfrm>
            <a:off x="4191000" y="1752600"/>
            <a:ext cx="2323788" cy="3810000"/>
          </a:xfrm>
          <a:prstGeom prst="rect">
            <a:avLst/>
          </a:prstGeom>
        </p:spPr>
      </p:pic>
      <p:sp>
        <p:nvSpPr>
          <p:cNvPr id="9" name="TextBox 8"/>
          <p:cNvSpPr txBox="1"/>
          <p:nvPr/>
        </p:nvSpPr>
        <p:spPr>
          <a:xfrm>
            <a:off x="5181600" y="5562600"/>
            <a:ext cx="127635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ScienceLine</a:t>
            </a:r>
          </a:p>
        </p:txBody>
      </p:sp>
    </p:spTree>
    <p:extLst>
      <p:ext uri="{BB962C8B-B14F-4D97-AF65-F5344CB8AC3E}">
        <p14:creationId xmlns:p14="http://schemas.microsoft.com/office/powerpoint/2010/main" val="289673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CCCBED-24D6-40BC-9070-21C58A4ABFAC}"/>
              </a:ext>
            </a:extLst>
          </p:cNvPr>
          <p:cNvGraphicFramePr>
            <a:graphicFrameLocks noGrp="1"/>
          </p:cNvGraphicFramePr>
          <p:nvPr>
            <p:extLst>
              <p:ext uri="{D42A27DB-BD31-4B8C-83A1-F6EECF244321}">
                <p14:modId xmlns:p14="http://schemas.microsoft.com/office/powerpoint/2010/main" val="3653818682"/>
              </p:ext>
            </p:extLst>
          </p:nvPr>
        </p:nvGraphicFramePr>
        <p:xfrm>
          <a:off x="4419600" y="1600200"/>
          <a:ext cx="4410636" cy="4876800"/>
        </p:xfrm>
        <a:graphic>
          <a:graphicData uri="http://schemas.openxmlformats.org/drawingml/2006/table">
            <a:tbl>
              <a:tblPr firstRow="1" bandRow="1">
                <a:tableStyleId>{5940675A-B579-460E-94D1-54222C63F5DA}</a:tableStyleId>
              </a:tblPr>
              <a:tblGrid>
                <a:gridCol w="2205318">
                  <a:extLst>
                    <a:ext uri="{9D8B030D-6E8A-4147-A177-3AD203B41FA5}">
                      <a16:colId xmlns:a16="http://schemas.microsoft.com/office/drawing/2014/main" val="1305370456"/>
                    </a:ext>
                  </a:extLst>
                </a:gridCol>
                <a:gridCol w="2205318">
                  <a:extLst>
                    <a:ext uri="{9D8B030D-6E8A-4147-A177-3AD203B41FA5}">
                      <a16:colId xmlns:a16="http://schemas.microsoft.com/office/drawing/2014/main" val="2019694378"/>
                    </a:ext>
                  </a:extLst>
                </a:gridCol>
              </a:tblGrid>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0405800"/>
                  </a:ext>
                </a:extLst>
              </a:tr>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8455802"/>
                  </a:ext>
                </a:extLst>
              </a:tr>
            </a:tbl>
          </a:graphicData>
        </a:graphic>
      </p:graphicFrame>
      <p:sp>
        <p:nvSpPr>
          <p:cNvPr id="137218" name="Rectangle 2"/>
          <p:cNvSpPr>
            <a:spLocks noGrp="1" noChangeArrowheads="1"/>
          </p:cNvSpPr>
          <p:nvPr>
            <p:ph type="title" idx="4294967295"/>
          </p:nvPr>
        </p:nvSpPr>
        <p:spPr>
          <a:xfrm>
            <a:off x="609600" y="381000"/>
            <a:ext cx="8077200" cy="990600"/>
          </a:xfrm>
        </p:spPr>
        <p:txBody>
          <a:bodyPr/>
          <a:lstStyle/>
          <a:p>
            <a:r>
              <a:rPr lang="en-US" dirty="0"/>
              <a:t>A Molecular Model of Solid Water (Ice)</a:t>
            </a:r>
          </a:p>
        </p:txBody>
      </p:sp>
      <p:sp>
        <p:nvSpPr>
          <p:cNvPr id="137219" name="Rectangle 3"/>
          <p:cNvSpPr>
            <a:spLocks noChangeArrowheads="1"/>
          </p:cNvSpPr>
          <p:nvPr/>
        </p:nvSpPr>
        <p:spPr bwMode="auto">
          <a:xfrm>
            <a:off x="609600" y="1447800"/>
            <a:ext cx="3276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3200" dirty="0">
                <a:solidFill>
                  <a:srgbClr val="292934"/>
                </a:solidFill>
                <a:latin typeface="Calibri"/>
                <a:cs typeface="Calibri"/>
              </a:rPr>
              <a:t>In the </a:t>
            </a:r>
            <a:r>
              <a:rPr lang="en-US" sz="3200" b="1" dirty="0">
                <a:solidFill>
                  <a:srgbClr val="292934"/>
                </a:solidFill>
                <a:latin typeface="Calibri"/>
                <a:cs typeface="Calibri"/>
              </a:rPr>
              <a:t>bottom right quadrant</a:t>
            </a:r>
            <a:r>
              <a:rPr lang="en-US" sz="3200" dirty="0">
                <a:solidFill>
                  <a:srgbClr val="292934"/>
                </a:solidFill>
                <a:latin typeface="Calibri"/>
                <a:cs typeface="Calibri"/>
              </a:rPr>
              <a:t>, draw 6 Mickey Mouse water molecules that look similar to the lattice-like ice structure that scientists use.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86" r="68256" b="1"/>
          <a:stretch/>
        </p:blipFill>
        <p:spPr>
          <a:xfrm>
            <a:off x="7086600" y="4114800"/>
            <a:ext cx="1371600" cy="2248827"/>
          </a:xfrm>
          <a:prstGeom prst="rect">
            <a:avLst/>
          </a:prstGeom>
        </p:spPr>
      </p:pic>
      <p:sp>
        <p:nvSpPr>
          <p:cNvPr id="6" name="TextBox 5"/>
          <p:cNvSpPr txBox="1"/>
          <p:nvPr/>
        </p:nvSpPr>
        <p:spPr>
          <a:xfrm>
            <a:off x="7467600" y="6248400"/>
            <a:ext cx="127635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ScienceLine</a:t>
            </a:r>
          </a:p>
        </p:txBody>
      </p:sp>
    </p:spTree>
    <p:extLst>
      <p:ext uri="{BB962C8B-B14F-4D97-AF65-F5344CB8AC3E}">
        <p14:creationId xmlns:p14="http://schemas.microsoft.com/office/powerpoint/2010/main" val="1015434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828800"/>
            <a:ext cx="8153400" cy="4648200"/>
          </a:xfrm>
        </p:spPr>
        <p:txBody>
          <a:bodyPr/>
          <a:lstStyle/>
          <a:p>
            <a:pPr marL="0" indent="0">
              <a:spcBef>
                <a:spcPts val="1200"/>
              </a:spcBef>
              <a:buNone/>
            </a:pPr>
            <a:r>
              <a:rPr lang="en-US" sz="3200" dirty="0"/>
              <a:t>How are water molecules arranged in an ice cube?</a:t>
            </a:r>
          </a:p>
        </p:txBody>
      </p:sp>
      <p:pic>
        <p:nvPicPr>
          <p:cNvPr id="8" name="Picture 7">
            <a:extLst>
              <a:ext uri="{FF2B5EF4-FFF2-40B4-BE49-F238E27FC236}">
                <a16:creationId xmlns:a16="http://schemas.microsoft.com/office/drawing/2014/main" id="{90E15D5B-F771-4EBC-AC0C-FAB5B2F304C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5400" y="3733800"/>
            <a:ext cx="3048000"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a:extLst>
              <a:ext uri="{FF2B5EF4-FFF2-40B4-BE49-F238E27FC236}">
                <a16:creationId xmlns:a16="http://schemas.microsoft.com/office/drawing/2014/main" id="{9D97F59B-F649-40CA-B075-0A14F7CE0D0D}"/>
              </a:ext>
            </a:extLst>
          </p:cNvPr>
          <p:cNvSpPr txBox="1"/>
          <p:nvPr/>
        </p:nvSpPr>
        <p:spPr>
          <a:xfrm>
            <a:off x="3124200" y="5698772"/>
            <a:ext cx="19050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Photo courtesy of BSCS</a:t>
            </a:r>
          </a:p>
        </p:txBody>
      </p:sp>
      <p:pic>
        <p:nvPicPr>
          <p:cNvPr id="10" name="Picture 9">
            <a:extLst>
              <a:ext uri="{FF2B5EF4-FFF2-40B4-BE49-F238E27FC236}">
                <a16:creationId xmlns:a16="http://schemas.microsoft.com/office/drawing/2014/main" id="{12D2927B-2A9B-440B-BAC1-1759CF1B0C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3712204"/>
            <a:ext cx="2564506" cy="2014227"/>
          </a:xfrm>
          <a:prstGeom prst="rect">
            <a:avLst/>
          </a:prstGeom>
        </p:spPr>
      </p:pic>
      <p:sp>
        <p:nvSpPr>
          <p:cNvPr id="11" name="Rectangle 10">
            <a:extLst>
              <a:ext uri="{FF2B5EF4-FFF2-40B4-BE49-F238E27FC236}">
                <a16:creationId xmlns:a16="http://schemas.microsoft.com/office/drawing/2014/main" id="{D59E92BD-12E7-4EA8-939E-60C8307AB548}"/>
              </a:ext>
            </a:extLst>
          </p:cNvPr>
          <p:cNvSpPr/>
          <p:nvPr/>
        </p:nvSpPr>
        <p:spPr>
          <a:xfrm>
            <a:off x="6183460" y="5698772"/>
            <a:ext cx="1636987" cy="215444"/>
          </a:xfrm>
          <a:prstGeom prst="rect">
            <a:avLst/>
          </a:prstGeom>
        </p:spPr>
        <p:txBody>
          <a:bodyPr wrap="none">
            <a:spAutoFit/>
          </a:bodyPr>
          <a:lstStyle/>
          <a:p>
            <a:r>
              <a:rPr lang="en-US" sz="800" dirty="0">
                <a:solidFill>
                  <a:srgbClr val="000000"/>
                </a:solidFill>
                <a:latin typeface="Calibri" panose="020F0502020204030204" pitchFamily="34" charset="0"/>
                <a:cs typeface="Calibri" panose="020F0502020204030204" pitchFamily="34" charset="0"/>
              </a:rPr>
              <a:t>Photo courtesy of Cal Poly Pomona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eaLnBrk="1" hangingPunct="1">
              <a:defRPr/>
            </a:pPr>
            <a:r>
              <a:rPr lang="en-US" dirty="0"/>
              <a:t>The RESPeCT PD Program</a:t>
            </a:r>
          </a:p>
        </p:txBody>
      </p:sp>
      <p:sp>
        <p:nvSpPr>
          <p:cNvPr id="3" name="Content Placeholder 2"/>
          <p:cNvSpPr>
            <a:spLocks noGrp="1"/>
          </p:cNvSpPr>
          <p:nvPr>
            <p:ph idx="1"/>
          </p:nvPr>
        </p:nvSpPr>
        <p:spPr>
          <a:xfrm>
            <a:off x="457200" y="1447800"/>
            <a:ext cx="8229600" cy="4876800"/>
          </a:xfrm>
        </p:spPr>
        <p:txBody>
          <a:bodyPr/>
          <a:lstStyle/>
          <a:p>
            <a:pPr marL="0" indent="0" eaLnBrk="1" hangingPunct="1">
              <a:buClr>
                <a:srgbClr val="93A299"/>
              </a:buClr>
              <a:buNone/>
              <a:defRPr/>
            </a:pPr>
            <a:r>
              <a:rPr lang="en-US" sz="3200" dirty="0">
                <a:solidFill>
                  <a:srgbClr val="292934"/>
                </a:solidFill>
              </a:rPr>
              <a:t>Extends the STeLLA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NGSS Connections</a:t>
            </a:r>
          </a:p>
        </p:txBody>
      </p:sp>
      <p:sp>
        <p:nvSpPr>
          <p:cNvPr id="3" name="Content Placeholder 2"/>
          <p:cNvSpPr>
            <a:spLocks noGrp="1"/>
          </p:cNvSpPr>
          <p:nvPr>
            <p:ph idx="1"/>
          </p:nvPr>
        </p:nvSpPr>
        <p:spPr>
          <a:xfrm>
            <a:off x="533400" y="1295400"/>
            <a:ext cx="8229600" cy="5334000"/>
          </a:xfrm>
        </p:spPr>
        <p:txBody>
          <a:bodyPr/>
          <a:lstStyle/>
          <a:p>
            <a:pPr marL="457200" indent="-457200">
              <a:buNone/>
            </a:pPr>
            <a:r>
              <a:rPr lang="en-US" sz="2500" b="1" dirty="0"/>
              <a:t>Disciplinary core ideas (2-PS1-1–2-PS1-3):</a:t>
            </a:r>
          </a:p>
          <a:p>
            <a:pPr marL="731520" indent="-365760">
              <a:buFont typeface="+mj-lt"/>
              <a:buAutoNum type="arabicPeriod"/>
            </a:pPr>
            <a:r>
              <a:rPr lang="en-US" sz="2500" dirty="0"/>
              <a:t>Different kinds of matter exist and many of them can be either solid or liquid, depending on temperature. Matter can be described and classified by its observable properties. </a:t>
            </a:r>
          </a:p>
          <a:p>
            <a:pPr marL="731520" indent="-365760">
              <a:buFont typeface="+mj-lt"/>
              <a:buAutoNum type="arabicPeriod"/>
            </a:pPr>
            <a:r>
              <a:rPr lang="en-US" sz="2500" dirty="0"/>
              <a:t>Different properties are suited to different purposes. </a:t>
            </a:r>
          </a:p>
          <a:p>
            <a:pPr marL="731520" indent="-365760">
              <a:buFont typeface="+mj-lt"/>
              <a:buAutoNum type="arabicPeriod"/>
            </a:pPr>
            <a:r>
              <a:rPr lang="en-US" sz="2500" dirty="0"/>
              <a:t>A great variety of objects can be built up from a small set of pieces. </a:t>
            </a:r>
          </a:p>
          <a:p>
            <a:pPr marL="274320" indent="-274320">
              <a:spcBef>
                <a:spcPts val="2400"/>
              </a:spcBef>
            </a:pPr>
            <a:r>
              <a:rPr lang="en-US" sz="2500" b="1" dirty="0"/>
              <a:t>How did today’s content deepening activities address these core ideas?</a:t>
            </a:r>
          </a:p>
          <a:p>
            <a:pPr marL="274320" indent="-274320">
              <a:spcBef>
                <a:spcPts val="1200"/>
              </a:spcBef>
            </a:pPr>
            <a:r>
              <a:rPr lang="en-US" sz="2500" b="1" dirty="0"/>
              <a:t>How would addressing these ideas in the classroom be valuable for our students?</a:t>
            </a:r>
          </a:p>
          <a:p>
            <a:pPr marL="0" indent="0">
              <a:lnSpc>
                <a:spcPct val="200000"/>
              </a:lnSpc>
              <a:buNone/>
            </a:pPr>
            <a:endParaRPr lang="en-US" sz="3200" dirty="0"/>
          </a:p>
        </p:txBody>
      </p:sp>
    </p:spTree>
    <p:extLst>
      <p:ext uri="{BB962C8B-B14F-4D97-AF65-F5344CB8AC3E}">
        <p14:creationId xmlns:p14="http://schemas.microsoft.com/office/powerpoint/2010/main" val="1835639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25474" y="6216878"/>
            <a:ext cx="23622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STeLLA lenses and teaching strategies, and what is the evidence that they will make a difference in your science teaching?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799837"/>
            <a:ext cx="4419600" cy="4835730"/>
          </a:xfrm>
          <a:prstGeom prst="rect">
            <a:avLst/>
          </a:prstGeom>
        </p:spPr>
      </p:pic>
    </p:spTree>
    <p:extLst>
      <p:ext uri="{BB962C8B-B14F-4D97-AF65-F5344CB8AC3E}">
        <p14:creationId xmlns:p14="http://schemas.microsoft.com/office/powerpoint/2010/main" val="3055742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99DE0-D3F2-4692-B342-7BA54F00C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799837"/>
            <a:ext cx="4419600" cy="4835730"/>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STeLLA lenses and teaching strategies, and what is the evidence that they will make a difference in your science teaching? </a:t>
            </a:r>
          </a:p>
        </p:txBody>
      </p:sp>
      <p:sp>
        <p:nvSpPr>
          <p:cNvPr id="5" name="TextBox 4"/>
          <p:cNvSpPr txBox="1"/>
          <p:nvPr/>
        </p:nvSpPr>
        <p:spPr>
          <a:xfrm>
            <a:off x="4419600" y="3200401"/>
            <a:ext cx="20574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6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200" dirty="0"/>
              <a:t>What are the purpose and key features of questions that </a:t>
            </a:r>
            <a:r>
              <a:rPr lang="en-US" sz="3200" b="1" dirty="0"/>
              <a:t>elicit</a:t>
            </a:r>
            <a:r>
              <a:rPr lang="en-US" sz="3200" dirty="0"/>
              <a:t> student ideas and predictions? </a:t>
            </a:r>
          </a:p>
          <a:p>
            <a:pPr marL="365760" lvl="1" indent="-365760">
              <a:spcBef>
                <a:spcPts val="1200"/>
              </a:spcBef>
              <a:buFont typeface="Arial" pitchFamily="34" charset="0"/>
              <a:buChar char="•"/>
            </a:pPr>
            <a:r>
              <a:rPr lang="en-US" sz="3200" dirty="0"/>
              <a:t>Which question from the examples in the strategies booklet do you think would elicit the highest number of </a:t>
            </a:r>
            <a:r>
              <a:rPr lang="en-US" sz="3200" i="1" dirty="0"/>
              <a:t>different</a:t>
            </a:r>
            <a:r>
              <a:rPr lang="en-US" sz="32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buNone/>
            </a:pPr>
            <a:r>
              <a:rPr lang="en-US" sz="2800" b="1" dirty="0"/>
              <a:t>Probe Questions</a:t>
            </a:r>
          </a:p>
          <a:p>
            <a:pPr marL="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323713"/>
          </a:xfrm>
          <a:prstGeom prst="rect">
            <a:avLst/>
          </a:prstGeom>
          <a:noFill/>
        </p:spPr>
        <p:txBody>
          <a:bodyPr wrap="square" rtlCol="0">
            <a:spAutoFit/>
          </a:bodyPr>
          <a:lstStyle/>
          <a:p>
            <a:pPr marL="57150" indent="0">
              <a:buNone/>
            </a:pPr>
            <a:r>
              <a:rPr lang="en-US" sz="2800" b="1" dirty="0">
                <a:latin typeface="Calibri" panose="020F0502020204030204" pitchFamily="34" charset="0"/>
              </a:rPr>
              <a:t>Challenge Questions</a:t>
            </a:r>
          </a:p>
          <a:p>
            <a:pPr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RESPeCT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8928100" cy="1143000"/>
          </a:xfrm>
        </p:spPr>
        <p:txBody>
          <a:bodyPr/>
          <a:lstStyle/>
          <a:p>
            <a:pPr eaLnBrk="1" fontAlgn="auto" hangingPunct="1">
              <a:spcAft>
                <a:spcPts val="0"/>
              </a:spcAft>
              <a:defRPr/>
            </a:pPr>
            <a:r>
              <a:rPr lang="en-US" altLang="en-US" dirty="0"/>
              <a:t>Goals of the RESPeCT PD Program </a:t>
            </a:r>
          </a:p>
        </p:txBody>
      </p:sp>
      <p:sp>
        <p:nvSpPr>
          <p:cNvPr id="32771" name="Rectangle 3"/>
          <p:cNvSpPr>
            <a:spLocks noGrp="1" noChangeArrowheads="1"/>
          </p:cNvSpPr>
          <p:nvPr>
            <p:ph idx="1"/>
          </p:nvPr>
        </p:nvSpPr>
        <p:spPr>
          <a:xfrm>
            <a:off x="457200" y="1295400"/>
            <a:ext cx="8458200" cy="52578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28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219200"/>
            <a:ext cx="8229600" cy="5334000"/>
          </a:xfrm>
        </p:spPr>
        <p:txBody>
          <a:bodyPr/>
          <a:lstStyle/>
          <a:p>
            <a:pPr marL="365760" lvl="0" indent="-365760">
              <a:spcBef>
                <a:spcPts val="600"/>
              </a:spcBef>
            </a:pPr>
            <a:r>
              <a:rPr lang="en-US" sz="2800" dirty="0"/>
              <a:t>We thought about what constitutes effective science teaching.</a:t>
            </a:r>
          </a:p>
          <a:p>
            <a:pPr marL="365760" lvl="0" indent="-365760">
              <a:spcBef>
                <a:spcPts val="300"/>
              </a:spcBef>
            </a:pPr>
            <a:r>
              <a:rPr lang="en-US" sz="2800" dirty="0"/>
              <a:t>We examined the rationale for the Science Content Storyline Lens and analyzed the US and Japanese video clips from the TIMSS video study.</a:t>
            </a:r>
          </a:p>
          <a:p>
            <a:pPr marL="365760" lvl="0" indent="-365760">
              <a:spcBef>
                <a:spcPts val="300"/>
              </a:spcBef>
            </a:pPr>
            <a:r>
              <a:rPr lang="en-US" sz="2800" dirty="0"/>
              <a:t>We examined the rationale for the Student Thinking Lens and watched the video of the Harvard and MIT graduates and John and his teacher.</a:t>
            </a:r>
          </a:p>
          <a:p>
            <a:pPr marL="365760" lvl="0" indent="-365760">
              <a:spcBef>
                <a:spcPts val="300"/>
              </a:spcBef>
            </a:pPr>
            <a:r>
              <a:rPr lang="en-US" sz="2800" dirty="0"/>
              <a:t>We deepened our understandings of matter and the properties of matter.</a:t>
            </a:r>
          </a:p>
          <a:p>
            <a:pPr marL="365760" indent="-365760">
              <a:spcBef>
                <a:spcPts val="300"/>
              </a:spcBef>
            </a:pPr>
            <a:r>
              <a:rPr lang="en-US" sz="28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609600"/>
            <a:ext cx="8229600" cy="990600"/>
          </a:xfrm>
        </p:spPr>
        <p:txBody>
          <a:bodyPr>
            <a:noAutofit/>
          </a:bodyPr>
          <a:lstStyle/>
          <a:p>
            <a:r>
              <a:rPr lang="en-US" sz="3800"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400" y="1828800"/>
            <a:ext cx="8229600" cy="4572000"/>
          </a:xfrm>
        </p:spPr>
        <p:txBody>
          <a:bodyPr>
            <a:noAutofit/>
          </a:bodyPr>
          <a:lstStyle/>
          <a:p>
            <a:pPr marL="365760" indent="-365760">
              <a:spcBef>
                <a:spcPts val="600"/>
              </a:spcBef>
              <a:spcAft>
                <a:spcPts val="0"/>
              </a:spcAft>
            </a:pPr>
            <a:r>
              <a:rPr lang="en-US" sz="3200" dirty="0"/>
              <a:t>What are the STeLLA lenses and teaching strategies, and what is the evidence that they will make a difference in your science teaching? </a:t>
            </a:r>
          </a:p>
          <a:p>
            <a:pPr marL="365760" indent="-365760">
              <a:spcBef>
                <a:spcPts val="600"/>
              </a:spcBef>
              <a:spcAft>
                <a:spcPts val="0"/>
              </a:spcAft>
            </a:pPr>
            <a:r>
              <a:rPr lang="en-US" sz="3200" dirty="0"/>
              <a:t>If you could shrink small enough to fit inside a melting ice cube, what would you see?</a:t>
            </a:r>
          </a:p>
          <a:p>
            <a:pPr marL="365760" indent="-365760">
              <a:spcBef>
                <a:spcPts val="600"/>
              </a:spcBef>
              <a:spcAft>
                <a:spcPts val="0"/>
              </a:spcAft>
            </a:pPr>
            <a:r>
              <a:rPr lang="en-US" sz="3200" dirty="0"/>
              <a:t>How are water molecules arranged in an ice cube?</a:t>
            </a:r>
          </a:p>
        </p:txBody>
      </p:sp>
    </p:spTree>
    <p:extLst>
      <p:ext uri="{BB962C8B-B14F-4D97-AF65-F5344CB8AC3E}">
        <p14:creationId xmlns:p14="http://schemas.microsoft.com/office/powerpoint/2010/main" val="2760861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1000"/>
            <a:ext cx="8229600" cy="990600"/>
          </a:xfrm>
        </p:spPr>
        <p:txBody>
          <a:bodyPr/>
          <a:lstStyle/>
          <a:p>
            <a:r>
              <a:rPr lang="en-US" dirty="0"/>
              <a:t> Extended Homework</a:t>
            </a:r>
          </a:p>
        </p:txBody>
      </p:sp>
      <p:sp>
        <p:nvSpPr>
          <p:cNvPr id="32771" name="Content Placeholder 2"/>
          <p:cNvSpPr>
            <a:spLocks noGrp="1"/>
          </p:cNvSpPr>
          <p:nvPr>
            <p:ph idx="1"/>
          </p:nvPr>
        </p:nvSpPr>
        <p:spPr>
          <a:xfrm>
            <a:off x="609600" y="1295400"/>
            <a:ext cx="8305800" cy="5181600"/>
          </a:xfrm>
        </p:spPr>
        <p:txBody>
          <a:bodyPr>
            <a:noAutofit/>
          </a:bodyPr>
          <a:lstStyle/>
          <a:p>
            <a:pPr marL="365760" indent="-365760">
              <a:spcBef>
                <a:spcPts val="600"/>
              </a:spcBef>
              <a:spcAft>
                <a:spcPts val="0"/>
              </a:spcAft>
            </a:pPr>
            <a:r>
              <a:rPr lang="en-US" sz="3200" dirty="0"/>
              <a:t>Locate handout 1.7 (Extended Homework: RESPeCT Lesson Plan Analysis) in your PD program binder.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a:t>
            </a:r>
            <a:br>
              <a:rPr lang="en-US" sz="3200" dirty="0"/>
            </a:br>
            <a:r>
              <a:rPr lang="en-US" sz="3200" dirty="0"/>
              <a:t>binder. </a:t>
            </a:r>
          </a:p>
          <a:p>
            <a:pPr marL="365760" indent="-365760">
              <a:spcBef>
                <a:spcPts val="1200"/>
              </a:spcBef>
              <a:spcAft>
                <a:spcPts val="0"/>
              </a:spcAft>
            </a:pPr>
            <a:r>
              <a:rPr lang="en-US" sz="3200" dirty="0"/>
              <a:t>Be prepared to share your findings about </a:t>
            </a:r>
            <a:br>
              <a:rPr lang="en-US" sz="3200" dirty="0"/>
            </a:br>
            <a:r>
              <a:rPr lang="en-US" sz="3200" dirty="0"/>
              <a:t>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219200"/>
            <a:ext cx="8229600" cy="5257800"/>
          </a:xfrm>
        </p:spPr>
        <p:txBody>
          <a:bodyPr>
            <a:noAutofit/>
          </a:bodyPr>
          <a:lstStyle/>
          <a:p>
            <a:pPr marL="0" indent="0">
              <a:buNone/>
            </a:pPr>
            <a:r>
              <a:rPr lang="en-US" sz="2900" dirty="0"/>
              <a:t>Complete the Daily Reflections sheet.</a:t>
            </a:r>
          </a:p>
          <a:p>
            <a:pPr marL="731520" indent="-365760">
              <a:spcBef>
                <a:spcPts val="1200"/>
              </a:spcBef>
              <a:spcAft>
                <a:spcPts val="0"/>
              </a:spcAft>
            </a:pPr>
            <a:r>
              <a:rPr lang="en-US" sz="2800" dirty="0"/>
              <a:t>What were your first reactions to the STeLLA claim that it’s important to plan and analyze science teaching through the Student Thinking Lens and the Science Content Storyline Lens? What was convincing or not so convincing for you and why?</a:t>
            </a:r>
          </a:p>
          <a:p>
            <a:pPr marL="731520" indent="-365760">
              <a:spcBef>
                <a:spcPts val="1200"/>
              </a:spcBef>
              <a:spcAft>
                <a:spcPts val="0"/>
              </a:spcAft>
            </a:pPr>
            <a:r>
              <a:rPr lang="en-US" sz="2800" dirty="0"/>
              <a:t>What new idea or question did the content deepening session get you thinking about?</a:t>
            </a:r>
          </a:p>
          <a:p>
            <a:pPr marL="731520" indent="-365760">
              <a:spcBef>
                <a:spcPts val="1200"/>
              </a:spcBef>
              <a:spcAft>
                <a:spcPts val="0"/>
              </a:spcAft>
            </a:pPr>
            <a:r>
              <a:rPr lang="en-US" sz="28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Summer Institute Study-Group Leaders</a:t>
            </a:r>
          </a:p>
        </p:txBody>
      </p:sp>
      <p:sp>
        <p:nvSpPr>
          <p:cNvPr id="3" name="Content Placeholder 2"/>
          <p:cNvSpPr>
            <a:spLocks noGrp="1"/>
          </p:cNvSpPr>
          <p:nvPr>
            <p:ph sz="half" idx="1"/>
          </p:nvPr>
        </p:nvSpPr>
        <p:spPr>
          <a:xfrm>
            <a:off x="457200" y="1673352"/>
            <a:ext cx="7848600" cy="4718304"/>
          </a:xfrm>
        </p:spPr>
        <p:txBody>
          <a:bodyPr/>
          <a:lstStyle/>
          <a:p>
            <a:pPr marL="0" indent="0">
              <a:buNone/>
            </a:pPr>
            <a:r>
              <a:rPr lang="en-US" dirty="0"/>
              <a:t>Grade </a:t>
            </a:r>
            <a:r>
              <a:rPr lang="en-US" dirty="0">
                <a:solidFill>
                  <a:srgbClr val="0070C0"/>
                </a:solidFill>
              </a:rPr>
              <a:t>[Insert grade level here]</a:t>
            </a:r>
          </a:p>
          <a:p>
            <a:pPr marL="731520" indent="-365760">
              <a:spcBef>
                <a:spcPts val="1200"/>
              </a:spcBef>
            </a:pPr>
            <a:r>
              <a:rPr lang="en-US" dirty="0">
                <a:solidFill>
                  <a:srgbClr val="0070C0"/>
                </a:solidFill>
              </a:rPr>
              <a:t>[Insert leader names here]</a:t>
            </a:r>
          </a:p>
          <a:p>
            <a:pPr marL="731520" indent="-365760">
              <a:spcBef>
                <a:spcPts val="1200"/>
              </a:spcBef>
            </a:pPr>
            <a:r>
              <a:rPr lang="en-US" dirty="0">
                <a:solidFill>
                  <a:srgbClr val="0070C0"/>
                </a:solidFill>
              </a:rPr>
              <a:t>[Insert leader names here]</a:t>
            </a:r>
          </a:p>
          <a:p>
            <a:pPr marL="0" indent="0">
              <a:buNone/>
            </a:pPr>
            <a:endParaRPr lang="en-US" dirty="0"/>
          </a:p>
        </p:txBody>
      </p:sp>
    </p:spTree>
    <p:extLst>
      <p:ext uri="{BB962C8B-B14F-4D97-AF65-F5344CB8AC3E}">
        <p14:creationId xmlns:p14="http://schemas.microsoft.com/office/powerpoint/2010/main" val="255005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Key</a:t>
            </a:r>
          </a:p>
        </p:txBody>
      </p:sp>
      <p:sp>
        <p:nvSpPr>
          <p:cNvPr id="3" name="Content Placeholder 2"/>
          <p:cNvSpPr>
            <a:spLocks noGrp="1"/>
          </p:cNvSpPr>
          <p:nvPr>
            <p:ph sz="half" idx="1"/>
          </p:nvPr>
        </p:nvSpPr>
        <p:spPr>
          <a:xfrm>
            <a:off x="457200" y="1752600"/>
            <a:ext cx="8229600" cy="4956048"/>
          </a:xfrm>
        </p:spPr>
        <p:txBody>
          <a:bodyPr/>
          <a:lstStyle/>
          <a:p>
            <a:endParaRPr lang="en-US" dirty="0"/>
          </a:p>
          <a:p>
            <a:pPr marL="0" indent="0" algn="ctr">
              <a:buNone/>
            </a:pPr>
            <a:r>
              <a:rPr lang="en-US" sz="3000" dirty="0">
                <a:solidFill>
                  <a:srgbClr val="292934"/>
                </a:solidFill>
              </a:rPr>
              <a:t>Each of us is key to the success of the </a:t>
            </a:r>
          </a:p>
          <a:p>
            <a:pPr marL="0" indent="0" algn="ctr">
              <a:buNone/>
            </a:pPr>
            <a:r>
              <a:rPr lang="en-US" sz="3000" dirty="0">
                <a:solidFill>
                  <a:srgbClr val="292934"/>
                </a:solidFill>
              </a:rPr>
              <a:t>RESPeCT Project!</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8100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Before we dig in……Essentials&amp;quot;&quot;/&gt;&lt;property id=&quot;20307&quot; value=&quot;304&quot;/&gt;&lt;/object&gt;&lt;object type=&quot;3&quot; unique_id=&quot;10005&quot;&gt;&lt;property id=&quot;20148&quot; value=&quot;5&quot;/&gt;&lt;property id=&quot;20300&quot; value=&quot;Slide 3 - &amp;quot;What is RESPeCT? &amp;quot;&quot;/&gt;&lt;property id=&quot;20307&quot; value=&quot;305&quot;/&gt;&lt;/object&gt;&lt;object type=&quot;3&quot; unique_id=&quot;10006&quot;&gt;&lt;property id=&quot;20148&quot; value=&quot;5&quot;/&gt;&lt;property id=&quot;20300&quot; value=&quot;Slide 4 - &amp;quot;The RESPeCT Partnership&amp;quot;&quot;/&gt;&lt;property id=&quot;20307&quot; value=&quot;306&quot;/&gt;&lt;/object&gt;&lt;object type=&quot;3&quot; unique_id=&quot;10007&quot;&gt;&lt;property id=&quot;20148&quot; value=&quot;5&quot;/&gt;&lt;property id=&quot;20300&quot; value=&quot;Slide 5 - &amp;quot;The RESPeCT PD Program&amp;quot;&quot;/&gt;&lt;property id=&quot;20307&quot; value=&quot;307&quot;/&gt;&lt;/object&gt;&lt;object type=&quot;3&quot; unique_id=&quot;10008&quot;&gt;&lt;property id=&quot;20148&quot; value=&quot;5&quot;/&gt;&lt;property id=&quot;20300&quot; value=&quot;Slide 6 - &amp;quot;The RESPeCT PD Program&amp;quot;&quot;/&gt;&lt;property id=&quot;20307&quot; value=&quot;308&quot;/&gt;&lt;/object&gt;&lt;object type=&quot;3&quot; unique_id=&quot;10009&quot;&gt;&lt;property id=&quot;20148&quot; value=&quot;5&quot;/&gt;&lt;property id=&quot;20300&quot; value=&quot;Slide 7 - &amp;quot;Goals of the RESPeCT PD Program &amp;quot;&quot;/&gt;&lt;property id=&quot;20307&quot; value=&quot;309&quot;/&gt;&lt;/object&gt;&lt;object type=&quot;3&quot; unique_id=&quot;10010&quot;&gt;&lt;property id=&quot;20148&quot; value=&quot;5&quot;/&gt;&lt;property id=&quot;20300&quot; value=&quot;Slide 8 - &amp;quot;RESPeCT Project Leadership:&amp;quot;&quot;/&gt;&lt;property id=&quot;20307&quot; value=&quot;317&quot;/&gt;&lt;/object&gt;&lt;object type=&quot;3&quot; unique_id=&quot;10011&quot;&gt;&lt;property id=&quot;20148&quot; value=&quot;5&quot;/&gt;&lt;property id=&quot;20300&quot; value=&quot;Slide 9 - &amp;quot;Summer Institute Study Group Leaders&amp;quot;&quot;/&gt;&lt;property id=&quot;20307&quot; value=&quot;426&quot;/&gt;&lt;/object&gt;&lt;object type=&quot;3&quot; unique_id=&quot;10012&quot;&gt;&lt;property id=&quot;20148&quot; value=&quot;5&quot;/&gt;&lt;property id=&quot;20300&quot; value=&quot;Slide 10 - &amp;quot;Summer Institute Study Group Leaders&amp;quot;&quot;/&gt;&lt;property id=&quot;20307&quot; value=&quot;427&quot;/&gt;&lt;/object&gt;&lt;object type=&quot;3&quot; unique_id=&quot;10013&quot;&gt;&lt;property id=&quot;20148&quot; value=&quot;5&quot;/&gt;&lt;property id=&quot;20300&quot; value=&quot;Slide 11 - &amp;quot;Summer Institute Study Group Leaders&amp;quot;&quot;/&gt;&lt;property id=&quot;20307&quot; value=&quot;428&quot;/&gt;&lt;/object&gt;&lt;object type=&quot;3&quot; unique_id=&quot;10014&quot;&gt;&lt;property id=&quot;20148&quot; value=&quot;5&quot;/&gt;&lt;property id=&quot;20300&quot; value=&quot;Slide 12 - &amp;quot;Summer Institute Study Group Leaders&amp;quot;&quot;/&gt;&lt;property id=&quot;20307&quot; value=&quot;429&quot;/&gt;&lt;/object&gt;&lt;object type=&quot;3&quot; unique_id=&quot;10015&quot;&gt;&lt;property id=&quot;20148&quot; value=&quot;5&quot;/&gt;&lt;property id=&quot;20300&quot; value=&quot;Slide 13&quot;/&gt;&lt;property id=&quot;20307&quot; value=&quot;348&quot;/&gt;&lt;/object&gt;&lt;object type=&quot;3&quot; unique_id=&quot;10016&quot;&gt;&lt;property id=&quot;20148&quot; value=&quot;5&quot;/&gt;&lt;property id=&quot;20300&quot; value=&quot;Slide 14 - &amp;quot;SCHEDULES! &amp;quot;&quot;/&gt;&lt;property id=&quot;20307&quot; value=&quot;321&quot;/&gt;&lt;/object&gt;&lt;object type=&quot;3&quot; unique_id=&quot;10017&quot;&gt;&lt;property id=&quot;20148&quot; value=&quot;5&quot;/&gt;&lt;property id=&quot;20300&quot; value=&quot;Slide 15 - &amp;quot;A Typical Daily Schedule for Summer Institute &amp;quot;&quot;/&gt;&lt;property id=&quot;20307&quot; value=&quot;322&quot;/&gt;&lt;/object&gt;&lt;object type=&quot;3&quot; unique_id=&quot;10018&quot;&gt;&lt;property id=&quot;20148&quot; value=&quot;5&quot;/&gt;&lt;property id=&quot;20300&quot; value=&quot;Slide 16 - &amp;quot;Summer Institute At a Glance&amp;quot;&quot;/&gt;&lt;property id=&quot;20307&quot; value=&quot;323&quot;/&gt;&lt;/object&gt;&lt;object type=&quot;3&quot; unique_id=&quot;10019&quot;&gt;&lt;property id=&quot;20148&quot; value=&quot;5&quot;/&gt;&lt;property id=&quot;20300&quot; value=&quot;Slide 17 - &amp;quot;School Year Schedule&amp;quot;&quot;/&gt;&lt;property id=&quot;20307&quot; value=&quot;324&quot;/&gt;&lt;/object&gt;&lt;object type=&quot;3&quot; unique_id=&quot;10020&quot;&gt;&lt;property id=&quot;20148&quot; value=&quot;5&quot;/&gt;&lt;property id=&quot;20300&quot; value=&quot;Slide 18 - &amp;quot;What’s Waiting for you…..Materials&amp;quot;&quot;/&gt;&lt;property id=&quot;20307&quot; value=&quot;328&quot;/&gt;&lt;/object&gt;&lt;object type=&quot;3&quot; unique_id=&quot;10021&quot;&gt;&lt;property id=&quot;20148&quot; value=&quot;5&quot;/&gt;&lt;property id=&quot;20300&quot; value=&quot;Slide 19 - &amp;quot;Adjourn to grade level groups&amp;amp;#x09;&amp;amp;#x09;&amp;quot;&quot;/&gt;&lt;property id=&quot;20307&quot; value=&quot;349&quot;/&gt;&lt;/object&gt;&lt;object type=&quot;3&quot; unique_id=&quot;10022&quot;&gt;&lt;property id=&quot;20148&quot; value=&quot;5&quot;/&gt;&lt;property id=&quot;20300&quot; value=&quot;Slide 20 - &amp;quot;Notebook Set Up&amp;quot;&quot;/&gt;&lt;property id=&quot;20307&quot; value=&quot;401&quot;/&gt;&lt;/object&gt;&lt;object type=&quot;3&quot; unique_id=&quot;10023&quot;&gt;&lt;property id=&quot;20148&quot; value=&quot;5&quot;/&gt;&lt;property id=&quot;20300&quot; value=&quot;Slide 21 - &amp;quot;Getting Started: Introductions&amp;quot;&quot;/&gt;&lt;property id=&quot;20307&quot; value=&quot;259&quot;/&gt;&lt;/object&gt;&lt;object type=&quot;3&quot; unique_id=&quot;10024&quot;&gt;&lt;property id=&quot;20148&quot; value=&quot;5&quot;/&gt;&lt;property id=&quot;20300&quot; value=&quot;Slide 22 - &amp;quot;RESPeCT  Program Goals&amp;quot;&quot;/&gt;&lt;property id=&quot;20307&quot; value=&quot;295&quot;/&gt;&lt;/object&gt;&lt;object type=&quot;3&quot; unique_id=&quot;10025&quot;&gt;&lt;property id=&quot;20148&quot; value=&quot;5&quot;/&gt;&lt;property id=&quot;20300&quot; value=&quot;Slide 23 - &amp;quot;RESPeCT Program Goals (cont.)&amp;quot;&quot;/&gt;&lt;property id=&quot;20307&quot; value=&quot;296&quot;/&gt;&lt;/object&gt;&lt;object type=&quot;3&quot; unique_id=&quot;10026&quot;&gt;&lt;property id=&quot;20148&quot; value=&quot;5&quot;/&gt;&lt;property id=&quot;20300&quot; value=&quot;Slide 24 - &amp;quot; Norms for Working Together, The Basics &amp;quot;&quot;/&gt;&lt;property id=&quot;20307&quot; value=&quot;326&quot;/&gt;&lt;/object&gt;&lt;object type=&quot;3&quot; unique_id=&quot;10027&quot;&gt;&lt;property id=&quot;20148&quot; value=&quot;5&quot;/&gt;&lt;property id=&quot;20300&quot; value=&quot;Slide 25 - &amp;quot; Norms for Working Together, The Heart &amp;quot;&quot;/&gt;&lt;property id=&quot;20307&quot; value=&quot;327&quot;/&gt;&lt;/object&gt;&lt;object type=&quot;3&quot; unique_id=&quot;10028&quot;&gt;&lt;property id=&quot;20148&quot; value=&quot;5&quot;/&gt;&lt;property id=&quot;20300&quot; value=&quot;Slide 26 - &amp;quot;Today’s Focus Questions&amp;quot;&quot;/&gt;&lt;property id=&quot;20307&quot; value=&quot;262&quot;/&gt;&lt;/object&gt;&lt;object type=&quot;3&quot; unique_id=&quot;10029&quot;&gt;&lt;property id=&quot;20148&quot; value=&quot;5&quot;/&gt;&lt;property id=&quot;20300&quot; value=&quot;Slide 27 - &amp;quot; Ideas about Science Teaching&amp;quot;&quot;/&gt;&lt;property id=&quot;20307&quot; value=&quot;263&quot;/&gt;&lt;/object&gt;&lt;object type=&quot;3&quot; unique_id=&quot;10030&quot;&gt;&lt;property id=&quot;20148&quot; value=&quot;5&quot;/&gt;&lt;property id=&quot;20300&quot; value=&quot;Slide 28 - &amp;quot;Focus Question&amp;quot;&quot;/&gt;&lt;property id=&quot;20307&quot; value=&quot;297&quot;/&gt;&lt;/object&gt;&lt;object type=&quot;3&quot; unique_id=&quot;10031&quot;&gt;&lt;property id=&quot;20148&quot; value=&quot;5&quot;/&gt;&lt;property id=&quot;20300&quot; value=&quot;Slide 29 - &amp;quot;TIMSS Video Study Research Questions&amp;quot;&quot;/&gt;&lt;property id=&quot;20307&quot; value=&quot;266&quot;/&gt;&lt;/object&gt;&lt;object type=&quot;3&quot; unique_id=&quot;10032&quot;&gt;&lt;property id=&quot;20148&quot; value=&quot;5&quot;/&gt;&lt;property id=&quot;20300&quot; value=&quot;Slide 30 - &amp;quot;Comparing U.S. to Higher Achieving Countries&amp;quot;&quot;/&gt;&lt;property id=&quot;20307&quot; value=&quot;267&quot;/&gt;&lt;/object&gt;&lt;object type=&quot;3&quot; unique_id=&quot;10033&quot;&gt;&lt;property id=&quot;20148&quot; value=&quot;5&quot;/&gt;&lt;property id=&quot;20300&quot; value=&quot;Slide 31 - &amp;quot;TIMSS Results&amp;quot;&quot;/&gt;&lt;property id=&quot;20307&quot; value=&quot;268&quot;/&gt;&lt;/object&gt;&lt;object type=&quot;3&quot; unique_id=&quot;10034&quot;&gt;&lt;property id=&quot;20148&quot; value=&quot;5&quot;/&gt;&lt;property id=&quot;20300&quot; value=&quot;Slide 32 - &amp;quot;TIMSS Results&amp;quot;&quot;/&gt;&lt;property id=&quot;20307&quot; value=&quot;331&quot;/&gt;&lt;/object&gt;&lt;object type=&quot;3&quot; unique_id=&quot;10035&quot;&gt;&lt;property id=&quot;20148&quot; value=&quot;5&quot;/&gt;&lt;property id=&quot;20300&quot; value=&quot;Slide 33 - &amp;quot;Conceptual Links&amp;quot;&quot;/&gt;&lt;property id=&quot;20307&quot; value=&quot;269&quot;/&gt;&lt;/object&gt;&lt;object type=&quot;3&quot; unique_id=&quot;10036&quot;&gt;&lt;property id=&quot;20148&quot; value=&quot;5&quot;/&gt;&lt;property id=&quot;20300&quot; value=&quot;Slide 34 - &amp;quot;What makes a difference?&amp;quot;&quot;/&gt;&lt;property id=&quot;20307&quot; value=&quot;270&quot;/&gt;&lt;/object&gt;&lt;object type=&quot;3&quot; unique_id=&quot;10037&quot;&gt;&lt;property id=&quot;20148&quot; value=&quot;5&quot;/&gt;&lt;property id=&quot;20300&quot; value=&quot;Slide 35 - &amp;quot;The findings show…&amp;quot;&quot;/&gt;&lt;property id=&quot;20307&quot; value=&quot;271&quot;/&gt;&lt;/object&gt;&lt;object type=&quot;3&quot; unique_id=&quot;10038&quot;&gt;&lt;property id=&quot;20148&quot; value=&quot;5&quot;/&gt;&lt;property id=&quot;20300&quot; value=&quot;Slide 36 - &amp;quot;What can we learn from the research?&amp;quot;&quot;/&gt;&lt;property id=&quot;20307&quot; value=&quot;272&quot;/&gt;&lt;/object&gt;&lt;object type=&quot;3&quot; unique_id=&quot;10039&quot;&gt;&lt;property id=&quot;20148&quot; value=&quot;5&quot;/&gt;&lt;property id=&quot;20300&quot; value=&quot;Slide 37 - &amp;quot;Discussion Questions&amp;quot;&quot;/&gt;&lt;property id=&quot;20307&quot; value=&quot;273&quot;/&gt;&lt;/object&gt;&lt;object type=&quot;3&quot; unique_id=&quot;10040&quot;&gt;&lt;property id=&quot;20148&quot; value=&quot;5&quot;/&gt;&lt;property id=&quot;20300&quot; value=&quot;Slide 38 - &amp;quot;Focus Question &amp;quot;&quot;/&gt;&lt;property id=&quot;20307&quot; value=&quot;275&quot;/&gt;&lt;/object&gt;&lt;object type=&quot;3&quot; unique_id=&quot;10041&quot;&gt;&lt;property id=&quot;20148&quot; value=&quot;5&quot;/&gt;&lt;property id=&quot;20300&quot; value=&quot;Slide 39 - &amp;quot;Research About How Students Learn&amp;quot;&quot;/&gt;&lt;property id=&quot;20307&quot; value=&quot;276&quot;/&gt;&lt;/object&gt;&lt;object type=&quot;3&quot; unique_id=&quot;10042&quot;&gt;&lt;property id=&quot;20148&quot; value=&quot;5&quot;/&gt;&lt;property id=&quot;20300&quot; value=&quot;Slide 40 - &amp;quot;Minds of Our Own&amp;quot;&quot;/&gt;&lt;property id=&quot;20307&quot; value=&quot;400&quot;/&gt;&lt;/object&gt;&lt;object type=&quot;3&quot; unique_id=&quot;10043&quot;&gt;&lt;property id=&quot;20148&quot; value=&quot;5&quot;/&gt;&lt;property id=&quot;20300&quot; value=&quot;Slide 41 - &amp;quot;Discussion Questions&amp;quot;&quot;/&gt;&lt;property id=&quot;20307&quot; value=&quot;300&quot;/&gt;&lt;/object&gt;&lt;object type=&quot;3&quot; unique_id=&quot;10044&quot;&gt;&lt;property id=&quot;20148&quot; value=&quot;5&quot;/&gt;&lt;property id=&quot;20300&quot; value=&quot;Slide 42 - &amp;quot;What can we learn from the research?&amp;quot;&quot;/&gt;&lt;property id=&quot;20307&quot; value=&quot;279&quot;/&gt;&lt;/object&gt;&lt;object type=&quot;3&quot; unique_id=&quot;10045&quot;&gt;&lt;property id=&quot;20148&quot; value=&quot;5&quot;/&gt;&lt;property id=&quot;20300&quot; value=&quot;Slide 43 - &amp;quot;Properties of matter&amp;quot;&quot;/&gt;&lt;property id=&quot;20307&quot; value=&quot;425&quot;/&gt;&lt;/object&gt;&lt;object type=&quot;3&quot; unique_id=&quot;10046&quot;&gt;&lt;property id=&quot;20148&quot; value=&quot;5&quot;/&gt;&lt;property id=&quot;20300&quot; value=&quot;Slide 44 - &amp;quot;Central Learning Goal&amp;quot;&quot;/&gt;&lt;property id=&quot;20307&quot; value=&quot;406&quot;/&gt;&lt;/object&gt;&lt;object type=&quot;3&quot; unique_id=&quot;10047&quot;&gt;&lt;property id=&quot;20148&quot; value=&quot;5&quot;/&gt;&lt;property id=&quot;20300&quot; value=&quot;Slide 45 - &amp;quot;Focus Questions for the Session&amp;quot;&quot;/&gt;&lt;property id=&quot;20307&quot; value=&quot;407&quot;/&gt;&lt;/object&gt;&lt;object type=&quot;3&quot; unique_id=&quot;10048&quot;&gt;&lt;property id=&quot;20148&quot; value=&quot;5&quot;/&gt;&lt;property id=&quot;20300&quot; value=&quot;Slide 46 - &amp;quot;Water&amp;quot;&quot;/&gt;&lt;property id=&quot;20307&quot; value=&quot;408&quot;/&gt;&lt;/object&gt;&lt;object type=&quot;3&quot; unique_id=&quot;10049&quot;&gt;&lt;property id=&quot;20148&quot; value=&quot;5&quot;/&gt;&lt;property id=&quot;20300&quot; value=&quot;Slide 47 - &amp;quot;Atomic Structure of Hydrogen and Oxygen&amp;quot;&quot;/&gt;&lt;property id=&quot;20307&quot; value=&quot;409&quot;/&gt;&lt;/object&gt;&lt;object type=&quot;3&quot; unique_id=&quot;10050&quot;&gt;&lt;property id=&quot;20148&quot; value=&quot;5&quot;/&gt;&lt;property id=&quot;20300&quot; value=&quot;Slide 48 - &amp;quot;Bonding in Molecules&amp;quot;&quot;/&gt;&lt;property id=&quot;20307&quot; value=&quot;410&quot;/&gt;&lt;/object&gt;&lt;object type=&quot;3&quot; unique_id=&quot;10051&quot;&gt;&lt;property id=&quot;20148&quot; value=&quot;5&quot;/&gt;&lt;property id=&quot;20300&quot; value=&quot;Slide 49 - &amp;quot;Drawing&amp;quot;&quot;/&gt;&lt;property id=&quot;20307&quot; value=&quot;411&quot;/&gt;&lt;/object&gt;&lt;object type=&quot;3&quot; unique_id=&quot;10052&quot;&gt;&lt;property id=&quot;20148&quot; value=&quot;5&quot;/&gt;&lt;property id=&quot;20300&quot; value=&quot;Slide 50 - &amp;quot;Lewis Dot Structures&amp;quot;&quot;/&gt;&lt;property id=&quot;20307&quot; value=&quot;412&quot;/&gt;&lt;/object&gt;&lt;object type=&quot;3&quot; unique_id=&quot;10053&quot;&gt;&lt;property id=&quot;20148&quot; value=&quot;5&quot;/&gt;&lt;property id=&quot;20300&quot; value=&quot;Slide 51 - &amp;quot;Imagine Small Particles - Atoms&amp;quot;&quot;/&gt;&lt;property id=&quot;20307&quot; value=&quot;413&quot;/&gt;&lt;/object&gt;&lt;object type=&quot;3&quot; unique_id=&quot;10054&quot;&gt;&lt;property id=&quot;20148&quot; value=&quot;5&quot;/&gt;&lt;property id=&quot;20300&quot; value=&quot;Slide 52 - &amp;quot;When Atoms Combine - Molecules&amp;quot;&quot;/&gt;&lt;property id=&quot;20307&quot; value=&quot;414&quot;/&gt;&lt;/object&gt;&lt;object type=&quot;3&quot; unique_id=&quot;10055&quot;&gt;&lt;property id=&quot;20148&quot; value=&quot;5&quot;/&gt;&lt;property id=&quot;20300&quot; value=&quot;Slide 53 - &amp;quot;Our Lego Model&amp;quot;&quot;/&gt;&lt;property id=&quot;20307&quot; value=&quot;415&quot;/&gt;&lt;/object&gt;&lt;object type=&quot;3&quot; unique_id=&quot;10056&quot;&gt;&lt;property id=&quot;20148&quot; value=&quot;5&quot;/&gt;&lt;property id=&quot;20300&quot; value=&quot;Slide 54 - &amp;quot;Focus Questions Review&amp;quot;&quot;/&gt;&lt;property id=&quot;20307&quot; value=&quot;416&quot;/&gt;&lt;/object&gt;&lt;object type=&quot;3&quot; unique_id=&quot;10057&quot;&gt;&lt;property id=&quot;20148&quot; value=&quot;5&quot;/&gt;&lt;property id=&quot;20300&quot; value=&quot;Slide 55 - &amp;quot;Additional Focus Questions for the Session&amp;quot;&quot;/&gt;&lt;property id=&quot;20307&quot; value=&quot;417&quot;/&gt;&lt;/object&gt;&lt;object type=&quot;3&quot; unique_id=&quot;10058&quot;&gt;&lt;property id=&quot;20148&quot; value=&quot;5&quot;/&gt;&lt;property id=&quot;20300&quot; value=&quot;Slide 56 - &amp;quot;Ice Model&amp;quot;&quot;/&gt;&lt;property id=&quot;20307&quot; value=&quot;418&quot;/&gt;&lt;/object&gt;&lt;object type=&quot;3&quot; unique_id=&quot;10059&quot;&gt;&lt;property id=&quot;20148&quot; value=&quot;5&quot;/&gt;&lt;property id=&quot;20300&quot; value=&quot;Slide 57 - &amp;quot;Ice Lattice&amp;quot;&quot;/&gt;&lt;property id=&quot;20307&quot; value=&quot;419&quot;/&gt;&lt;/object&gt;&lt;object type=&quot;3&quot; unique_id=&quot;10060&quot;&gt;&lt;property id=&quot;20148&quot; value=&quot;5&quot;/&gt;&lt;property id=&quot;20300&quot; value=&quot;Slide 58 - &amp;quot;Molecules of water in ICE&amp;quot;&quot;/&gt;&lt;property id=&quot;20307&quot; value=&quot;420&quot;/&gt;&lt;/object&gt;&lt;object type=&quot;3&quot; unique_id=&quot;10061&quot;&gt;&lt;property id=&quot;20148&quot; value=&quot;5&quot;/&gt;&lt;property id=&quot;20300&quot; value=&quot;Slide 59 - &amp;quot;Molecules of water in ICE&amp;quot;&quot;/&gt;&lt;property id=&quot;20307&quot; value=&quot;421&quot;/&gt;&lt;/object&gt;&lt;object type=&quot;3&quot; unique_id=&quot;10062&quot;&gt;&lt;property id=&quot;20148&quot; value=&quot;5&quot;/&gt;&lt;property id=&quot;20300&quot; value=&quot;Slide 60 - &amp;quot;Molecules of water in ICE&amp;quot;&quot;/&gt;&lt;property id=&quot;20307&quot; value=&quot;422&quot;/&gt;&lt;/object&gt;&lt;object type=&quot;3&quot; unique_id=&quot;10063&quot;&gt;&lt;property id=&quot;20148&quot; value=&quot;5&quot;/&gt;&lt;property id=&quot;20300&quot; value=&quot;Slide 61 - &amp;quot;Focus Question Review&amp;quot;&quot;/&gt;&lt;property id=&quot;20307&quot; value=&quot;423&quot;/&gt;&lt;/object&gt;&lt;object type=&quot;3&quot; unique_id=&quot;10064&quot;&gt;&lt;property id=&quot;20148&quot; value=&quot;5&quot;/&gt;&lt;property id=&quot;20300&quot; value=&quot;Slide 62 - &amp;quot;Central Learning Goal Review&amp;quot;&quot;/&gt;&lt;property id=&quot;20307&quot; value=&quot;424&quot;/&gt;&lt;/object&gt;&lt;object type=&quot;3&quot; unique_id=&quot;10065&quot;&gt;&lt;property id=&quot;20148&quot; value=&quot;5&quot;/&gt;&lt;property id=&quot;20300&quot; value=&quot;Slide 63 - &amp;quot;Focus Question&amp;quot;&quot;/&gt;&lt;property id=&quot;20307&quot; value=&quot;281&quot;/&gt;&lt;/object&gt;&lt;object type=&quot;3&quot; unique_id=&quot;10066&quot;&gt;&lt;property id=&quot;20148&quot; value=&quot;5&quot;/&gt;&lt;property id=&quot;20300&quot; value=&quot;Slide 64 - &amp;quot;Focus Question&amp;quot;&quot;/&gt;&lt;property id=&quot;20307&quot; value=&quot;343&quot;/&gt;&lt;/object&gt;&lt;object type=&quot;3&quot; unique_id=&quot;10067&quot;&gt;&lt;property id=&quot;20148&quot; value=&quot;5&quot;/&gt;&lt;property id=&quot;20300&quot; value=&quot;Slide 65 - &amp;quot;Strategies 1, 2, and 3:  Questions That Elicit, Probe, and Challenge Student Thinking&amp;quot;&quot;/&gt;&lt;property id=&quot;20307&quot; value=&quot;282&quot;/&gt;&lt;/object&gt;&lt;object type=&quot;3&quot; unique_id=&quot;10068&quot;&gt;&lt;property id=&quot;20148&quot; value=&quot;5&quot;/&gt;&lt;property id=&quot;20300&quot; value=&quot;Slide 66 - &amp;quot;Elicit Questions&amp;quot;&quot;/&gt;&lt;property id=&quot;20307&quot; value=&quot;283&quot;/&gt;&lt;/object&gt;&lt;object type=&quot;3&quot; unique_id=&quot;10069&quot;&gt;&lt;property id=&quot;20148&quot; value=&quot;5&quot;/&gt;&lt;property id=&quot;20300&quot; value=&quot;Slide 67 - &amp;quot;Probe Questions&amp;quot;&quot;/&gt;&lt;property id=&quot;20307&quot; value=&quot;344&quot;/&gt;&lt;/object&gt;&lt;object type=&quot;3&quot; unique_id=&quot;10070&quot;&gt;&lt;property id=&quot;20148&quot; value=&quot;5&quot;/&gt;&lt;property id=&quot;20300&quot; value=&quot;Slide 68 - &amp;quot;Elicit vs Probe Questions&amp;quot;&quot;/&gt;&lt;property id=&quot;20307&quot; value=&quot;345&quot;/&gt;&lt;/object&gt;&lt;object type=&quot;3&quot; unique_id=&quot;10071&quot;&gt;&lt;property id=&quot;20148&quot; value=&quot;5&quot;/&gt;&lt;property id=&quot;20300&quot; value=&quot;Slide 69 - &amp;quot;Elicit/Probe vs Challenge Questions &amp;quot;&quot;/&gt;&lt;property id=&quot;20307&quot; value=&quot;346&quot;/&gt;&lt;/object&gt;&lt;object type=&quot;3&quot; unique_id=&quot;10072&quot;&gt;&lt;property id=&quot;20148&quot; value=&quot;5&quot;/&gt;&lt;property id=&quot;20300&quot; value=&quot;Slide 70 - &amp;quot;The RESPeCT Lesson Plans Binder&amp;quot;&quot;/&gt;&lt;property id=&quot;20307&quot; value=&quot;350&quot;/&gt;&lt;/object&gt;&lt;object type=&quot;3&quot; unique_id=&quot;10073&quot;&gt;&lt;property id=&quot;20148&quot; value=&quot;5&quot;/&gt;&lt;property id=&quot;20300&quot; value=&quot;Slide 71 - &amp;quot; Extended Homework&amp;quot;&quot;/&gt;&lt;property id=&quot;20307&quot; value=&quot;298&quot;/&gt;&lt;/object&gt;&lt;object type=&quot;3&quot; unique_id=&quot;10074&quot;&gt;&lt;property id=&quot;20148&quot; value=&quot;5&quot;/&gt;&lt;property id=&quot;20300&quot; value=&quot;Slide 72 - &amp;quot;Summary. Today we…&amp;quot;&quot;/&gt;&lt;property id=&quot;20307&quot; value=&quot;347&quot;/&gt;&lt;/object&gt;&lt;object type=&quot;3&quot; unique_id=&quot;10075&quot;&gt;&lt;property id=&quot;20148&quot; value=&quot;5&quot;/&gt;&lt;property id=&quot;20300&quot; value=&quot;Slide 73 - &amp;quot;Summary: How did these activities help us think about our focus questions for today? &amp;quot;&quot;/&gt;&lt;property id=&quot;20307&quot; value=&quot;290&quot;/&gt;&lt;/object&gt;&lt;object type=&quot;3&quot; unique_id=&quot;10076&quot;&gt;&lt;property id=&quot;20148&quot; value=&quot;5&quot;/&gt;&lt;property id=&quot;20300&quot; value=&quot;Slide 74 - &amp;quot;Reflection on Today’s Session&amp;quot;&quot;/&gt;&lt;property id=&quot;20307&quot; value=&quot;292&quot;/&gt;&lt;/object&gt;&lt;/object&gt;&lt;object type=&quot;8&quot; unique_id=&quot;1015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9056</TotalTime>
  <Words>9668</Words>
  <Application>Microsoft Office PowerPoint</Application>
  <PresentationFormat>On-screen Show (4:3)</PresentationFormat>
  <Paragraphs>1121</Paragraphs>
  <Slides>73</Slides>
  <Notes>73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Lucida Sans Unicode</vt:lpstr>
      <vt:lpstr>Symbol</vt:lpstr>
      <vt:lpstr>Times</vt:lpstr>
      <vt:lpstr>Times New Roman</vt:lpstr>
      <vt:lpstr>Verdana</vt:lpstr>
      <vt:lpstr>Wingdings</vt:lpstr>
      <vt:lpstr>Clarity</vt:lpstr>
      <vt:lpstr>RESPeCT PD pROGRAM</vt:lpstr>
      <vt:lpstr>Before We Did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 </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Properties of matter</vt:lpstr>
      <vt:lpstr>Unit Central Questions</vt:lpstr>
      <vt:lpstr>Content Deepening Focus Questions</vt:lpstr>
      <vt:lpstr>What Is Water?</vt:lpstr>
      <vt:lpstr>Defining Matter</vt:lpstr>
      <vt:lpstr>Atomic Number and Atomic Structure</vt:lpstr>
      <vt:lpstr>Bonding in Molecules</vt:lpstr>
      <vt:lpstr>Lewis Dot Structures</vt:lpstr>
      <vt:lpstr>Drawing Water Molecules</vt:lpstr>
      <vt:lpstr>Atoms: The Smallest Pieces of Matter</vt:lpstr>
      <vt:lpstr>Molecules: When Atoms Combine</vt:lpstr>
      <vt:lpstr>Lego Model Analogy Map</vt:lpstr>
      <vt:lpstr>Reflect: Content Deepening Focus Question 1</vt:lpstr>
      <vt:lpstr>Content Deepening: Focus Question 2</vt:lpstr>
      <vt:lpstr>What Is Ice?</vt:lpstr>
      <vt:lpstr>A Molecular Model of Solid Water (Ice)</vt:lpstr>
      <vt:lpstr>A Molecular Model of Solid Water (Ice)</vt:lpstr>
      <vt:lpstr>A Molecular Model of Solid Water (Ice)</vt:lpstr>
      <vt:lpstr>A Molecular Model of Solid Water (Ice)</vt:lpstr>
      <vt:lpstr>Reflect: Content Deepening Focus Question 2</vt:lpstr>
      <vt:lpstr>NGSS Connections</vt:lpstr>
      <vt:lpstr>Unit Central Questions</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409</cp:revision>
  <cp:lastPrinted>2016-03-11T18:45:48Z</cp:lastPrinted>
  <dcterms:created xsi:type="dcterms:W3CDTF">2014-06-10T18:20:14Z</dcterms:created>
  <dcterms:modified xsi:type="dcterms:W3CDTF">2020-02-05T18:14:38Z</dcterms:modified>
</cp:coreProperties>
</file>