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381" r:id="rId2"/>
    <p:sldId id="382" r:id="rId3"/>
    <p:sldId id="362" r:id="rId4"/>
    <p:sldId id="377" r:id="rId5"/>
    <p:sldId id="378" r:id="rId6"/>
    <p:sldId id="383" r:id="rId7"/>
    <p:sldId id="358" r:id="rId8"/>
    <p:sldId id="379" r:id="rId9"/>
    <p:sldId id="385" r:id="rId10"/>
    <p:sldId id="388" r:id="rId11"/>
    <p:sldId id="389" r:id="rId12"/>
    <p:sldId id="373" r:id="rId13"/>
    <p:sldId id="391" r:id="rId14"/>
    <p:sldId id="392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ustine Newell" initials="JN" lastIdx="7" clrIdx="0"/>
  <p:cmAuthor id="1" name="Betty" initials="BS" lastIdx="1" clrIdx="1"/>
  <p:cmAuthor id="2" name="Mai Ngoc Tran" initials="MNT" lastIdx="2" clrIdx="2">
    <p:extLst>
      <p:ext uri="{19B8F6BF-5375-455C-9EA6-DF929625EA0E}">
        <p15:presenceInfo xmlns:p15="http://schemas.microsoft.com/office/powerpoint/2012/main" xmlns="" userId="S-1-5-21-2732431017-2472381161-1794148792-1646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4E72A8"/>
    <a:srgbClr val="677EB1"/>
    <a:srgbClr val="7A8A9E"/>
    <a:srgbClr val="68809C"/>
    <a:srgbClr val="899DAD"/>
    <a:srgbClr val="8995AD"/>
    <a:srgbClr val="7694C0"/>
    <a:srgbClr val="8A9DAC"/>
    <a:srgbClr val="869AB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5" autoAdjust="0"/>
    <p:restoredTop sz="80639" autoAdjust="0"/>
  </p:normalViewPr>
  <p:slideViewPr>
    <p:cSldViewPr>
      <p:cViewPr varScale="1">
        <p:scale>
          <a:sx n="58" d="100"/>
          <a:sy n="58" d="100"/>
        </p:scale>
        <p:origin x="-17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8B3138-02F8-4271-AE06-E3638800E77D}" type="datetimeFigureOut">
              <a:rPr lang="en-US" smtClean="0"/>
              <a:pPr/>
              <a:t>12/8/2019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B4D70C-C6FC-4CEE-BE95-5F01CD5290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1049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13E99A0-5A01-41BA-AC39-BB8F130969B5}" type="datetimeFigureOut">
              <a:rPr lang="en-US" smtClean="0"/>
              <a:pPr/>
              <a:t>12/8/2019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58BEC4D-D1F7-4625-B0BA-2126EAFE9E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91797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  <a:lvl2pPr marL="757020" indent="-291161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2pPr>
            <a:lvl3pPr marL="1164647" indent="-232929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3pPr>
            <a:lvl4pPr marL="1630505" indent="-232929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4pPr>
            <a:lvl5pPr marL="2096365" indent="-232929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charset="0"/>
              </a:defRPr>
            </a:lvl5pPr>
            <a:lvl6pPr marL="2562224" indent="-23292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6pPr>
            <a:lvl7pPr marL="3028082" indent="-23292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7pPr>
            <a:lvl8pPr marL="3493941" indent="-23292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8pPr>
            <a:lvl9pPr marL="3959800" indent="-232929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A9E7CF9-240F-482B-9EC3-A2AD26735D19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xmlns="" val="151585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BEC4D-D1F7-4625-B0BA-2126EAFE9E6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669142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BEC4D-D1F7-4625-B0BA-2126EAFE9E6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3593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BEC4D-D1F7-4625-B0BA-2126EAFE9E6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35935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BEC4D-D1F7-4625-B0BA-2126EAFE9E6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3593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36509-B7D9-4E14-990D-0939A6D2E1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6609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50129-838B-4CD0-82C5-B9E5CA8BA4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0985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227E1-08E6-4E55-9BDE-7F7F260040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6307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A78D6-729F-4E75-A2D7-D2A416F3A9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9450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BBEB5-01D6-47A2-BCF3-B3B9837CD5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75898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>
                <a:latin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</a:defRPr>
            </a:lvl2pPr>
            <a:lvl3pPr>
              <a:defRPr sz="2000"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>
                <a:latin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</a:defRPr>
            </a:lvl2pPr>
            <a:lvl3pPr>
              <a:defRPr sz="2000"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2B28A-D4AF-4B7E-8537-11780E8ECB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1600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>
                <a:latin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>
                <a:latin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85E45-36ED-4CB7-AAF7-BE6B50D63C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67473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F5097-F154-45E2-885E-C804689485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38115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6BDC2-34F1-4F7E-8EA7-5E37952CD3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223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>
                <a:latin typeface="Calibri" panose="020F0502020204030204" pitchFamily="34" charset="0"/>
              </a:defRPr>
            </a:lvl1pPr>
            <a:lvl2pPr>
              <a:defRPr sz="2800">
                <a:latin typeface="Calibri" panose="020F0502020204030204" pitchFamily="34" charset="0"/>
              </a:defRPr>
            </a:lvl2pPr>
            <a:lvl3pPr>
              <a:defRPr sz="2400">
                <a:latin typeface="Calibri" panose="020F0502020204030204" pitchFamily="34" charset="0"/>
              </a:defRPr>
            </a:lvl3pPr>
            <a:lvl4pPr>
              <a:defRPr sz="2000">
                <a:latin typeface="Calibri" panose="020F0502020204030204" pitchFamily="34" charset="0"/>
              </a:defRPr>
            </a:lvl4pPr>
            <a:lvl5pPr>
              <a:defRPr sz="2000">
                <a:latin typeface="Calibri" panose="020F050202020403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0B46F-C72C-481F-AA11-EB346A150C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02820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61DD7-BAA8-421F-9E35-5963BE49B3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56374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10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58F8E8D-CCF4-42A3-97FD-9805C969D99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20229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0" i="0" u="none" kern="1200" spc="-1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848600" cy="1600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/>
              <a:t>Properties of Matter Lesson 7 (Extension)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924800" cy="167640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en-US" sz="4000" dirty="0">
                <a:solidFill>
                  <a:srgbClr val="0070C0"/>
                </a:solidFill>
              </a:rPr>
              <a:t>Is Matter Created or Destroyed When It Changes? How Do You Know?</a:t>
            </a:r>
            <a:endParaRPr lang="en-US" sz="4000" dirty="0">
              <a:solidFill>
                <a:srgbClr val="0070C0"/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en-US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en-US" dirty="0"/>
          </a:p>
        </p:txBody>
      </p:sp>
      <p:pic>
        <p:nvPicPr>
          <p:cNvPr id="5" name="Picture 4" descr="Noyce Logo copy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19200" y="5029200"/>
            <a:ext cx="787400" cy="787400"/>
          </a:xfrm>
          <a:prstGeom prst="rect">
            <a:avLst/>
          </a:prstGeom>
        </p:spPr>
      </p:pic>
      <p:pic>
        <p:nvPicPr>
          <p:cNvPr id="6" name="Picture 5" descr="Macintosh HD1:Users:nicolewickler:Desktop:Screen Shot 2013-10-14 at 11.04.49 AM.png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3526" t="10564" r="3623" b="5182"/>
          <a:stretch/>
        </p:blipFill>
        <p:spPr bwMode="auto">
          <a:xfrm>
            <a:off x="3048000" y="5181600"/>
            <a:ext cx="679450" cy="622300"/>
          </a:xfrm>
          <a:prstGeom prst="ellipse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7" name="Picture 6" descr="Macintosh HD:Users:ceemast:Desktop:CPP_logogreen1.gif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53000" y="5105400"/>
            <a:ext cx="736600" cy="711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53200" y="5181600"/>
            <a:ext cx="1439636" cy="590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34833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077200" cy="990600"/>
          </a:xfrm>
        </p:spPr>
        <p:txBody>
          <a:bodyPr/>
          <a:lstStyle/>
          <a:p>
            <a:r>
              <a:rPr lang="en-US" dirty="0"/>
              <a:t>Is Matter Created or Destroyed?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153400" cy="5181600"/>
          </a:xfrm>
        </p:spPr>
        <p:txBody>
          <a:bodyPr/>
          <a:lstStyle/>
          <a:p>
            <a:pPr marL="365760" indent="-365760">
              <a:spcBef>
                <a:spcPts val="600"/>
              </a:spcBef>
              <a:buFont typeface="+mj-lt"/>
              <a:buAutoNum type="arabicPeriod"/>
            </a:pPr>
            <a:r>
              <a:rPr lang="en-US" sz="2900" dirty="0"/>
              <a:t>Have one member of your group gather the supplies you’ll need for </a:t>
            </a:r>
            <a:r>
              <a:rPr lang="en-US" sz="2900" b="1" dirty="0"/>
              <a:t>part 1</a:t>
            </a:r>
            <a:r>
              <a:rPr lang="en-US" sz="2900" dirty="0"/>
              <a:t> of the investigation. </a:t>
            </a:r>
          </a:p>
          <a:p>
            <a:pPr marL="365760" indent="-365760">
              <a:spcBef>
                <a:spcPts val="1200"/>
              </a:spcBef>
              <a:buFont typeface="+mj-lt"/>
              <a:buAutoNum type="arabicPeriod"/>
            </a:pPr>
            <a:r>
              <a:rPr lang="en-US" sz="2900" dirty="0"/>
              <a:t>Discuss your predictions; then record them on your handouts (step 2).</a:t>
            </a:r>
          </a:p>
          <a:p>
            <a:pPr marL="365760" indent="-365760">
              <a:spcBef>
                <a:spcPts val="1200"/>
              </a:spcBef>
              <a:buFont typeface="+mj-lt"/>
              <a:buAutoNum type="arabicPeriod"/>
            </a:pPr>
            <a:r>
              <a:rPr lang="en-US" sz="2900" dirty="0"/>
              <a:t>Weigh the water bottles on the balance and record your data on the data table (see your handout). </a:t>
            </a:r>
          </a:p>
          <a:p>
            <a:pPr marL="365760" indent="-365760">
              <a:spcBef>
                <a:spcPts val="1200"/>
              </a:spcBef>
              <a:buFont typeface="+mj-lt"/>
              <a:buAutoNum type="arabicPeriod"/>
            </a:pPr>
            <a:r>
              <a:rPr lang="en-US" sz="2900" dirty="0"/>
              <a:t>Weigh the 2 bags of </a:t>
            </a:r>
            <a:r>
              <a:rPr lang="en-US" sz="2900" dirty="0" err="1"/>
              <a:t>Legos</a:t>
            </a:r>
            <a:r>
              <a:rPr lang="en-US" sz="2900" dirty="0"/>
              <a:t> on the balance and record your data on the data table.</a:t>
            </a:r>
          </a:p>
          <a:p>
            <a:pPr marL="365760" indent="-365760">
              <a:spcBef>
                <a:spcPts val="1200"/>
              </a:spcBef>
              <a:buFont typeface="+mj-lt"/>
              <a:buAutoNum type="arabicPeriod" startAt="5"/>
            </a:pPr>
            <a:r>
              <a:rPr lang="en-US" sz="2900" dirty="0"/>
              <a:t>Draw a conclusion and answer the focus questions (step 5) .</a:t>
            </a:r>
          </a:p>
          <a:p>
            <a:pPr marL="365760" indent="-365760">
              <a:spcBef>
                <a:spcPts val="0"/>
              </a:spcBef>
              <a:buNone/>
            </a:pPr>
            <a:endParaRPr lang="en-US" sz="3200" dirty="0"/>
          </a:p>
          <a:p>
            <a:pPr marL="365760" indent="-365760"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6115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077200" cy="990600"/>
          </a:xfrm>
        </p:spPr>
        <p:txBody>
          <a:bodyPr/>
          <a:lstStyle/>
          <a:p>
            <a:r>
              <a:rPr lang="en-US" dirty="0"/>
              <a:t>Is Matter Created or Destroyed?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153400" cy="5181600"/>
          </a:xfrm>
        </p:spPr>
        <p:txBody>
          <a:bodyPr/>
          <a:lstStyle/>
          <a:p>
            <a:pPr marL="365760" indent="-365760">
              <a:spcBef>
                <a:spcPts val="600"/>
              </a:spcBef>
              <a:buFont typeface="+mj-lt"/>
              <a:buAutoNum type="arabicPeriod"/>
            </a:pPr>
            <a:r>
              <a:rPr lang="en-US" sz="2800" dirty="0"/>
              <a:t>Have one member of your group gather the supplies you’ll need for </a:t>
            </a:r>
            <a:r>
              <a:rPr lang="en-US" sz="2800" b="1" dirty="0"/>
              <a:t>part 2</a:t>
            </a:r>
            <a:r>
              <a:rPr lang="en-US" sz="2800" dirty="0"/>
              <a:t> of the investigation. </a:t>
            </a:r>
          </a:p>
          <a:p>
            <a:pPr marL="365760" indent="-365760">
              <a:spcBef>
                <a:spcPts val="800"/>
              </a:spcBef>
              <a:buFont typeface="+mj-lt"/>
              <a:buAutoNum type="arabicPeriod"/>
            </a:pPr>
            <a:r>
              <a:rPr lang="en-US" sz="2800" dirty="0"/>
              <a:t>Discuss your predictions; then record them on your handouts (step 6).</a:t>
            </a:r>
          </a:p>
          <a:p>
            <a:pPr marL="365760" indent="-365760">
              <a:spcBef>
                <a:spcPts val="800"/>
              </a:spcBef>
              <a:buFont typeface="+mj-lt"/>
              <a:buAutoNum type="arabicPeriod"/>
            </a:pPr>
            <a:r>
              <a:rPr lang="en-US" sz="2800" dirty="0"/>
              <a:t>Carefully follow the directions for step 7 before weighing the bags of vinegar and baking soda on the balance. Then record your data on the data table.</a:t>
            </a:r>
          </a:p>
          <a:p>
            <a:pPr marL="365760" indent="-365760">
              <a:spcBef>
                <a:spcPts val="800"/>
              </a:spcBef>
              <a:buFont typeface="+mj-lt"/>
              <a:buAutoNum type="arabicPeriod"/>
            </a:pPr>
            <a:r>
              <a:rPr lang="en-US" sz="2800" dirty="0"/>
              <a:t>Weigh the 2 bags of </a:t>
            </a:r>
            <a:r>
              <a:rPr lang="en-US" sz="2800" dirty="0" err="1"/>
              <a:t>Legos</a:t>
            </a:r>
            <a:r>
              <a:rPr lang="en-US" sz="2800" dirty="0"/>
              <a:t> on the balance and record your data on the data table.</a:t>
            </a:r>
          </a:p>
          <a:p>
            <a:pPr marL="365760" indent="-365760">
              <a:spcBef>
                <a:spcPts val="800"/>
              </a:spcBef>
              <a:buFont typeface="+mj-lt"/>
              <a:buAutoNum type="arabicPeriod" startAt="5"/>
            </a:pPr>
            <a:r>
              <a:rPr lang="en-US" sz="2800" dirty="0"/>
              <a:t>Draw a conclusion and answer the focus questions </a:t>
            </a:r>
            <a:br>
              <a:rPr lang="en-US" sz="2800" dirty="0"/>
            </a:br>
            <a:r>
              <a:rPr lang="en-US" sz="2800" dirty="0"/>
              <a:t>(step 9) .</a:t>
            </a:r>
          </a:p>
          <a:p>
            <a:pPr marL="365760" indent="-365760">
              <a:spcBef>
                <a:spcPts val="0"/>
              </a:spcBef>
              <a:buNone/>
            </a:pPr>
            <a:endParaRPr lang="en-US" sz="3200" dirty="0"/>
          </a:p>
          <a:p>
            <a:pPr marL="365760" indent="-365760"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6115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8077200" cy="990600"/>
          </a:xfrm>
        </p:spPr>
        <p:txBody>
          <a:bodyPr/>
          <a:lstStyle/>
          <a:p>
            <a:r>
              <a:rPr lang="en-US" dirty="0"/>
              <a:t>What Did You Observe?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876800"/>
          </a:xfrm>
        </p:spPr>
        <p:txBody>
          <a:bodyPr/>
          <a:lstStyle/>
          <a:p>
            <a:pPr marL="365760" indent="-365760">
              <a:spcBef>
                <a:spcPts val="600"/>
              </a:spcBef>
            </a:pPr>
            <a:r>
              <a:rPr lang="en-US" sz="3200" dirty="0"/>
              <a:t>What did you observe when you weighed the water bottles?</a:t>
            </a:r>
          </a:p>
          <a:p>
            <a:pPr marL="365760" indent="-365760">
              <a:spcBef>
                <a:spcPts val="1200"/>
              </a:spcBef>
            </a:pPr>
            <a:r>
              <a:rPr lang="en-US" sz="3200" dirty="0"/>
              <a:t>What did you observe when you weighed the 2 bags of Lego water molecules?</a:t>
            </a:r>
          </a:p>
          <a:p>
            <a:pPr marL="365760" indent="-365760">
              <a:spcBef>
                <a:spcPts val="1200"/>
              </a:spcBef>
            </a:pPr>
            <a:r>
              <a:rPr lang="en-US" sz="3200" dirty="0"/>
              <a:t>What did you observe when you weighed the bags of vinegar and baking soda before and after the chemical change?</a:t>
            </a:r>
          </a:p>
          <a:p>
            <a:pPr marL="365760" indent="-365760">
              <a:spcBef>
                <a:spcPts val="1200"/>
              </a:spcBef>
            </a:pPr>
            <a:r>
              <a:rPr lang="en-US" sz="3200" dirty="0"/>
              <a:t>What did you observe when you weighed the 2 bags of Lego molecules?</a:t>
            </a:r>
          </a:p>
        </p:txBody>
      </p:sp>
    </p:spTree>
    <p:extLst>
      <p:ext uri="{BB962C8B-B14F-4D97-AF65-F5344CB8AC3E}">
        <p14:creationId xmlns:p14="http://schemas.microsoft.com/office/powerpoint/2010/main" xmlns="" val="2002012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8001000" cy="990600"/>
          </a:xfrm>
        </p:spPr>
        <p:txBody>
          <a:bodyPr/>
          <a:lstStyle/>
          <a:p>
            <a:r>
              <a:rPr lang="en-US" dirty="0"/>
              <a:t>Let’s Summarize!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01000" cy="4953000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en-US" sz="3200" b="1" dirty="0"/>
              <a:t>Our focus questions: </a:t>
            </a:r>
            <a:r>
              <a:rPr lang="en-US" sz="3200" i="1" dirty="0"/>
              <a:t>Is matter created or destroyed when it changes? How do you know?</a:t>
            </a:r>
          </a:p>
          <a:p>
            <a:pPr marL="731520" indent="-365760">
              <a:spcBef>
                <a:spcPts val="2400"/>
              </a:spcBef>
            </a:pPr>
            <a:r>
              <a:rPr lang="en-US" sz="3200" dirty="0"/>
              <a:t>What did we discover about matter in physical and chemical changes that might help us answer these questions?</a:t>
            </a:r>
          </a:p>
        </p:txBody>
      </p:sp>
    </p:spTree>
    <p:extLst>
      <p:ext uri="{BB962C8B-B14F-4D97-AF65-F5344CB8AC3E}">
        <p14:creationId xmlns:p14="http://schemas.microsoft.com/office/powerpoint/2010/main" xmlns="" val="20020128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8001000" cy="990600"/>
          </a:xfrm>
        </p:spPr>
        <p:txBody>
          <a:bodyPr/>
          <a:lstStyle/>
          <a:p>
            <a:r>
              <a:rPr lang="en-US" dirty="0"/>
              <a:t>Let’s Summarize!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01000" cy="4953000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en-US" sz="3200" b="1" dirty="0"/>
              <a:t>Our focus questions: </a:t>
            </a:r>
            <a:r>
              <a:rPr lang="en-US" sz="3200" i="1" dirty="0"/>
              <a:t>Is matter created or destroyed when it changes? How do you know?</a:t>
            </a:r>
          </a:p>
          <a:p>
            <a:pPr marL="731520" indent="-365760">
              <a:spcBef>
                <a:spcPts val="2400"/>
              </a:spcBef>
            </a:pPr>
            <a:r>
              <a:rPr lang="en-US" sz="3200" dirty="0"/>
              <a:t>Write your </a:t>
            </a:r>
            <a:r>
              <a:rPr lang="en-US" sz="3200" b="1" dirty="0"/>
              <a:t>best answer </a:t>
            </a:r>
            <a:r>
              <a:rPr lang="en-US" sz="3200" dirty="0"/>
              <a:t>to these questions in your science notebook. Make sure to include evidence from your data tables and Lego models.</a:t>
            </a:r>
          </a:p>
        </p:txBody>
      </p:sp>
    </p:spTree>
    <p:extLst>
      <p:ext uri="{BB962C8B-B14F-4D97-AF65-F5344CB8AC3E}">
        <p14:creationId xmlns:p14="http://schemas.microsoft.com/office/powerpoint/2010/main" xmlns="" val="200201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8001000" cy="99060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Unit Central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876800"/>
          </a:xfrm>
        </p:spPr>
        <p:txBody>
          <a:bodyPr/>
          <a:lstStyle/>
          <a:p>
            <a:pPr marL="0" lvl="1" indent="0">
              <a:buNone/>
            </a:pPr>
            <a:r>
              <a:rPr lang="en-US" sz="3200" dirty="0"/>
              <a:t>What is matter made of? How can matter change? </a:t>
            </a:r>
          </a:p>
        </p:txBody>
      </p:sp>
    </p:spTree>
    <p:extLst>
      <p:ext uri="{BB962C8B-B14F-4D97-AF65-F5344CB8AC3E}">
        <p14:creationId xmlns:p14="http://schemas.microsoft.com/office/powerpoint/2010/main" xmlns="" val="900455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8077200" cy="990600"/>
          </a:xfrm>
        </p:spPr>
        <p:txBody>
          <a:bodyPr/>
          <a:lstStyle/>
          <a:p>
            <a:r>
              <a:rPr lang="en-US" dirty="0"/>
              <a:t>Review: How Does Matter Change?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876800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sz="3200" dirty="0"/>
              <a:t>What happens to the molecules when a solid changes to a liquid?  </a:t>
            </a:r>
          </a:p>
        </p:txBody>
      </p:sp>
      <p:pic>
        <p:nvPicPr>
          <p:cNvPr id="8" name="Picture 2" descr="http://www.mobiles24.com/static/previews/downloads/default/331/P-575942-yW9BVc5opl-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" y="2971800"/>
            <a:ext cx="2743199" cy="22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3657600" y="4038600"/>
            <a:ext cx="167640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4" descr="http://guardianlv.com/wp-content/uploads/2014/10/Detroit-Judge-Rules-There-Is-No-Basic-Human-Right-to-Water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38800" y="3220579"/>
            <a:ext cx="2934097" cy="1737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11994A4-F49D-4B92-815D-041E1EE17BBA}"/>
              </a:ext>
            </a:extLst>
          </p:cNvPr>
          <p:cNvSpPr txBox="1"/>
          <p:nvPr/>
        </p:nvSpPr>
        <p:spPr>
          <a:xfrm>
            <a:off x="7495448" y="6477000"/>
            <a:ext cx="11913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Photos courtesy of BSCS</a:t>
            </a:r>
          </a:p>
        </p:txBody>
      </p:sp>
    </p:spTree>
    <p:extLst>
      <p:ext uri="{BB962C8B-B14F-4D97-AF65-F5344CB8AC3E}">
        <p14:creationId xmlns:p14="http://schemas.microsoft.com/office/powerpoint/2010/main" xmlns="" val="558868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8077200" cy="990600"/>
          </a:xfrm>
        </p:spPr>
        <p:txBody>
          <a:bodyPr/>
          <a:lstStyle/>
          <a:p>
            <a:r>
              <a:rPr lang="en-US" dirty="0"/>
              <a:t>Review: How Does Matter Change?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772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What happens to the molecules when a liquid changes to a solid? </a:t>
            </a:r>
          </a:p>
        </p:txBody>
      </p:sp>
      <p:pic>
        <p:nvPicPr>
          <p:cNvPr id="4" name="Picture 4" descr="http://guardianlv.com/wp-content/uploads/2014/10/Detroit-Judge-Rules-There-Is-No-Basic-Human-Right-to-Water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0" y="3200400"/>
            <a:ext cx="2572546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3810000" y="3886200"/>
            <a:ext cx="167640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http://www.mobiles24.com/static/previews/downloads/default/331/P-575942-yW9BVc5opl-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743200"/>
            <a:ext cx="2743199" cy="22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911994A4-F49D-4B92-815D-041E1EE17BBA}"/>
              </a:ext>
            </a:extLst>
          </p:cNvPr>
          <p:cNvSpPr txBox="1"/>
          <p:nvPr/>
        </p:nvSpPr>
        <p:spPr>
          <a:xfrm>
            <a:off x="7495448" y="6477000"/>
            <a:ext cx="11913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Photos courtesy of BSCS</a:t>
            </a:r>
          </a:p>
        </p:txBody>
      </p:sp>
    </p:spTree>
    <p:extLst>
      <p:ext uri="{BB962C8B-B14F-4D97-AF65-F5344CB8AC3E}">
        <p14:creationId xmlns:p14="http://schemas.microsoft.com/office/powerpoint/2010/main" xmlns="" val="967034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077200" cy="990600"/>
          </a:xfrm>
        </p:spPr>
        <p:txBody>
          <a:bodyPr/>
          <a:lstStyle/>
          <a:p>
            <a:r>
              <a:rPr lang="en-US" dirty="0"/>
              <a:t>Review: How Does Matter Change?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82296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What happens during a chemical change when matter fizzes or burns?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429000" y="3429000"/>
            <a:ext cx="152400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://www.dailyhiit.com/hiit-blog/wp-content/uploads/2014/07/photo-1-6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286000"/>
            <a:ext cx="1981200" cy="241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s-media-cache-ak0.pinimg.com/600x315/e9/ab/d4/e9abd4b03da3d3ee452739811cc5825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590800"/>
            <a:ext cx="2880946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11" descr="Image result for raw eg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3" descr="Image result for raw eg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9" name="Picture 1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1143000" y="5181600"/>
            <a:ext cx="1981200" cy="1066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 descr="http://thewebivore.com/wp-content/uploads/2015/06/burnpaper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362700" y="4457700"/>
            <a:ext cx="1143000" cy="24384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1" name="Straight Arrow Connector 20"/>
          <p:cNvCxnSpPr/>
          <p:nvPr/>
        </p:nvCxnSpPr>
        <p:spPr>
          <a:xfrm>
            <a:off x="3505200" y="5562600"/>
            <a:ext cx="152400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911994A4-F49D-4B92-815D-041E1EE17BBA}"/>
              </a:ext>
            </a:extLst>
          </p:cNvPr>
          <p:cNvSpPr txBox="1"/>
          <p:nvPr/>
        </p:nvSpPr>
        <p:spPr>
          <a:xfrm>
            <a:off x="1922338" y="4628780"/>
            <a:ext cx="11913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Photo courtesy of BSCS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6822B112-33DB-4DA2-A11F-42876B3E9771}"/>
              </a:ext>
            </a:extLst>
          </p:cNvPr>
          <p:cNvSpPr txBox="1"/>
          <p:nvPr/>
        </p:nvSpPr>
        <p:spPr>
          <a:xfrm>
            <a:off x="7099794" y="6249079"/>
            <a:ext cx="11913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Photo courtesy of BSCS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C662F114-F3D8-41B8-AB4F-A3412BC23C42}"/>
              </a:ext>
            </a:extLst>
          </p:cNvPr>
          <p:cNvSpPr txBox="1"/>
          <p:nvPr/>
        </p:nvSpPr>
        <p:spPr>
          <a:xfrm>
            <a:off x="7203258" y="4305309"/>
            <a:ext cx="11913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Photo courtesy of BSCS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0D5DD8D6-F5D2-462E-9B60-17B81E9AA646}"/>
              </a:ext>
            </a:extLst>
          </p:cNvPr>
          <p:cNvSpPr txBox="1"/>
          <p:nvPr/>
        </p:nvSpPr>
        <p:spPr>
          <a:xfrm>
            <a:off x="1660653" y="6248400"/>
            <a:ext cx="14766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Photo courtesy of pixabay.com</a:t>
            </a:r>
          </a:p>
        </p:txBody>
      </p:sp>
    </p:spTree>
    <p:extLst>
      <p:ext uri="{BB962C8B-B14F-4D97-AF65-F5344CB8AC3E}">
        <p14:creationId xmlns:p14="http://schemas.microsoft.com/office/powerpoint/2010/main" xmlns="" val="4083829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8077200" cy="990600"/>
          </a:xfrm>
        </p:spPr>
        <p:txBody>
          <a:bodyPr/>
          <a:lstStyle/>
          <a:p>
            <a:r>
              <a:rPr lang="en-US" dirty="0"/>
              <a:t>Today’s Focus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1534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Is matter created or destroyed when it changes? How do you know?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123654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8077200" cy="990600"/>
          </a:xfrm>
        </p:spPr>
        <p:txBody>
          <a:bodyPr/>
          <a:lstStyle/>
          <a:p>
            <a:r>
              <a:rPr lang="en-US" dirty="0"/>
              <a:t>Is Matter Created or Destroyed?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77200" cy="4876800"/>
          </a:xfrm>
        </p:spPr>
        <p:txBody>
          <a:bodyPr/>
          <a:lstStyle/>
          <a:p>
            <a:pPr marL="365760" indent="-365760">
              <a:spcBef>
                <a:spcPts val="0"/>
              </a:spcBef>
            </a:pPr>
            <a:r>
              <a:rPr lang="en-US" sz="3200" dirty="0"/>
              <a:t>How could we figure out whether matter is created or destroyed during a physical or chemical change?</a:t>
            </a:r>
          </a:p>
          <a:p>
            <a:pPr marL="365760" indent="-365760">
              <a:spcBef>
                <a:spcPts val="1800"/>
              </a:spcBef>
            </a:pPr>
            <a:r>
              <a:rPr lang="en-US" sz="3200" dirty="0"/>
              <a:t>What kind of data could we collect that might tell us whether there’s more or less matter or “stuff” after a change than before?</a:t>
            </a:r>
          </a:p>
          <a:p>
            <a:pPr marL="365760" indent="-365760" algn="ctr">
              <a:spcBef>
                <a:spcPts val="0"/>
              </a:spcBef>
            </a:pPr>
            <a:endParaRPr lang="en-US" sz="4000" dirty="0"/>
          </a:p>
          <a:p>
            <a:pPr marL="365760" indent="-365760"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6115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8001000" cy="990600"/>
          </a:xfrm>
        </p:spPr>
        <p:txBody>
          <a:bodyPr/>
          <a:lstStyle/>
          <a:p>
            <a:r>
              <a:rPr lang="en-US" dirty="0"/>
              <a:t>Weighing Matter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Weighing matter will help us figure out whether there’s more or less “stuff” after a change, or if the amount of matter is the same.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3200" dirty="0"/>
              <a:t>We’ll use a balance to weigh our matter. </a:t>
            </a:r>
          </a:p>
        </p:txBody>
      </p:sp>
      <p:pic>
        <p:nvPicPr>
          <p:cNvPr id="4" name="Picture 2" descr="https://encrypted-tbn1.gstatic.com/shopping?q=tbn:ANd9GcSquQeGT47yChfngno6WUna0nSAVcnNztI6BCjysF69c0IpTJzOqwRAIXDErQLo-5T5O5enXaI&amp;usqp=CA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038600"/>
            <a:ext cx="3486150" cy="2285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15CE9A1-8CC4-480A-BD1E-1D5B6579DE5E}"/>
              </a:ext>
            </a:extLst>
          </p:cNvPr>
          <p:cNvSpPr txBox="1"/>
          <p:nvPr/>
        </p:nvSpPr>
        <p:spPr>
          <a:xfrm>
            <a:off x="5257800" y="6248400"/>
            <a:ext cx="88998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Courtesy of BSCS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200" y="4800600"/>
            <a:ext cx="1828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itchFamily="34" charset="0"/>
              </a:rPr>
              <a:t>Before the Change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00800" y="4800600"/>
            <a:ext cx="1828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itchFamily="34" charset="0"/>
              </a:rPr>
              <a:t>After the Change</a:t>
            </a:r>
          </a:p>
        </p:txBody>
      </p:sp>
    </p:spTree>
    <p:extLst>
      <p:ext uri="{BB962C8B-B14F-4D97-AF65-F5344CB8AC3E}">
        <p14:creationId xmlns:p14="http://schemas.microsoft.com/office/powerpoint/2010/main" xmlns="" val="1630624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077200" cy="990600"/>
          </a:xfrm>
        </p:spPr>
        <p:txBody>
          <a:bodyPr/>
          <a:lstStyle/>
          <a:p>
            <a:r>
              <a:rPr lang="en-US" dirty="0"/>
              <a:t>Weighing Matter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229600" cy="4876800"/>
          </a:xfrm>
        </p:spPr>
        <p:txBody>
          <a:bodyPr/>
          <a:lstStyle/>
          <a:p>
            <a:pPr marL="365760" indent="-365760">
              <a:spcBef>
                <a:spcPts val="1200"/>
              </a:spcBef>
            </a:pPr>
            <a:r>
              <a:rPr lang="en-US" sz="3200" dirty="0"/>
              <a:t>How will we know whether the amount of matter is the same before and after a change? What will the balance look like?  </a:t>
            </a:r>
          </a:p>
          <a:p>
            <a:pPr marL="365760" indent="-365760">
              <a:spcBef>
                <a:spcPts val="1200"/>
              </a:spcBef>
            </a:pPr>
            <a:r>
              <a:rPr lang="en-US" sz="3200" dirty="0"/>
              <a:t>How will we know </a:t>
            </a:r>
            <a:br>
              <a:rPr lang="en-US" sz="3200" dirty="0"/>
            </a:br>
            <a:r>
              <a:rPr lang="en-US" sz="3200" dirty="0"/>
              <a:t>there’s a different </a:t>
            </a:r>
            <a:br>
              <a:rPr lang="en-US" sz="3200" dirty="0"/>
            </a:br>
            <a:r>
              <a:rPr lang="en-US" sz="3200" dirty="0"/>
              <a:t>amount of matter </a:t>
            </a:r>
            <a:br>
              <a:rPr lang="en-US" sz="3200" dirty="0"/>
            </a:br>
            <a:r>
              <a:rPr lang="en-US" sz="3200" dirty="0"/>
              <a:t>after a change than </a:t>
            </a:r>
            <a:br>
              <a:rPr lang="en-US" sz="3200" dirty="0"/>
            </a:br>
            <a:r>
              <a:rPr lang="en-US" sz="3200" dirty="0"/>
              <a:t>before? What will the </a:t>
            </a:r>
            <a:br>
              <a:rPr lang="en-US" sz="3200" dirty="0"/>
            </a:br>
            <a:r>
              <a:rPr lang="en-US" sz="3200" dirty="0"/>
              <a:t>balance look like?</a:t>
            </a:r>
          </a:p>
        </p:txBody>
      </p:sp>
      <p:pic>
        <p:nvPicPr>
          <p:cNvPr id="4" name="Picture 2" descr="https://encrypted-tbn1.gstatic.com/shopping?q=tbn:ANd9GcSquQeGT47yChfngno6WUna0nSAVcnNztI6BCjysF69c0IpTJzOqwRAIXDErQLo-5T5O5enXaI&amp;usqp=CA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200400"/>
            <a:ext cx="3486150" cy="2285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15CE9A1-8CC4-480A-BD1E-1D5B6579DE5E}"/>
              </a:ext>
            </a:extLst>
          </p:cNvPr>
          <p:cNvSpPr txBox="1"/>
          <p:nvPr/>
        </p:nvSpPr>
        <p:spPr>
          <a:xfrm>
            <a:off x="7315200" y="5562600"/>
            <a:ext cx="88998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Courtesy of BSCS</a:t>
            </a:r>
          </a:p>
        </p:txBody>
      </p:sp>
    </p:spTree>
    <p:extLst>
      <p:ext uri="{BB962C8B-B14F-4D97-AF65-F5344CB8AC3E}">
        <p14:creationId xmlns:p14="http://schemas.microsoft.com/office/powerpoint/2010/main" xmlns="" val="1630624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4475</TotalTime>
  <Words>609</Words>
  <Application>Microsoft Office PowerPoint</Application>
  <PresentationFormat>On-screen Show (4:3)</PresentationFormat>
  <Paragraphs>59</Paragraphs>
  <Slides>14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Clarity</vt:lpstr>
      <vt:lpstr>Properties of Matter Lesson 7 (Extension)</vt:lpstr>
      <vt:lpstr>Unit Central Questions</vt:lpstr>
      <vt:lpstr>Review: How Does Matter Change?</vt:lpstr>
      <vt:lpstr>Review: How Does Matter Change?</vt:lpstr>
      <vt:lpstr>Review: How Does Matter Change?</vt:lpstr>
      <vt:lpstr>Today’s Focus Questions</vt:lpstr>
      <vt:lpstr>Is Matter Created or Destroyed?</vt:lpstr>
      <vt:lpstr>Weighing Matter</vt:lpstr>
      <vt:lpstr>Weighing Matter</vt:lpstr>
      <vt:lpstr>Is Matter Created or Destroyed?</vt:lpstr>
      <vt:lpstr>Is Matter Created or Destroyed?</vt:lpstr>
      <vt:lpstr>What Did You Observe?</vt:lpstr>
      <vt:lpstr>Let’s Summarize!</vt:lpstr>
      <vt:lpstr>Let’s Summarize!</vt:lpstr>
    </vt:vector>
  </TitlesOfParts>
  <Company>BSCS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Numedahl</dc:creator>
  <cp:lastModifiedBy>JLonas</cp:lastModifiedBy>
  <cp:revision>185</cp:revision>
  <cp:lastPrinted>2016-01-11T21:42:00Z</cp:lastPrinted>
  <dcterms:created xsi:type="dcterms:W3CDTF">2014-06-10T18:20:14Z</dcterms:created>
  <dcterms:modified xsi:type="dcterms:W3CDTF">2019-12-08T21:28:25Z</dcterms:modified>
</cp:coreProperties>
</file>