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87" r:id="rId2"/>
    <p:sldId id="362" r:id="rId3"/>
    <p:sldId id="388" r:id="rId4"/>
    <p:sldId id="377" r:id="rId5"/>
    <p:sldId id="389" r:id="rId6"/>
    <p:sldId id="390" r:id="rId7"/>
    <p:sldId id="391" r:id="rId8"/>
    <p:sldId id="392" r:id="rId9"/>
    <p:sldId id="380" r:id="rId10"/>
    <p:sldId id="393" r:id="rId11"/>
    <p:sldId id="395" r:id="rId12"/>
    <p:sldId id="381" r:id="rId13"/>
    <p:sldId id="385" r:id="rId14"/>
    <p:sldId id="394" r:id="rId15"/>
    <p:sldId id="384" r:id="rId16"/>
    <p:sldId id="38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e Newell" initials="JN" lastIdx="17" clrIdx="0"/>
  <p:cmAuthor id="1" name="Betty" initials="B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4E72A8"/>
    <a:srgbClr val="677EB1"/>
    <a:srgbClr val="7A8A9E"/>
    <a:srgbClr val="68809C"/>
    <a:srgbClr val="899DAD"/>
    <a:srgbClr val="8995AD"/>
    <a:srgbClr val="7694C0"/>
    <a:srgbClr val="8A9DAC"/>
    <a:srgbClr val="869A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80639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3138-02F8-4271-AE06-E3638800E77D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4D70C-C6FC-4CEE-BE95-5F01CD529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04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57020" indent="-29116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64647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30505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096365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562224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28082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93941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959800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5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5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4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93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91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91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16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16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91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15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39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Properties of Matter Lesson 4b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924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Happens When Solid Matter Becomes Liquid Matter and Liquid Matter Becomes Solid Matter? Why Do These Changes Happen?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562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638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638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Constructing a Scientific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 marL="365760" indent="-365760">
              <a:spcBef>
                <a:spcPts val="600"/>
              </a:spcBef>
              <a:buNone/>
            </a:pPr>
            <a:r>
              <a:rPr lang="en-US" sz="2800" b="1" dirty="0"/>
              <a:t>Use these sentence starters:</a:t>
            </a:r>
          </a:p>
          <a:p>
            <a:pPr marL="54864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/>
              <a:t>When solid matter becomes liquid matter, _______.</a:t>
            </a:r>
          </a:p>
          <a:p>
            <a:pPr marL="54864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/>
              <a:t>When liquid matter becomes solid matter, _______.</a:t>
            </a:r>
          </a:p>
          <a:p>
            <a:pPr marL="54864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/>
              <a:t>I think solids become liquids because ___________.</a:t>
            </a:r>
          </a:p>
          <a:p>
            <a:pPr marL="54864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/>
              <a:t>I think liquids become solids because ___________.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/>
              <a:t>Word bank:</a:t>
            </a:r>
          </a:p>
          <a:p>
            <a:pPr marL="1097280" indent="-365760">
              <a:spcBef>
                <a:spcPts val="600"/>
              </a:spcBef>
              <a:buNone/>
            </a:pPr>
            <a:r>
              <a:rPr lang="en-US" sz="2800" dirty="0"/>
              <a:t>Water molecules		Vibrate in place</a:t>
            </a:r>
          </a:p>
          <a:p>
            <a:pPr marL="1097280" indent="-365760">
              <a:spcBef>
                <a:spcPts val="0"/>
              </a:spcBef>
              <a:buNone/>
            </a:pPr>
            <a:r>
              <a:rPr lang="en-US" sz="2800" dirty="0"/>
              <a:t>Solid/Liquid			Move around freely</a:t>
            </a:r>
          </a:p>
          <a:p>
            <a:pPr marL="1097280" indent="-365760">
              <a:spcBef>
                <a:spcPts val="0"/>
              </a:spcBef>
              <a:buNone/>
            </a:pPr>
            <a:r>
              <a:rPr lang="en-US" sz="2800" dirty="0"/>
              <a:t>Add heat			Move faster</a:t>
            </a:r>
          </a:p>
          <a:p>
            <a:pPr marL="1097280" indent="-365760">
              <a:spcBef>
                <a:spcPts val="0"/>
              </a:spcBef>
              <a:buNone/>
            </a:pPr>
            <a:r>
              <a:rPr lang="en-US" sz="2800" dirty="0"/>
              <a:t>Take heat away		Move slower</a:t>
            </a:r>
          </a:p>
        </p:txBody>
      </p:sp>
    </p:spTree>
    <p:extLst>
      <p:ext uri="{BB962C8B-B14F-4D97-AF65-F5344CB8AC3E}">
        <p14:creationId xmlns:p14="http://schemas.microsoft.com/office/powerpoint/2010/main" xmlns="" val="337187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happens when solid matter becomes liquid matter and liquid matter becomes solid matter? Why do these changes happen?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12365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Let’s Communicate in Scientific Ways!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00600"/>
          </a:xfrm>
        </p:spPr>
        <p:txBody>
          <a:bodyPr/>
          <a:lstStyle/>
          <a:p>
            <a:pPr marL="365760" indent="-365760">
              <a:spcBef>
                <a:spcPts val="2400"/>
              </a:spcBef>
            </a:pPr>
            <a:r>
              <a:rPr lang="en-US" sz="3000" dirty="0" smtClean="0"/>
              <a:t>Give </a:t>
            </a:r>
            <a:r>
              <a:rPr lang="en-US" sz="3000" dirty="0"/>
              <a:t>evidence for your ideas.</a:t>
            </a:r>
          </a:p>
          <a:p>
            <a:pPr marL="365760" indent="-365760">
              <a:spcBef>
                <a:spcPts val="2400"/>
              </a:spcBef>
            </a:pPr>
            <a:r>
              <a:rPr lang="en-US" sz="3000" dirty="0"/>
              <a:t>Listen to others' ideas and ask questions.</a:t>
            </a:r>
          </a:p>
          <a:p>
            <a:pPr marL="365760" indent="-365760">
              <a:spcBef>
                <a:spcPts val="2400"/>
              </a:spcBef>
            </a:pPr>
            <a:r>
              <a:rPr lang="en-US" sz="3000" dirty="0"/>
              <a:t>Agree or disagree with others' ideas.</a:t>
            </a:r>
          </a:p>
          <a:p>
            <a:pPr marL="365760" indent="-365760">
              <a:spcBef>
                <a:spcPts val="2400"/>
              </a:spcBef>
            </a:pPr>
            <a:r>
              <a:rPr lang="en-US" sz="3000" dirty="0"/>
              <a:t>Add onto someone else's ideas.</a:t>
            </a:r>
          </a:p>
          <a:p>
            <a:pPr marL="365760" indent="-365760">
              <a:spcBef>
                <a:spcPts val="2400"/>
              </a:spcBef>
            </a:pPr>
            <a:r>
              <a:rPr lang="en-US" sz="3000" dirty="0"/>
              <a:t>Let your ideas change and grow.</a:t>
            </a:r>
          </a:p>
          <a:p>
            <a:pPr marL="0" indent="0">
              <a:spcBef>
                <a:spcPts val="2800"/>
              </a:spcBef>
              <a:buNone/>
            </a:pPr>
            <a:r>
              <a:rPr lang="en-US" sz="3000" dirty="0" smtClean="0"/>
              <a:t>Make </a:t>
            </a:r>
            <a:r>
              <a:rPr lang="en-US" sz="3000" dirty="0" smtClean="0"/>
              <a:t>sure to state </a:t>
            </a:r>
            <a:r>
              <a:rPr lang="en-US" sz="3000" dirty="0" smtClean="0"/>
              <a:t>your ideas in complete </a:t>
            </a:r>
            <a:r>
              <a:rPr lang="en-US" sz="3000" dirty="0" smtClean="0"/>
              <a:t>sentences!</a:t>
            </a:r>
            <a:endParaRPr lang="en-US" sz="3000" dirty="0" smtClean="0"/>
          </a:p>
          <a:p>
            <a:pPr>
              <a:spcBef>
                <a:spcPts val="24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600200"/>
            <a:ext cx="904875" cy="5391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2362200"/>
            <a:ext cx="426720" cy="685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3276600"/>
            <a:ext cx="1028700" cy="4692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3962400"/>
            <a:ext cx="571500" cy="5715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800600"/>
            <a:ext cx="53403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53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A Final Challenge!</a:t>
            </a:r>
          </a:p>
        </p:txBody>
      </p:sp>
      <p:pic>
        <p:nvPicPr>
          <p:cNvPr id="4" name="Content Placeholder 3" descr="imag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962400"/>
            <a:ext cx="2619741" cy="2286000"/>
          </a:xfrm>
        </p:spPr>
      </p:pic>
      <p:pic>
        <p:nvPicPr>
          <p:cNvPr id="5" name="Picture 4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00200"/>
            <a:ext cx="2818858" cy="1909012"/>
          </a:xfrm>
          <a:prstGeom prst="rect">
            <a:avLst/>
          </a:prstGeom>
        </p:spPr>
      </p:pic>
      <p:pic>
        <p:nvPicPr>
          <p:cNvPr id="6" name="Picture 5" descr="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1371600"/>
            <a:ext cx="2450875" cy="2388055"/>
          </a:xfrm>
          <a:prstGeom prst="rect">
            <a:avLst/>
          </a:prstGeom>
        </p:spPr>
      </p:pic>
      <p:pic>
        <p:nvPicPr>
          <p:cNvPr id="7" name="Picture 6" descr="Imag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962400"/>
            <a:ext cx="2964136" cy="2286000"/>
          </a:xfrm>
          <a:prstGeom prst="rect">
            <a:avLst/>
          </a:prstGeom>
        </p:spPr>
      </p:pic>
      <p:pic>
        <p:nvPicPr>
          <p:cNvPr id="8" name="Picture 2" descr="http://dc181.4shared.com/img/EwH04ibj/s7/12a0f677688/crayon_blue_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441575" cy="8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24257" y="3449966"/>
            <a:ext cx="1937437" cy="290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A8BD24-3F30-4935-9B31-A04BB51743A1}"/>
              </a:ext>
            </a:extLst>
          </p:cNvPr>
          <p:cNvSpPr txBox="1"/>
          <p:nvPr/>
        </p:nvSpPr>
        <p:spPr>
          <a:xfrm>
            <a:off x="2021220" y="6247068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CB0431-4E96-4BA6-BD25-C9D7DC408A73}"/>
              </a:ext>
            </a:extLst>
          </p:cNvPr>
          <p:cNvSpPr txBox="1"/>
          <p:nvPr/>
        </p:nvSpPr>
        <p:spPr>
          <a:xfrm>
            <a:off x="2105731" y="3384322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BAD7DB-5C1E-4AC9-B46F-F947B26A725E}"/>
              </a:ext>
            </a:extLst>
          </p:cNvPr>
          <p:cNvSpPr txBox="1"/>
          <p:nvPr/>
        </p:nvSpPr>
        <p:spPr>
          <a:xfrm>
            <a:off x="5326989" y="6247068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199E88-7DF4-4050-9844-5CE7591DE1AD}"/>
              </a:ext>
            </a:extLst>
          </p:cNvPr>
          <p:cNvSpPr txBox="1"/>
          <p:nvPr/>
        </p:nvSpPr>
        <p:spPr>
          <a:xfrm>
            <a:off x="5326989" y="3384322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8B42C3-9213-469D-A12E-E9748E2D743A}"/>
              </a:ext>
            </a:extLst>
          </p:cNvPr>
          <p:cNvSpPr txBox="1"/>
          <p:nvPr/>
        </p:nvSpPr>
        <p:spPr>
          <a:xfrm>
            <a:off x="6934200" y="6247068"/>
            <a:ext cx="19351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Creatingkeepsakes.com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7C30E0-4E17-45F1-B23D-A7515E1D03AA}"/>
              </a:ext>
            </a:extLst>
          </p:cNvPr>
          <p:cNvSpPr txBox="1"/>
          <p:nvPr/>
        </p:nvSpPr>
        <p:spPr>
          <a:xfrm>
            <a:off x="7718068" y="3384322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11253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Final Challenge!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</a:rPr>
              <a:t>What do you think happens when butter becomes melted butter and then becomes solid butter again? Think about our evidence from lesson 1.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</a:rPr>
              <a:t>What do you think happens when chocolate and crayon pieces become liquid and then become solid again? Think about our evidence from lesson 2.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</a:rPr>
              <a:t>Why do you think these changes happen?</a:t>
            </a:r>
          </a:p>
        </p:txBody>
      </p:sp>
    </p:spTree>
    <p:extLst>
      <p:ext uri="{BB962C8B-B14F-4D97-AF65-F5344CB8AC3E}">
        <p14:creationId xmlns:p14="http://schemas.microsoft.com/office/powerpoint/2010/main" xmlns="" val="224982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3000" dirty="0">
                <a:solidFill>
                  <a:srgbClr val="000000"/>
                </a:solidFill>
              </a:rPr>
              <a:t>Heating and cooling (removing heat) can cause changes in matter. </a:t>
            </a:r>
          </a:p>
          <a:p>
            <a:pPr marL="365760" indent="-365760">
              <a:spcBef>
                <a:spcPts val="900"/>
              </a:spcBef>
            </a:pPr>
            <a:r>
              <a:rPr lang="en-US" sz="3000" dirty="0">
                <a:solidFill>
                  <a:srgbClr val="000000"/>
                </a:solidFill>
              </a:rPr>
              <a:t>When heat is added to a solid, the molecules move faster.  When they move fast enough to break away from their rigid structure, they flow around more freely as a liquid. </a:t>
            </a:r>
          </a:p>
          <a:p>
            <a:pPr marL="365760" indent="-365760">
              <a:spcBef>
                <a:spcPts val="900"/>
              </a:spcBef>
            </a:pPr>
            <a:r>
              <a:rPr lang="en-US" sz="3000" dirty="0">
                <a:solidFill>
                  <a:srgbClr val="000000"/>
                </a:solidFill>
              </a:rPr>
              <a:t>When heat is removed from a liquid and the matter cools, the molecules slow down, join together in a rigid structure, and  vibrate in place as a solid.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8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Next Time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In our next lesson, you’ll show what you know about matter by creating a comic strip that explains what matter is made of and how it can change. 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Are you ready to be creative scientific thinkers?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8174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What Have You Learned So Far?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2835328" cy="1600200"/>
          </a:xfrm>
          <a:prstGeom prst="rect">
            <a:avLst/>
          </a:prstGeom>
        </p:spPr>
      </p:pic>
      <p:pic>
        <p:nvPicPr>
          <p:cNvPr id="5" name="Picture 4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600199"/>
            <a:ext cx="2133600" cy="1600201"/>
          </a:xfrm>
          <a:prstGeom prst="rect">
            <a:avLst/>
          </a:prstGeom>
        </p:spPr>
      </p:pic>
      <p:pic>
        <p:nvPicPr>
          <p:cNvPr id="6" name="Picture 5" descr="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6120" y="1600199"/>
            <a:ext cx="2227730" cy="160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657600"/>
            <a:ext cx="1847046" cy="2672027"/>
          </a:xfrm>
          <a:prstGeom prst="rect">
            <a:avLst/>
          </a:prstGeom>
        </p:spPr>
      </p:pic>
      <p:pic>
        <p:nvPicPr>
          <p:cNvPr id="21" name="Picture 4" descr="http://si.wsj.net/public/resources/images/OD-AG206_icecov_DV_20110421221254.jpg">
            <a:extLst>
              <a:ext uri="{FF2B5EF4-FFF2-40B4-BE49-F238E27FC236}">
                <a16:creationId xmlns:a16="http://schemas.microsoft.com/office/drawing/2014/main" xmlns="" id="{317A2488-58AA-4132-A804-707B4754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623" y="3657600"/>
            <a:ext cx="1752600" cy="2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glass cup of water">
            <a:extLst>
              <a:ext uri="{FF2B5EF4-FFF2-40B4-BE49-F238E27FC236}">
                <a16:creationId xmlns:a16="http://schemas.microsoft.com/office/drawing/2014/main" xmlns="" id="{47DE580F-F7A8-4400-A1A1-45BD3E69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182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E3BDA2-431B-44B4-AB72-9CFABB3D5B33}"/>
              </a:ext>
            </a:extLst>
          </p:cNvPr>
          <p:cNvSpPr txBox="1"/>
          <p:nvPr/>
        </p:nvSpPr>
        <p:spPr>
          <a:xfrm>
            <a:off x="7504557" y="6376488"/>
            <a:ext cx="118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55886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happens when solid matter becomes liquid matter and liquid matter becomes solid matter? Why do these changes happen?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12365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Human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Today you’ll become human models of matter!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As models of water molecules, you’ll act out what happens when a solid changes to a liquid and a liquid changes to a solid.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How would you move if you were a water molecule?</a:t>
            </a:r>
          </a:p>
        </p:txBody>
      </p:sp>
    </p:spTree>
    <p:extLst>
      <p:ext uri="{BB962C8B-B14F-4D97-AF65-F5344CB8AC3E}">
        <p14:creationId xmlns:p14="http://schemas.microsoft.com/office/powerpoint/2010/main" xmlns="" val="372890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Human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In your group, come up with a plan for acting out how water molecules behave in a solid and a liquid.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3200" dirty="0"/>
              <a:t>Make these decisions: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200" dirty="0"/>
              <a:t>How close should we </a:t>
            </a:r>
            <a:r>
              <a:rPr lang="en-US" sz="3200" b="1" dirty="0"/>
              <a:t>stand</a:t>
            </a:r>
            <a:r>
              <a:rPr lang="en-US" sz="3200" dirty="0"/>
              <a:t> as molecules of solid water and liquid water?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200" dirty="0"/>
              <a:t>How should we all </a:t>
            </a:r>
            <a:r>
              <a:rPr lang="en-US" sz="3200" b="1" dirty="0"/>
              <a:t>move</a:t>
            </a:r>
            <a:r>
              <a:rPr lang="en-US" sz="3200" dirty="0"/>
              <a:t> as molecules of solid water and liquid water?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90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Our Human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How did you move as molecules in </a:t>
            </a:r>
            <a:r>
              <a:rPr lang="en-US" sz="3200" b="1" dirty="0"/>
              <a:t>solid</a:t>
            </a:r>
            <a:r>
              <a:rPr lang="en-US" sz="3200" dirty="0"/>
              <a:t> </a:t>
            </a:r>
            <a:r>
              <a:rPr lang="en-US" sz="3200" b="1" dirty="0"/>
              <a:t>water</a:t>
            </a:r>
            <a:r>
              <a:rPr lang="en-US" sz="3200" dirty="0"/>
              <a:t> or ice?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How did you move as molecules in </a:t>
            </a:r>
            <a:r>
              <a:rPr lang="en-US" sz="3200" b="1" dirty="0"/>
              <a:t>liquid water</a:t>
            </a:r>
            <a:r>
              <a:rPr lang="en-US" sz="3200" dirty="0"/>
              <a:t>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What happens to molecules when solid matter becomes liquid matter?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What happens to molecules when liquid matter becomes solid matter?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90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Our Human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Do you think our human model shows how water molecules move and change in real life?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How is our model </a:t>
            </a:r>
            <a:r>
              <a:rPr lang="en-US" sz="3200" b="1" dirty="0"/>
              <a:t>like</a:t>
            </a:r>
            <a:r>
              <a:rPr lang="en-US" sz="3200" dirty="0"/>
              <a:t> or </a:t>
            </a:r>
            <a:r>
              <a:rPr lang="en-US" sz="3200" b="1" dirty="0"/>
              <a:t>not like </a:t>
            </a:r>
            <a:r>
              <a:rPr lang="en-US" sz="3200" dirty="0"/>
              <a:t>what happens in real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90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happens when solid matter becomes liquid matter and liquid matter becomes solid matter? Why do these changes happen?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12365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Constructing a Scientific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2800" dirty="0"/>
              <a:t>Your scientific explanation should answer our focus questions.</a:t>
            </a:r>
          </a:p>
          <a:p>
            <a:pPr marL="365760" indent="-365760">
              <a:spcBef>
                <a:spcPts val="900"/>
              </a:spcBef>
            </a:pPr>
            <a:r>
              <a:rPr lang="en-US" sz="2800" dirty="0"/>
              <a:t>Explain what happens when solid matter becomes liquid matter and liquid matter becomes solid matter. Then explain why you think these changes happen.</a:t>
            </a:r>
          </a:p>
          <a:p>
            <a:pPr marL="365760" indent="-365760">
              <a:spcBef>
                <a:spcPts val="900"/>
              </a:spcBef>
            </a:pPr>
            <a:r>
              <a:rPr lang="en-US" sz="2800" dirty="0"/>
              <a:t>Write in complete sentences using science ideas about matter and molecules. </a:t>
            </a:r>
          </a:p>
          <a:p>
            <a:pPr marL="365760" indent="-365760">
              <a:spcBef>
                <a:spcPts val="900"/>
              </a:spcBef>
            </a:pPr>
            <a:r>
              <a:rPr lang="en-US" sz="2800" dirty="0"/>
              <a:t>Include examples and observations (evidence) from our lesson investigations to support your ideas. </a:t>
            </a:r>
          </a:p>
          <a:p>
            <a:pPr marL="365760" indent="-365760">
              <a:spcBef>
                <a:spcPts val="900"/>
              </a:spcBef>
            </a:pPr>
            <a:r>
              <a:rPr lang="en-US" sz="2800" dirty="0"/>
              <a:t>Give the reasons for your thinking.</a:t>
            </a:r>
          </a:p>
        </p:txBody>
      </p:sp>
    </p:spTree>
    <p:extLst>
      <p:ext uri="{BB962C8B-B14F-4D97-AF65-F5344CB8AC3E}">
        <p14:creationId xmlns:p14="http://schemas.microsoft.com/office/powerpoint/2010/main" xmlns="" val="3371874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601</Words>
  <Application>Microsoft Office PowerPoint</Application>
  <PresentationFormat>On-screen Show (4:3)</PresentationFormat>
  <Paragraphs>81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Properties of Matter Lesson 4b</vt:lpstr>
      <vt:lpstr>What Have You Learned So Far?</vt:lpstr>
      <vt:lpstr>Today’s Focus Questions</vt:lpstr>
      <vt:lpstr>A Human Model of Matter</vt:lpstr>
      <vt:lpstr>A Human Model of Matter</vt:lpstr>
      <vt:lpstr>Our Human Model of Matter</vt:lpstr>
      <vt:lpstr>Our Human Model of Matter</vt:lpstr>
      <vt:lpstr>Our Focus Questions</vt:lpstr>
      <vt:lpstr>Constructing a Scientific Explanation</vt:lpstr>
      <vt:lpstr>Constructing a Scientific Explanation</vt:lpstr>
      <vt:lpstr>Our Focus Questions</vt:lpstr>
      <vt:lpstr>Let’s Communicate in Scientific Ways!</vt:lpstr>
      <vt:lpstr>A Final Challenge!</vt:lpstr>
      <vt:lpstr>A Final Challenge!</vt:lpstr>
      <vt:lpstr>Key Science Ideas</vt:lpstr>
      <vt:lpstr>Next Time 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180</cp:revision>
  <cp:lastPrinted>2016-01-11T21:41:49Z</cp:lastPrinted>
  <dcterms:created xsi:type="dcterms:W3CDTF">2014-06-10T18:20:14Z</dcterms:created>
  <dcterms:modified xsi:type="dcterms:W3CDTF">2019-12-08T18:33:34Z</dcterms:modified>
</cp:coreProperties>
</file>