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399" r:id="rId2"/>
    <p:sldId id="400" r:id="rId3"/>
    <p:sldId id="401" r:id="rId4"/>
    <p:sldId id="402" r:id="rId5"/>
    <p:sldId id="403" r:id="rId6"/>
    <p:sldId id="396" r:id="rId7"/>
    <p:sldId id="404" r:id="rId8"/>
    <p:sldId id="405" r:id="rId9"/>
    <p:sldId id="406" r:id="rId10"/>
    <p:sldId id="397" r:id="rId11"/>
    <p:sldId id="372" r:id="rId12"/>
    <p:sldId id="388" r:id="rId13"/>
    <p:sldId id="374" r:id="rId14"/>
    <p:sldId id="407" r:id="rId15"/>
    <p:sldId id="398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stine Newell" initials="JN" lastIdx="20" clrIdx="0"/>
  <p:cmAuthor id="1" name="Betty" initials="B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4E72A8"/>
    <a:srgbClr val="677EB1"/>
    <a:srgbClr val="7A8A9E"/>
    <a:srgbClr val="68809C"/>
    <a:srgbClr val="899DAD"/>
    <a:srgbClr val="8995AD"/>
    <a:srgbClr val="7694C0"/>
    <a:srgbClr val="8A9DAC"/>
    <a:srgbClr val="869AB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80639" autoAdjust="0"/>
  </p:normalViewPr>
  <p:slideViewPr>
    <p:cSldViewPr>
      <p:cViewPr varScale="1">
        <p:scale>
          <a:sx n="58" d="100"/>
          <a:sy n="58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3138-02F8-4271-AE06-E3638800E77D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4D70C-C6FC-4CEE-BE95-5F01CD529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04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57020" indent="-29116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164647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30505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096365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562224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028082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493941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3959800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1585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8283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87643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9246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375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375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9516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6914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622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622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622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0364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20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034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429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277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6414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346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359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87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268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635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353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263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848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Properties of Matter Lesson 4a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543800" cy="2209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Does Heat Cause Matter to Change from a Solid to a Liquid and from a Liquid to a Solid?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410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rgbClr val="D2533C"/>
                </a:solidFill>
              </a:rPr>
              <a:t>How Heat Changes Matter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0" i="0" u="none" kern="1200" spc="-1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endParaRPr lang="en-US" sz="4000" b="1" dirty="0"/>
          </a:p>
          <a:p>
            <a:pPr marL="0" indent="0" algn="ctr">
              <a:buFont typeface="Arial" charset="0"/>
              <a:buNone/>
            </a:pPr>
            <a:r>
              <a:rPr lang="en-US" sz="4000" b="1" dirty="0"/>
              <a:t>LIQUID</a:t>
            </a:r>
          </a:p>
          <a:p>
            <a:pPr marL="0" indent="0" algn="ctr">
              <a:buFont typeface="Arial" charset="0"/>
              <a:buNone/>
            </a:pPr>
            <a:endParaRPr lang="en-US" sz="4000" b="1" dirty="0"/>
          </a:p>
          <a:p>
            <a:pPr marL="0" indent="0" algn="ctr">
              <a:buFont typeface="Arial" charset="0"/>
              <a:buNone/>
            </a:pPr>
            <a:endParaRPr lang="en-US" sz="4000" b="1" dirty="0"/>
          </a:p>
          <a:p>
            <a:pPr marL="0" indent="0" algn="ctr">
              <a:buFont typeface="Arial" charset="0"/>
              <a:buNone/>
            </a:pPr>
            <a:endParaRPr lang="en-US" sz="4000" b="1" dirty="0"/>
          </a:p>
          <a:p>
            <a:pPr marL="0" indent="0" algn="ctr">
              <a:buFont typeface="Arial" charset="0"/>
              <a:buNone/>
            </a:pPr>
            <a:r>
              <a:rPr lang="en-US" sz="4000" b="1" dirty="0"/>
              <a:t>SOLID</a:t>
            </a:r>
          </a:p>
          <a:p>
            <a:pPr marL="0" indent="0" algn="ctr">
              <a:buFont typeface="Arial" charset="0"/>
              <a:buNone/>
            </a:pPr>
            <a:endParaRPr lang="en-US" sz="3600" b="1" dirty="0"/>
          </a:p>
          <a:p>
            <a:pPr marL="0" indent="0" algn="ctr">
              <a:buFont typeface="Arial" charset="0"/>
              <a:buNone/>
            </a:pPr>
            <a:endParaRPr lang="en-US" sz="3600" b="1" dirty="0"/>
          </a:p>
          <a:p>
            <a:pPr marL="0" indent="0" algn="ctr">
              <a:buFont typeface="Arial" charset="0"/>
              <a:buNone/>
            </a:pPr>
            <a:endParaRPr lang="en-US" sz="3600" b="1" dirty="0"/>
          </a:p>
        </p:txBody>
      </p:sp>
      <p:sp>
        <p:nvSpPr>
          <p:cNvPr id="7" name="Oval 6"/>
          <p:cNvSpPr/>
          <p:nvPr/>
        </p:nvSpPr>
        <p:spPr>
          <a:xfrm>
            <a:off x="2895600" y="1981200"/>
            <a:ext cx="3352800" cy="1295400"/>
          </a:xfrm>
          <a:prstGeom prst="ellipse">
            <a:avLst/>
          </a:prstGeom>
          <a:noFill/>
          <a:ln w="28575">
            <a:solidFill>
              <a:srgbClr val="4E7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4E72A8"/>
                </a:solidFill>
              </a:ln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4953000"/>
            <a:ext cx="3352800" cy="1295400"/>
          </a:xfrm>
          <a:prstGeom prst="ellipse">
            <a:avLst/>
          </a:prstGeom>
          <a:noFill/>
          <a:ln w="28575">
            <a:solidFill>
              <a:srgbClr val="4E7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4E72A8"/>
                </a:solidFill>
              </a:ln>
              <a:noFill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257800" y="3324880"/>
            <a:ext cx="0" cy="1524000"/>
          </a:xfrm>
          <a:prstGeom prst="straightConnector1">
            <a:avLst/>
          </a:prstGeom>
          <a:ln w="130175">
            <a:solidFill>
              <a:srgbClr val="4E72A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76400" y="38963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Add Heat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733800" y="3321100"/>
            <a:ext cx="0" cy="1503640"/>
          </a:xfrm>
          <a:prstGeom prst="straightConnector1">
            <a:avLst/>
          </a:prstGeom>
          <a:ln w="130175">
            <a:solidFill>
              <a:srgbClr val="4E72A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38800" y="38963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Remove Heat</a:t>
            </a:r>
          </a:p>
        </p:txBody>
      </p:sp>
    </p:spTree>
    <p:extLst>
      <p:ext uri="{BB962C8B-B14F-4D97-AF65-F5344CB8AC3E}">
        <p14:creationId xmlns:p14="http://schemas.microsoft.com/office/powerpoint/2010/main" xmlns="" val="372223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How Adding Heat Changes Matter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LIQUID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SOLID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sp>
        <p:nvSpPr>
          <p:cNvPr id="4" name="Oval 3"/>
          <p:cNvSpPr/>
          <p:nvPr/>
        </p:nvSpPr>
        <p:spPr>
          <a:xfrm>
            <a:off x="2971800" y="1981200"/>
            <a:ext cx="3352800" cy="1295400"/>
          </a:xfrm>
          <a:prstGeom prst="ellipse">
            <a:avLst/>
          </a:prstGeom>
          <a:noFill/>
          <a:ln w="28575">
            <a:solidFill>
              <a:srgbClr val="4E7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4E72A8"/>
                </a:solidFill>
              </a:ln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2971800" y="4953000"/>
            <a:ext cx="3352800" cy="1295400"/>
          </a:xfrm>
          <a:prstGeom prst="ellipse">
            <a:avLst/>
          </a:prstGeom>
          <a:noFill/>
          <a:ln w="28575">
            <a:solidFill>
              <a:srgbClr val="4E7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4E72A8"/>
                </a:solidFill>
              </a:ln>
              <a:noFill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3733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Add Heat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733800" y="3321100"/>
            <a:ext cx="0" cy="1503640"/>
          </a:xfrm>
          <a:prstGeom prst="straightConnector1">
            <a:avLst/>
          </a:prstGeom>
          <a:ln w="130175">
            <a:solidFill>
              <a:srgbClr val="4E72A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2010055" cy="150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05000"/>
            <a:ext cx="2042443" cy="14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2">
            <a:extLst>
              <a:ext uri="{FF2B5EF4-FFF2-40B4-BE49-F238E27FC236}">
                <a16:creationId xmlns:a16="http://schemas.microsoft.com/office/drawing/2014/main" xmlns="" id="{A3E38E4C-BFC7-47C4-AAA1-099A388C66AB}"/>
              </a:ext>
            </a:extLst>
          </p:cNvPr>
          <p:cNvSpPr txBox="1"/>
          <p:nvPr/>
        </p:nvSpPr>
        <p:spPr>
          <a:xfrm>
            <a:off x="7391400" y="6324600"/>
            <a:ext cx="1191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Photos courtesy of BSCS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8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How Adding Heat Changes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    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sz="2800" dirty="0"/>
              <a:t>Solid Water           Add Heat             Liquid Water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sz="2800" dirty="0"/>
              <a:t>Vibrate in Place </a:t>
            </a:r>
            <a:r>
              <a:rPr lang="en-US" dirty="0"/>
              <a:t>           </a:t>
            </a:r>
          </a:p>
        </p:txBody>
      </p:sp>
      <p:pic>
        <p:nvPicPr>
          <p:cNvPr id="4098" name="Picture 2" descr="http://www.mobiles24.com/static/previews/downloads/default/331/P-575942-yW9BVc5opl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751" y="1295400"/>
            <a:ext cx="2743199" cy="22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guardianlv.com/wp-content/uploads/2014/10/Detroit-Judge-Rules-There-Is-No-Basic-Human-Right-to-Water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00200"/>
            <a:ext cx="2572546" cy="152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67200"/>
            <a:ext cx="2010055" cy="150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343400"/>
            <a:ext cx="2042443" cy="14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124200" y="2514600"/>
            <a:ext cx="533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334000" y="2514600"/>
            <a:ext cx="533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48000" y="3810000"/>
            <a:ext cx="533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334000" y="3810000"/>
            <a:ext cx="533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76600" y="6324600"/>
            <a:ext cx="533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410200" y="6248400"/>
            <a:ext cx="533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86200" y="6019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Add Heat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19800" y="60198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Move Freely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33800" y="2217979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Add Heat </a:t>
            </a:r>
          </a:p>
        </p:txBody>
      </p:sp>
      <p:sp>
        <p:nvSpPr>
          <p:cNvPr id="24" name="TextBox 2">
            <a:extLst>
              <a:ext uri="{FF2B5EF4-FFF2-40B4-BE49-F238E27FC236}">
                <a16:creationId xmlns:a16="http://schemas.microsoft.com/office/drawing/2014/main" xmlns="" id="{D64722C1-8962-43FD-885B-8BE1862ED4C9}"/>
              </a:ext>
            </a:extLst>
          </p:cNvPr>
          <p:cNvSpPr txBox="1"/>
          <p:nvPr/>
        </p:nvSpPr>
        <p:spPr>
          <a:xfrm>
            <a:off x="7400994" y="6543020"/>
            <a:ext cx="1191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Photos courtesy of BSCS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90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Removing Heat Changes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LIQUID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SOLID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sp>
        <p:nvSpPr>
          <p:cNvPr id="4" name="Oval 3"/>
          <p:cNvSpPr/>
          <p:nvPr/>
        </p:nvSpPr>
        <p:spPr>
          <a:xfrm>
            <a:off x="2971800" y="1981200"/>
            <a:ext cx="3352800" cy="1295400"/>
          </a:xfrm>
          <a:prstGeom prst="ellipse">
            <a:avLst/>
          </a:prstGeom>
          <a:noFill/>
          <a:ln w="28575">
            <a:solidFill>
              <a:srgbClr val="4E7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4E72A8"/>
                </a:solidFill>
              </a:ln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2895600" y="4953000"/>
            <a:ext cx="3352800" cy="1295400"/>
          </a:xfrm>
          <a:prstGeom prst="ellipse">
            <a:avLst/>
          </a:prstGeom>
          <a:noFill/>
          <a:ln w="28575">
            <a:solidFill>
              <a:srgbClr val="4E7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4E72A8"/>
                </a:solidFill>
              </a:ln>
              <a:noFill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257800" y="3324880"/>
            <a:ext cx="0" cy="1524000"/>
          </a:xfrm>
          <a:prstGeom prst="straightConnector1">
            <a:avLst/>
          </a:prstGeom>
          <a:ln w="130175">
            <a:solidFill>
              <a:srgbClr val="4E72A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38800" y="38963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Remove Heat</a:t>
            </a: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2042443" cy="14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48200"/>
            <a:ext cx="2010055" cy="150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">
            <a:extLst>
              <a:ext uri="{FF2B5EF4-FFF2-40B4-BE49-F238E27FC236}">
                <a16:creationId xmlns:a16="http://schemas.microsoft.com/office/drawing/2014/main" xmlns="" id="{B9F58DD8-9DD1-4CBB-AFAD-0C15D86FF618}"/>
              </a:ext>
            </a:extLst>
          </p:cNvPr>
          <p:cNvSpPr txBox="1"/>
          <p:nvPr/>
        </p:nvSpPr>
        <p:spPr>
          <a:xfrm>
            <a:off x="7495448" y="6477000"/>
            <a:ext cx="1191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Photos courtesy of BSCS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38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Our focus question: </a:t>
            </a:r>
            <a:r>
              <a:rPr lang="en-US" sz="2800" i="1" dirty="0"/>
              <a:t>How does heat cause matter to change from a solid to a liquid and from a liquid to a solid?</a:t>
            </a:r>
          </a:p>
          <a:p>
            <a:pPr marL="731520" indent="-365760">
              <a:spcBef>
                <a:spcPts val="2400"/>
              </a:spcBef>
            </a:pPr>
            <a:r>
              <a:rPr lang="en-US" sz="2800" dirty="0"/>
              <a:t>Using science ideas about matter, work with an elbow partner to write 1 or 2 sentences that answer this question.</a:t>
            </a:r>
          </a:p>
          <a:p>
            <a:pPr marL="731520" indent="-365760">
              <a:spcBef>
                <a:spcPts val="600"/>
              </a:spcBef>
            </a:pPr>
            <a:r>
              <a:rPr lang="en-US" sz="2800" b="1" dirty="0"/>
              <a:t>Word bank:</a:t>
            </a:r>
          </a:p>
          <a:p>
            <a:pPr marL="1097280" indent="-365760">
              <a:spcBef>
                <a:spcPts val="600"/>
              </a:spcBef>
              <a:buNone/>
            </a:pPr>
            <a:r>
              <a:rPr lang="en-US" sz="2800" dirty="0"/>
              <a:t>Water molecules		Vibrate in place</a:t>
            </a:r>
          </a:p>
          <a:p>
            <a:pPr marL="1097280" indent="-365760">
              <a:spcBef>
                <a:spcPts val="0"/>
              </a:spcBef>
              <a:buNone/>
            </a:pPr>
            <a:r>
              <a:rPr lang="en-US" sz="2800" dirty="0"/>
              <a:t>Solid/Liquid			Move around freely</a:t>
            </a:r>
          </a:p>
          <a:p>
            <a:pPr marL="1097280" indent="-365760">
              <a:spcBef>
                <a:spcPts val="0"/>
              </a:spcBef>
              <a:buNone/>
            </a:pPr>
            <a:r>
              <a:rPr lang="en-US" sz="2800" dirty="0"/>
              <a:t>Add heat			Move faster</a:t>
            </a:r>
          </a:p>
          <a:p>
            <a:pPr marL="1097280" indent="-365760">
              <a:spcBef>
                <a:spcPts val="0"/>
              </a:spcBef>
              <a:buNone/>
            </a:pPr>
            <a:r>
              <a:rPr lang="en-US" sz="2800" dirty="0"/>
              <a:t>Take heat away		Move slower</a:t>
            </a:r>
          </a:p>
          <a:p>
            <a:pPr marL="731520" indent="-365760">
              <a:spcBef>
                <a:spcPts val="24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10726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>
                <a:solidFill>
                  <a:srgbClr val="D2533C"/>
                </a:solidFill>
              </a:rPr>
              <a:t>Next Time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Today we learned more about how heat causes matter to change from a solid to a liquid and from a liquid to a solid.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>
                <a:solidFill>
                  <a:srgbClr val="000000"/>
                </a:solidFill>
              </a:rPr>
              <a:t>Next time, you’ll show what you know about how solid and liquid matter change and why!</a:t>
            </a:r>
            <a:endParaRPr lang="en-US" sz="32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322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/>
              <a:t>Review: Solid Water and Liquid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768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/>
              <a:t>Are the molecules in liquid water the same as the molecules in ice cubes (solid water)?</a:t>
            </a:r>
          </a:p>
        </p:txBody>
      </p:sp>
      <p:pic>
        <p:nvPicPr>
          <p:cNvPr id="8" name="Picture 4" descr="http://si.wsj.net/public/resources/images/OD-AG206_icecov_DV_20110421221254.jpg">
            <a:extLst>
              <a:ext uri="{FF2B5EF4-FFF2-40B4-BE49-F238E27FC236}">
                <a16:creationId xmlns:a16="http://schemas.microsoft.com/office/drawing/2014/main" xmlns="" id="{DFFCB9E0-5732-458C-AE61-421C4253F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71800"/>
            <a:ext cx="2057400" cy="309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Image result for glass cup of water">
            <a:extLst>
              <a:ext uri="{FF2B5EF4-FFF2-40B4-BE49-F238E27FC236}">
                <a16:creationId xmlns:a16="http://schemas.microsoft.com/office/drawing/2014/main" xmlns="" id="{14B21CB5-D939-4D91-9444-2905F49C22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971800"/>
            <a:ext cx="2096635" cy="309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E78A501-4C79-4B9C-BB67-D0CF4AB000EF}"/>
              </a:ext>
            </a:extLst>
          </p:cNvPr>
          <p:cNvSpPr txBox="1"/>
          <p:nvPr/>
        </p:nvSpPr>
        <p:spPr>
          <a:xfrm>
            <a:off x="5434671" y="6034231"/>
            <a:ext cx="20329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Derek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Jensen/Wikimedia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4BD8BFA-5E69-4AF1-9E13-02278E198D61}"/>
              </a:ext>
            </a:extLst>
          </p:cNvPr>
          <p:cNvSpPr txBox="1"/>
          <p:nvPr/>
        </p:nvSpPr>
        <p:spPr>
          <a:xfrm>
            <a:off x="2631347" y="6055932"/>
            <a:ext cx="1191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55886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/>
              <a:t>Review: Solid Water and Liquid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768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>
                <a:solidFill>
                  <a:srgbClr val="000000"/>
                </a:solidFill>
              </a:rPr>
              <a:t>Do the molecules in liquid water and solid water (ice) move in the same way or in different ways?</a:t>
            </a:r>
            <a:endParaRPr lang="en-US" sz="3200" dirty="0"/>
          </a:p>
        </p:txBody>
      </p:sp>
      <p:pic>
        <p:nvPicPr>
          <p:cNvPr id="7" name="Picture 4" descr="http://si.wsj.net/public/resources/images/OD-AG206_icecov_DV_20110421221254.jpg">
            <a:extLst>
              <a:ext uri="{FF2B5EF4-FFF2-40B4-BE49-F238E27FC236}">
                <a16:creationId xmlns:a16="http://schemas.microsoft.com/office/drawing/2014/main" xmlns="" id="{3E6733C2-6F41-4E99-AAA2-5F11C7663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71800"/>
            <a:ext cx="2057400" cy="309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glass cup of water">
            <a:extLst>
              <a:ext uri="{FF2B5EF4-FFF2-40B4-BE49-F238E27FC236}">
                <a16:creationId xmlns:a16="http://schemas.microsoft.com/office/drawing/2014/main" xmlns="" id="{474B5696-FB2D-4CD8-83E0-33E1C40B3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971800"/>
            <a:ext cx="2096635" cy="309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1E3739D-1404-4231-A247-A8673AF0A659}"/>
              </a:ext>
            </a:extLst>
          </p:cNvPr>
          <p:cNvSpPr txBox="1"/>
          <p:nvPr/>
        </p:nvSpPr>
        <p:spPr>
          <a:xfrm>
            <a:off x="5434671" y="6034231"/>
            <a:ext cx="20329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Derek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Jensen/Wikimedia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FAABF5E-B5E2-4660-A437-27BDC6EBFBE2}"/>
              </a:ext>
            </a:extLst>
          </p:cNvPr>
          <p:cNvSpPr txBox="1"/>
          <p:nvPr/>
        </p:nvSpPr>
        <p:spPr>
          <a:xfrm>
            <a:off x="2631347" y="6055932"/>
            <a:ext cx="1191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55886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Review: How Solids and Liquids Move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</a:rPr>
              <a:t>In a solid, the molecules can only vibrate in place. </a:t>
            </a:r>
            <a:endParaRPr lang="en-US" sz="3200" dirty="0"/>
          </a:p>
          <a:p>
            <a:pPr marL="365760" indent="-365760"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</a:rPr>
              <a:t>In a liquid, the molecules can move around more freely.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2924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does heat cause matter to change from a solid to a liquid and from a liquid to a solid?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23654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/>
              <a:t>Our Lego Model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			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0000"/>
            <a:ext cx="4427626" cy="235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xmlns="" id="{EA4937C7-C371-4247-AAC6-369468EF66FF}"/>
              </a:ext>
            </a:extLst>
          </p:cNvPr>
          <p:cNvSpPr txBox="1"/>
          <p:nvPr/>
        </p:nvSpPr>
        <p:spPr>
          <a:xfrm>
            <a:off x="5638549" y="6152829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Photo courtesy of BSCS</a:t>
            </a:r>
            <a:endParaRPr lang="en-US" sz="105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371600"/>
            <a:ext cx="784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Why do you think we used Lego bricks instead of real water molecules to learn about how matter changes from a solid to a liquid and from a liquid to a solid?</a:t>
            </a:r>
          </a:p>
        </p:txBody>
      </p:sp>
    </p:spTree>
    <p:extLst>
      <p:ext uri="{BB962C8B-B14F-4D97-AF65-F5344CB8AC3E}">
        <p14:creationId xmlns:p14="http://schemas.microsoft.com/office/powerpoint/2010/main" xmlns="" val="301543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Our Lego Model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			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371600"/>
            <a:ext cx="7848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Water molecules are much too small for us to see!  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latin typeface="Calibri" pitchFamily="34" charset="0"/>
              </a:rPr>
              <a:t>Using a model helped us imagine how these tiny molecules move in a liquid and a solid.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2EA8E6B7-69B6-479A-86CB-83A87B827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0000"/>
            <a:ext cx="4427626" cy="235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xmlns="" id="{0FD1F44B-562D-4BA2-BE07-6811FEBF968E}"/>
              </a:ext>
            </a:extLst>
          </p:cNvPr>
          <p:cNvSpPr txBox="1"/>
          <p:nvPr/>
        </p:nvSpPr>
        <p:spPr>
          <a:xfrm>
            <a:off x="5638549" y="6152829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Photo courtesy of BSCS</a:t>
            </a:r>
            <a:endParaRPr lang="en-US" sz="105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5439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/>
              <a:t>Why Scientists Use 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			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371600"/>
            <a:ext cx="7924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Scientists uses models because things in real life are too small, too big, too dangerous, or too far away to observe firsthand.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Models help scientists learn about things in the real world, just like our Lego model helped us learn about water molecules.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When scientists use models, they want the models to show as accurately as possible how things work in real life. </a:t>
            </a:r>
          </a:p>
        </p:txBody>
      </p:sp>
    </p:spTree>
    <p:extLst>
      <p:ext uri="{BB962C8B-B14F-4D97-AF65-F5344CB8AC3E}">
        <p14:creationId xmlns:p14="http://schemas.microsoft.com/office/powerpoint/2010/main" xmlns="" val="3015439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My Lego Model—Analogy Map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603373"/>
          <a:ext cx="7772400" cy="4873626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96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33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68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5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Part of the Model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Is/Are Like 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Part of the Real World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Because 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36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One Lego brick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An atom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The Lego brick is one small piece, and an atom is one small piece of something.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7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A molecule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449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Two white Lego bricks and one red Lego brick stuck together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36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The Lego bricks in the cardboard box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The molecules in a solid can’t move very much, just like the Legos in the box.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07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Liquid water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24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Lego bricks jiggling or vibrating in place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The molecules in a solid vibrate in place too.  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24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latin typeface="Arial"/>
                          <a:ea typeface="Calibri"/>
                          <a:cs typeface="Times New Roman"/>
                        </a:rPr>
                        <a:t>Lego bricks moving around freely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2984</TotalTime>
  <Words>582</Words>
  <Application>Microsoft Office PowerPoint</Application>
  <PresentationFormat>On-screen Show (4:3)</PresentationFormat>
  <Paragraphs>115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Properties of Matter Lesson 4a</vt:lpstr>
      <vt:lpstr>Review: Solid Water and Liquid Water</vt:lpstr>
      <vt:lpstr>Review: Solid Water and Liquid Water</vt:lpstr>
      <vt:lpstr>Review: How Solids and Liquids Move</vt:lpstr>
      <vt:lpstr>Today’s Focus Question</vt:lpstr>
      <vt:lpstr>Our Lego Model</vt:lpstr>
      <vt:lpstr>Our Lego Model</vt:lpstr>
      <vt:lpstr>Why Scientists Use Models</vt:lpstr>
      <vt:lpstr>My Lego Model—Analogy Map</vt:lpstr>
      <vt:lpstr>How Heat Changes Matter</vt:lpstr>
      <vt:lpstr>How Adding Heat Changes Matter</vt:lpstr>
      <vt:lpstr>How Adding Heat Changes Matter</vt:lpstr>
      <vt:lpstr>How Removing Heat Changes Matter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173</cp:revision>
  <cp:lastPrinted>2016-01-11T21:41:37Z</cp:lastPrinted>
  <dcterms:created xsi:type="dcterms:W3CDTF">2014-06-10T18:20:14Z</dcterms:created>
  <dcterms:modified xsi:type="dcterms:W3CDTF">2019-12-08T17:55:44Z</dcterms:modified>
</cp:coreProperties>
</file>