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392" r:id="rId2"/>
    <p:sldId id="384" r:id="rId3"/>
    <p:sldId id="393" r:id="rId4"/>
    <p:sldId id="385" r:id="rId5"/>
    <p:sldId id="395" r:id="rId6"/>
    <p:sldId id="394" r:id="rId7"/>
    <p:sldId id="386" r:id="rId8"/>
    <p:sldId id="387" r:id="rId9"/>
    <p:sldId id="367" r:id="rId10"/>
    <p:sldId id="396" r:id="rId11"/>
    <p:sldId id="397" r:id="rId12"/>
    <p:sldId id="390" r:id="rId13"/>
    <p:sldId id="39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stine Newell" initials="JN" lastIdx="20" clrIdx="0"/>
  <p:cmAuthor id="1" name="Betty" initials="B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E72A8"/>
    <a:srgbClr val="677EB1"/>
    <a:srgbClr val="7A8A9E"/>
    <a:srgbClr val="68809C"/>
    <a:srgbClr val="899DAD"/>
    <a:srgbClr val="8995AD"/>
    <a:srgbClr val="7694C0"/>
    <a:srgbClr val="8A9DAC"/>
    <a:srgbClr val="869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80639" autoAdjust="0"/>
  </p:normalViewPr>
  <p:slideViewPr>
    <p:cSldViewPr>
      <p:cViewPr varScale="1">
        <p:scale>
          <a:sx n="91" d="100"/>
          <a:sy n="91" d="100"/>
        </p:scale>
        <p:origin x="2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3138-02F8-4271-AE06-E3638800E77D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4D70C-C6FC-4CEE-BE95-5F01CD5290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049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3E99A0-5A01-41BA-AC39-BB8F130969B5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8BEC4D-D1F7-4625-B0BA-2126EAFE9E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79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57020" indent="-29116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164647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30505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096365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562224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028082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493941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3959800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9E7CF9-240F-482B-9EC3-A2AD26735D19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585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764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16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182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80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914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87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93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02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016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417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66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36509-B7D9-4E14-990D-0939A6D2E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0129-838B-4CD0-82C5-B9E5CA8BA4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4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27E1-08E6-4E55-9BDE-7F7F260040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9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78D6-729F-4E75-A2D7-D2A416F3A9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7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BBEB5-01D6-47A2-BCF3-B3B9837CD5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414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2B28A-D4AF-4B7E-8537-11780E8ECB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46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85E45-36ED-4CB7-AAF7-BE6B50D63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59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F5097-F154-45E2-885E-C80468948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6BDC2-34F1-4F7E-8EA7-5E37952C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8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B46F-C72C-481F-AA11-EB346A150C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5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61DD7-BAA8-421F-9E35-5963BE49B3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53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8F8E8D-CCF4-42A3-97FD-9805C969D9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u="none" kern="1200" spc="-1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848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Properties of Matter Lesson 3b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543800" cy="2209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4000" dirty="0">
                <a:solidFill>
                  <a:srgbClr val="0070C0"/>
                </a:solidFill>
              </a:rPr>
              <a:t>How Do Water Molecules Move in a Solid and a Liquid?</a:t>
            </a:r>
            <a:endParaRPr lang="en-US" sz="4000" dirty="0">
              <a:solidFill>
                <a:srgbClr val="0070C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</p:txBody>
      </p:sp>
      <p:pic>
        <p:nvPicPr>
          <p:cNvPr id="5" name="Picture 4" descr="Noyce Logo copy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9200" y="4953000"/>
            <a:ext cx="787400" cy="787400"/>
          </a:xfrm>
          <a:prstGeom prst="rect">
            <a:avLst/>
          </a:prstGeom>
        </p:spPr>
      </p:pic>
      <p:pic>
        <p:nvPicPr>
          <p:cNvPr id="6" name="Picture 5" descr="Macintosh HD1:Users:nicolewickler:Desktop:Screen Shot 2013-10-14 at 11.04.49 AM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6" t="10564" r="3623" b="5182"/>
          <a:stretch/>
        </p:blipFill>
        <p:spPr bwMode="auto">
          <a:xfrm>
            <a:off x="3200400" y="5029200"/>
            <a:ext cx="679450" cy="622300"/>
          </a:xfrm>
          <a:prstGeom prst="ellipse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7" name="Picture 6" descr="Macintosh HD:Users:ceemast:Desktop:CPP_logogreen1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953000"/>
            <a:ext cx="7366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029200"/>
            <a:ext cx="1439636" cy="59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833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>
            <a:normAutofit/>
          </a:bodyPr>
          <a:lstStyle/>
          <a:p>
            <a:r>
              <a:rPr lang="en-US" dirty="0"/>
              <a:t>What Are Your Ideas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876800"/>
          </a:xfrm>
        </p:spPr>
        <p:txBody>
          <a:bodyPr/>
          <a:lstStyle/>
          <a:p>
            <a:pPr marL="365760" indent="-365760">
              <a:spcBef>
                <a:spcPts val="1200"/>
              </a:spcBef>
              <a:buFont typeface="+mj-lt"/>
              <a:buAutoNum type="arabicPeriod"/>
            </a:pPr>
            <a:r>
              <a:rPr lang="en-US" sz="3000" dirty="0">
                <a:solidFill>
                  <a:srgbClr val="000000"/>
                </a:solidFill>
              </a:rPr>
              <a:t>Are the molecules in liquid water the same as the molecules in ice cubes? Why do you think so?</a:t>
            </a:r>
            <a:endParaRPr lang="en-US" sz="3000" dirty="0"/>
          </a:p>
          <a:p>
            <a:pPr marL="365760" indent="-365760">
              <a:spcBef>
                <a:spcPts val="1200"/>
              </a:spcBef>
              <a:buFont typeface="+mj-lt"/>
              <a:buAutoNum type="arabicPeriod"/>
            </a:pPr>
            <a:r>
              <a:rPr lang="en-US" sz="3000" dirty="0">
                <a:solidFill>
                  <a:srgbClr val="000000"/>
                </a:solidFill>
              </a:rPr>
              <a:t>How do you think the molecules might be arranged or “put together” in liquid water and the ice cubes? Are they arranged in the same way or in a different way?</a:t>
            </a:r>
          </a:p>
          <a:p>
            <a:pPr marL="365760" indent="-365760">
              <a:spcBef>
                <a:spcPts val="1200"/>
              </a:spcBef>
              <a:buFont typeface="+mj-lt"/>
              <a:buAutoNum type="arabicPeriod"/>
            </a:pPr>
            <a:r>
              <a:rPr lang="en-US" sz="3000" dirty="0">
                <a:solidFill>
                  <a:srgbClr val="000000"/>
                </a:solidFill>
              </a:rPr>
              <a:t>Do the molecules in liquid water and ice cubes move in the same way or in different ways? Why do you think so?  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45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/>
          <a:lstStyle/>
          <a:p>
            <a:r>
              <a:rPr lang="en-US" dirty="0"/>
              <a:t>Let’s Summarize!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Our focus question: </a:t>
            </a:r>
            <a:r>
              <a:rPr lang="en-US" sz="3200" i="1" dirty="0"/>
              <a:t>How do water molecules move in a solid and a liquid?</a:t>
            </a:r>
          </a:p>
          <a:p>
            <a:pPr marL="731520" indent="-365760">
              <a:spcBef>
                <a:spcPts val="2400"/>
              </a:spcBef>
            </a:pPr>
            <a:r>
              <a:rPr lang="en-US" sz="3200" dirty="0"/>
              <a:t>How would you answer this question based on what we learned from our </a:t>
            </a:r>
            <a:br>
              <a:rPr lang="en-US" sz="3200" dirty="0"/>
            </a:br>
            <a:r>
              <a:rPr lang="en-US" sz="3200" dirty="0"/>
              <a:t>Lego models?</a:t>
            </a:r>
          </a:p>
          <a:p>
            <a:pPr marL="731520" indent="-365760">
              <a:spcBef>
                <a:spcPts val="240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0726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990600"/>
          </a:xfrm>
        </p:spPr>
        <p:txBody>
          <a:bodyPr/>
          <a:lstStyle/>
          <a:p>
            <a:pPr marL="777240"/>
            <a:r>
              <a:rPr lang="en-US" dirty="0">
                <a:solidFill>
                  <a:srgbClr val="D2533C"/>
                </a:solidFill>
              </a:rPr>
              <a:t>Key Science Ideas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5105400"/>
          </a:xfrm>
        </p:spPr>
        <p:txBody>
          <a:bodyPr/>
          <a:lstStyle/>
          <a:p>
            <a:pPr marL="365760" indent="-365760">
              <a:spcBef>
                <a:spcPts val="1200"/>
              </a:spcBef>
            </a:pPr>
            <a:r>
              <a:rPr lang="en-US" sz="2800" dirty="0">
                <a:solidFill>
                  <a:srgbClr val="000000"/>
                </a:solidFill>
              </a:rPr>
              <a:t>Matter is made up of atoms or molecules. </a:t>
            </a:r>
            <a:endParaRPr lang="en-US" sz="2800" dirty="0"/>
          </a:p>
          <a:p>
            <a:pPr marL="365760" indent="-365760">
              <a:spcBef>
                <a:spcPts val="1200"/>
              </a:spcBef>
            </a:pPr>
            <a:r>
              <a:rPr lang="en-US" sz="2800" dirty="0">
                <a:solidFill>
                  <a:srgbClr val="000000"/>
                </a:solidFill>
              </a:rPr>
              <a:t>The atoms or molecules that make up a substance are always in motion. </a:t>
            </a:r>
            <a:endParaRPr lang="en-US" sz="2800" dirty="0"/>
          </a:p>
          <a:p>
            <a:pPr marL="365760" indent="-365760">
              <a:spcBef>
                <a:spcPts val="1200"/>
              </a:spcBef>
            </a:pPr>
            <a:r>
              <a:rPr lang="en-US" sz="2800" dirty="0">
                <a:solidFill>
                  <a:srgbClr val="000000"/>
                </a:solidFill>
              </a:rPr>
              <a:t>A solid is something that’s rigid and has a definite shape.  </a:t>
            </a:r>
            <a:endParaRPr lang="en-US" sz="2800" dirty="0"/>
          </a:p>
          <a:p>
            <a:pPr marL="365760" indent="-365760">
              <a:spcBef>
                <a:spcPts val="1200"/>
              </a:spcBef>
            </a:pPr>
            <a:r>
              <a:rPr lang="en-US" sz="2800" dirty="0">
                <a:solidFill>
                  <a:srgbClr val="000000"/>
                </a:solidFill>
              </a:rPr>
              <a:t>In solid matter, the molecules vibrate in place. </a:t>
            </a:r>
            <a:endParaRPr lang="en-US" sz="2800" dirty="0"/>
          </a:p>
          <a:p>
            <a:pPr marL="365760" indent="-365760">
              <a:spcBef>
                <a:spcPts val="1200"/>
              </a:spcBef>
            </a:pPr>
            <a:r>
              <a:rPr lang="en-US" sz="2800" dirty="0">
                <a:solidFill>
                  <a:srgbClr val="000000"/>
                </a:solidFill>
              </a:rPr>
              <a:t>A liquid is something that moves or flows and takes the shape of its container. </a:t>
            </a:r>
            <a:endParaRPr lang="en-US" sz="2800" dirty="0"/>
          </a:p>
          <a:p>
            <a:pPr marL="365760" indent="-365760">
              <a:spcBef>
                <a:spcPts val="1200"/>
              </a:spcBef>
            </a:pPr>
            <a:r>
              <a:rPr lang="en-US" sz="2800" dirty="0">
                <a:solidFill>
                  <a:srgbClr val="000000"/>
                </a:solidFill>
              </a:rPr>
              <a:t>In liquid matter, the molecules move around more freely in their container. </a:t>
            </a:r>
            <a:endParaRPr lang="en-US" sz="2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33400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2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/>
          <a:lstStyle/>
          <a:p>
            <a:r>
              <a:rPr lang="en-US" dirty="0">
                <a:solidFill>
                  <a:srgbClr val="D2533C"/>
                </a:solidFill>
              </a:rPr>
              <a:t>Next Time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Today we used our Lego models to help us understand how molecules move in a solid </a:t>
            </a:r>
            <a:br>
              <a:rPr lang="en-US" sz="3200" dirty="0">
                <a:solidFill>
                  <a:srgbClr val="000000"/>
                </a:solidFill>
                <a:latin typeface="Calibri" charset="0"/>
              </a:rPr>
            </a:b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and a liquid.</a:t>
            </a:r>
            <a:endParaRPr lang="en-US" sz="3200" dirty="0">
              <a:latin typeface="Calibri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But what causes molecules in solids and liquids to move differently? Could heat have something to do with it?</a:t>
            </a:r>
            <a:endParaRPr lang="en-US" sz="3200" dirty="0">
              <a:latin typeface="Calibri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We’ll find out next time!</a:t>
            </a:r>
            <a:endParaRPr lang="en-US" sz="3200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2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/>
          <a:lstStyle/>
          <a:p>
            <a:r>
              <a:rPr lang="en-US" dirty="0"/>
              <a:t>Review: Liquid Water and Solid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3200" b="1" dirty="0"/>
              <a:t>Our focus questions from last time: </a:t>
            </a:r>
            <a:r>
              <a:rPr lang="en-US" sz="3200" i="1" dirty="0"/>
              <a:t>What is liquid water made of? What is solid water (ice) made of? </a:t>
            </a:r>
          </a:p>
          <a:p>
            <a:pPr marL="731520" indent="-365760">
              <a:spcBef>
                <a:spcPts val="2400"/>
              </a:spcBef>
            </a:pPr>
            <a:r>
              <a:rPr lang="en-US" sz="3200" dirty="0"/>
              <a:t>Compare your drawings of liquid water and solid water with the samples of your classmates’ drawings.</a:t>
            </a:r>
          </a:p>
          <a:p>
            <a:pPr marL="731520" indent="-365760">
              <a:spcBef>
                <a:spcPts val="1200"/>
              </a:spcBef>
            </a:pPr>
            <a:r>
              <a:rPr lang="en-US" sz="3200" dirty="0"/>
              <a:t>Think about how the pictures are alike </a:t>
            </a:r>
            <a:br>
              <a:rPr lang="en-US" sz="3200" dirty="0"/>
            </a:br>
            <a:r>
              <a:rPr lang="en-US" sz="3200" dirty="0"/>
              <a:t>and different.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1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Unit Central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lvl="1" indent="0">
              <a:buNone/>
            </a:pPr>
            <a:r>
              <a:rPr lang="en-US" sz="3200" dirty="0"/>
              <a:t>What is matter made of? How can matter change? </a:t>
            </a:r>
          </a:p>
        </p:txBody>
      </p:sp>
    </p:spTree>
    <p:extLst>
      <p:ext uri="{BB962C8B-B14F-4D97-AF65-F5344CB8AC3E}">
        <p14:creationId xmlns:p14="http://schemas.microsoft.com/office/powerpoint/2010/main" val="90045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Today’s Focus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How do water molecules move in a solid and </a:t>
            </a:r>
            <a:br>
              <a:rPr lang="en-US" sz="3200" dirty="0"/>
            </a:br>
            <a:r>
              <a:rPr lang="en-US" sz="3200" dirty="0"/>
              <a:t>a liquid? 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23654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990600"/>
          </a:xfrm>
        </p:spPr>
        <p:txBody>
          <a:bodyPr/>
          <a:lstStyle/>
          <a:p>
            <a:r>
              <a:rPr lang="en-US" dirty="0"/>
              <a:t>What Is a Solid? What Is a Liquid?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5181600"/>
          </a:xfrm>
        </p:spPr>
        <p:txBody>
          <a:bodyPr/>
          <a:lstStyle/>
          <a:p>
            <a:pPr marL="365760" indent="-365760">
              <a:spcBef>
                <a:spcPts val="1200"/>
              </a:spcBef>
            </a:pPr>
            <a:r>
              <a:rPr lang="en-US" sz="2900" dirty="0"/>
              <a:t>A </a:t>
            </a:r>
            <a:r>
              <a:rPr lang="en-US" sz="2900" b="1" dirty="0"/>
              <a:t>solid</a:t>
            </a:r>
            <a:r>
              <a:rPr lang="en-US" sz="2900" dirty="0"/>
              <a:t> is something that’s rigid and has a definite shape.</a:t>
            </a:r>
          </a:p>
          <a:p>
            <a:pPr marL="365760" indent="-365760">
              <a:spcBef>
                <a:spcPts val="1200"/>
              </a:spcBef>
            </a:pPr>
            <a:r>
              <a:rPr lang="en-US" sz="2900" dirty="0"/>
              <a:t>A </a:t>
            </a:r>
            <a:r>
              <a:rPr lang="en-US" sz="2900" b="1" dirty="0"/>
              <a:t>liquid</a:t>
            </a:r>
            <a:r>
              <a:rPr lang="en-US" sz="2900" dirty="0"/>
              <a:t> is something that moves or flows and takes the shape of its container.</a:t>
            </a:r>
          </a:p>
          <a:p>
            <a:pPr marL="365760" indent="-365760">
              <a:spcBef>
                <a:spcPts val="1200"/>
              </a:spcBef>
            </a:pPr>
            <a:r>
              <a:rPr lang="en-US" sz="2900" dirty="0"/>
              <a:t>Ice is one example of a solid. What are some other examples? </a:t>
            </a:r>
          </a:p>
          <a:p>
            <a:pPr marL="365760" indent="-365760">
              <a:spcBef>
                <a:spcPts val="1200"/>
              </a:spcBef>
            </a:pPr>
            <a:r>
              <a:rPr lang="en-US" sz="2900" dirty="0"/>
              <a:t>What are examples of things that </a:t>
            </a:r>
            <a:r>
              <a:rPr lang="en-US" sz="2900" b="1" dirty="0"/>
              <a:t>aren’t</a:t>
            </a:r>
            <a:r>
              <a:rPr lang="en-US" sz="2900" dirty="0"/>
              <a:t> solids?</a:t>
            </a:r>
          </a:p>
          <a:p>
            <a:pPr marL="365760" indent="-365760">
              <a:spcBef>
                <a:spcPts val="1200"/>
              </a:spcBef>
            </a:pPr>
            <a:r>
              <a:rPr lang="en-US" sz="2900" dirty="0"/>
              <a:t>Water is one example of a liquid. What are some other examples? </a:t>
            </a:r>
          </a:p>
          <a:p>
            <a:pPr marL="365760" indent="-365760">
              <a:spcBef>
                <a:spcPts val="1200"/>
              </a:spcBef>
            </a:pPr>
            <a:r>
              <a:rPr lang="en-US" sz="2900" dirty="0"/>
              <a:t>What are examples of things that </a:t>
            </a:r>
            <a:r>
              <a:rPr lang="en-US" sz="2900" b="1" dirty="0"/>
              <a:t>aren’t</a:t>
            </a:r>
            <a:r>
              <a:rPr lang="en-US" sz="2900" dirty="0"/>
              <a:t> liquids?</a:t>
            </a:r>
          </a:p>
        </p:txBody>
      </p:sp>
    </p:spTree>
    <p:extLst>
      <p:ext uri="{BB962C8B-B14F-4D97-AF65-F5344CB8AC3E}">
        <p14:creationId xmlns:p14="http://schemas.microsoft.com/office/powerpoint/2010/main" val="2409125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990600"/>
          </a:xfrm>
        </p:spPr>
        <p:txBody>
          <a:bodyPr/>
          <a:lstStyle/>
          <a:p>
            <a:r>
              <a:rPr lang="en-US" dirty="0"/>
              <a:t>Imagine Fitting Inside an Ice Cube!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/>
          <a:lstStyle/>
          <a:p>
            <a:pPr marL="365760" indent="-365760"/>
            <a:r>
              <a:rPr lang="en-US" sz="3200" dirty="0"/>
              <a:t>What do you think you’d see if you could shrink small enough to fit inside an </a:t>
            </a:r>
            <a:br>
              <a:rPr lang="en-US" sz="3200" dirty="0"/>
            </a:br>
            <a:r>
              <a:rPr lang="en-US" sz="3200" dirty="0"/>
              <a:t>ice cube?</a:t>
            </a:r>
          </a:p>
          <a:p>
            <a:pPr marL="365760" indent="-365760">
              <a:spcBef>
                <a:spcPts val="2400"/>
              </a:spcBef>
            </a:pPr>
            <a:r>
              <a:rPr lang="en-US" sz="3200" dirty="0"/>
              <a:t>How do you think the water molecules in an ice cube might be arranged to give it a rigid shape?  </a:t>
            </a:r>
          </a:p>
          <a:p>
            <a:pPr marL="0" indent="0" algn="ctr">
              <a:buNone/>
            </a:pP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5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990600"/>
          </a:xfrm>
        </p:spPr>
        <p:txBody>
          <a:bodyPr/>
          <a:lstStyle/>
          <a:p>
            <a:r>
              <a:rPr lang="en-US" dirty="0">
                <a:solidFill>
                  <a:srgbClr val="D2533C"/>
                </a:solidFill>
              </a:rPr>
              <a:t>Make a Model of Solid Water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33800"/>
            <a:ext cx="6019800" cy="2650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67829F-131A-4DEE-902C-559852720E7B}"/>
              </a:ext>
            </a:extLst>
          </p:cNvPr>
          <p:cNvSpPr txBox="1"/>
          <p:nvPr/>
        </p:nvSpPr>
        <p:spPr>
          <a:xfrm>
            <a:off x="6544923" y="6356982"/>
            <a:ext cx="11512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Photo courtesy of BSCS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29540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To make a model of solid water, arrange your Lego water molecules in the cardboard box. Place the molecules next to each other on the same level. </a:t>
            </a:r>
            <a:br>
              <a:rPr lang="en-US" sz="2800" dirty="0">
                <a:latin typeface="Calibri" pitchFamily="34" charset="0"/>
              </a:rPr>
            </a:br>
            <a:r>
              <a:rPr lang="en-US" sz="2800" b="1" dirty="0">
                <a:latin typeface="Calibri" pitchFamily="34" charset="0"/>
              </a:rPr>
              <a:t>Don’t stack the molecules or take them apart! </a:t>
            </a:r>
            <a:r>
              <a:rPr lang="en-US" sz="2800" dirty="0">
                <a:latin typeface="Calibri" pitchFamily="34" charset="0"/>
              </a:rPr>
              <a:t>Try </a:t>
            </a:r>
            <a:br>
              <a:rPr lang="en-US" sz="2800" dirty="0">
                <a:latin typeface="Calibri" pitchFamily="34" charset="0"/>
              </a:rPr>
            </a:br>
            <a:r>
              <a:rPr lang="en-US" sz="2800" dirty="0">
                <a:latin typeface="Calibri" pitchFamily="34" charset="0"/>
              </a:rPr>
              <a:t>to fit as many molecules as possible in the space.</a:t>
            </a:r>
          </a:p>
        </p:txBody>
      </p:sp>
    </p:spTree>
    <p:extLst>
      <p:ext uri="{BB962C8B-B14F-4D97-AF65-F5344CB8AC3E}">
        <p14:creationId xmlns:p14="http://schemas.microsoft.com/office/powerpoint/2010/main" val="266816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990600"/>
          </a:xfrm>
        </p:spPr>
        <p:txBody>
          <a:bodyPr/>
          <a:lstStyle/>
          <a:p>
            <a:r>
              <a:rPr lang="en-US" dirty="0">
                <a:solidFill>
                  <a:srgbClr val="D2533C"/>
                </a:solidFill>
              </a:rPr>
              <a:t>Make a Model of Liquid Water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 algn="ctr">
              <a:buNone/>
            </a:pPr>
            <a:endParaRPr lang="en-US" dirty="0">
              <a:latin typeface="Arial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982590"/>
            <a:ext cx="5410367" cy="3351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D84079-0BA1-40E0-92CD-F30472565B99}"/>
              </a:ext>
            </a:extLst>
          </p:cNvPr>
          <p:cNvSpPr txBox="1"/>
          <p:nvPr/>
        </p:nvSpPr>
        <p:spPr>
          <a:xfrm>
            <a:off x="6240290" y="6332994"/>
            <a:ext cx="11512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Photo courtesy of BSCS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295400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alibri" pitchFamily="34" charset="0"/>
              </a:rPr>
              <a:t>To make a model of liquid water, place all 10 of your Lego water molecules in the plastic  sandwich bag. </a:t>
            </a:r>
            <a:r>
              <a:rPr lang="en-US" sz="3000" b="1" dirty="0">
                <a:latin typeface="Calibri" pitchFamily="34" charset="0"/>
              </a:rPr>
              <a:t>Don’t take the molecules apart!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9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D2533C"/>
                </a:solidFill>
              </a:rPr>
              <a:t>Why Are Solids and Liquids Different?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Why do you think a solid has a definite shape, but a liquid takes the shape of its container?</a:t>
            </a:r>
            <a:endParaRPr lang="en-US" sz="3200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2800" dirty="0"/>
              <a:t>            Solid Water                            Liquid Water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dirty="0"/>
              <a:t>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800" dirty="0"/>
              <a:t>Molecules vibrate in place.    Molecules move around 				       freely.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/>
              <a:t>           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71800"/>
            <a:ext cx="3276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3200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BF4A796-DB2E-4A35-95DD-7D8A4DE452C0}"/>
              </a:ext>
            </a:extLst>
          </p:cNvPr>
          <p:cNvSpPr txBox="1"/>
          <p:nvPr/>
        </p:nvSpPr>
        <p:spPr>
          <a:xfrm>
            <a:off x="7534862" y="6477000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Photos courtesy of BSCS</a:t>
            </a:r>
          </a:p>
        </p:txBody>
      </p:sp>
    </p:spTree>
    <p:extLst>
      <p:ext uri="{BB962C8B-B14F-4D97-AF65-F5344CB8AC3E}">
        <p14:creationId xmlns:p14="http://schemas.microsoft.com/office/powerpoint/2010/main" val="406297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3533</TotalTime>
  <Words>533</Words>
  <Application>Microsoft Office PowerPoint</Application>
  <PresentationFormat>On-screen Show (4:3)</PresentationFormat>
  <Paragraphs>83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Clarity</vt:lpstr>
      <vt:lpstr>Properties of Matter Lesson 3b</vt:lpstr>
      <vt:lpstr>Review: Liquid Water and Solid Water</vt:lpstr>
      <vt:lpstr>Unit Central Questions</vt:lpstr>
      <vt:lpstr>Today’s Focus Question</vt:lpstr>
      <vt:lpstr>What Is a Solid? What Is a Liquid?</vt:lpstr>
      <vt:lpstr>Imagine Fitting Inside an Ice Cube!</vt:lpstr>
      <vt:lpstr>Make a Model of Solid Water</vt:lpstr>
      <vt:lpstr>Make a Model of Liquid Water</vt:lpstr>
      <vt:lpstr>Why Are Solids and Liquids Different?</vt:lpstr>
      <vt:lpstr>What Are Your Ideas Now?</vt:lpstr>
      <vt:lpstr>Let’s Summarize!</vt:lpstr>
      <vt:lpstr>Key Science Ideas</vt:lpstr>
      <vt:lpstr>Next Time</vt:lpstr>
    </vt:vector>
  </TitlesOfParts>
  <Company>BSCS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Numedahl</dc:creator>
  <cp:lastModifiedBy>Mai Ngoc Tran</cp:lastModifiedBy>
  <cp:revision>170</cp:revision>
  <cp:lastPrinted>2016-01-11T21:41:37Z</cp:lastPrinted>
  <dcterms:created xsi:type="dcterms:W3CDTF">2014-06-10T18:20:14Z</dcterms:created>
  <dcterms:modified xsi:type="dcterms:W3CDTF">2019-10-10T21:33:34Z</dcterms:modified>
</cp:coreProperties>
</file>