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385" r:id="rId2"/>
    <p:sldId id="376" r:id="rId3"/>
    <p:sldId id="386" r:id="rId4"/>
    <p:sldId id="387" r:id="rId5"/>
    <p:sldId id="388" r:id="rId6"/>
    <p:sldId id="389" r:id="rId7"/>
    <p:sldId id="390" r:id="rId8"/>
    <p:sldId id="384" r:id="rId9"/>
    <p:sldId id="391" r:id="rId10"/>
    <p:sldId id="371" r:id="rId1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E72A8"/>
    <a:srgbClr val="677EB1"/>
    <a:srgbClr val="7A8A9E"/>
    <a:srgbClr val="68809C"/>
    <a:srgbClr val="899DAD"/>
    <a:srgbClr val="8995AD"/>
    <a:srgbClr val="7694C0"/>
    <a:srgbClr val="8A9DAC"/>
    <a:srgbClr val="869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5" autoAdjust="0"/>
    <p:restoredTop sz="80639" autoAdjust="0"/>
  </p:normalViewPr>
  <p:slideViewPr>
    <p:cSldViewPr>
      <p:cViewPr varScale="1">
        <p:scale>
          <a:sx n="91" d="100"/>
          <a:sy n="91" d="100"/>
        </p:scale>
        <p:origin x="23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7E8B3138-02F8-4271-AE06-E3638800E77D}" type="datetimeFigureOut">
              <a:rPr lang="en-US" smtClean="0"/>
              <a:pPr/>
              <a:t>10/10/2019</a:t>
            </a:fld>
            <a:endParaRPr lang="en-US" dirty="0"/>
          </a:p>
        </p:txBody>
      </p:sp>
      <p:sp>
        <p:nvSpPr>
          <p:cNvPr id="4" name="Footer Placeholder 3"/>
          <p:cNvSpPr>
            <a:spLocks noGrp="1"/>
          </p:cNvSpPr>
          <p:nvPr>
            <p:ph type="ftr" sz="quarter" idx="2"/>
          </p:nvPr>
        </p:nvSpPr>
        <p:spPr>
          <a:xfrm>
            <a:off x="1"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81B4D70C-C6FC-4CEE-BE95-5F01CD5290CD}" type="slidenum">
              <a:rPr lang="en-US" smtClean="0"/>
              <a:pPr/>
              <a:t>‹#›</a:t>
            </a:fld>
            <a:endParaRPr lang="en-US" dirty="0"/>
          </a:p>
        </p:txBody>
      </p:sp>
    </p:spTree>
    <p:extLst>
      <p:ext uri="{BB962C8B-B14F-4D97-AF65-F5344CB8AC3E}">
        <p14:creationId xmlns:p14="http://schemas.microsoft.com/office/powerpoint/2010/main" val="1451049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13E99A0-5A01-41BA-AC39-BB8F130969B5}" type="datetimeFigureOut">
              <a:rPr lang="en-US" smtClean="0"/>
              <a:pPr/>
              <a:t>10/10/2019</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458BEC4D-D1F7-4625-B0BA-2126EAFE9E6D}" type="slidenum">
              <a:rPr lang="en-US" smtClean="0"/>
              <a:pPr/>
              <a:t>‹#›</a:t>
            </a:fld>
            <a:endParaRPr lang="en-US" dirty="0"/>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85372" indent="-302066" eaLnBrk="0" hangingPunct="0">
              <a:spcBef>
                <a:spcPct val="30000"/>
              </a:spcBef>
              <a:defRPr sz="1300">
                <a:solidFill>
                  <a:schemeClr val="tx1"/>
                </a:solidFill>
                <a:latin typeface="Arial" charset="0"/>
              </a:defRPr>
            </a:lvl2pPr>
            <a:lvl3pPr marL="1208265" indent="-241653" eaLnBrk="0" hangingPunct="0">
              <a:spcBef>
                <a:spcPct val="30000"/>
              </a:spcBef>
              <a:defRPr sz="1300">
                <a:solidFill>
                  <a:schemeClr val="tx1"/>
                </a:solidFill>
                <a:latin typeface="Arial" charset="0"/>
              </a:defRPr>
            </a:lvl3pPr>
            <a:lvl4pPr marL="1691571" indent="-241653" eaLnBrk="0" hangingPunct="0">
              <a:spcBef>
                <a:spcPct val="30000"/>
              </a:spcBef>
              <a:defRPr sz="1300">
                <a:solidFill>
                  <a:schemeClr val="tx1"/>
                </a:solidFill>
                <a:latin typeface="Arial" charset="0"/>
              </a:defRPr>
            </a:lvl4pPr>
            <a:lvl5pPr marL="2174878" indent="-241653" eaLnBrk="0" hangingPunct="0">
              <a:spcBef>
                <a:spcPct val="30000"/>
              </a:spcBef>
              <a:defRPr sz="1300">
                <a:solidFill>
                  <a:schemeClr val="tx1"/>
                </a:solidFill>
                <a:latin typeface="Arial" charset="0"/>
              </a:defRPr>
            </a:lvl5pPr>
            <a:lvl6pPr marL="2658184" indent="-241653" eaLnBrk="0" fontAlgn="base" hangingPunct="0">
              <a:spcBef>
                <a:spcPct val="30000"/>
              </a:spcBef>
              <a:spcAft>
                <a:spcPct val="0"/>
              </a:spcAft>
              <a:defRPr sz="1300">
                <a:solidFill>
                  <a:schemeClr val="tx1"/>
                </a:solidFill>
                <a:latin typeface="Arial" charset="0"/>
              </a:defRPr>
            </a:lvl6pPr>
            <a:lvl7pPr marL="3141490" indent="-241653" eaLnBrk="0" fontAlgn="base" hangingPunct="0">
              <a:spcBef>
                <a:spcPct val="30000"/>
              </a:spcBef>
              <a:spcAft>
                <a:spcPct val="0"/>
              </a:spcAft>
              <a:defRPr sz="1300">
                <a:solidFill>
                  <a:schemeClr val="tx1"/>
                </a:solidFill>
                <a:latin typeface="Arial" charset="0"/>
              </a:defRPr>
            </a:lvl7pPr>
            <a:lvl8pPr marL="3624796" indent="-241653" eaLnBrk="0" fontAlgn="base" hangingPunct="0">
              <a:spcBef>
                <a:spcPct val="30000"/>
              </a:spcBef>
              <a:spcAft>
                <a:spcPct val="0"/>
              </a:spcAft>
              <a:defRPr sz="1300">
                <a:solidFill>
                  <a:schemeClr val="tx1"/>
                </a:solidFill>
                <a:latin typeface="Arial" charset="0"/>
              </a:defRPr>
            </a:lvl8pPr>
            <a:lvl9pPr marL="4108102" indent="-241653"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dirty="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51585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dirty="0"/>
          </a:p>
        </p:txBody>
      </p:sp>
    </p:spTree>
    <p:extLst>
      <p:ext uri="{BB962C8B-B14F-4D97-AF65-F5344CB8AC3E}">
        <p14:creationId xmlns:p14="http://schemas.microsoft.com/office/powerpoint/2010/main" val="1907780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a:t>
            </a:fld>
            <a:endParaRPr lang="en-US" dirty="0"/>
          </a:p>
        </p:txBody>
      </p:sp>
    </p:spTree>
    <p:extLst>
      <p:ext uri="{BB962C8B-B14F-4D97-AF65-F5344CB8AC3E}">
        <p14:creationId xmlns:p14="http://schemas.microsoft.com/office/powerpoint/2010/main" val="4093593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dirty="0"/>
          </a:p>
        </p:txBody>
      </p:sp>
    </p:spTree>
    <p:extLst>
      <p:ext uri="{BB962C8B-B14F-4D97-AF65-F5344CB8AC3E}">
        <p14:creationId xmlns:p14="http://schemas.microsoft.com/office/powerpoint/2010/main" val="409359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dirty="0"/>
          </a:p>
        </p:txBody>
      </p:sp>
    </p:spTree>
    <p:extLst>
      <p:ext uri="{BB962C8B-B14F-4D97-AF65-F5344CB8AC3E}">
        <p14:creationId xmlns:p14="http://schemas.microsoft.com/office/powerpoint/2010/main" val="247475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dirty="0"/>
          </a:p>
        </p:txBody>
      </p:sp>
    </p:spTree>
    <p:extLst>
      <p:ext uri="{BB962C8B-B14F-4D97-AF65-F5344CB8AC3E}">
        <p14:creationId xmlns:p14="http://schemas.microsoft.com/office/powerpoint/2010/main" val="3680464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dirty="0"/>
          </a:p>
        </p:txBody>
      </p:sp>
    </p:spTree>
    <p:extLst>
      <p:ext uri="{BB962C8B-B14F-4D97-AF65-F5344CB8AC3E}">
        <p14:creationId xmlns:p14="http://schemas.microsoft.com/office/powerpoint/2010/main" val="492696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dirty="0"/>
          </a:p>
        </p:txBody>
      </p:sp>
    </p:spTree>
    <p:extLst>
      <p:ext uri="{BB962C8B-B14F-4D97-AF65-F5344CB8AC3E}">
        <p14:creationId xmlns:p14="http://schemas.microsoft.com/office/powerpoint/2010/main" val="492696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dirty="0"/>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dirty="0"/>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dirty="0"/>
          </a:p>
        </p:txBody>
      </p:sp>
    </p:spTree>
    <p:extLst>
      <p:ext uri="{BB962C8B-B14F-4D97-AF65-F5344CB8AC3E}">
        <p14:creationId xmlns:p14="http://schemas.microsoft.com/office/powerpoint/2010/main" val="318630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dirty="0"/>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dirty="0"/>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dirty="0"/>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dirty="0"/>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dirty="0"/>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dirty="0"/>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dirty="0"/>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dirty="0"/>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219200"/>
            <a:ext cx="7848600" cy="1600200"/>
          </a:xfrm>
        </p:spPr>
        <p:txBody>
          <a:bodyPr/>
          <a:lstStyle/>
          <a:p>
            <a:pPr eaLnBrk="1" fontAlgn="auto" hangingPunct="1">
              <a:spcAft>
                <a:spcPts val="0"/>
              </a:spcAft>
              <a:defRPr/>
            </a:pPr>
            <a:r>
              <a:rPr lang="en-US" altLang="en-US" dirty="0"/>
              <a:t>Properties of Matter Lesson 1b</a:t>
            </a:r>
          </a:p>
        </p:txBody>
      </p:sp>
      <p:sp>
        <p:nvSpPr>
          <p:cNvPr id="8195" name="Rectangle 3"/>
          <p:cNvSpPr>
            <a:spLocks noGrp="1" noChangeArrowheads="1"/>
          </p:cNvSpPr>
          <p:nvPr>
            <p:ph type="subTitle" idx="1"/>
          </p:nvPr>
        </p:nvSpPr>
        <p:spPr>
          <a:xfrm>
            <a:off x="685800" y="3505200"/>
            <a:ext cx="7543800" cy="2209800"/>
          </a:xfrm>
        </p:spPr>
        <p:txBody>
          <a:bodyPr rtlCol="0">
            <a:normAutofit/>
          </a:bodyPr>
          <a:lstStyle/>
          <a:p>
            <a:pPr eaLnBrk="1" fontAlgn="auto" hangingPunct="1">
              <a:lnSpc>
                <a:spcPct val="80000"/>
              </a:lnSpc>
              <a:spcAft>
                <a:spcPts val="0"/>
              </a:spcAft>
              <a:defRPr/>
            </a:pPr>
            <a:r>
              <a:rPr lang="en-US" altLang="en-US" sz="4000" dirty="0">
                <a:solidFill>
                  <a:srgbClr val="0070C0"/>
                </a:solidFill>
              </a:rPr>
              <a:t>What Changes in Matter Can We See?</a:t>
            </a:r>
            <a:endParaRPr lang="en-US" sz="4000" dirty="0">
              <a:solidFill>
                <a:srgbClr val="0070C0"/>
              </a:solidFill>
            </a:endParaRPr>
          </a:p>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pic>
        <p:nvPicPr>
          <p:cNvPr id="5" name="Picture 4" descr="Noyce Logo copy.png"/>
          <p:cNvPicPr/>
          <p:nvPr/>
        </p:nvPicPr>
        <p:blipFill>
          <a:blip r:embed="rId3" cstate="print"/>
          <a:stretch>
            <a:fillRect/>
          </a:stretch>
        </p:blipFill>
        <p:spPr>
          <a:xfrm>
            <a:off x="1219200" y="49530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76600" y="50292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49530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0" y="5029200"/>
            <a:ext cx="1439636" cy="590251"/>
          </a:xfrm>
          <a:prstGeom prst="rect">
            <a:avLst/>
          </a:prstGeom>
        </p:spPr>
      </p:pic>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Next Time</a:t>
            </a:r>
          </a:p>
        </p:txBody>
      </p:sp>
      <p:sp>
        <p:nvSpPr>
          <p:cNvPr id="3" name="Content Placeholder 2"/>
          <p:cNvSpPr>
            <a:spLocks noGrp="1"/>
          </p:cNvSpPr>
          <p:nvPr>
            <p:ph idx="1"/>
          </p:nvPr>
        </p:nvSpPr>
        <p:spPr>
          <a:xfrm>
            <a:off x="685800" y="1257300"/>
            <a:ext cx="8001000" cy="5105400"/>
          </a:xfrm>
        </p:spPr>
        <p:txBody>
          <a:bodyPr/>
          <a:lstStyle/>
          <a:p>
            <a:pPr marL="0" indent="0">
              <a:buNone/>
            </a:pPr>
            <a:r>
              <a:rPr lang="en-US" sz="3200" dirty="0"/>
              <a:t>Why does matter change from a solid to a liquid or from a liquid to a solid? </a:t>
            </a:r>
            <a:r>
              <a:rPr lang="en-US" sz="3600" dirty="0"/>
              <a:t> </a:t>
            </a:r>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r>
              <a:rPr lang="en-US" sz="3200" dirty="0"/>
              <a:t>Next time, we’ll explore more about what heat has to do with changes in matter.</a:t>
            </a:r>
          </a:p>
        </p:txBody>
      </p:sp>
      <p:sp>
        <p:nvSpPr>
          <p:cNvPr id="4" name="AutoShape 2" descr="Image result for ice cube melting"/>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ice cube melting"/>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ice cube melting"/>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667000"/>
            <a:ext cx="46482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2">
            <a:extLst>
              <a:ext uri="{FF2B5EF4-FFF2-40B4-BE49-F238E27FC236}">
                <a16:creationId xmlns:a16="http://schemas.microsoft.com/office/drawing/2014/main" id="{F4FEF2CB-538F-4BBA-9E65-79B805AEDDFF}"/>
              </a:ext>
            </a:extLst>
          </p:cNvPr>
          <p:cNvSpPr txBox="1"/>
          <p:nvPr/>
        </p:nvSpPr>
        <p:spPr>
          <a:xfrm>
            <a:off x="5706723" y="4953000"/>
            <a:ext cx="1151277"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latin typeface="Calibri" panose="020F0502020204030204" pitchFamily="34" charset="0"/>
                <a:cs typeface="Calibri" panose="020F0502020204030204" pitchFamily="34" charset="0"/>
              </a:rPr>
              <a:t>Photo courtesy of BSCS</a:t>
            </a:r>
          </a:p>
        </p:txBody>
      </p:sp>
    </p:spTree>
    <p:extLst>
      <p:ext uri="{BB962C8B-B14F-4D97-AF65-F5344CB8AC3E}">
        <p14:creationId xmlns:p14="http://schemas.microsoft.com/office/powerpoint/2010/main" val="1414156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What Have We Learned about Matter?</a:t>
            </a:r>
          </a:p>
        </p:txBody>
      </p:sp>
      <p:sp>
        <p:nvSpPr>
          <p:cNvPr id="3" name="Content Placeholder 2"/>
          <p:cNvSpPr>
            <a:spLocks noGrp="1"/>
          </p:cNvSpPr>
          <p:nvPr>
            <p:ph idx="1"/>
          </p:nvPr>
        </p:nvSpPr>
        <p:spPr>
          <a:xfrm>
            <a:off x="685800" y="1447800"/>
            <a:ext cx="8001000" cy="5105400"/>
          </a:xfrm>
        </p:spPr>
        <p:txBody>
          <a:bodyPr/>
          <a:lstStyle/>
          <a:p>
            <a:pPr marL="365760" indent="-365760">
              <a:spcBef>
                <a:spcPts val="600"/>
              </a:spcBef>
            </a:pPr>
            <a:r>
              <a:rPr lang="en-US" sz="2800" dirty="0">
                <a:solidFill>
                  <a:srgbClr val="000000"/>
                </a:solidFill>
              </a:rPr>
              <a:t>Matter can change </a:t>
            </a:r>
            <a:br>
              <a:rPr lang="en-US" sz="2800" dirty="0">
                <a:solidFill>
                  <a:srgbClr val="000000"/>
                </a:solidFill>
              </a:rPr>
            </a:br>
            <a:r>
              <a:rPr lang="en-US" sz="2800" dirty="0">
                <a:solidFill>
                  <a:srgbClr val="000000"/>
                </a:solidFill>
              </a:rPr>
              <a:t>from a solid to a </a:t>
            </a:r>
            <a:br>
              <a:rPr lang="en-US" sz="2800" dirty="0">
                <a:solidFill>
                  <a:srgbClr val="000000"/>
                </a:solidFill>
              </a:rPr>
            </a:br>
            <a:r>
              <a:rPr lang="en-US" sz="2800" dirty="0">
                <a:solidFill>
                  <a:srgbClr val="000000"/>
                </a:solidFill>
              </a:rPr>
              <a:t>liquid.  We saw </a:t>
            </a:r>
            <a:br>
              <a:rPr lang="en-US" sz="2800" dirty="0">
                <a:solidFill>
                  <a:srgbClr val="000000"/>
                </a:solidFill>
              </a:rPr>
            </a:br>
            <a:r>
              <a:rPr lang="en-US" sz="2800" dirty="0">
                <a:solidFill>
                  <a:srgbClr val="000000"/>
                </a:solidFill>
              </a:rPr>
              <a:t>solid butter change</a:t>
            </a:r>
            <a:br>
              <a:rPr lang="en-US" sz="2800" dirty="0">
                <a:solidFill>
                  <a:srgbClr val="000000"/>
                </a:solidFill>
              </a:rPr>
            </a:br>
            <a:r>
              <a:rPr lang="en-US" sz="2800" dirty="0">
                <a:solidFill>
                  <a:srgbClr val="000000"/>
                </a:solidFill>
              </a:rPr>
              <a:t>to melted butter. </a:t>
            </a:r>
            <a:br>
              <a:rPr lang="en-US" sz="2800" dirty="0">
                <a:solidFill>
                  <a:srgbClr val="000000"/>
                </a:solidFill>
              </a:rPr>
            </a:br>
            <a:r>
              <a:rPr lang="en-US" sz="2800" dirty="0">
                <a:solidFill>
                  <a:srgbClr val="000000"/>
                </a:solidFill>
              </a:rPr>
              <a:t>We also saw ice </a:t>
            </a:r>
            <a:br>
              <a:rPr lang="en-US" sz="2800" dirty="0">
                <a:solidFill>
                  <a:srgbClr val="000000"/>
                </a:solidFill>
              </a:rPr>
            </a:br>
            <a:r>
              <a:rPr lang="en-US" sz="2800" dirty="0">
                <a:solidFill>
                  <a:srgbClr val="000000"/>
                </a:solidFill>
              </a:rPr>
              <a:t>change to liquid water.</a:t>
            </a:r>
          </a:p>
          <a:p>
            <a:pPr marL="365760" indent="-365760">
              <a:spcBef>
                <a:spcPts val="1200"/>
              </a:spcBef>
            </a:pPr>
            <a:r>
              <a:rPr lang="en-US" sz="2800" dirty="0">
                <a:solidFill>
                  <a:srgbClr val="000000"/>
                </a:solidFill>
              </a:rPr>
              <a:t>We agreed that adding heat caused this change in matter. We also agreed that we can change water back to ice and melted butter and back to solid butter by taking away heat and cooling the matter.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676400"/>
            <a:ext cx="4724400" cy="11811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2971800"/>
            <a:ext cx="4800600" cy="944880"/>
          </a:xfrm>
          <a:prstGeom prst="rect">
            <a:avLst/>
          </a:prstGeom>
        </p:spPr>
      </p:pic>
      <p:sp>
        <p:nvSpPr>
          <p:cNvPr id="6" name="TextBox 2">
            <a:extLst>
              <a:ext uri="{FF2B5EF4-FFF2-40B4-BE49-F238E27FC236}">
                <a16:creationId xmlns:a16="http://schemas.microsoft.com/office/drawing/2014/main" id="{466770B0-6C5A-4BD6-AFA5-6B094C8B65DF}"/>
              </a:ext>
            </a:extLst>
          </p:cNvPr>
          <p:cNvSpPr txBox="1"/>
          <p:nvPr/>
        </p:nvSpPr>
        <p:spPr>
          <a:xfrm>
            <a:off x="7848600" y="6566356"/>
            <a:ext cx="1191352"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Calibri" panose="020F0502020204030204" pitchFamily="34" charset="0"/>
                <a:cs typeface="Calibri" panose="020F0502020204030204" pitchFamily="34" charset="0"/>
              </a:rPr>
              <a:t>Photos courtesy of BSCS</a:t>
            </a:r>
          </a:p>
        </p:txBody>
      </p:sp>
    </p:spTree>
    <p:extLst>
      <p:ext uri="{BB962C8B-B14F-4D97-AF65-F5344CB8AC3E}">
        <p14:creationId xmlns:p14="http://schemas.microsoft.com/office/powerpoint/2010/main" val="1163704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Today’s Focus Question</a:t>
            </a:r>
          </a:p>
        </p:txBody>
      </p:sp>
      <p:sp>
        <p:nvSpPr>
          <p:cNvPr id="3" name="Content Placeholder 2"/>
          <p:cNvSpPr>
            <a:spLocks noGrp="1"/>
          </p:cNvSpPr>
          <p:nvPr>
            <p:ph idx="1"/>
          </p:nvPr>
        </p:nvSpPr>
        <p:spPr>
          <a:xfrm>
            <a:off x="609600" y="1524000"/>
            <a:ext cx="8077200" cy="4876800"/>
          </a:xfrm>
        </p:spPr>
        <p:txBody>
          <a:bodyPr/>
          <a:lstStyle/>
          <a:p>
            <a:pPr marL="0" indent="0">
              <a:buNone/>
            </a:pPr>
            <a:r>
              <a:rPr lang="en-US" sz="3200" dirty="0"/>
              <a:t>What changes in matter can we see? </a:t>
            </a:r>
          </a:p>
        </p:txBody>
      </p:sp>
    </p:spTree>
    <p:extLst>
      <p:ext uri="{BB962C8B-B14F-4D97-AF65-F5344CB8AC3E}">
        <p14:creationId xmlns:p14="http://schemas.microsoft.com/office/powerpoint/2010/main" val="684012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Investigating Changes in Matter</a:t>
            </a:r>
          </a:p>
        </p:txBody>
      </p:sp>
      <p:sp>
        <p:nvSpPr>
          <p:cNvPr id="3" name="Content Placeholder 2"/>
          <p:cNvSpPr>
            <a:spLocks noGrp="1"/>
          </p:cNvSpPr>
          <p:nvPr>
            <p:ph idx="1"/>
          </p:nvPr>
        </p:nvSpPr>
        <p:spPr>
          <a:xfrm>
            <a:off x="762000" y="1600200"/>
            <a:ext cx="7924800" cy="4876800"/>
          </a:xfrm>
        </p:spPr>
        <p:txBody>
          <a:bodyPr/>
          <a:lstStyle/>
          <a:p>
            <a:pPr marL="365760" indent="-365760">
              <a:spcBef>
                <a:spcPts val="1200"/>
              </a:spcBef>
              <a:spcAft>
                <a:spcPts val="0"/>
              </a:spcAft>
            </a:pPr>
            <a:r>
              <a:rPr lang="en-US" sz="3200" dirty="0"/>
              <a:t>Why are we visiting different stations?</a:t>
            </a:r>
          </a:p>
          <a:p>
            <a:pPr marL="365760" indent="-365760">
              <a:spcBef>
                <a:spcPts val="1200"/>
              </a:spcBef>
              <a:spcAft>
                <a:spcPts val="0"/>
              </a:spcAft>
            </a:pPr>
            <a:r>
              <a:rPr lang="en-US" sz="3200" dirty="0"/>
              <a:t>What are we observing?</a:t>
            </a:r>
          </a:p>
        </p:txBody>
      </p:sp>
    </p:spTree>
    <p:extLst>
      <p:ext uri="{BB962C8B-B14F-4D97-AF65-F5344CB8AC3E}">
        <p14:creationId xmlns:p14="http://schemas.microsoft.com/office/powerpoint/2010/main" val="266115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Investigating Changes in Matter</a:t>
            </a:r>
          </a:p>
        </p:txBody>
      </p:sp>
      <p:sp>
        <p:nvSpPr>
          <p:cNvPr id="3" name="Content Placeholder 2"/>
          <p:cNvSpPr>
            <a:spLocks noGrp="1"/>
          </p:cNvSpPr>
          <p:nvPr>
            <p:ph idx="1"/>
          </p:nvPr>
        </p:nvSpPr>
        <p:spPr>
          <a:xfrm>
            <a:off x="762000" y="1600200"/>
            <a:ext cx="7924800" cy="4876800"/>
          </a:xfrm>
        </p:spPr>
        <p:txBody>
          <a:bodyPr/>
          <a:lstStyle/>
          <a:p>
            <a:pPr marL="365760" lvl="0" indent="-365760">
              <a:spcBef>
                <a:spcPts val="1200"/>
              </a:spcBef>
              <a:spcAft>
                <a:spcPts val="0"/>
              </a:spcAft>
              <a:buFont typeface="+mj-lt"/>
              <a:buAutoNum type="arabicPeriod"/>
            </a:pPr>
            <a:r>
              <a:rPr lang="en-US" sz="3200" dirty="0"/>
              <a:t>At each new station, review the questions on the card:</a:t>
            </a:r>
          </a:p>
          <a:p>
            <a:pPr marL="731520" lvl="0" indent="-365760">
              <a:spcBef>
                <a:spcPts val="1200"/>
              </a:spcBef>
              <a:spcAft>
                <a:spcPts val="0"/>
              </a:spcAft>
            </a:pPr>
            <a:r>
              <a:rPr lang="en-US" sz="3200" dirty="0"/>
              <a:t>What change in matter do you see?</a:t>
            </a:r>
          </a:p>
          <a:p>
            <a:pPr marL="731520" lvl="0" indent="-365760">
              <a:spcBef>
                <a:spcPts val="600"/>
              </a:spcBef>
              <a:spcAft>
                <a:spcPts val="0"/>
              </a:spcAft>
            </a:pPr>
            <a:r>
              <a:rPr lang="en-US" sz="3200" dirty="0"/>
              <a:t>What do you think caused the change? </a:t>
            </a:r>
          </a:p>
          <a:p>
            <a:pPr marL="731520" lvl="0" indent="-365760">
              <a:spcBef>
                <a:spcPts val="600"/>
              </a:spcBef>
              <a:spcAft>
                <a:spcPts val="0"/>
              </a:spcAft>
            </a:pPr>
            <a:r>
              <a:rPr lang="en-US" sz="3200" dirty="0"/>
              <a:t>Could you ever reverse the change you see?  </a:t>
            </a:r>
          </a:p>
          <a:p>
            <a:pPr marL="365760" lvl="0" indent="-365760">
              <a:spcBef>
                <a:spcPts val="1200"/>
              </a:spcBef>
              <a:spcAft>
                <a:spcPts val="0"/>
              </a:spcAft>
              <a:buFont typeface="+mj-lt"/>
              <a:buAutoNum type="arabicPeriod" startAt="2"/>
            </a:pPr>
            <a:r>
              <a:rPr lang="en-US" sz="3200" b="1" dirty="0"/>
              <a:t>Look carefully </a:t>
            </a:r>
            <a:r>
              <a:rPr lang="en-US" sz="3200" dirty="0"/>
              <a:t>at the matter and talk about these questions as a team. Some of the changes might surprise you!</a:t>
            </a:r>
          </a:p>
        </p:txBody>
      </p:sp>
    </p:spTree>
    <p:extLst>
      <p:ext uri="{BB962C8B-B14F-4D97-AF65-F5344CB8AC3E}">
        <p14:creationId xmlns:p14="http://schemas.microsoft.com/office/powerpoint/2010/main" val="26611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Our Data Table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9886512"/>
              </p:ext>
            </p:extLst>
          </p:nvPr>
        </p:nvGraphicFramePr>
        <p:xfrm>
          <a:off x="533400" y="1600200"/>
          <a:ext cx="8124823" cy="4724398"/>
        </p:xfrm>
        <a:graphic>
          <a:graphicData uri="http://schemas.openxmlformats.org/drawingml/2006/table">
            <a:tbl>
              <a:tblPr firstRow="1" bandRow="1">
                <a:tableStyleId>{5C22544A-7EE6-4342-B048-85BDC9FD1C3A}</a:tableStyleId>
              </a:tblPr>
              <a:tblGrid>
                <a:gridCol w="1085196">
                  <a:extLst>
                    <a:ext uri="{9D8B030D-6E8A-4147-A177-3AD203B41FA5}">
                      <a16:colId xmlns:a16="http://schemas.microsoft.com/office/drawing/2014/main" val="2486821785"/>
                    </a:ext>
                  </a:extLst>
                </a:gridCol>
                <a:gridCol w="2963059">
                  <a:extLst>
                    <a:ext uri="{9D8B030D-6E8A-4147-A177-3AD203B41FA5}">
                      <a16:colId xmlns:a16="http://schemas.microsoft.com/office/drawing/2014/main" val="2629034367"/>
                    </a:ext>
                  </a:extLst>
                </a:gridCol>
                <a:gridCol w="2038284">
                  <a:extLst>
                    <a:ext uri="{9D8B030D-6E8A-4147-A177-3AD203B41FA5}">
                      <a16:colId xmlns:a16="http://schemas.microsoft.com/office/drawing/2014/main" val="4052646711"/>
                    </a:ext>
                  </a:extLst>
                </a:gridCol>
                <a:gridCol w="2038284">
                  <a:extLst>
                    <a:ext uri="{9D8B030D-6E8A-4147-A177-3AD203B41FA5}">
                      <a16:colId xmlns:a16="http://schemas.microsoft.com/office/drawing/2014/main" val="1506637309"/>
                    </a:ext>
                  </a:extLst>
                </a:gridCol>
              </a:tblGrid>
              <a:tr h="703634">
                <a:tc>
                  <a:txBody>
                    <a:bodyPr/>
                    <a:lstStyle/>
                    <a:p>
                      <a:endParaRPr lang="en-US" dirty="0"/>
                    </a:p>
                    <a:p>
                      <a:pPr algn="ctr"/>
                      <a:r>
                        <a:rPr lang="en-US" dirty="0"/>
                        <a:t>Station</a:t>
                      </a:r>
                    </a:p>
                  </a:txBody>
                  <a:tcPr/>
                </a:tc>
                <a:tc>
                  <a:txBody>
                    <a:bodyPr/>
                    <a:lstStyle/>
                    <a:p>
                      <a:pPr algn="ctr"/>
                      <a:r>
                        <a:rPr lang="en-US" dirty="0"/>
                        <a:t>Describe the </a:t>
                      </a:r>
                      <a:br>
                        <a:rPr lang="en-US" dirty="0"/>
                      </a:br>
                      <a:r>
                        <a:rPr lang="en-US" dirty="0"/>
                        <a:t>Change in Matter</a:t>
                      </a:r>
                    </a:p>
                  </a:txBody>
                  <a:tcPr/>
                </a:tc>
                <a:tc>
                  <a:txBody>
                    <a:bodyPr/>
                    <a:lstStyle/>
                    <a:p>
                      <a:pPr algn="ctr"/>
                      <a:r>
                        <a:rPr lang="en-US" dirty="0"/>
                        <a:t>What Caused This Change?</a:t>
                      </a:r>
                    </a:p>
                  </a:txBody>
                  <a:tcPr/>
                </a:tc>
                <a:tc>
                  <a:txBody>
                    <a:bodyPr/>
                    <a:lstStyle/>
                    <a:p>
                      <a:pPr algn="ctr"/>
                      <a:r>
                        <a:rPr lang="en-US" dirty="0"/>
                        <a:t>Is it </a:t>
                      </a:r>
                      <a:br>
                        <a:rPr lang="en-US" dirty="0"/>
                      </a:br>
                      <a:r>
                        <a:rPr lang="en-US" dirty="0"/>
                        <a:t>Reversible?</a:t>
                      </a:r>
                    </a:p>
                  </a:txBody>
                  <a:tcPr/>
                </a:tc>
                <a:extLst>
                  <a:ext uri="{0D108BD9-81ED-4DB2-BD59-A6C34878D82A}">
                    <a16:rowId xmlns:a16="http://schemas.microsoft.com/office/drawing/2014/main" val="1200825784"/>
                  </a:ext>
                </a:extLst>
              </a:tr>
              <a:tr h="1005191">
                <a:tc>
                  <a:txBody>
                    <a:bodyPr/>
                    <a:lstStyle/>
                    <a:p>
                      <a:pPr algn="ctr"/>
                      <a:endParaRPr lang="en-US" dirty="0"/>
                    </a:p>
                    <a:p>
                      <a:pPr algn="ctr"/>
                      <a:r>
                        <a:rPr lang="en-US" dirty="0"/>
                        <a:t>1</a:t>
                      </a:r>
                    </a:p>
                    <a:p>
                      <a:pPr algn="ct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4308818"/>
                  </a:ext>
                </a:extLst>
              </a:tr>
              <a:tr h="1005191">
                <a:tc>
                  <a:txBody>
                    <a:bodyPr/>
                    <a:lstStyle/>
                    <a:p>
                      <a:pPr algn="ctr"/>
                      <a:endParaRPr lang="en-US" dirty="0"/>
                    </a:p>
                    <a:p>
                      <a:pPr algn="ctr"/>
                      <a:r>
                        <a:rPr lang="en-US" dirty="0"/>
                        <a:t>2</a:t>
                      </a:r>
                    </a:p>
                    <a:p>
                      <a:pPr algn="ct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81852029"/>
                  </a:ext>
                </a:extLst>
              </a:tr>
              <a:tr h="1005191">
                <a:tc>
                  <a:txBody>
                    <a:bodyPr/>
                    <a:lstStyle/>
                    <a:p>
                      <a:pPr algn="ctr"/>
                      <a:endParaRPr lang="en-US" dirty="0"/>
                    </a:p>
                    <a:p>
                      <a:pPr algn="ctr"/>
                      <a:r>
                        <a:rPr lang="en-US" dirty="0"/>
                        <a:t>3</a:t>
                      </a:r>
                    </a:p>
                    <a:p>
                      <a:pPr algn="ct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497074498"/>
                  </a:ext>
                </a:extLst>
              </a:tr>
              <a:tr h="1005191">
                <a:tc>
                  <a:txBody>
                    <a:bodyPr/>
                    <a:lstStyle/>
                    <a:p>
                      <a:pPr algn="ctr"/>
                      <a:endParaRPr lang="en-US" dirty="0"/>
                    </a:p>
                    <a:p>
                      <a:pPr algn="ctr"/>
                      <a:r>
                        <a:rPr lang="en-US" dirty="0"/>
                        <a:t>4</a:t>
                      </a:r>
                    </a:p>
                    <a:p>
                      <a:pPr algn="ct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63759031"/>
                  </a:ext>
                </a:extLst>
              </a:tr>
            </a:tbl>
          </a:graphicData>
        </a:graphic>
      </p:graphicFrame>
    </p:spTree>
    <p:extLst>
      <p:ext uri="{BB962C8B-B14F-4D97-AF65-F5344CB8AC3E}">
        <p14:creationId xmlns:p14="http://schemas.microsoft.com/office/powerpoint/2010/main" val="4109582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Let’s Summarize!</a:t>
            </a:r>
          </a:p>
        </p:txBody>
      </p:sp>
      <p:sp>
        <p:nvSpPr>
          <p:cNvPr id="3" name="Content Placeholder 2"/>
          <p:cNvSpPr>
            <a:spLocks noGrp="1"/>
          </p:cNvSpPr>
          <p:nvPr>
            <p:ph idx="1"/>
          </p:nvPr>
        </p:nvSpPr>
        <p:spPr>
          <a:xfrm>
            <a:off x="533400" y="1524000"/>
            <a:ext cx="8077200" cy="4876800"/>
          </a:xfrm>
        </p:spPr>
        <p:txBody>
          <a:bodyPr/>
          <a:lstStyle/>
          <a:p>
            <a:pPr marL="0" lvl="0" indent="0">
              <a:buClr>
                <a:srgbClr val="93A299"/>
              </a:buClr>
              <a:buNone/>
            </a:pPr>
            <a:r>
              <a:rPr lang="en-US" sz="3200" b="1" dirty="0"/>
              <a:t>Our focus question: </a:t>
            </a:r>
            <a:r>
              <a:rPr lang="en-US" sz="3200" i="1" dirty="0"/>
              <a:t>What changes in matter can we see?</a:t>
            </a:r>
            <a:r>
              <a:rPr lang="en-US" sz="3200" dirty="0"/>
              <a:t> </a:t>
            </a:r>
          </a:p>
          <a:p>
            <a:pPr marL="0" lvl="0" indent="0">
              <a:spcBef>
                <a:spcPts val="2400"/>
              </a:spcBef>
              <a:buClr>
                <a:srgbClr val="93A299"/>
              </a:buClr>
              <a:buNone/>
            </a:pPr>
            <a:r>
              <a:rPr lang="en-US" sz="3200" b="1" dirty="0"/>
              <a:t>Sentence starters:</a:t>
            </a:r>
          </a:p>
          <a:p>
            <a:pPr marL="365760" indent="-365760">
              <a:spcBef>
                <a:spcPts val="600"/>
              </a:spcBef>
            </a:pPr>
            <a:r>
              <a:rPr lang="en-US" sz="3200" i="1" dirty="0"/>
              <a:t>The matter I saw started out as _________ and changed to _________. </a:t>
            </a:r>
          </a:p>
          <a:p>
            <a:pPr marL="365760" indent="-365760">
              <a:spcBef>
                <a:spcPts val="1200"/>
              </a:spcBef>
            </a:pPr>
            <a:r>
              <a:rPr lang="en-US" sz="3200" i="1" dirty="0"/>
              <a:t>I think ___________ caused the change.</a:t>
            </a:r>
          </a:p>
          <a:p>
            <a:pPr marL="365760" indent="-365760">
              <a:spcBef>
                <a:spcPts val="1200"/>
              </a:spcBef>
            </a:pPr>
            <a:r>
              <a:rPr lang="en-US" sz="3200" i="1" dirty="0"/>
              <a:t>I think I [can/can’t] change this matter back to the way it was before because _________</a:t>
            </a:r>
            <a:r>
              <a:rPr lang="en-US" sz="3200" i="1" dirty="0">
                <a:solidFill>
                  <a:srgbClr val="292934"/>
                </a:solidFill>
              </a:rPr>
              <a:t>.</a:t>
            </a:r>
            <a:endParaRPr lang="en-US" sz="3200" i="1" dirty="0"/>
          </a:p>
        </p:txBody>
      </p:sp>
    </p:spTree>
    <p:extLst>
      <p:ext uri="{BB962C8B-B14F-4D97-AF65-F5344CB8AC3E}">
        <p14:creationId xmlns:p14="http://schemas.microsoft.com/office/powerpoint/2010/main" val="15597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pPr marL="731520"/>
            <a:r>
              <a:rPr lang="en-US" dirty="0"/>
              <a:t>Key Science Ideas about Matter</a:t>
            </a:r>
          </a:p>
        </p:txBody>
      </p:sp>
      <p:sp>
        <p:nvSpPr>
          <p:cNvPr id="3" name="Content Placeholder 2"/>
          <p:cNvSpPr>
            <a:spLocks noGrp="1"/>
          </p:cNvSpPr>
          <p:nvPr>
            <p:ph idx="1"/>
          </p:nvPr>
        </p:nvSpPr>
        <p:spPr>
          <a:xfrm>
            <a:off x="533400" y="1524000"/>
            <a:ext cx="8382000" cy="4724400"/>
          </a:xfrm>
        </p:spPr>
        <p:txBody>
          <a:bodyPr/>
          <a:lstStyle/>
          <a:p>
            <a:pPr marL="365760" indent="-365760">
              <a:spcBef>
                <a:spcPts val="600"/>
              </a:spcBef>
            </a:pPr>
            <a:r>
              <a:rPr lang="en-US" sz="3200" dirty="0">
                <a:solidFill>
                  <a:srgbClr val="000000"/>
                </a:solidFill>
              </a:rPr>
              <a:t>Matter takes up space and has weight. </a:t>
            </a:r>
            <a:endParaRPr lang="en-US" sz="3200" dirty="0"/>
          </a:p>
          <a:p>
            <a:pPr marL="365760" indent="-365760">
              <a:spcBef>
                <a:spcPts val="1200"/>
              </a:spcBef>
            </a:pPr>
            <a:r>
              <a:rPr lang="en-US" sz="3200" dirty="0">
                <a:solidFill>
                  <a:srgbClr val="000000"/>
                </a:solidFill>
              </a:rPr>
              <a:t>Matter can change, and we can observe these changes. </a:t>
            </a:r>
            <a:endParaRPr lang="en-US" sz="3200" dirty="0"/>
          </a:p>
          <a:p>
            <a:pPr marL="365760" indent="-365760">
              <a:spcBef>
                <a:spcPts val="1200"/>
              </a:spcBef>
            </a:pPr>
            <a:r>
              <a:rPr lang="en-US" sz="3200" dirty="0">
                <a:solidFill>
                  <a:srgbClr val="000000"/>
                </a:solidFill>
              </a:rPr>
              <a:t>Matter can change from a solid to a liquid when we heat it (like melting butter or ice). </a:t>
            </a:r>
            <a:endParaRPr lang="en-US" sz="3200" dirty="0"/>
          </a:p>
          <a:p>
            <a:pPr marL="365760" indent="-365760">
              <a:spcBef>
                <a:spcPts val="1200"/>
              </a:spcBef>
            </a:pPr>
            <a:r>
              <a:rPr lang="en-US" sz="3200" dirty="0">
                <a:solidFill>
                  <a:srgbClr val="000000"/>
                </a:solidFill>
              </a:rPr>
              <a:t>Matter can change from a liquid to a solid when we take heat away and the matter cools (like liquid water changing to ice). </a:t>
            </a: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85800"/>
            <a:ext cx="685800" cy="685800"/>
          </a:xfrm>
          <a:prstGeom prst="rect">
            <a:avLst/>
          </a:prstGeom>
        </p:spPr>
      </p:pic>
    </p:spTree>
    <p:extLst>
      <p:ext uri="{BB962C8B-B14F-4D97-AF65-F5344CB8AC3E}">
        <p14:creationId xmlns:p14="http://schemas.microsoft.com/office/powerpoint/2010/main" val="191467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pPr marL="731520"/>
            <a:r>
              <a:rPr lang="en-US" dirty="0"/>
              <a:t>Key Science Ideas about Matter</a:t>
            </a:r>
          </a:p>
        </p:txBody>
      </p:sp>
      <p:sp>
        <p:nvSpPr>
          <p:cNvPr id="3" name="Content Placeholder 2"/>
          <p:cNvSpPr>
            <a:spLocks noGrp="1"/>
          </p:cNvSpPr>
          <p:nvPr>
            <p:ph idx="1"/>
          </p:nvPr>
        </p:nvSpPr>
        <p:spPr>
          <a:xfrm>
            <a:off x="533400" y="1600200"/>
            <a:ext cx="8382000" cy="4648200"/>
          </a:xfrm>
        </p:spPr>
        <p:txBody>
          <a:bodyPr/>
          <a:lstStyle/>
          <a:p>
            <a:pPr marL="365760" indent="-365760">
              <a:spcBef>
                <a:spcPts val="1200"/>
              </a:spcBef>
            </a:pPr>
            <a:r>
              <a:rPr lang="en-US" sz="3200" dirty="0">
                <a:solidFill>
                  <a:srgbClr val="000000"/>
                </a:solidFill>
              </a:rPr>
              <a:t>Sometimes matter can change without adding or taking away heat (like the baking soda and vinegar). </a:t>
            </a:r>
            <a:endParaRPr lang="en-US" sz="3200" dirty="0"/>
          </a:p>
          <a:p>
            <a:pPr marL="365760" indent="-365760">
              <a:spcBef>
                <a:spcPts val="1200"/>
              </a:spcBef>
            </a:pPr>
            <a:r>
              <a:rPr lang="en-US" sz="3200" dirty="0">
                <a:solidFill>
                  <a:srgbClr val="000000"/>
                </a:solidFill>
              </a:rPr>
              <a:t>Some changes in matter are reversible, and the matter can change back to the way it was before (like water changing back to ice). </a:t>
            </a:r>
          </a:p>
          <a:p>
            <a:pPr marL="365760" indent="-365760">
              <a:spcBef>
                <a:spcPts val="1200"/>
              </a:spcBef>
            </a:pPr>
            <a:r>
              <a:rPr lang="en-US" sz="3200" dirty="0">
                <a:solidFill>
                  <a:srgbClr val="000000"/>
                </a:solidFill>
              </a:rPr>
              <a:t>But sometimes matter can’t change back to the way it was before (like the vinegar and baking soda). </a:t>
            </a:r>
            <a:endParaRPr lang="en-US" sz="3200" dirty="0"/>
          </a:p>
          <a:p>
            <a:pPr marL="182245" indent="-182245"/>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85800"/>
            <a:ext cx="685800" cy="685800"/>
          </a:xfrm>
          <a:prstGeom prst="rect">
            <a:avLst/>
          </a:prstGeom>
        </p:spPr>
      </p:pic>
    </p:spTree>
    <p:extLst>
      <p:ext uri="{BB962C8B-B14F-4D97-AF65-F5344CB8AC3E}">
        <p14:creationId xmlns:p14="http://schemas.microsoft.com/office/powerpoint/2010/main" val="191467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3078</TotalTime>
  <Words>224</Words>
  <Application>Microsoft Office PowerPoint</Application>
  <PresentationFormat>On-screen Show (4:3)</PresentationFormat>
  <Paragraphs>63</Paragraphs>
  <Slides>10</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Clarity</vt:lpstr>
      <vt:lpstr>Properties of Matter Lesson 1b</vt:lpstr>
      <vt:lpstr>What Have We Learned about Matter?</vt:lpstr>
      <vt:lpstr>Today’s Focus Question</vt:lpstr>
      <vt:lpstr>Investigating Changes in Matter</vt:lpstr>
      <vt:lpstr>Investigating Changes in Matter</vt:lpstr>
      <vt:lpstr>Our Data Table</vt:lpstr>
      <vt:lpstr>Let’s Summarize!</vt:lpstr>
      <vt:lpstr>Key Science Ideas about Matter</vt:lpstr>
      <vt:lpstr>Key Science Ideas about Matter</vt:lpstr>
      <vt:lpstr>Next Time</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141</cp:revision>
  <cp:lastPrinted>2018-02-27T23:33:55Z</cp:lastPrinted>
  <dcterms:created xsi:type="dcterms:W3CDTF">2014-06-10T18:20:14Z</dcterms:created>
  <dcterms:modified xsi:type="dcterms:W3CDTF">2019-10-10T16:48:33Z</dcterms:modified>
</cp:coreProperties>
</file>