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handoutMasterIdLst>
    <p:handoutMasterId r:id="rId49"/>
  </p:handoutMasterIdLst>
  <p:sldIdLst>
    <p:sldId id="299" r:id="rId3"/>
    <p:sldId id="335" r:id="rId4"/>
    <p:sldId id="379" r:id="rId5"/>
    <p:sldId id="380" r:id="rId6"/>
    <p:sldId id="313" r:id="rId7"/>
    <p:sldId id="381" r:id="rId8"/>
    <p:sldId id="382" r:id="rId9"/>
    <p:sldId id="383" r:id="rId10"/>
    <p:sldId id="384" r:id="rId11"/>
    <p:sldId id="385" r:id="rId12"/>
    <p:sldId id="386" r:id="rId13"/>
    <p:sldId id="411" r:id="rId14"/>
    <p:sldId id="387" r:id="rId15"/>
    <p:sldId id="388" r:id="rId16"/>
    <p:sldId id="389" r:id="rId17"/>
    <p:sldId id="390" r:id="rId18"/>
    <p:sldId id="391" r:id="rId19"/>
    <p:sldId id="392" r:id="rId20"/>
    <p:sldId id="393" r:id="rId21"/>
    <p:sldId id="412" r:id="rId22"/>
    <p:sldId id="395" r:id="rId23"/>
    <p:sldId id="396" r:id="rId24"/>
    <p:sldId id="397" r:id="rId25"/>
    <p:sldId id="415" r:id="rId26"/>
    <p:sldId id="417" r:id="rId27"/>
    <p:sldId id="416" r:id="rId28"/>
    <p:sldId id="364" r:id="rId29"/>
    <p:sldId id="378" r:id="rId30"/>
    <p:sldId id="418" r:id="rId31"/>
    <p:sldId id="367" r:id="rId32"/>
    <p:sldId id="368" r:id="rId33"/>
    <p:sldId id="369" r:id="rId34"/>
    <p:sldId id="370" r:id="rId35"/>
    <p:sldId id="371" r:id="rId36"/>
    <p:sldId id="372" r:id="rId37"/>
    <p:sldId id="373" r:id="rId38"/>
    <p:sldId id="374" r:id="rId39"/>
    <p:sldId id="419" r:id="rId40"/>
    <p:sldId id="420" r:id="rId41"/>
    <p:sldId id="405" r:id="rId42"/>
    <p:sldId id="413" r:id="rId43"/>
    <p:sldId id="407" r:id="rId44"/>
    <p:sldId id="408" r:id="rId45"/>
    <p:sldId id="409" r:id="rId46"/>
    <p:sldId id="410"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onas" initials="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10" autoAdjust="0"/>
  </p:normalViewPr>
  <p:slideViewPr>
    <p:cSldViewPr>
      <p:cViewPr varScale="1">
        <p:scale>
          <a:sx n="85" d="100"/>
          <a:sy n="85" d="100"/>
        </p:scale>
        <p:origin x="137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1" d="100"/>
          <a:sy n="41" d="100"/>
        </p:scale>
        <p:origin x="-778"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B6589-D77E-4B46-8320-694DFE5C425C}" type="datetimeFigureOut">
              <a:rPr lang="en-US" smtClean="0"/>
              <a:pPr/>
              <a:t>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0F2BF5-3B54-4805-9F06-062C1C4C59F3}" type="slidenum">
              <a:rPr lang="en-US" smtClean="0"/>
              <a:pPr/>
              <a:t>‹#›</a:t>
            </a:fld>
            <a:endParaRPr lang="en-US"/>
          </a:p>
        </p:txBody>
      </p:sp>
    </p:spTree>
    <p:extLst>
      <p:ext uri="{BB962C8B-B14F-4D97-AF65-F5344CB8AC3E}">
        <p14:creationId xmlns:p14="http://schemas.microsoft.com/office/powerpoint/2010/main" val="226844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 </a:t>
            </a:r>
            <a:endParaRPr lang="en-US" altLang="en-US" dirty="0"/>
          </a:p>
        </p:txBody>
      </p:sp>
    </p:spTree>
    <p:extLst>
      <p:ext uri="{BB962C8B-B14F-4D97-AF65-F5344CB8AC3E}">
        <p14:creationId xmlns:p14="http://schemas.microsoft.com/office/powerpoint/2010/main" val="301119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(5 min):</a:t>
            </a:r>
            <a:r>
              <a:rPr lang="en-US" sz="1200" kern="1200" dirty="0">
                <a:solidFill>
                  <a:schemeClr val="tx1"/>
                </a:solidFill>
                <a:latin typeface="+mn-lt"/>
                <a:ea typeface="+mn-ea"/>
                <a:cs typeface="+mn-cs"/>
              </a:rPr>
              <a:t> Divide participants into three small groups or pairs. Assign each group one question to discuss and tell participants to be ready to share their ideas with the entire group.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a:t>
            </a:r>
            <a:r>
              <a:rPr lang="en-US" sz="1200" b="1" u="none" kern="1200" dirty="0">
                <a:solidFill>
                  <a:schemeClr val="tx1"/>
                </a:solidFill>
                <a:latin typeface="+mn-lt"/>
                <a:ea typeface="+mn-ea"/>
                <a:cs typeface="+mn-cs"/>
              </a:rPr>
              <a:t>Emphasize: </a:t>
            </a:r>
            <a:r>
              <a:rPr lang="en-US" sz="1200" u="none" kern="1200" dirty="0">
                <a:solidFill>
                  <a:schemeClr val="tx1"/>
                </a:solidFill>
                <a:latin typeface="+mn-lt"/>
                <a:ea typeface="+mn-ea"/>
                <a:cs typeface="+mn-cs"/>
              </a:rPr>
              <a:t>Pa</a:t>
            </a:r>
            <a:r>
              <a:rPr lang="en-US" sz="1200" kern="1200" dirty="0">
                <a:solidFill>
                  <a:schemeClr val="tx1"/>
                </a:solidFill>
                <a:latin typeface="+mn-lt"/>
                <a:ea typeface="+mn-ea"/>
                <a:cs typeface="+mn-cs"/>
              </a:rPr>
              <a:t>rticipants should use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Quick Reference Tools for Strategies 4 and 5 (PD handout 3.1) to support their responses.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(10 min):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“What did you come up with for the first question?” </a:t>
            </a:r>
          </a:p>
          <a:p>
            <a:endParaRPr lang="en-US" sz="1200" b="1" kern="1200" dirty="0">
              <a:solidFill>
                <a:schemeClr val="tx1"/>
              </a:solidFill>
              <a:latin typeface="+mn-lt"/>
              <a:ea typeface="+mn-ea"/>
              <a:cs typeface="+mn-cs"/>
            </a:endParaRPr>
          </a:p>
          <a:p>
            <a:pPr marL="228600"/>
            <a:r>
              <a:rPr lang="en-US" sz="1200" b="1" kern="1200" dirty="0">
                <a:solidFill>
                  <a:schemeClr val="tx1"/>
                </a:solidFill>
                <a:latin typeface="+mn-lt"/>
                <a:ea typeface="+mn-ea"/>
                <a:cs typeface="+mn-cs"/>
              </a:rPr>
              <a:t>Key ideas for question 1:</a:t>
            </a:r>
            <a:r>
              <a:rPr lang="en-US" sz="1200" kern="1200" dirty="0">
                <a:solidFill>
                  <a:schemeClr val="tx1"/>
                </a:solidFill>
                <a:latin typeface="+mn-lt"/>
                <a:ea typeface="+mn-ea"/>
                <a:cs typeface="+mn-cs"/>
              </a:rPr>
              <a:t> Analysis and interpretation involve moving beyond simply describing observations to </a:t>
            </a:r>
            <a:r>
              <a:rPr lang="en-US" sz="1200" b="1" kern="1200" dirty="0">
                <a:solidFill>
                  <a:schemeClr val="tx1"/>
                </a:solidFill>
                <a:latin typeface="+mn-lt"/>
                <a:ea typeface="+mn-ea"/>
                <a:cs typeface="+mn-cs"/>
              </a:rPr>
              <a:t>doing</a:t>
            </a:r>
            <a:r>
              <a:rPr lang="en-US" sz="1200" kern="1200" dirty="0">
                <a:solidFill>
                  <a:schemeClr val="tx1"/>
                </a:solidFill>
                <a:latin typeface="+mn-lt"/>
                <a:ea typeface="+mn-ea"/>
                <a:cs typeface="+mn-cs"/>
              </a:rPr>
              <a:t> something with the data, including (but not limited to) making comparisons, identifying relationships, and organizing data in ways that will reveal patterns (such as using charts, diagrams, and graphs). </a:t>
            </a:r>
          </a:p>
          <a:p>
            <a:pPr lvl="0"/>
            <a:endParaRPr lang="en-US" sz="1200" kern="1200" dirty="0">
              <a:solidFill>
                <a:schemeClr val="tx1"/>
              </a:solidFill>
              <a:latin typeface="+mn-lt"/>
              <a:ea typeface="+mn-ea"/>
              <a:cs typeface="+mn-cs"/>
            </a:endParaRPr>
          </a:p>
          <a:p>
            <a:pPr marL="320040" lvl="0" indent="-137160">
              <a:buFont typeface="Arial" pitchFamily="34" charset="0"/>
              <a:buChar char="•"/>
            </a:pPr>
            <a:r>
              <a:rPr lang="en-US" sz="1200" kern="1200" dirty="0">
                <a:solidFill>
                  <a:schemeClr val="tx1"/>
                </a:solidFill>
                <a:latin typeface="+mn-lt"/>
                <a:ea typeface="+mn-ea"/>
                <a:cs typeface="+mn-cs"/>
              </a:rPr>
              <a:t>“What did you come up with for the second question?”</a:t>
            </a:r>
          </a:p>
          <a:p>
            <a:endParaRPr lang="en-US" sz="1200" b="1" kern="1200" dirty="0">
              <a:solidFill>
                <a:schemeClr val="tx1"/>
              </a:solidFill>
              <a:latin typeface="+mn-lt"/>
              <a:ea typeface="+mn-ea"/>
              <a:cs typeface="+mn-cs"/>
            </a:endParaRPr>
          </a:p>
          <a:p>
            <a:pPr marL="228600"/>
            <a:r>
              <a:rPr lang="en-US" sz="1200" b="1" kern="1200" dirty="0">
                <a:solidFill>
                  <a:schemeClr val="tx1"/>
                </a:solidFill>
                <a:latin typeface="+mn-lt"/>
                <a:ea typeface="+mn-ea"/>
                <a:cs typeface="+mn-cs"/>
              </a:rPr>
              <a:t>Key ideas for question 2:</a:t>
            </a:r>
            <a:r>
              <a:rPr lang="en-US" sz="1200" kern="1200" dirty="0">
                <a:solidFill>
                  <a:schemeClr val="tx1"/>
                </a:solidFill>
                <a:latin typeface="+mn-lt"/>
                <a:ea typeface="+mn-ea"/>
                <a:cs typeface="+mn-cs"/>
              </a:rPr>
              <a:t> Strategy 4 lays the groundwork for strategy 5. Before we can build a scientific explanation for a specific phenomenon, we need to make some observations, analyze the data to reveal patterns, and organize the data to gather the necessary evidence to support construction of a scientific explanation. A scientific explanation includes a claim that answers the question being studied, evidence that supports the claim, and reasoning that links the claim to the evidence and to science ideas.</a:t>
            </a:r>
          </a:p>
          <a:p>
            <a:pPr lvl="0"/>
            <a:endParaRPr lang="en-US" sz="1200" kern="1200" dirty="0">
              <a:solidFill>
                <a:schemeClr val="tx1"/>
              </a:solidFill>
              <a:latin typeface="+mn-lt"/>
              <a:ea typeface="+mn-ea"/>
              <a:cs typeface="+mn-cs"/>
            </a:endParaRPr>
          </a:p>
          <a:p>
            <a:pPr marL="320040" lvl="0" indent="-137160">
              <a:buFont typeface="Arial" pitchFamily="34" charset="0"/>
              <a:buChar char="•"/>
            </a:pPr>
            <a:r>
              <a:rPr lang="en-US" sz="1200" kern="1200" dirty="0">
                <a:solidFill>
                  <a:schemeClr val="tx1"/>
                </a:solidFill>
                <a:latin typeface="+mn-lt"/>
                <a:ea typeface="+mn-ea"/>
                <a:cs typeface="+mn-cs"/>
              </a:rPr>
              <a:t>“What did you come up with for the third question?”</a:t>
            </a:r>
          </a:p>
          <a:p>
            <a:endParaRPr lang="en-US" sz="1200" b="1" kern="1200" dirty="0">
              <a:solidFill>
                <a:schemeClr val="tx1"/>
              </a:solidFill>
              <a:latin typeface="+mn-lt"/>
              <a:ea typeface="+mn-ea"/>
              <a:cs typeface="+mn-cs"/>
            </a:endParaRPr>
          </a:p>
          <a:p>
            <a:pPr marL="228600"/>
            <a:r>
              <a:rPr lang="en-US" sz="1200" b="1" kern="1200" dirty="0">
                <a:solidFill>
                  <a:schemeClr val="tx1"/>
                </a:solidFill>
                <a:latin typeface="+mn-lt"/>
                <a:ea typeface="+mn-ea"/>
                <a:cs typeface="+mn-cs"/>
              </a:rPr>
              <a:t>Key ideas for question 3:</a:t>
            </a:r>
            <a:r>
              <a:rPr lang="en-US" sz="1200" kern="1200" dirty="0">
                <a:solidFill>
                  <a:schemeClr val="tx1"/>
                </a:solidFill>
                <a:latin typeface="+mn-lt"/>
                <a:ea typeface="+mn-ea"/>
                <a:cs typeface="+mn-cs"/>
              </a:rPr>
              <a:t> A scientific explanation includes a claim that answers the question being studied, evidence that supports the claim, and reasoning that links the claim to the evidence and to science ideas. Scientific argument involves assessing the strength and quality of the evidence and reasoning in different scientific explanations for the same observations and determining which proposed explanation has the best supporting evidence, science ideas, and reasoning.</a:t>
            </a:r>
            <a:r>
              <a:rPr lang="en-US" dirty="0"/>
              <a:t> </a:t>
            </a:r>
          </a:p>
          <a:p>
            <a:pPr marL="228600" indent="-228600">
              <a:buFont typeface="+mj-lt"/>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4776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“Before we view classroom video clips to identify and analyze strategies 4 and 5, we’re going to practice identifying observations, analyses, interpretations, explanations, and arguments from a handout of student statements. Learning to distinguish which strategy students are using in these examples will help us when we review the classroom videos, where the strategies aren’t always as clear cut.”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handout 3.2 in their PD program binders (Practice Identifying Strategies 4 and 5).</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analyze student statements in the handout.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 participants discuss and clarify their analyses of the student statements, encourage them to refer frequently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the Quick Reference Tools handout (PD handout 3.1).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ideal participant responses,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Practice Identifying Strategies 4 and 5.</a:t>
            </a:r>
            <a:r>
              <a:rPr lang="en-US" dirty="0"/>
              <a:t> </a:t>
            </a:r>
            <a:endParaRPr lang="en-US" sz="16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8488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Review</a:t>
            </a:r>
            <a:r>
              <a:rPr lang="en-US" sz="1200" kern="1200" baseline="0" dirty="0">
                <a:solidFill>
                  <a:schemeClr val="tx1"/>
                </a:solidFill>
                <a:latin typeface="+mn-lt"/>
                <a:ea typeface="+mn-ea"/>
                <a:cs typeface="+mn-cs"/>
              </a:rPr>
              <a:t> the focus question that will guide today’s lesson analysis work.</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marL="0" indent="0">
              <a:buNone/>
            </a:pPr>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“Now let’s see if we can recognize students analyzing and interpreting data in a classroom video clip.”</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 </a:t>
            </a:r>
            <a:r>
              <a:rPr lang="en-US" sz="1200" b="0" kern="1200" baseline="0" dirty="0">
                <a:solidFill>
                  <a:schemeClr val="tx1"/>
                </a:solidFill>
                <a:effectLst/>
                <a:latin typeface="+mn-lt"/>
                <a:ea typeface="+mn-ea"/>
                <a:cs typeface="+mn-cs"/>
              </a:rPr>
              <a:t>Review</a:t>
            </a:r>
            <a:r>
              <a:rPr lang="en-US" sz="1200" kern="1200" baseline="0" dirty="0">
                <a:solidFill>
                  <a:schemeClr val="tx1"/>
                </a:solidFill>
                <a:effectLst/>
                <a:latin typeface="+mn-lt"/>
                <a:ea typeface="+mn-ea"/>
                <a:cs typeface="+mn-cs"/>
              </a:rPr>
              <a:t> the lesson context at the top of the transcript for video clip 1 (handout 3.3 in PD binder), making sure participants understand both the content and activity in focus.</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13</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“As we watch the video clip, we’ll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actions that illustrate strategy 4. Be on the lookout for instances where the teacher or the students do something listed on the slide. That’s what we’ll discuss first.”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Show the video clip.</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Individuals: </a:t>
            </a:r>
            <a:r>
              <a:rPr lang="en-US" sz="1200" kern="1200" dirty="0">
                <a:solidFill>
                  <a:schemeClr val="tx1"/>
                </a:solidFill>
                <a:effectLst/>
                <a:latin typeface="+mn-lt"/>
                <a:ea typeface="+mn-ea"/>
                <a:cs typeface="+mn-cs"/>
              </a:rPr>
              <a:t>“Think about the strategy 4 actions listed on the slide.”</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d. </a:t>
            </a:r>
            <a:r>
              <a:rPr lang="en-US" sz="1200" b="1" kern="1200" dirty="0">
                <a:solidFill>
                  <a:schemeClr val="tx1"/>
                </a:solidFill>
                <a:effectLst/>
                <a:latin typeface="+mn-lt"/>
                <a:ea typeface="+mn-ea"/>
                <a:cs typeface="+mn-cs"/>
              </a:rPr>
              <a:t>Whole group:</a:t>
            </a:r>
            <a:r>
              <a:rPr lang="en-US" sz="1200" kern="1200" dirty="0">
                <a:solidFill>
                  <a:schemeClr val="tx1"/>
                </a:solidFill>
                <a:effectLst/>
                <a:latin typeface="+mn-lt"/>
                <a:ea typeface="+mn-ea"/>
                <a:cs typeface="+mn-cs"/>
              </a:rPr>
              <a:t> “Discuss the question on the slide.</a:t>
            </a:r>
            <a:r>
              <a:rPr lang="en-US" sz="1050" kern="1200" dirty="0">
                <a:solidFill>
                  <a:schemeClr val="tx1"/>
                </a:solidFill>
                <a:effectLst/>
                <a:latin typeface="+mn-lt"/>
                <a:ea typeface="+mn-ea"/>
                <a:cs typeface="+mn-cs"/>
              </a:rPr>
              <a:t> Make</a:t>
            </a:r>
            <a:r>
              <a:rPr lang="en-US" sz="105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effectLst/>
              <a:latin typeface="+mn-lt"/>
              <a:ea typeface="+mn-ea"/>
              <a:cs typeface="+mn-cs"/>
            </a:endParaRPr>
          </a:p>
          <a:p>
            <a:r>
              <a:rPr lang="en-US" sz="1050" b="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Observations:</a:t>
            </a:r>
          </a:p>
          <a:p>
            <a:pPr marL="137160" indent="-137160">
              <a:buFont typeface="Arial" pitchFamily="34" charset="0"/>
              <a:buChar char="•"/>
            </a:pPr>
            <a:r>
              <a:rPr lang="en-US" sz="1200" b="1" kern="1200" dirty="0">
                <a:solidFill>
                  <a:schemeClr val="tx1"/>
                </a:solidFill>
                <a:latin typeface="+mn-lt"/>
                <a:ea typeface="+mn-ea"/>
                <a:cs typeface="+mn-cs"/>
              </a:rPr>
              <a:t>Identifying what needs to be explained:</a:t>
            </a:r>
            <a:r>
              <a:rPr lang="en-US" sz="1200" kern="1200" dirty="0">
                <a:solidFill>
                  <a:schemeClr val="tx1"/>
                </a:solidFill>
                <a:latin typeface="+mn-lt"/>
                <a:ea typeface="+mn-ea"/>
                <a:cs typeface="+mn-cs"/>
              </a:rPr>
              <a:t> </a:t>
            </a:r>
          </a:p>
          <a:p>
            <a:pPr marL="320040" indent="-137160">
              <a:buFont typeface="Arial" pitchFamily="34" charset="0"/>
              <a:buChar char="•"/>
            </a:pPr>
            <a:r>
              <a:rPr lang="en-US" sz="1200" kern="1200" dirty="0">
                <a:solidFill>
                  <a:schemeClr val="tx1"/>
                </a:solidFill>
                <a:latin typeface="+mn-lt"/>
                <a:ea typeface="+mn-ea"/>
                <a:cs typeface="+mn-cs"/>
              </a:rPr>
              <a:t>At video segment 00:58, the teacher identifies what needs to be explained by asking students, “Where did the vibration [sound] start?” The question clarifies that sounds require a source. </a:t>
            </a:r>
          </a:p>
          <a:p>
            <a:pPr marL="320040" indent="-137160">
              <a:buFont typeface="Arial" pitchFamily="34" charset="0"/>
              <a:buChar char="•"/>
            </a:pPr>
            <a:r>
              <a:rPr lang="en-US" sz="1200" kern="1200" dirty="0">
                <a:solidFill>
                  <a:schemeClr val="tx1"/>
                </a:solidFill>
                <a:latin typeface="+mn-lt"/>
                <a:ea typeface="+mn-ea"/>
                <a:cs typeface="+mn-cs"/>
              </a:rPr>
              <a:t>At segments 01:22 and 01:30, students identify the source of the sound/vibration as the tuning fork (the teacher).</a:t>
            </a:r>
          </a:p>
          <a:p>
            <a:pPr marL="320040" indent="-137160">
              <a:buFont typeface="Arial" pitchFamily="34" charset="0"/>
              <a:buChar char="•"/>
            </a:pPr>
            <a:r>
              <a:rPr lang="en-US" sz="1200" kern="1200" dirty="0">
                <a:solidFill>
                  <a:schemeClr val="tx1"/>
                </a:solidFill>
                <a:latin typeface="+mn-lt"/>
                <a:ea typeface="+mn-ea"/>
                <a:cs typeface="+mn-cs"/>
              </a:rPr>
              <a:t>At segment 01:31, the teacher asks students to identify where the vibration went.</a:t>
            </a:r>
          </a:p>
          <a:p>
            <a:pPr marL="320040" indent="-137160">
              <a:buFont typeface="Arial" pitchFamily="34" charset="0"/>
              <a:buChar char="•"/>
            </a:pPr>
            <a:r>
              <a:rPr lang="en-US" sz="1200" kern="1200" dirty="0">
                <a:solidFill>
                  <a:schemeClr val="tx1"/>
                </a:solidFill>
                <a:latin typeface="+mn-lt"/>
                <a:ea typeface="+mn-ea"/>
                <a:cs typeface="+mn-cs"/>
              </a:rPr>
              <a:t>At segment 01:40, students indicate that the vibration traveled to the ear (Piper).</a:t>
            </a:r>
          </a:p>
          <a:p>
            <a:pPr marL="137160" indent="-137160">
              <a:buFont typeface="Arial" pitchFamily="34" charset="0"/>
              <a:buChar char="•"/>
            </a:pPr>
            <a:r>
              <a:rPr lang="en-US" sz="1200" b="1" kern="1200" dirty="0">
                <a:solidFill>
                  <a:schemeClr val="tx1"/>
                </a:solidFill>
                <a:latin typeface="+mn-lt"/>
                <a:ea typeface="+mn-ea"/>
                <a:cs typeface="+mn-cs"/>
              </a:rPr>
              <a:t>Trying to make sense of the observations (analyzing and interpreting):</a:t>
            </a:r>
            <a:r>
              <a:rPr lang="en-US" sz="1200" kern="1200" dirty="0">
                <a:solidFill>
                  <a:schemeClr val="tx1"/>
                </a:solidFill>
                <a:latin typeface="+mn-lt"/>
                <a:ea typeface="+mn-ea"/>
                <a:cs typeface="+mn-cs"/>
              </a:rPr>
              <a:t> </a:t>
            </a:r>
          </a:p>
          <a:p>
            <a:pPr marL="320040" indent="-137160">
              <a:buFont typeface="Arial" pitchFamily="34" charset="0"/>
              <a:buChar char="•"/>
            </a:pPr>
            <a:r>
              <a:rPr lang="en-US" sz="1200" kern="1200" dirty="0">
                <a:solidFill>
                  <a:schemeClr val="tx1"/>
                </a:solidFill>
                <a:latin typeface="+mn-lt"/>
                <a:ea typeface="+mn-ea"/>
                <a:cs typeface="+mn-cs"/>
              </a:rPr>
              <a:t>At video segment 02:09, the teacher helps students make sense of their observations by asking, “Did that Slinky look like anything to you?” You could argue that the teacher is prompting (leading) students to look for a pattern of repeating vibrations in the Slinky.</a:t>
            </a:r>
          </a:p>
          <a:p>
            <a:pPr marL="320040" indent="-137160">
              <a:buFont typeface="Arial" pitchFamily="34" charset="0"/>
              <a:buChar char="•"/>
            </a:pPr>
            <a:r>
              <a:rPr lang="en-US" sz="1200" kern="1200" dirty="0">
                <a:solidFill>
                  <a:schemeClr val="tx1"/>
                </a:solidFill>
                <a:latin typeface="+mn-lt"/>
                <a:ea typeface="+mn-ea"/>
                <a:cs typeface="+mn-cs"/>
              </a:rPr>
              <a:t>At segments 02:18–02:31, a student observes, “It bounced off of the tuning fork and went to the ear … and the Slinky was bouncing, so it was the vibration bouncing off of it … to get to the ear.”</a:t>
            </a:r>
          </a:p>
          <a:p>
            <a:pPr marL="320040" indent="-137160">
              <a:buFont typeface="Arial" pitchFamily="34" charset="0"/>
              <a:buChar char="•"/>
            </a:pPr>
            <a:r>
              <a:rPr lang="en-US" sz="1200" kern="1200" dirty="0">
                <a:solidFill>
                  <a:schemeClr val="tx1"/>
                </a:solidFill>
                <a:latin typeface="+mn-lt"/>
                <a:ea typeface="+mn-ea"/>
                <a:cs typeface="+mn-cs"/>
              </a:rPr>
              <a:t>At this point, the teacher could have asked these challenge questions: “What does that look like? Tell us more about how you’re thinking about that.”</a:t>
            </a:r>
          </a:p>
        </p:txBody>
      </p:sp>
    </p:spTree>
    <p:extLst>
      <p:ext uri="{BB962C8B-B14F-4D97-AF65-F5344CB8AC3E}">
        <p14:creationId xmlns:p14="http://schemas.microsoft.com/office/powerpoint/2010/main" val="105384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baseline="0" dirty="0"/>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transcript for video clip 1 and come up with a claim, evidence, and reasoning to support your claim. For the second analysis question, consider alternative moves the teacher could have made as you identify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 shared their analyses, ask, “Were there any missed opportunities for engaging students in analyzing and interpreting data?”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4. </a:t>
            </a:r>
          </a:p>
          <a:p>
            <a:endParaRPr lang="en-US" sz="1200" b="1" kern="1200" dirty="0">
              <a:solidFill>
                <a:schemeClr val="tx1"/>
              </a:solidFill>
              <a:latin typeface="+mn-lt"/>
              <a:ea typeface="+mn-ea"/>
              <a:cs typeface="+mn-cs"/>
            </a:endParaRPr>
          </a:p>
          <a:p>
            <a:pPr marL="0" indent="0">
              <a:buFont typeface="Arial" pitchFamily="34" charset="0"/>
              <a:buNone/>
            </a:pPr>
            <a:r>
              <a:rPr lang="en-US" sz="1200" b="1" kern="1200" dirty="0">
                <a:solidFill>
                  <a:schemeClr val="tx1"/>
                </a:solidFill>
                <a:latin typeface="+mn-lt"/>
                <a:ea typeface="+mn-ea"/>
                <a:cs typeface="+mn-cs"/>
              </a:rPr>
              <a:t>Possible claim:</a:t>
            </a:r>
            <a:r>
              <a:rPr lang="en-US" sz="1200" kern="1200" dirty="0">
                <a:solidFill>
                  <a:schemeClr val="tx1"/>
                </a:solidFill>
                <a:latin typeface="+mn-lt"/>
                <a:ea typeface="+mn-ea"/>
                <a:cs typeface="+mn-cs"/>
              </a:rPr>
              <a:t> Students aren’t successful in identifying the repeating pattern of vibrations in the Slinky model.</a:t>
            </a:r>
          </a:p>
          <a:p>
            <a:pPr marL="0" indent="0">
              <a:buFont typeface="Arial" pitchFamily="34" charset="0"/>
              <a:buNone/>
            </a:pPr>
            <a:r>
              <a:rPr lang="en-US" sz="1200" b="1" kern="1200" dirty="0">
                <a:solidFill>
                  <a:schemeClr val="tx1"/>
                </a:solidFill>
                <a:latin typeface="+mn-lt"/>
                <a:ea typeface="+mn-ea"/>
                <a:cs typeface="+mn-cs"/>
              </a:rPr>
              <a:t>Evidence: </a:t>
            </a:r>
            <a:r>
              <a:rPr lang="en-US" sz="1200" kern="1200" dirty="0">
                <a:solidFill>
                  <a:schemeClr val="tx1"/>
                </a:solidFill>
                <a:latin typeface="+mn-lt"/>
                <a:ea typeface="+mn-ea"/>
                <a:cs typeface="+mn-cs"/>
              </a:rPr>
              <a:t>02:18–02:27</a:t>
            </a:r>
          </a:p>
          <a:p>
            <a:pPr marL="0" indent="0">
              <a:buFont typeface="Arial" pitchFamily="34" charset="0"/>
              <a:buNone/>
            </a:pPr>
            <a:r>
              <a:rPr lang="en-US" sz="1200" b="1" kern="1200" dirty="0">
                <a:solidFill>
                  <a:schemeClr val="tx1"/>
                </a:solidFill>
                <a:latin typeface="+mn-lt"/>
                <a:ea typeface="+mn-ea"/>
                <a:cs typeface="+mn-cs"/>
              </a:rPr>
              <a:t>Reasoning:</a:t>
            </a:r>
            <a:r>
              <a:rPr lang="en-US" sz="1200" kern="1200" dirty="0">
                <a:solidFill>
                  <a:schemeClr val="tx1"/>
                </a:solidFill>
                <a:latin typeface="+mn-lt"/>
                <a:ea typeface="+mn-ea"/>
                <a:cs typeface="+mn-cs"/>
              </a:rPr>
              <a:t> The student knows that sound moves as a vibration from the source to the ear but doesn’t identify this as a repeating pattern. </a:t>
            </a:r>
          </a:p>
          <a:p>
            <a:pPr marL="0" indent="0">
              <a:buFont typeface="Arial" pitchFamily="34" charset="0"/>
              <a:buNone/>
            </a:pPr>
            <a:r>
              <a:rPr lang="en-US" sz="1200" b="1" kern="1200" dirty="0">
                <a:solidFill>
                  <a:schemeClr val="tx1"/>
                </a:solidFill>
                <a:latin typeface="+mn-lt"/>
                <a:ea typeface="+mn-ea"/>
                <a:cs typeface="+mn-cs"/>
              </a:rPr>
              <a:t>Missed opportunity: </a:t>
            </a:r>
            <a:r>
              <a:rPr lang="en-US" sz="1200" kern="1200" dirty="0">
                <a:solidFill>
                  <a:schemeClr val="tx1"/>
                </a:solidFill>
                <a:latin typeface="+mn-lt"/>
                <a:ea typeface="+mn-ea"/>
                <a:cs typeface="+mn-cs"/>
              </a:rPr>
              <a:t>At video segment 01:52, after summarizing what students said, the teacher could have clarified student thinking by asking whether the Slinky itself moved to the other end. The teacher doesn’t clarify that the vibrations (started with her hand pushing the Slinky) travel in a repeating pattern through the Slinky. This pattern provides students with evidence that the vibrations move from one end of the Slinky to the other.</a:t>
            </a:r>
            <a:endParaRPr lang="en-US" baseline="0" dirty="0"/>
          </a:p>
        </p:txBody>
      </p:sp>
    </p:spTree>
    <p:extLst>
      <p:ext uri="{BB962C8B-B14F-4D97-AF65-F5344CB8AC3E}">
        <p14:creationId xmlns:p14="http://schemas.microsoft.com/office/powerpoint/2010/main" val="118188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“Strategy</a:t>
            </a:r>
            <a:r>
              <a:rPr lang="en-US" sz="1200" kern="1200" baseline="0" dirty="0">
                <a:solidFill>
                  <a:schemeClr val="tx1"/>
                </a:solidFill>
                <a:latin typeface="+mn-lt"/>
                <a:ea typeface="+mn-ea"/>
                <a:cs typeface="+mn-cs"/>
              </a:rPr>
              <a:t> 5 is the </a:t>
            </a:r>
            <a:r>
              <a:rPr lang="en-US" sz="1200" kern="1200" dirty="0">
                <a:solidFill>
                  <a:schemeClr val="tx1"/>
                </a:solidFill>
                <a:latin typeface="+mn-lt"/>
                <a:ea typeface="+mn-ea"/>
                <a:cs typeface="+mn-cs"/>
              </a:rPr>
              <a:t>focus of the next video clip, although you may also see evidence of strategy 4 being used.” </a:t>
            </a:r>
          </a:p>
          <a:p>
            <a:pPr lvl="0"/>
            <a:endParaRPr lang="en-US" sz="1200" u="sng" kern="1200" dirty="0">
              <a:solidFill>
                <a:schemeClr val="tx1"/>
              </a:solidFill>
              <a:latin typeface="+mn-lt"/>
              <a:ea typeface="+mn-ea"/>
              <a:cs typeface="+mn-cs"/>
            </a:endParaRPr>
          </a:p>
          <a:p>
            <a:pPr lvl="0"/>
            <a:r>
              <a:rPr lang="en-US" sz="1200" u="none" kern="1200" dirty="0">
                <a:solidFill>
                  <a:schemeClr val="tx1"/>
                </a:solidFill>
                <a:latin typeface="+mn-lt"/>
                <a:ea typeface="+mn-ea"/>
                <a:cs typeface="+mn-cs"/>
              </a:rPr>
              <a:t>b. Ha</a:t>
            </a:r>
            <a:r>
              <a:rPr lang="en-US" sz="1200" kern="1200" dirty="0">
                <a:solidFill>
                  <a:schemeClr val="tx1"/>
                </a:solidFill>
                <a:latin typeface="+mn-lt"/>
                <a:ea typeface="+mn-ea"/>
                <a:cs typeface="+mn-cs"/>
              </a:rPr>
              <a:t>ve participants analyze the transcript example for strategy 5 (“About Weather”)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look for evidence of students engaging in constructing explanations and arguments.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is an important activity, but it can be cut if time is short.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 “Before we view another classroom video, let’s practice analyzing an example of strategy 5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Read the sample transcript in</a:t>
            </a:r>
            <a:r>
              <a:rPr lang="en-US" sz="1200" kern="1200" baseline="0" dirty="0">
                <a:solidFill>
                  <a:schemeClr val="tx1"/>
                </a:solidFill>
                <a:latin typeface="+mn-lt"/>
                <a:ea typeface="+mn-ea"/>
                <a:cs typeface="+mn-cs"/>
              </a:rPr>
              <a:t> the ‘About Weather’ section </a:t>
            </a:r>
            <a:r>
              <a:rPr lang="en-US" sz="1200" kern="1200" dirty="0">
                <a:solidFill>
                  <a:schemeClr val="tx1"/>
                </a:solidFill>
                <a:latin typeface="+mn-lt"/>
                <a:ea typeface="+mn-ea"/>
                <a:cs typeface="+mn-cs"/>
              </a:rPr>
              <a:t>and see if you can find any evidence of the teacher engaging students in constructing explanations and arguments. Refer to the action list on the slide for guidance.” </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 work time (5 min). </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evidence from the transcript of students engaging in strategy 5,</a:t>
            </a:r>
            <a:r>
              <a:rPr lang="en-US" sz="1200" kern="1200" baseline="0" dirty="0">
                <a:solidFill>
                  <a:schemeClr val="tx1"/>
                </a:solidFill>
                <a:latin typeface="+mn-lt"/>
                <a:ea typeface="+mn-ea"/>
                <a:cs typeface="+mn-cs"/>
              </a:rPr>
              <a:t> noting </a:t>
            </a: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specific action illustrated </a:t>
            </a:r>
            <a:r>
              <a:rPr lang="en-US" sz="1200" kern="1200" dirty="0">
                <a:solidFill>
                  <a:schemeClr val="tx1"/>
                </a:solidFill>
                <a:latin typeface="+mn-lt"/>
                <a:ea typeface="+mn-ea"/>
                <a:cs typeface="+mn-cs"/>
              </a:rPr>
              <a:t>from the list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example from the strategies booklet highlights the levels at which students make claims: (1) making a claim, (2) making a claim with evidence, and (3) making a claim with evidence and reasoning (using logic and science ideas). The teacher uses questioning strategies to support students in piecing together claims, evidence, and reasoning.</a:t>
            </a:r>
          </a:p>
          <a:p>
            <a:pPr marL="137160" indent="-137160">
              <a:buFont typeface="Arial" pitchFamily="34" charset="0"/>
              <a:buChar char="•"/>
            </a:pPr>
            <a:r>
              <a:rPr lang="en-US" sz="1200" kern="1200" dirty="0">
                <a:solidFill>
                  <a:schemeClr val="tx1"/>
                </a:solidFill>
                <a:latin typeface="+mn-lt"/>
                <a:ea typeface="+mn-ea"/>
                <a:cs typeface="+mn-cs"/>
              </a:rPr>
              <a:t>The transcript also shows students making arguments by presenting alternative explanations for their observations. As students think through possible alternative explanations for the phenomena they observe, they weigh evidence, engage in logical reasoning, and apply science ideas.</a:t>
            </a:r>
          </a:p>
          <a:p>
            <a:pPr marL="137160" indent="-137160">
              <a:buFont typeface="Arial" pitchFamily="34" charset="0"/>
              <a:buChar char="•"/>
            </a:pPr>
            <a:r>
              <a:rPr lang="en-US" sz="1200" kern="1200" dirty="0">
                <a:solidFill>
                  <a:schemeClr val="tx1"/>
                </a:solidFill>
                <a:latin typeface="+mn-lt"/>
                <a:ea typeface="+mn-ea"/>
                <a:cs typeface="+mn-cs"/>
              </a:rPr>
              <a:t>These are ideal examples of constructing explanations and arguments. It’s unlikely that most 1st graders would construct such complete explanations or arguments. The teacher would likely need to use questioning strategies and sentence starters to help students develop their explanations and arguments.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1661830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a:t>
            </a:r>
            <a:r>
              <a:rPr lang="en-US" dirty="0"/>
              <a:t> min</a:t>
            </a:r>
          </a:p>
          <a:p>
            <a:pPr marL="0" indent="0">
              <a:buNone/>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“Now we’re going to look at another video clip and focus on identifying strategy 5: Engage students in constructing explanations and arguments.”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context of the lesson at the top of the transcript for video clip 2 (handout 3.4 in the PD program</a:t>
            </a:r>
            <a:r>
              <a:rPr lang="en-US" sz="1200" kern="1200" baseline="0" dirty="0">
                <a:solidFill>
                  <a:schemeClr val="tx1"/>
                </a:solidFill>
                <a:latin typeface="+mn-lt"/>
                <a:ea typeface="+mn-ea"/>
                <a:cs typeface="+mn-cs"/>
              </a:rPr>
              <a:t> binder</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9808C13C-847F-4B58-97D9-13B05A934034}" type="slidenum">
              <a:rPr lang="en-US" smtClean="0"/>
              <a:pPr>
                <a:defRPr/>
              </a:pPr>
              <a:t>17</a:t>
            </a:fld>
            <a:endParaRPr lang="en-US"/>
          </a:p>
        </p:txBody>
      </p:sp>
    </p:spTree>
    <p:extLst>
      <p:ext uri="{BB962C8B-B14F-4D97-AF65-F5344CB8AC3E}">
        <p14:creationId xmlns:p14="http://schemas.microsoft.com/office/powerpoint/2010/main" val="158833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eaLnBrk="1" hangingPunct="1"/>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“As you watch the video clip, </a:t>
            </a:r>
            <a:r>
              <a:rPr lang="en-US" sz="1200" b="1" kern="1200" dirty="0">
                <a:solidFill>
                  <a:schemeClr val="tx1"/>
                </a:solidFill>
                <a:latin typeface="+mn-lt"/>
                <a:ea typeface="+mn-ea"/>
                <a:cs typeface="+mn-cs"/>
              </a:rPr>
              <a:t>identify</a:t>
            </a:r>
            <a:r>
              <a:rPr lang="en-US" sz="1200" kern="1200" dirty="0">
                <a:solidFill>
                  <a:schemeClr val="tx1"/>
                </a:solidFill>
                <a:latin typeface="+mn-lt"/>
                <a:ea typeface="+mn-ea"/>
                <a:cs typeface="+mn-cs"/>
              </a:rPr>
              <a:t> instances where students are engaged in </a:t>
            </a:r>
            <a:r>
              <a:rPr lang="en-US" sz="1200" b="0" kern="1200" dirty="0">
                <a:solidFill>
                  <a:schemeClr val="tx1"/>
                </a:solidFill>
                <a:latin typeface="+mn-lt"/>
                <a:ea typeface="+mn-ea"/>
                <a:cs typeface="+mn-cs"/>
              </a:rPr>
              <a:t>constructing explanations and arguments </a:t>
            </a:r>
            <a:r>
              <a:rPr lang="en-US" sz="1200" kern="1200" dirty="0">
                <a:solidFill>
                  <a:schemeClr val="tx1"/>
                </a:solidFill>
                <a:latin typeface="+mn-lt"/>
                <a:ea typeface="+mn-ea"/>
                <a:cs typeface="+mn-cs"/>
              </a:rPr>
              <a:t>(strategy 5). You might notice examples of strategy 4 (analyzing and interpreting data), but focus on identifying strategy 5. Also notice the kinds of questions the teacher asks (elicit, probe, or challenge).”</a:t>
            </a:r>
            <a:r>
              <a:rPr lang="en-US" dirty="0"/>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Before showing the video clip, read the list of actions on the slide</a:t>
            </a:r>
            <a:r>
              <a:rPr lang="en-US" sz="1200" kern="1200" baseline="0" dirty="0">
                <a:solidFill>
                  <a:schemeClr val="tx1"/>
                </a:solidFill>
                <a:latin typeface="+mn-lt"/>
                <a:ea typeface="+mn-ea"/>
                <a:cs typeface="+mn-cs"/>
              </a:rPr>
              <a:t>.</a:t>
            </a:r>
          </a:p>
          <a:p>
            <a:endParaRPr lang="en-US" sz="1200" b="0" kern="1200" baseline="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strategy 5 actions listed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a:t>
            </a:r>
            <a:r>
              <a:rPr lang="en-US" sz="1200" kern="1200" baseline="0" dirty="0">
                <a:solidFill>
                  <a:schemeClr val="tx1"/>
                </a:solidFill>
                <a:latin typeface="+mn-lt"/>
                <a:ea typeface="+mn-ea"/>
                <a:cs typeface="+mn-cs"/>
              </a:rPr>
              <a:t> the question on the slide</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Make</a:t>
            </a:r>
            <a:r>
              <a:rPr lang="en-US" sz="1200" kern="1200" baseline="0" dirty="0">
                <a:solidFill>
                  <a:schemeClr val="tx1"/>
                </a:solidFill>
                <a:effectLst/>
                <a:latin typeface="+mn-lt"/>
                <a:ea typeface="+mn-ea"/>
                <a:cs typeface="+mn-cs"/>
              </a:rPr>
              <a:t> sure to support your claims with evidence from the video transcript.”</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“Strategy 5 is designed to help move student thinking forward toward deeper understandings of science ideas, so we should see challenge questions as</a:t>
            </a:r>
            <a:r>
              <a:rPr lang="en-US" sz="1200" kern="1200" baseline="0" dirty="0">
                <a:solidFill>
                  <a:schemeClr val="tx1"/>
                </a:solidFill>
                <a:latin typeface="+mn-lt"/>
                <a:ea typeface="+mn-ea"/>
                <a:cs typeface="+mn-cs"/>
              </a:rPr>
              <a:t> well as </a:t>
            </a:r>
            <a:r>
              <a:rPr lang="en-US" sz="1200" kern="1200" dirty="0">
                <a:solidFill>
                  <a:schemeClr val="tx1"/>
                </a:solidFill>
                <a:latin typeface="+mn-lt"/>
                <a:ea typeface="+mn-ea"/>
                <a:cs typeface="+mn-cs"/>
              </a:rPr>
              <a:t>probe questions in the video clip.”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video segment 01:42, the student answers the teacher’s question, “So where did the sound go?” by making a claim: “Everywhere.” </a:t>
            </a:r>
          </a:p>
          <a:p>
            <a:pPr marL="137160" indent="-137160">
              <a:buFont typeface="Arial" pitchFamily="34" charset="0"/>
              <a:buChar char="•"/>
            </a:pPr>
            <a:r>
              <a:rPr lang="en-US" sz="1200" kern="1200" dirty="0">
                <a:solidFill>
                  <a:schemeClr val="tx1"/>
                </a:solidFill>
                <a:latin typeface="+mn-lt"/>
                <a:ea typeface="+mn-ea"/>
                <a:cs typeface="+mn-cs"/>
              </a:rPr>
              <a:t>At segment 02:49, the student answers the teacher’s question (“What would be our proof or our evidence that the sound didn’t stop at Odessa’s ear?”) by providing evidence (“It went to Giovanni, and all them could hear it too”) and supporting it with logical reasoning.</a:t>
            </a:r>
          </a:p>
          <a:p>
            <a:pPr marL="137160" indent="-137160">
              <a:buFont typeface="Arial" pitchFamily="34" charset="0"/>
              <a:buChar char="•"/>
            </a:pPr>
            <a:r>
              <a:rPr lang="en-US" sz="1200" kern="1200" dirty="0">
                <a:solidFill>
                  <a:schemeClr val="tx1"/>
                </a:solidFill>
                <a:latin typeface="+mn-lt"/>
                <a:ea typeface="+mn-ea"/>
                <a:cs typeface="+mn-cs"/>
              </a:rPr>
              <a:t>Students’ comments at segments 02:09 (“Because the sound wave”) and 02:18 (“Our evidence [is] that the air carried the sound.”) don’t answer the teacher’s question (“How do we know that the sound went past Odessa?”); therefore, they don’t represent a claim.</a:t>
            </a:r>
            <a:endParaRPr lang="en-US" baseline="0" dirty="0"/>
          </a:p>
        </p:txBody>
      </p:sp>
    </p:spTree>
    <p:extLst>
      <p:ext uri="{BB962C8B-B14F-4D97-AF65-F5344CB8AC3E}">
        <p14:creationId xmlns:p14="http://schemas.microsoft.com/office/powerpoint/2010/main" val="52556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93F2425-BB1A-4108-B190-88894F331882}" type="slidenum">
              <a:rPr lang="en-US" smtClean="0"/>
              <a:pPr eaLnBrk="1" hangingPunct="1"/>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25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“For the first analysis question on the slide, study the video transcript and come up with a claim, evidence, and reasoning to support your claim. For the second analysis question, consider alternative moves the teacher could have made as you identify any missed opportunities.”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After participants have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shared their analyses, ask, “Were there any missed opportunities for engaging students in constructing explanations and arguments?”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Reflect:</a:t>
            </a:r>
            <a:r>
              <a:rPr lang="en-US" sz="1200" kern="1200" dirty="0">
                <a:solidFill>
                  <a:schemeClr val="tx1"/>
                </a:solidFill>
                <a:latin typeface="+mn-lt"/>
                <a:ea typeface="+mn-ea"/>
                <a:cs typeface="+mn-cs"/>
              </a:rPr>
              <a:t> Discuss the reflection questions on the slide, making sure participants share specifically what they learned about strategy 5.</a:t>
            </a:r>
          </a:p>
          <a:p>
            <a:endParaRPr lang="en-US" sz="1200"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Observations: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At video segments 03:28–03:58, students seem to understand that sound travels everywhere, but they don’t support their answers with evidence, logical reasoning, or argumentation. </a:t>
            </a:r>
          </a:p>
          <a:p>
            <a:pPr marL="137160" indent="-137160">
              <a:buFont typeface="Arial" pitchFamily="34" charset="0"/>
              <a:buChar char="•"/>
            </a:pPr>
            <a:r>
              <a:rPr lang="en-US" sz="1200" b="1" kern="1200" dirty="0">
                <a:solidFill>
                  <a:schemeClr val="tx1"/>
                </a:solidFill>
                <a:latin typeface="+mn-lt"/>
                <a:ea typeface="+mn-ea"/>
                <a:cs typeface="+mn-cs"/>
              </a:rPr>
              <a:t>Alternative:</a:t>
            </a:r>
            <a:r>
              <a:rPr lang="en-US" sz="1200" kern="1200" dirty="0">
                <a:solidFill>
                  <a:schemeClr val="tx1"/>
                </a:solidFill>
                <a:latin typeface="+mn-lt"/>
                <a:ea typeface="+mn-ea"/>
                <a:cs typeface="+mn-cs"/>
              </a:rPr>
              <a:t> The teacher could have students use sentence starters with CER language (claim, evidence, reasoning):</a:t>
            </a:r>
          </a:p>
          <a:p>
            <a:pPr marL="320040" indent="-137160">
              <a:buFont typeface="Arial" pitchFamily="34" charset="0"/>
              <a:buChar char="•"/>
            </a:pPr>
            <a:r>
              <a:rPr lang="en-US" sz="1200" kern="1200" dirty="0">
                <a:solidFill>
                  <a:schemeClr val="tx1"/>
                </a:solidFill>
                <a:latin typeface="+mn-lt"/>
                <a:ea typeface="+mn-ea"/>
                <a:cs typeface="+mn-cs"/>
              </a:rPr>
              <a:t>“My idea is _______.”</a:t>
            </a:r>
          </a:p>
          <a:p>
            <a:pPr marL="320040" indent="-137160">
              <a:buFont typeface="Arial" pitchFamily="34" charset="0"/>
              <a:buChar char="•"/>
            </a:pPr>
            <a:r>
              <a:rPr lang="en-US" sz="1200" kern="1200" dirty="0">
                <a:solidFill>
                  <a:schemeClr val="tx1"/>
                </a:solidFill>
                <a:latin typeface="+mn-lt"/>
                <a:ea typeface="+mn-ea"/>
                <a:cs typeface="+mn-cs"/>
              </a:rPr>
              <a:t>“My evidence is______.”</a:t>
            </a:r>
          </a:p>
          <a:p>
            <a:pPr marL="320040" indent="-137160">
              <a:buFont typeface="Arial" pitchFamily="34" charset="0"/>
              <a:buChar char="•"/>
            </a:pPr>
            <a:r>
              <a:rPr lang="en-US" sz="1200" kern="1200" dirty="0">
                <a:solidFill>
                  <a:schemeClr val="tx1"/>
                </a:solidFill>
                <a:latin typeface="+mn-lt"/>
                <a:ea typeface="+mn-ea"/>
                <a:cs typeface="+mn-cs"/>
              </a:rPr>
              <a:t>“My reason is _______.”</a:t>
            </a:r>
            <a:r>
              <a:rPr lang="en-US" dirty="0"/>
              <a:t>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66800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dirty="0"/>
              <a:t>a.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lvl="0"/>
            <a:r>
              <a:rPr lang="en-US" sz="1200" kern="1200" dirty="0">
                <a:solidFill>
                  <a:schemeClr val="tx1"/>
                </a:solidFill>
                <a:latin typeface="+mn-lt"/>
                <a:ea typeface="+mn-ea"/>
                <a:cs typeface="+mn-cs"/>
              </a:rPr>
              <a:t>a. “Let’s reflect on some key ideas you can take away from your lesson analysis experiences. These ideas may not reflect your personal experiences with lesson analysis so far, but hopefully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you’ll see their value in the lesson analysis process over time.”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Read</a:t>
            </a:r>
            <a:r>
              <a:rPr lang="en-US" sz="1200" kern="1200" dirty="0">
                <a:solidFill>
                  <a:schemeClr val="tx1"/>
                </a:solidFill>
                <a:latin typeface="+mn-lt"/>
                <a:ea typeface="+mn-ea"/>
                <a:cs typeface="+mn-cs"/>
              </a:rPr>
              <a:t> the key ideas on the slide.</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Ask participants </a:t>
            </a:r>
            <a:r>
              <a:rPr lang="en-US" sz="1200" kern="1200" dirty="0">
                <a:solidFill>
                  <a:schemeClr val="tx1"/>
                </a:solidFill>
                <a:latin typeface="+mn-lt"/>
                <a:ea typeface="+mn-ea"/>
                <a:cs typeface="+mn-cs"/>
              </a:rPr>
              <a:t>for their reactions to these ideas.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1343882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Skip this activity if time is short.</a:t>
            </a:r>
          </a:p>
          <a:p>
            <a:pPr lvl="0"/>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To summarize strategies 4 and 5, have participants work independently to create visuals that </a:t>
            </a:r>
            <a:r>
              <a:rPr lang="en-US" sz="1200" kern="1200" dirty="0">
                <a:solidFill>
                  <a:schemeClr val="tx1"/>
                </a:solidFill>
                <a:effectLst/>
                <a:latin typeface="+mn-lt"/>
                <a:ea typeface="+mn-ea"/>
                <a:cs typeface="+mn-cs"/>
              </a:rPr>
              <a:t>show how analysis and interpretation, (strategy 4) are related to explanation and argumentation (strategy</a:t>
            </a:r>
            <a:r>
              <a:rPr lang="en-US" sz="1200" kern="1200" baseline="0" dirty="0">
                <a:solidFill>
                  <a:schemeClr val="tx1"/>
                </a:solidFill>
                <a:effectLst/>
                <a:latin typeface="+mn-lt"/>
                <a:ea typeface="+mn-ea"/>
                <a:cs typeface="+mn-cs"/>
              </a:rPr>
              <a:t> 5)</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“Share and compare your visuals with a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questions did this activity raise for you?”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786487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dirty="0"/>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Review today’s lesson analysis focus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“Think for a moment about this focus question and how you might convince parents or colleagues that analyzing data and constructing explanations moves student thinking forward toward deeper understandings of science ideas. Then share your ideas with an elbow partner.”</a:t>
            </a:r>
            <a:endParaRPr lang="en-US" dirty="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51DA0CA1-E2FD-44FC-84B6-D8C2863FF42D}" type="slidenum">
              <a:rPr lang="en-US" smtClean="0"/>
              <a:pPr eaLnBrk="1" hangingPunct="1"/>
              <a:t>22</a:t>
            </a:fld>
            <a:endParaRPr lang="en-US"/>
          </a:p>
        </p:txBody>
      </p:sp>
    </p:spTree>
    <p:extLst>
      <p:ext uri="{BB962C8B-B14F-4D97-AF65-F5344CB8AC3E}">
        <p14:creationId xmlns:p14="http://schemas.microsoft.com/office/powerpoint/2010/main" val="2461753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8574" indent="-295605" eaLnBrk="0" hangingPunct="0">
              <a:spcBef>
                <a:spcPct val="30000"/>
              </a:spcBef>
              <a:defRPr sz="1200">
                <a:solidFill>
                  <a:schemeClr val="tx1"/>
                </a:solidFill>
                <a:latin typeface="Arial" charset="0"/>
              </a:defRPr>
            </a:lvl2pPr>
            <a:lvl3pPr marL="1182421" indent="-236484" eaLnBrk="0" hangingPunct="0">
              <a:spcBef>
                <a:spcPct val="30000"/>
              </a:spcBef>
              <a:defRPr sz="1200">
                <a:solidFill>
                  <a:schemeClr val="tx1"/>
                </a:solidFill>
                <a:latin typeface="Arial" charset="0"/>
              </a:defRPr>
            </a:lvl3pPr>
            <a:lvl4pPr marL="1655389" indent="-236484" eaLnBrk="0" hangingPunct="0">
              <a:spcBef>
                <a:spcPct val="30000"/>
              </a:spcBef>
              <a:defRPr sz="1200">
                <a:solidFill>
                  <a:schemeClr val="tx1"/>
                </a:solidFill>
                <a:latin typeface="Arial" charset="0"/>
              </a:defRPr>
            </a:lvl4pPr>
            <a:lvl5pPr marL="2128357" indent="-236484" eaLnBrk="0" hangingPunct="0">
              <a:spcBef>
                <a:spcPct val="30000"/>
              </a:spcBef>
              <a:defRPr sz="1200">
                <a:solidFill>
                  <a:schemeClr val="tx1"/>
                </a:solidFill>
                <a:latin typeface="Arial" charset="0"/>
              </a:defRPr>
            </a:lvl5pPr>
            <a:lvl6pPr marL="2601326" indent="-236484" eaLnBrk="0" fontAlgn="base" hangingPunct="0">
              <a:spcBef>
                <a:spcPct val="30000"/>
              </a:spcBef>
              <a:spcAft>
                <a:spcPct val="0"/>
              </a:spcAft>
              <a:defRPr sz="1200">
                <a:solidFill>
                  <a:schemeClr val="tx1"/>
                </a:solidFill>
                <a:latin typeface="Arial" charset="0"/>
              </a:defRPr>
            </a:lvl6pPr>
            <a:lvl7pPr marL="3074293" indent="-236484" eaLnBrk="0" fontAlgn="base" hangingPunct="0">
              <a:spcBef>
                <a:spcPct val="30000"/>
              </a:spcBef>
              <a:spcAft>
                <a:spcPct val="0"/>
              </a:spcAft>
              <a:defRPr sz="1200">
                <a:solidFill>
                  <a:schemeClr val="tx1"/>
                </a:solidFill>
                <a:latin typeface="Arial" charset="0"/>
              </a:defRPr>
            </a:lvl7pPr>
            <a:lvl8pPr marL="3547262" indent="-236484" eaLnBrk="0" fontAlgn="base" hangingPunct="0">
              <a:spcBef>
                <a:spcPct val="30000"/>
              </a:spcBef>
              <a:spcAft>
                <a:spcPct val="0"/>
              </a:spcAft>
              <a:defRPr sz="1200">
                <a:solidFill>
                  <a:schemeClr val="tx1"/>
                </a:solidFill>
                <a:latin typeface="Arial" charset="0"/>
              </a:defRPr>
            </a:lvl8pPr>
            <a:lvl9pPr marL="4020230" indent="-23648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28600" indent="-228600">
              <a:buNone/>
            </a:pPr>
            <a:r>
              <a:rPr lang="en-US" dirty="0"/>
              <a:t>Less than 1 min</a:t>
            </a:r>
          </a:p>
          <a:p>
            <a:pPr marL="228600" indent="-228600">
              <a:buNone/>
            </a:pPr>
            <a:endParaRPr lang="en-US" dirty="0"/>
          </a:p>
          <a:p>
            <a:pPr marL="0" lvl="1"/>
            <a:r>
              <a:rPr lang="en-US" sz="1200" kern="1200" dirty="0">
                <a:solidFill>
                  <a:schemeClr val="tx1"/>
                </a:solidFill>
                <a:latin typeface="+mn-lt"/>
                <a:ea typeface="+mn-ea"/>
                <a:cs typeface="+mn-cs"/>
              </a:rPr>
              <a:t>a. “Now let’s work on deepening our science-content understandings of sound and its properties.”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Refer to the Sound Content Background Document and the Common Student Ideas about Sound as needed throughout this phase.</a:t>
            </a:r>
            <a:endParaRPr lang="en-US" dirty="0"/>
          </a:p>
        </p:txBody>
      </p:sp>
    </p:spTree>
    <p:extLst>
      <p:ext uri="{BB962C8B-B14F-4D97-AF65-F5344CB8AC3E}">
        <p14:creationId xmlns:p14="http://schemas.microsoft.com/office/powerpoint/2010/main" val="1750259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dirty="0"/>
              <a:t>a. </a:t>
            </a:r>
            <a:r>
              <a:rPr lang="en-US" sz="1200" kern="1200" dirty="0">
                <a:solidFill>
                  <a:schemeClr val="tx1"/>
                </a:solidFill>
                <a:latin typeface="+mn-lt"/>
                <a:ea typeface="+mn-ea"/>
                <a:cs typeface="+mn-cs"/>
              </a:rPr>
              <a:t>“In our last content deepening session, we talked about the intensity of sound. First, let’s review some key ideas about sound. What is the source of sound in this diagram?”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The bird is the source of the sound, or specifically vibrations from the bird’s vocal chords.</a:t>
            </a:r>
          </a:p>
          <a:p>
            <a:pPr marL="0" lvl="1"/>
            <a:r>
              <a:rPr lang="en-US" sz="1200" kern="1200" dirty="0">
                <a:solidFill>
                  <a:schemeClr val="tx1"/>
                </a:solidFill>
                <a:latin typeface="+mn-lt"/>
                <a:ea typeface="+mn-ea"/>
                <a:cs typeface="+mn-cs"/>
              </a:rPr>
              <a:t> </a:t>
            </a:r>
          </a:p>
          <a:p>
            <a:pPr marL="0" lvl="1"/>
            <a:r>
              <a:rPr lang="en-US" sz="1200" kern="1200" dirty="0">
                <a:solidFill>
                  <a:schemeClr val="tx1"/>
                </a:solidFill>
                <a:latin typeface="+mn-lt"/>
                <a:ea typeface="+mn-ea"/>
                <a:cs typeface="+mn-cs"/>
              </a:rPr>
              <a:t>b. “How does sound travel from the source to the man standing at the base of the tree?”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When the bird makes a sound, it causes the air around it to vibrate. These vibrations travel through the air as sound waves in all directions. When the vibrations reach the ears of the man standing at the base of the tree, his eardrums vibrate, and the brain interprets these vibrations as sound.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“What happens to the intensity of the sound as the man walks away from the source? Why?”</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As the man walks away from the source, the sound waves become more spread out. As the distance increases, the intensity and energy of the sound diminish,</a:t>
            </a:r>
            <a:r>
              <a:rPr lang="en-US" sz="1200" kern="1200" baseline="0" dirty="0">
                <a:solidFill>
                  <a:schemeClr val="tx1"/>
                </a:solidFill>
                <a:latin typeface="+mn-lt"/>
                <a:ea typeface="+mn-ea"/>
                <a:cs typeface="+mn-cs"/>
              </a:rPr>
              <a:t> and the sound becomes </a:t>
            </a:r>
            <a:r>
              <a:rPr lang="en-US" sz="1200" kern="1200" dirty="0">
                <a:solidFill>
                  <a:schemeClr val="tx1"/>
                </a:solidFill>
                <a:latin typeface="+mn-lt"/>
                <a:ea typeface="+mn-ea"/>
                <a:cs typeface="+mn-cs"/>
              </a:rPr>
              <a:t>softer (quieter).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allow participants to refer to resources from the previous session as needed (e.g., science notebooks, handouts, and the content background document).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1633914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min </a:t>
            </a:r>
          </a:p>
          <a:p>
            <a:endParaRPr lang="en-US" baseline="0" dirty="0"/>
          </a:p>
          <a:p>
            <a:pPr marL="0" marR="0" lvl="1"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“As we discussed last time, there are many methods we can use to draw sounds, such as drawing lines, waves, or notes, but the best method is the </a:t>
            </a:r>
            <a:r>
              <a:rPr lang="en-US" sz="1200" i="1" kern="1200" dirty="0">
                <a:solidFill>
                  <a:schemeClr val="tx1"/>
                </a:solidFill>
                <a:latin typeface="+mn-lt"/>
                <a:ea typeface="+mn-ea"/>
                <a:cs typeface="+mn-cs"/>
              </a:rPr>
              <a:t>circular </a:t>
            </a:r>
            <a:r>
              <a:rPr lang="en-US" sz="1200" i="1" kern="1200" dirty="0" err="1">
                <a:solidFill>
                  <a:schemeClr val="tx1"/>
                </a:solidFill>
                <a:latin typeface="+mn-lt"/>
                <a:ea typeface="+mn-ea"/>
                <a:cs typeface="+mn-cs"/>
              </a:rPr>
              <a:t>wavefront</a:t>
            </a:r>
            <a:r>
              <a:rPr lang="en-US" sz="1200" i="1" kern="1200" dirty="0">
                <a:solidFill>
                  <a:schemeClr val="tx1"/>
                </a:solidFill>
                <a:latin typeface="+mn-lt"/>
                <a:ea typeface="+mn-ea"/>
                <a:cs typeface="+mn-cs"/>
              </a:rPr>
              <a:t> convention</a:t>
            </a:r>
            <a:r>
              <a:rPr lang="en-US" sz="1200" kern="1200" dirty="0">
                <a:solidFill>
                  <a:schemeClr val="tx1"/>
                </a:solidFill>
                <a:latin typeface="+mn-lt"/>
                <a:ea typeface="+mn-ea"/>
                <a:cs typeface="+mn-cs"/>
              </a:rPr>
              <a:t>.”</a:t>
            </a:r>
          </a:p>
          <a:p>
            <a:pPr marL="419298" indent="-232943">
              <a:buFont typeface="+mj-lt"/>
              <a:buAutoNum type="alphaLcPeriod"/>
            </a:pPr>
            <a:endParaRPr lang="en-US" dirty="0"/>
          </a:p>
          <a:p>
            <a:pPr marL="0" indent="0">
              <a:buFont typeface="+mj-lt"/>
              <a:buNone/>
            </a:pPr>
            <a:r>
              <a:rPr lang="en-US" dirty="0"/>
              <a:t>b.</a:t>
            </a:r>
            <a:r>
              <a:rPr lang="en-US" baseline="0" dirty="0"/>
              <a:t> Review the following ideas:</a:t>
            </a:r>
          </a:p>
          <a:p>
            <a:pPr marL="420624" indent="-237744">
              <a:buFont typeface="+mj-lt"/>
              <a:buAutoNum type="arabicPeriod"/>
            </a:pPr>
            <a:r>
              <a:rPr lang="en-US" dirty="0"/>
              <a:t>The source is at the center of the diagram in the innermost circle.</a:t>
            </a:r>
          </a:p>
          <a:p>
            <a:pPr marL="419298" indent="-232943">
              <a:buFont typeface="+mj-lt"/>
              <a:buAutoNum type="arabicPeriod"/>
            </a:pPr>
            <a:r>
              <a:rPr lang="en-US" dirty="0"/>
              <a:t>Circles moving away from the center represent sound waves traveling away from the source in all directions.</a:t>
            </a:r>
          </a:p>
          <a:p>
            <a:pPr marL="419298" indent="-232943">
              <a:buFont typeface="+mj-lt"/>
              <a:buAutoNum type="arabicPeriod"/>
            </a:pPr>
            <a:r>
              <a:rPr lang="en-US" dirty="0"/>
              <a:t>The circles farther away from the source are bigger because these sound waves traveled away from the bell at an earlier time. The larger circles indicate weaker sound waves.</a:t>
            </a:r>
            <a:r>
              <a:rPr lang="en-US" sz="1100" dirty="0"/>
              <a:t> </a:t>
            </a:r>
            <a:endParaRPr lang="en-US" dirty="0"/>
          </a:p>
          <a:p>
            <a:pPr marL="419298" indent="-232943">
              <a:buFont typeface="+mj-lt"/>
              <a:buAutoNum type="arabicPeriod"/>
            </a:pPr>
            <a:r>
              <a:rPr lang="en-US" dirty="0"/>
              <a:t>The energy in larger circles is spread out more thinly.</a:t>
            </a:r>
          </a:p>
          <a:p>
            <a:pPr marL="419298" indent="-232943">
              <a:buFont typeface="+mj-lt"/>
              <a:buAutoNum type="arabicPeriod"/>
            </a:pPr>
            <a:r>
              <a:rPr lang="en-US" dirty="0"/>
              <a:t>A person receives the sound when the circle reaches his or her ears.</a:t>
            </a:r>
          </a:p>
          <a:p>
            <a:pPr marL="419298" indent="-232943">
              <a:buFont typeface="+mj-lt"/>
              <a:buAutoNum type="arabicPeriod"/>
            </a:pPr>
            <a:r>
              <a:rPr lang="en-US" dirty="0"/>
              <a:t>Ears capture less sound energy farther from the source, so the sound is less intense.</a:t>
            </a:r>
          </a:p>
          <a:p>
            <a:pPr marL="419298" indent="-232943">
              <a:buFont typeface="+mj-lt"/>
              <a:buAutoNum type="arabicPeriod"/>
            </a:pPr>
            <a:r>
              <a:rPr lang="en-US" dirty="0"/>
              <a:t>The distance between the circles is always the same. That represents the wavelength.   </a:t>
            </a:r>
          </a:p>
          <a:p>
            <a:endParaRPr lang="en-US" dirty="0"/>
          </a:p>
          <a:p>
            <a:r>
              <a:rPr lang="en-US" dirty="0"/>
              <a:t>c. Remind participants that in a real three-dimensional world, the circles would actually be spherical shells. </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extLst>
      <p:ext uri="{BB962C8B-B14F-4D97-AF65-F5344CB8AC3E}">
        <p14:creationId xmlns:p14="http://schemas.microsoft.com/office/powerpoint/2010/main" val="90046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8 min</a:t>
            </a:r>
            <a:endParaRPr lang="en-US" sz="1600" dirty="0"/>
          </a:p>
          <a:p>
            <a:r>
              <a:rPr lang="en-US" dirty="0"/>
              <a:t> </a:t>
            </a:r>
            <a:endParaRPr lang="en-US" sz="1600" dirty="0"/>
          </a:p>
          <a:p>
            <a:pPr marL="0" lvl="1"/>
            <a:r>
              <a:rPr lang="en-US" dirty="0"/>
              <a:t>a. </a:t>
            </a:r>
            <a:r>
              <a:rPr lang="en-US" sz="1200" kern="1200" dirty="0">
                <a:solidFill>
                  <a:schemeClr val="tx1"/>
                </a:solidFill>
                <a:latin typeface="+mn-lt"/>
                <a:ea typeface="+mn-ea"/>
                <a:cs typeface="+mn-cs"/>
              </a:rPr>
              <a:t>“Next, you’ll use the circular </a:t>
            </a:r>
            <a:r>
              <a:rPr lang="en-US" sz="1200" kern="1200" dirty="0" err="1">
                <a:solidFill>
                  <a:schemeClr val="tx1"/>
                </a:solidFill>
                <a:latin typeface="+mn-lt"/>
                <a:ea typeface="+mn-ea"/>
                <a:cs typeface="+mn-cs"/>
              </a:rPr>
              <a:t>wavefront</a:t>
            </a:r>
            <a:r>
              <a:rPr lang="en-US" sz="1200" kern="1200" dirty="0">
                <a:solidFill>
                  <a:schemeClr val="tx1"/>
                </a:solidFill>
                <a:latin typeface="+mn-lt"/>
                <a:ea typeface="+mn-ea"/>
                <a:cs typeface="+mn-cs"/>
              </a:rPr>
              <a:t> convention to draw sound waves and explain why a sound gets softer as you move away from the source.”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Distribute handout 3.5 (Who Will Receive More Sound?).</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Direct participants to draw sound waves on the handout and then explain</a:t>
            </a:r>
            <a:r>
              <a:rPr lang="en-US" sz="1200" kern="1200" baseline="0" dirty="0">
                <a:solidFill>
                  <a:schemeClr val="tx1"/>
                </a:solidFill>
                <a:latin typeface="+mn-lt"/>
                <a:ea typeface="+mn-ea"/>
                <a:cs typeface="+mn-cs"/>
              </a:rPr>
              <a:t> who will receive more sound or less sound when the bell rings</a:t>
            </a:r>
            <a:r>
              <a:rPr lang="en-US" sz="1200" kern="1200" dirty="0">
                <a:solidFill>
                  <a:schemeClr val="tx1"/>
                </a:solidFill>
                <a:latin typeface="+mn-lt"/>
                <a:ea typeface="+mn-ea"/>
                <a:cs typeface="+mn-cs"/>
              </a:rPr>
              <a: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diagrams and explanations with the group. Ask probe and challenge questions to clarify participants’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As the sound waves/vibrations move away from the source (the bell) in all directions, they become more spread out as the distance from the source increases. As a result, the intensity and energy of the sound diminish, and the sound becomes softer. Closer to the source, the sound is louder because the vibrations are larger and the intensity and energy of the sound is greater. </a:t>
            </a:r>
          </a:p>
          <a:p>
            <a:pPr marL="137160" indent="-137160">
              <a:buFont typeface="Arial" pitchFamily="34" charset="0"/>
              <a:buChar char="•"/>
            </a:pPr>
            <a:r>
              <a:rPr lang="en-US" sz="1200" kern="1200" dirty="0">
                <a:solidFill>
                  <a:schemeClr val="tx1"/>
                </a:solidFill>
                <a:latin typeface="+mn-lt"/>
                <a:ea typeface="+mn-ea"/>
                <a:cs typeface="+mn-cs"/>
              </a:rPr>
              <a:t>The people on the diagram who are closest to the bell receive more sound energy, so the sound they perceive will be louder. Farther away from the source, the circles are so large and the sound waves are so spread out, that listeners will receive much less sound energy and hear a much softer sound.</a:t>
            </a:r>
          </a:p>
          <a:p>
            <a:pPr marL="137160" indent="-137160">
              <a:buFont typeface="Arial" pitchFamily="34" charset="0"/>
              <a:buChar char="•"/>
            </a:pPr>
            <a:r>
              <a:rPr lang="en-US" sz="1200" kern="1200" dirty="0">
                <a:solidFill>
                  <a:schemeClr val="tx1"/>
                </a:solidFill>
                <a:latin typeface="+mn-lt"/>
                <a:ea typeface="+mn-ea"/>
                <a:cs typeface="+mn-cs"/>
              </a:rPr>
              <a:t>The guy who is farthest from the bell might not hear any sound at all if the sound waves are too spread out and the sound energy has diminished too much.</a:t>
            </a:r>
            <a:r>
              <a:rPr lang="en-US" sz="1050" kern="1200" dirty="0">
                <a:solidFill>
                  <a:schemeClr val="tx1"/>
                </a:solidFill>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38732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50 min</a:t>
            </a:r>
          </a:p>
          <a:p>
            <a:endParaRPr lang="en-US" baseline="0" dirty="0"/>
          </a:p>
          <a:p>
            <a:pPr marL="0" lvl="1"/>
            <a:r>
              <a:rPr lang="en-US" sz="1200" kern="1200" dirty="0">
                <a:solidFill>
                  <a:schemeClr val="tx1"/>
                </a:solidFill>
                <a:latin typeface="+mn-lt"/>
                <a:ea typeface="+mn-ea"/>
                <a:cs typeface="+mn-cs"/>
              </a:rPr>
              <a:t>a. “We’ve explored why sounds get softer as we move farther away from the source. Next, we’ll engage in a little math challenge to help us figure out how much sound energy listeners receive at varying distances from the source.”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Distribute handout 3.6 (Math Challenge: Portions of Sound Energy) and walk participants through the instructions.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Note that participants will use the graphical representations on the handout to illustrate the effect of sound moving in all directions and why sound gets softer as the distance from the source increases. The representation will also show the effect of background noise on sound at greater distances.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Have participants work through the handout in teams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of three or four. Allow 5–10 minutes for teams to discuss each scenario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arrive at a solution that answers each question. (See the correct responses to the questions in the solutions section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each team to share their solutions for each question on the handout. Challenge team</a:t>
            </a:r>
            <a:r>
              <a:rPr lang="en-US" sz="1200" kern="1200" baseline="0" dirty="0">
                <a:solidFill>
                  <a:schemeClr val="tx1"/>
                </a:solidFill>
                <a:latin typeface="+mn-lt"/>
                <a:ea typeface="+mn-ea"/>
                <a:cs typeface="+mn-cs"/>
              </a:rPr>
              <a:t> members </a:t>
            </a:r>
            <a:r>
              <a:rPr lang="en-US" sz="1200" kern="1200" dirty="0">
                <a:solidFill>
                  <a:schemeClr val="tx1"/>
                </a:solidFill>
                <a:latin typeface="+mn-lt"/>
                <a:ea typeface="+mn-ea"/>
                <a:cs typeface="+mn-cs"/>
              </a:rPr>
              <a:t>to explain how they arrived at their solutions. Ask probe and challenge questions to clarify participants’ ideas and reasoning (e.g., “What unit of sound energy would each person receive in each scenario?” “How does this unit of sound relate to the question?”). Encourage participants to listen carefully to one another’s ideas and agree or disagree, ask questions, and add 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After the discussion, direct each team to revise their solutions based on the feedback they received. Than have them graph their results on the chart on the last page of the handout and answer the challenge questions. (Each team should create only one graph.)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Solutions: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Scenario 1:</a:t>
            </a:r>
            <a:r>
              <a:rPr lang="en-US" sz="1200" kern="1200" dirty="0">
                <a:solidFill>
                  <a:schemeClr val="tx1"/>
                </a:solidFill>
                <a:latin typeface="+mn-lt"/>
                <a:ea typeface="+mn-ea"/>
                <a:cs typeface="+mn-cs"/>
              </a:rPr>
              <a:t> For n = 1, 60 units is divided by 6 (the number of listeners). Each listener receives 10 units of sound energy (60/6 = 10).</a:t>
            </a:r>
          </a:p>
          <a:p>
            <a:pPr marL="137160" indent="-137160">
              <a:buFont typeface="Arial" pitchFamily="34" charset="0"/>
              <a:buChar char="•"/>
            </a:pPr>
            <a:r>
              <a:rPr lang="en-US" sz="1200" b="1" kern="1200" dirty="0">
                <a:solidFill>
                  <a:schemeClr val="tx1"/>
                </a:solidFill>
                <a:latin typeface="+mn-lt"/>
                <a:ea typeface="+mn-ea"/>
                <a:cs typeface="+mn-cs"/>
              </a:rPr>
              <a:t>Scenario 2:</a:t>
            </a:r>
            <a:r>
              <a:rPr lang="en-US" sz="1200" kern="1200" dirty="0">
                <a:solidFill>
                  <a:schemeClr val="tx1"/>
                </a:solidFill>
                <a:latin typeface="+mn-lt"/>
                <a:ea typeface="+mn-ea"/>
                <a:cs typeface="+mn-cs"/>
              </a:rPr>
              <a:t> For n = 2, 60 units is divided by 12 (the number of listeners). Each listener receives 5 units of sound energy (60/12 = 5).</a:t>
            </a:r>
          </a:p>
          <a:p>
            <a:pPr marL="137160" indent="-137160">
              <a:buFont typeface="Arial" pitchFamily="34" charset="0"/>
              <a:buChar char="•"/>
            </a:pPr>
            <a:r>
              <a:rPr lang="en-US" sz="1200" b="1" kern="1200" dirty="0">
                <a:solidFill>
                  <a:schemeClr val="tx1"/>
                </a:solidFill>
                <a:latin typeface="+mn-lt"/>
                <a:ea typeface="+mn-ea"/>
                <a:cs typeface="+mn-cs"/>
              </a:rPr>
              <a:t>Scenario 3:</a:t>
            </a:r>
            <a:r>
              <a:rPr lang="en-US" sz="1200" kern="1200" dirty="0">
                <a:solidFill>
                  <a:schemeClr val="tx1"/>
                </a:solidFill>
                <a:latin typeface="+mn-lt"/>
                <a:ea typeface="+mn-ea"/>
                <a:cs typeface="+mn-cs"/>
              </a:rPr>
              <a:t> For n = 4, 60 units is divided by 24 (the number of listeners). Each listener receives 2.5 units of sound energy (60/24 = 2.5). </a:t>
            </a:r>
          </a:p>
          <a:p>
            <a:pPr marL="137160" indent="-137160">
              <a:buFont typeface="Arial" pitchFamily="34" charset="0"/>
              <a:buChar char="•"/>
            </a:pPr>
            <a:r>
              <a:rPr lang="en-US" sz="1200" b="1" kern="1200" dirty="0">
                <a:solidFill>
                  <a:schemeClr val="tx1"/>
                </a:solidFill>
                <a:latin typeface="+mn-lt"/>
                <a:ea typeface="+mn-ea"/>
                <a:cs typeface="+mn-cs"/>
              </a:rPr>
              <a:t>Challenge questions:</a:t>
            </a:r>
            <a:r>
              <a:rPr lang="en-US" sz="1200" kern="1200" dirty="0">
                <a:solidFill>
                  <a:schemeClr val="tx1"/>
                </a:solidFill>
                <a:latin typeface="+mn-lt"/>
                <a:ea typeface="+mn-ea"/>
                <a:cs typeface="+mn-cs"/>
              </a:rPr>
              <a:t> </a:t>
            </a:r>
          </a:p>
          <a:p>
            <a:pPr marL="320040" lvl="0" indent="-182880">
              <a:buFont typeface="+mj-lt"/>
              <a:buAutoNum type="arabicPeriod"/>
            </a:pPr>
            <a:r>
              <a:rPr lang="en-US" sz="1200" kern="1200" dirty="0">
                <a:solidFill>
                  <a:schemeClr val="tx1"/>
                </a:solidFill>
                <a:latin typeface="+mn-lt"/>
                <a:ea typeface="+mn-ea"/>
                <a:cs typeface="+mn-cs"/>
              </a:rPr>
              <a:t>As the circle gets larger, each person around the circle gets a smaller share of the original sound energy. Eventually, the portion of energy is so small that it becomes indistinguishable from background noise (air conditioner, noisy playground, freeway). </a:t>
            </a:r>
          </a:p>
          <a:p>
            <a:pPr marL="320040" lvl="0" indent="-182880">
              <a:buFont typeface="+mj-lt"/>
              <a:buAutoNum type="arabicPeriod"/>
            </a:pPr>
            <a:r>
              <a:rPr lang="en-US" sz="1200" kern="1200" dirty="0">
                <a:solidFill>
                  <a:schemeClr val="tx1"/>
                </a:solidFill>
                <a:latin typeface="+mn-lt"/>
                <a:ea typeface="+mn-ea"/>
                <a:cs typeface="+mn-cs"/>
              </a:rPr>
              <a:t>Sound gets softer as we move farther away from the source because the sound waves spread out more, and the intensity and energy of the sound diminishes.</a:t>
            </a:r>
          </a:p>
          <a:p>
            <a:pPr marL="320040" lvl="0" indent="-182880">
              <a:buFont typeface="+mj-lt"/>
              <a:buAutoNum type="arabicPeriod"/>
            </a:pPr>
            <a:r>
              <a:rPr lang="en-US" sz="1200" kern="1200" dirty="0">
                <a:solidFill>
                  <a:schemeClr val="tx1"/>
                </a:solidFill>
                <a:latin typeface="+mn-lt"/>
                <a:ea typeface="+mn-ea"/>
                <a:cs typeface="+mn-cs"/>
              </a:rPr>
              <a:t>If we had very big ears, we would receive a larger portion of the sound energy.</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82880">
              <a:buFont typeface="+mj-lt"/>
              <a:buAutoNum type="arabicPeriod"/>
            </a:pPr>
            <a:r>
              <a:rPr lang="en-US" sz="1200" kern="1200" dirty="0">
                <a:solidFill>
                  <a:schemeClr val="tx1"/>
                </a:solidFill>
                <a:latin typeface="+mn-lt"/>
                <a:ea typeface="+mn-ea"/>
                <a:cs typeface="+mn-cs"/>
              </a:rPr>
              <a:t>If everyone receives 4 units of sound energy from the nearby freeway, the sound from the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would be very hard to hear for those in n = 4 who receive only 2.5 units of energy, since that sound is softer than the freeway sound.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786847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0" dirty="0"/>
              <a:t> min</a:t>
            </a:r>
          </a:p>
          <a:p>
            <a:endParaRPr lang="en-US" baseline="0" dirty="0"/>
          </a:p>
          <a:p>
            <a:pPr marL="0" lvl="1"/>
            <a:r>
              <a:rPr lang="en-US" sz="1200" kern="1200" dirty="0">
                <a:solidFill>
                  <a:schemeClr val="tx1"/>
                </a:solidFill>
                <a:latin typeface="+mn-lt"/>
                <a:ea typeface="+mn-ea"/>
                <a:cs typeface="+mn-cs"/>
              </a:rPr>
              <a:t>a. Introduce the focus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Elicit ideas from participants based on prior knowledge and experience.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record their ideas and evidence on chart paper.</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141484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dirty="0"/>
              <a:t>a. </a:t>
            </a:r>
            <a:r>
              <a:rPr lang="en-US" sz="1200" kern="1200" dirty="0">
                <a:solidFill>
                  <a:schemeClr val="tx1"/>
                </a:solidFill>
                <a:latin typeface="+mn-lt"/>
                <a:ea typeface="+mn-ea"/>
                <a:cs typeface="+mn-cs"/>
              </a:rPr>
              <a:t>Review the characteristics of good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“Today we’ll test the characteristics of five homemade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to determine whether they satisfy the criteria for good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 good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have an oscillator that vibrates and a resonator that amplifies the sound.”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copy these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characteristics into their science notebooks to refer to during the investigation.</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extLst>
      <p:ext uri="{BB962C8B-B14F-4D97-AF65-F5344CB8AC3E}">
        <p14:creationId xmlns:p14="http://schemas.microsoft.com/office/powerpoint/2010/main" val="306160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a. Invite participants to look at your feedback on their reflections from day 2 and offer reactions, comments, or follow-up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Give participants an opportunity to refine the norms for working together.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4 min</a:t>
            </a:r>
          </a:p>
          <a:p>
            <a:pPr lvl="0"/>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“Anyone can make a sound!”</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Throw your keys on the desk to demonstrate this point.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“But some sounds are louder, more uniform, more repeatable, more memorable, and more sustainable than other sounds. To understand what constitutes a good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from a poor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we have to distinguish between musical sound and noise.”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Read through the distinctions between musical sound and noise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that generate musical sounds amplify a few select frequencies and filter out the rest. Musical sounds “sing” notes we can hum along with, but noise consists of all frequencies sounding off at the same time.”</a:t>
            </a:r>
            <a:endParaRPr lang="en-US" sz="18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dirty="0"/>
              <a:t>f. Have participants write key distinctions in their science</a:t>
            </a:r>
            <a:r>
              <a:rPr lang="en-US" baseline="0" dirty="0"/>
              <a:t> notebooks to refer to during the following investigation.</a:t>
            </a:r>
            <a:r>
              <a:rPr lang="en-US" dirty="0"/>
              <a:t>	</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58125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“Next, you’ll work with a partner to test five different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a tuning fork, a plastic container with a rubber band stretched across the top, a graduated cylinder containing water, a stadium horn called a </a:t>
            </a:r>
            <a:r>
              <a:rPr lang="en-US" sz="1200" i="1" kern="1200" dirty="0" err="1">
                <a:solidFill>
                  <a:schemeClr val="tx1"/>
                </a:solidFill>
                <a:latin typeface="+mn-lt"/>
                <a:ea typeface="+mn-ea"/>
                <a:cs typeface="+mn-cs"/>
              </a:rPr>
              <a:t>vuvuzela</a:t>
            </a:r>
            <a:r>
              <a:rPr lang="en-US" sz="1200" kern="1200" dirty="0">
                <a:solidFill>
                  <a:schemeClr val="tx1"/>
                </a:solidFill>
                <a:latin typeface="+mn-lt"/>
                <a:ea typeface="+mn-ea"/>
                <a:cs typeface="+mn-cs"/>
              </a:rPr>
              <a:t>, and a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“Using the criteria we just discussed, you and your partner will produce a sound with each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and decide whether the sound is musical or noisy. In other words, you’ll distinguish good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from poor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you test each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discuss the questions on the slide and write your responses in your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copy the questions into their science notebooks. Then demonstrate how to make sounds with each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31994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min</a:t>
            </a:r>
          </a:p>
          <a:p>
            <a:endParaRPr lang="en-US" baseline="0" dirty="0"/>
          </a:p>
          <a:p>
            <a:pPr marL="0" lvl="1"/>
            <a:r>
              <a:rPr lang="en-US" sz="1200" kern="1200" dirty="0">
                <a:solidFill>
                  <a:schemeClr val="tx1"/>
                </a:solidFill>
                <a:latin typeface="+mn-lt"/>
                <a:ea typeface="+mn-ea"/>
                <a:cs typeface="+mn-cs"/>
              </a:rPr>
              <a:t>a. Have participants pair up with an elbow partner. Then give each pair a tuning fork.</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Note that tuning forks are harder to use than they appear.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Walk participants through the following steps for making sounds with their tuning forks: </a:t>
            </a:r>
          </a:p>
          <a:p>
            <a:pPr marL="365760" lvl="0" indent="-182880">
              <a:buFont typeface="+mj-lt"/>
              <a:buAutoNum type="arabicPeriod"/>
            </a:pPr>
            <a:r>
              <a:rPr lang="en-US" sz="1200" kern="1200" dirty="0">
                <a:solidFill>
                  <a:schemeClr val="tx1"/>
                </a:solidFill>
                <a:latin typeface="+mn-lt"/>
                <a:ea typeface="+mn-ea"/>
                <a:cs typeface="+mn-cs"/>
              </a:rPr>
              <a:t>Strike the tuning fork on a firm object like the palm of your hand, the corner of your knee, your ankle, or the sole of your shoe. </a:t>
            </a:r>
          </a:p>
          <a:p>
            <a:pPr marL="365760" lvl="0" indent="-182880">
              <a:buFont typeface="+mj-lt"/>
              <a:buAutoNum type="arabicPeriod"/>
            </a:pPr>
            <a:r>
              <a:rPr lang="en-US" sz="1200" kern="1200" dirty="0">
                <a:solidFill>
                  <a:schemeClr val="tx1"/>
                </a:solidFill>
                <a:latin typeface="+mn-lt"/>
                <a:ea typeface="+mn-ea"/>
                <a:cs typeface="+mn-cs"/>
              </a:rPr>
              <a:t>Do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strike the tuning fork against a table, a chair, or any other hard surface because this will damage it. You also shouldn’t strike it against anything metallic. This will create a series of sharp rings instead of the correct sound.</a:t>
            </a:r>
          </a:p>
          <a:p>
            <a:pPr marL="365760" indent="-182880">
              <a:buFont typeface="+mj-lt"/>
              <a:buAutoNum type="arabicPeriod"/>
            </a:pPr>
            <a:r>
              <a:rPr lang="en-US" sz="1200" kern="1200" dirty="0">
                <a:solidFill>
                  <a:schemeClr val="tx1"/>
                </a:solidFill>
                <a:latin typeface="+mn-lt"/>
                <a:ea typeface="+mn-ea"/>
                <a:cs typeface="+mn-cs"/>
              </a:rPr>
              <a:t>The strike must be abrupt or brisk, like striking a drum. Don’t let the arms of the tuning fork touch anything immediately after striking them. </a:t>
            </a:r>
          </a:p>
          <a:p>
            <a:pPr marL="365760" indent="-182880">
              <a:buFont typeface="+mj-lt"/>
              <a:buAutoNum type="arabicPeriod"/>
            </a:pPr>
            <a:r>
              <a:rPr lang="en-US" sz="1200" kern="1200" dirty="0">
                <a:solidFill>
                  <a:schemeClr val="tx1"/>
                </a:solidFill>
                <a:latin typeface="+mn-lt"/>
                <a:ea typeface="+mn-ea"/>
                <a:cs typeface="+mn-cs"/>
              </a:rPr>
              <a:t>If you strike the tuning fork correctly, the arms will move as if they’re squeezing a piece of air between them.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Give participants an opportunity to practice making sounds with the tuning fork before beginning their investigation.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Review the instructions on the slide and then have pairs begin the investigation. Remind them to discuss the three questions in their notebooks and write down their answers.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investigation, invite a few pairs to briefly share their observations and answers to the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g.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“If you hold a vibrating tuning fork in the air, you can hear it only if you place it near your ear. If you hold the base of the tuning fork on a hard surface, such as a table, a file cabinet, or a box, the object becomes a resonator</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and amplifies the sound so that everyone in the room can hear it.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If used correctly, a tuning fork is a good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that produces a musical sound.”</a:t>
            </a:r>
            <a:r>
              <a:rPr lang="en-US" dirty="0"/>
              <a:t> </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647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marL="0" lvl="1"/>
            <a:r>
              <a:rPr lang="en-US" sz="1200" kern="1200" dirty="0">
                <a:solidFill>
                  <a:schemeClr val="tx1"/>
                </a:solidFill>
                <a:latin typeface="+mn-lt"/>
                <a:ea typeface="+mn-ea"/>
                <a:cs typeface="+mn-cs"/>
              </a:rPr>
              <a:t>a. Give each pair a plastic container and a rubber band.</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Direct participants to place the rubber band around the container and stretch it across the opening. Then have them hold the container by the rim without touching the base and pluck the rubber band to make a sound.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have participants take the rubber band off the container and stretch it around their fingers. Have them pluck the rubber band and see if they can produce the same sound.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Remind pairs to discuss the three questions in their notebooks and write down their answers.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investigation, invite a few pairs to briefly share their observations and answers to the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the vibrating rubber band acts as an oscillator, and the container acts as a resonator. A tighter rubber band will produce a higher pitch. This primitive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should produce a sound that’s more musical than noisy, making it a good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When the rubber band is simply stretched across participants’ fingers instead of a container, it will produce a poor-quality sound with low volume. Without the container acting as a resonator, the rubber band isn’t a good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61192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8</a:t>
            </a:r>
            <a:r>
              <a:rPr lang="en-US" sz="1600" kern="1200" baseline="0" dirty="0">
                <a:solidFill>
                  <a:schemeClr val="tx1"/>
                </a:solidFill>
                <a:effectLst/>
                <a:latin typeface="+mn-lt"/>
                <a:ea typeface="+mn-ea"/>
                <a:cs typeface="+mn-cs"/>
              </a:rPr>
              <a:t> min</a:t>
            </a:r>
          </a:p>
          <a:p>
            <a:pPr lvl="0"/>
            <a:endParaRPr lang="en-US" sz="16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Give each pair a graduated cylinder, a small funnel, a bottle of water, and a tray to catch spills.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place the tray under the cylinder and then pour water into the cylinder using the funnel.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pay close attention to the sound the water makes as it rises from the bottom of the cylinder to the top.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Remind pairs to discuss the three questions in their notebooks and write down their answers.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investigation, invite a few pairs to briefly share their observations and answers to the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Emphasize that the oscillator in this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is the gurgling water, and the resonator is the column of air or resonance space in the cylinder that gets smaller as the water rises. The gurgle of water at the bottom of the cylinder isn’t very musical. However, the spout hits the surface of the water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and creates a noisy sound that is somewhat filtered. As the water rises to the top of the cylinder, a lot of frequencies seem to increase in pitch,</a:t>
            </a:r>
            <a:r>
              <a:rPr lang="en-US" sz="1200" kern="1200" baseline="0" dirty="0">
                <a:solidFill>
                  <a:schemeClr val="tx1"/>
                </a:solidFill>
                <a:latin typeface="+mn-lt"/>
                <a:ea typeface="+mn-ea"/>
                <a:cs typeface="+mn-cs"/>
              </a:rPr>
              <a:t> but </a:t>
            </a:r>
            <a:r>
              <a:rPr lang="en-US" sz="1200" kern="1200" dirty="0">
                <a:solidFill>
                  <a:schemeClr val="tx1"/>
                </a:solidFill>
                <a:latin typeface="+mn-lt"/>
                <a:ea typeface="+mn-ea"/>
                <a:cs typeface="+mn-cs"/>
              </a:rPr>
              <a:t>the resonator selects and amplifies some of them. The graduated cylinder is a very, very primitive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and isn’t very loud.</a:t>
            </a:r>
            <a:r>
              <a:rPr lang="en-US" dirty="0"/>
              <a:t> </a:t>
            </a:r>
            <a:endParaRPr lang="en-US" sz="16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116062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8 min</a:t>
            </a:r>
          </a:p>
          <a:p>
            <a:endParaRPr lang="en-US" sz="1200" kern="1200" baseline="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Distribute a </a:t>
            </a:r>
            <a:r>
              <a:rPr lang="en-US" sz="1200" kern="1200" dirty="0" err="1">
                <a:solidFill>
                  <a:schemeClr val="tx1"/>
                </a:solidFill>
                <a:latin typeface="+mn-lt"/>
                <a:ea typeface="+mn-ea"/>
                <a:cs typeface="+mn-cs"/>
              </a:rPr>
              <a:t>vuvuzela</a:t>
            </a:r>
            <a:r>
              <a:rPr lang="en-US" sz="1200" kern="1200" dirty="0">
                <a:solidFill>
                  <a:schemeClr val="tx1"/>
                </a:solidFill>
                <a:latin typeface="+mn-lt"/>
                <a:ea typeface="+mn-ea"/>
                <a:cs typeface="+mn-cs"/>
              </a:rPr>
              <a:t> to each pair of participants.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First, have participants make a buzzing sound with their lips.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make this sound, participants should press their lips together and blow hard through them, a bit like playing a trumpet. It may also help to think of an elephant making a trumpeting sound with its trunk.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Next, have participants press their lips together and blow into the mouthpiece of the </a:t>
            </a:r>
            <a:r>
              <a:rPr lang="en-US" sz="1200" kern="1200" dirty="0" err="1">
                <a:solidFill>
                  <a:schemeClr val="tx1"/>
                </a:solidFill>
                <a:latin typeface="+mn-lt"/>
                <a:ea typeface="+mn-ea"/>
                <a:cs typeface="+mn-cs"/>
              </a:rPr>
              <a:t>vuvuzela</a:t>
            </a:r>
            <a:r>
              <a:rPr lang="en-US" sz="1200" kern="1200" dirty="0">
                <a:solidFill>
                  <a:schemeClr val="tx1"/>
                </a:solidFill>
                <a:latin typeface="+mn-lt"/>
                <a:ea typeface="+mn-ea"/>
                <a:cs typeface="+mn-cs"/>
              </a:rPr>
              <a:t>. The horn should create a loud honking sound.</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Ask participants to compare the sound they made with their lips and the sound they made with the </a:t>
            </a:r>
            <a:r>
              <a:rPr lang="en-US" sz="1200" kern="1200" dirty="0" err="1">
                <a:solidFill>
                  <a:schemeClr val="tx1"/>
                </a:solidFill>
                <a:latin typeface="+mn-lt"/>
                <a:ea typeface="+mn-ea"/>
                <a:cs typeface="+mn-cs"/>
              </a:rPr>
              <a:t>vuvuzela</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Remind pairs to discuss the three questions in their notebooks and write down their answers.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investigation, invite a few pairs to briefly share their observations and answers to the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g.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“In the first instance, your buzzing lips were the oscillator, and the volume of air in your mouth acted as a resonator. When you blew into the </a:t>
            </a:r>
            <a:r>
              <a:rPr lang="en-US" sz="1200" kern="1200" dirty="0" err="1">
                <a:solidFill>
                  <a:schemeClr val="tx1"/>
                </a:solidFill>
                <a:latin typeface="+mn-lt"/>
                <a:ea typeface="+mn-ea"/>
                <a:cs typeface="+mn-cs"/>
              </a:rPr>
              <a:t>vuvuzela</a:t>
            </a:r>
            <a:r>
              <a:rPr lang="en-US" sz="1200" kern="1200" dirty="0">
                <a:solidFill>
                  <a:schemeClr val="tx1"/>
                </a:solidFill>
                <a:latin typeface="+mn-lt"/>
                <a:ea typeface="+mn-ea"/>
                <a:cs typeface="+mn-cs"/>
              </a:rPr>
              <a:t>, your lips were acting as an oscillator again, and the volume of air in the neck of the </a:t>
            </a:r>
            <a:r>
              <a:rPr lang="en-US" sz="1200" kern="1200" dirty="0" err="1">
                <a:solidFill>
                  <a:schemeClr val="tx1"/>
                </a:solidFill>
                <a:latin typeface="+mn-lt"/>
                <a:ea typeface="+mn-ea"/>
                <a:cs typeface="+mn-cs"/>
              </a:rPr>
              <a:t>vuvuzela</a:t>
            </a:r>
            <a:r>
              <a:rPr lang="en-US" sz="1200" kern="1200" dirty="0">
                <a:solidFill>
                  <a:schemeClr val="tx1"/>
                </a:solidFill>
                <a:latin typeface="+mn-lt"/>
                <a:ea typeface="+mn-ea"/>
                <a:cs typeface="+mn-cs"/>
              </a:rPr>
              <a:t> was the resonator. The horn creates a more musical sound than your buzzing lips alone, and the bell-shaped end of the </a:t>
            </a:r>
            <a:r>
              <a:rPr lang="en-US" sz="1200" kern="1200" dirty="0" err="1">
                <a:solidFill>
                  <a:schemeClr val="tx1"/>
                </a:solidFill>
                <a:latin typeface="+mn-lt"/>
                <a:ea typeface="+mn-ea"/>
                <a:cs typeface="+mn-cs"/>
              </a:rPr>
              <a:t>vuvuzela</a:t>
            </a:r>
            <a:r>
              <a:rPr lang="en-US" sz="1200" kern="1200" dirty="0">
                <a:solidFill>
                  <a:schemeClr val="tx1"/>
                </a:solidFill>
                <a:latin typeface="+mn-lt"/>
                <a:ea typeface="+mn-ea"/>
                <a:cs typeface="+mn-cs"/>
              </a:rPr>
              <a:t> selects a sequence of frequencies.”</a:t>
            </a:r>
            <a:endParaRPr lang="en-US" baseline="0"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627869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a:t>
            </a:r>
            <a:r>
              <a:rPr lang="en-US" baseline="0" dirty="0"/>
              <a:t> min</a:t>
            </a:r>
          </a:p>
          <a:p>
            <a:endParaRPr lang="en-US" baseline="0" dirty="0"/>
          </a:p>
          <a:p>
            <a:pPr marL="0" lvl="1"/>
            <a:r>
              <a:rPr lang="en-US" sz="1200" kern="1200" dirty="0">
                <a:solidFill>
                  <a:schemeClr val="tx1"/>
                </a:solidFill>
                <a:latin typeface="+mn-lt"/>
                <a:ea typeface="+mn-ea"/>
                <a:cs typeface="+mn-cs"/>
              </a:rPr>
              <a:t>a. Give each pair a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 and demonstrate again how to make a sound by holding the cup upside down (with the string dangling down from inside the cup), placing the moist sponge around the string, and sliding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sponge down the string.</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Direct pairs to first make a sound with their </a:t>
            </a:r>
            <a:r>
              <a:rPr lang="en-US" sz="1200" kern="1200" dirty="0" err="1">
                <a:solidFill>
                  <a:schemeClr val="tx1"/>
                </a:solidFill>
                <a:latin typeface="+mn-lt"/>
                <a:ea typeface="+mn-ea"/>
                <a:cs typeface="+mn-cs"/>
              </a:rPr>
              <a:t>cluckers</a:t>
            </a:r>
            <a:r>
              <a:rPr lang="en-US" sz="1200" kern="1200" dirty="0">
                <a:solidFill>
                  <a:schemeClr val="tx1"/>
                </a:solidFill>
                <a:latin typeface="+mn-lt"/>
                <a:ea typeface="+mn-ea"/>
                <a:cs typeface="+mn-cs"/>
              </a:rPr>
              <a:t>. Then have them set the cup down and simply rub the sponge on the string. Ask them to compare</a:t>
            </a:r>
            <a:r>
              <a:rPr lang="en-US" sz="1200" kern="1200" baseline="0" dirty="0">
                <a:solidFill>
                  <a:schemeClr val="tx1"/>
                </a:solidFill>
                <a:latin typeface="+mn-lt"/>
                <a:ea typeface="+mn-ea"/>
                <a:cs typeface="+mn-cs"/>
              </a:rPr>
              <a:t> the results.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pairs to discuss the three questions in their notebooks and write down their answers.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investigation, invite a few pairs to briefly share their observations and answers to the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Emphasize that the string in this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is the oscillator, and the volume of air beneath the cup is the resonator. When the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 is used correctly, the wet sponge rubbing against the string causes the string to vibrate, and as the string touches the cup, these vibrations generate many frequencies that the resonator amplifies.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The sound the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 produces is musical only if the cup is in direct contact with the string.</a:t>
            </a:r>
            <a:r>
              <a:rPr lang="en-US" dirty="0"/>
              <a:t> </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5679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5 min</a:t>
            </a:r>
          </a:p>
          <a:p>
            <a:pPr lvl="0"/>
            <a:endParaRPr lang="en-US" dirty="0"/>
          </a:p>
          <a:p>
            <a:pPr marL="0" lvl="1"/>
            <a:r>
              <a:rPr lang="en-US" sz="1200" kern="1200" dirty="0">
                <a:solidFill>
                  <a:schemeClr val="tx1"/>
                </a:solidFill>
                <a:latin typeface="+mn-lt"/>
                <a:ea typeface="+mn-ea"/>
                <a:cs typeface="+mn-cs"/>
              </a:rPr>
              <a:t>a. Read the questions on the slide and discuss the results of the investigation.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probe and challenge questions to help participants correctly identify the oscillator and resonator in each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and recognize the importance of the resonator (air, table, etc.) in producing a musical sound rather than noise (or no sound at all).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 good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consists of a vibrating component (oscillator), such as string, lips, water, the metal arms of a tuning fork, and a rubber band, and a neighboring volume of air (resonance space) that acts as a resonator to amplify selected frequencies while filtering out other frequencies.</a:t>
            </a:r>
          </a:p>
          <a:p>
            <a:pPr marL="137160" indent="-137160">
              <a:buFont typeface="Arial" pitchFamily="34" charset="0"/>
              <a:buChar char="•"/>
            </a:pPr>
            <a:r>
              <a:rPr lang="en-US" sz="1200" kern="1200" dirty="0">
                <a:solidFill>
                  <a:schemeClr val="tx1"/>
                </a:solidFill>
                <a:latin typeface="+mn-lt"/>
                <a:ea typeface="+mn-ea"/>
                <a:cs typeface="+mn-cs"/>
              </a:rPr>
              <a:t>The tuning fork vibrating on a hard surface, the plastic container with a rubber band, the </a:t>
            </a:r>
            <a:r>
              <a:rPr lang="en-US" sz="1200" kern="1200" dirty="0" err="1">
                <a:solidFill>
                  <a:schemeClr val="tx1"/>
                </a:solidFill>
                <a:latin typeface="+mn-lt"/>
                <a:ea typeface="+mn-ea"/>
                <a:cs typeface="+mn-cs"/>
              </a:rPr>
              <a:t>vuvuzela</a:t>
            </a:r>
            <a:r>
              <a:rPr lang="en-US" sz="1200" kern="1200" dirty="0">
                <a:solidFill>
                  <a:schemeClr val="tx1"/>
                </a:solidFill>
                <a:latin typeface="+mn-lt"/>
                <a:ea typeface="+mn-ea"/>
                <a:cs typeface="+mn-cs"/>
              </a:rPr>
              <a:t>, and the </a:t>
            </a:r>
            <a:r>
              <a:rPr lang="en-US" sz="1200" kern="1200" dirty="0" err="1">
                <a:solidFill>
                  <a:schemeClr val="tx1"/>
                </a:solidFill>
                <a:latin typeface="+mn-lt"/>
                <a:ea typeface="+mn-ea"/>
                <a:cs typeface="+mn-cs"/>
              </a:rPr>
              <a:t>clucker</a:t>
            </a:r>
            <a:r>
              <a:rPr lang="en-US" sz="1200" kern="1200" dirty="0">
                <a:solidFill>
                  <a:schemeClr val="tx1"/>
                </a:solidFill>
                <a:latin typeface="+mn-lt"/>
                <a:ea typeface="+mn-ea"/>
                <a:cs typeface="+mn-cs"/>
              </a:rPr>
              <a:t> are all examples of good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The tuning fork held in the air, rubber bands around fingers, buzzing lips, and the sponge rubbing the string are examples of poor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55464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0" dirty="0"/>
              <a:t> min</a:t>
            </a:r>
          </a:p>
          <a:p>
            <a:endParaRPr lang="en-US" baseline="0" dirty="0"/>
          </a:p>
          <a:p>
            <a:pPr marL="0" lvl="1"/>
            <a:r>
              <a:rPr lang="en-US" sz="1200" kern="1200" dirty="0">
                <a:solidFill>
                  <a:schemeClr val="tx1"/>
                </a:solidFill>
                <a:latin typeface="+mn-lt"/>
                <a:ea typeface="+mn-ea"/>
                <a:cs typeface="+mn-cs"/>
              </a:rPr>
              <a:t>a. Review the focus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a:t>
            </a:r>
            <a:r>
              <a:rPr lang="en-US" sz="1200" kern="1200" baseline="0" dirty="0">
                <a:solidFill>
                  <a:schemeClr val="tx1"/>
                </a:solidFill>
                <a:latin typeface="+mn-lt"/>
                <a:ea typeface="+mn-ea"/>
                <a:cs typeface="+mn-cs"/>
              </a:rPr>
              <a:t> pair up and answer the focus questions based on the results of today’s investigation. </a:t>
            </a:r>
          </a:p>
          <a:p>
            <a:pPr marL="0" lvl="1"/>
            <a:endParaRPr lang="en-US" sz="1200" kern="1200" baseline="0" dirty="0">
              <a:solidFill>
                <a:schemeClr val="tx1"/>
              </a:solidFill>
              <a:latin typeface="+mn-lt"/>
              <a:ea typeface="+mn-ea"/>
              <a:cs typeface="+mn-cs"/>
            </a:endParaRPr>
          </a:p>
          <a:p>
            <a:pPr marL="0" lvl="1"/>
            <a:r>
              <a:rPr lang="en-US" sz="120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Invite pairs to share their ideas and evidence with the group. Record key ideas and evidence on chart paper.</a:t>
            </a:r>
          </a:p>
          <a:p>
            <a:pPr marL="0" lvl="1"/>
            <a:endParaRPr lang="en-US" sz="1200"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d. </a:t>
            </a:r>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All good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 must have a vibrating component (an oscillator) and a volume of air, or resonance space, that acts as a resonator and amplifies certain frequencies more than others. For humans to hear the sound, the frequency must fall between 20 and 20,000 Hz.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1414843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0" dirty="0"/>
              <a:t> min</a:t>
            </a:r>
          </a:p>
          <a:p>
            <a:endParaRPr lang="en-US" baseline="0" dirty="0"/>
          </a:p>
          <a:p>
            <a:pPr marL="365760" lvl="1" indent="-365760"/>
            <a:r>
              <a:rPr lang="en-US" sz="1200" kern="1200" dirty="0">
                <a:solidFill>
                  <a:schemeClr val="tx1"/>
                </a:solidFill>
                <a:latin typeface="+mn-lt"/>
                <a:ea typeface="+mn-ea"/>
                <a:cs typeface="+mn-cs"/>
              </a:rPr>
              <a:t>a. “As we wrap up today’s content deepening work, let’s think about how we applied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4 and 5 in our investigation of various </a:t>
            </a:r>
            <a:r>
              <a:rPr lang="en-US" sz="1200" kern="1200" dirty="0" err="1">
                <a:solidFill>
                  <a:schemeClr val="tx1"/>
                </a:solidFill>
                <a:latin typeface="+mn-lt"/>
                <a:ea typeface="+mn-ea"/>
                <a:cs typeface="+mn-cs"/>
              </a:rPr>
              <a:t>soundmakers</a:t>
            </a:r>
            <a:r>
              <a:rPr lang="en-US" sz="1200" kern="1200" dirty="0">
                <a:solidFill>
                  <a:schemeClr val="tx1"/>
                </a:solidFill>
                <a:latin typeface="+mn-lt"/>
                <a:ea typeface="+mn-ea"/>
                <a:cs typeface="+mn-cs"/>
              </a:rPr>
              <a:t>.”</a:t>
            </a:r>
          </a:p>
          <a:p>
            <a:pPr marL="365760" lvl="1" indent="-365760"/>
            <a:endParaRPr lang="en-US" sz="1200" kern="1200" dirty="0">
              <a:solidFill>
                <a:schemeClr val="tx1"/>
              </a:solidFill>
              <a:latin typeface="+mn-lt"/>
              <a:ea typeface="+mn-ea"/>
              <a:cs typeface="+mn-cs"/>
            </a:endParaRPr>
          </a:p>
          <a:p>
            <a:pPr marL="365760" lvl="1" indent="-365760"/>
            <a:r>
              <a:rPr lang="en-US" sz="1200" kern="1200" dirty="0">
                <a:solidFill>
                  <a:schemeClr val="tx1"/>
                </a:solidFill>
                <a:latin typeface="+mn-lt"/>
                <a:ea typeface="+mn-ea"/>
                <a:cs typeface="+mn-cs"/>
              </a:rPr>
              <a:t>b. Read the questions on the slide.</a:t>
            </a:r>
          </a:p>
          <a:p>
            <a:pPr marL="365760" lvl="1" indent="-365760"/>
            <a:endParaRPr lang="en-US" sz="1200" b="1" kern="1200" dirty="0">
              <a:solidFill>
                <a:schemeClr val="tx1"/>
              </a:solidFill>
              <a:latin typeface="+mn-lt"/>
              <a:ea typeface="+mn-ea"/>
              <a:cs typeface="+mn-cs"/>
            </a:endParaRPr>
          </a:p>
          <a:p>
            <a:pPr marL="365760" lvl="1" indent="-365760"/>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discuss these questions with an elbow partner and write their answers in their science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responses with the group.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During this share-out, challenge participants to be clear about when they were simply observing something and when they were actually analyzing and interpreting data and observations. Also challenge participants to identify which type of analysis they were doing: (1) Using logic and evidence (data), and/or (2) using evidence, science ideas, and logic.</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1414843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2 min</a:t>
            </a:r>
          </a:p>
          <a:p>
            <a:endParaRPr lang="en-US" baseline="0" dirty="0"/>
          </a:p>
          <a:p>
            <a:pPr lvl="0"/>
            <a:r>
              <a:rPr lang="en-US" dirty="0"/>
              <a:t>a. Introduce the focus questions that will guide today’s session.</a:t>
            </a:r>
          </a:p>
          <a:p>
            <a:pPr lvl="0"/>
            <a:endParaRPr lang="en-US" dirty="0"/>
          </a:p>
          <a:p>
            <a:pPr lvl="0"/>
            <a:r>
              <a:rPr lang="en-US" dirty="0"/>
              <a:t>b. </a:t>
            </a:r>
            <a:r>
              <a:rPr lang="en-US" sz="1200" kern="1200" dirty="0">
                <a:solidFill>
                  <a:schemeClr val="tx1"/>
                </a:solidFill>
                <a:latin typeface="+mn-lt"/>
                <a:ea typeface="+mn-ea"/>
                <a:cs typeface="+mn-cs"/>
              </a:rPr>
              <a:t>“The words </a:t>
            </a:r>
            <a:r>
              <a:rPr lang="en-US" sz="1200" i="1" kern="1200" dirty="0">
                <a:solidFill>
                  <a:schemeClr val="tx1"/>
                </a:solidFill>
                <a:latin typeface="+mn-lt"/>
                <a:ea typeface="+mn-ea"/>
                <a:cs typeface="+mn-cs"/>
              </a:rPr>
              <a:t>moving forward</a:t>
            </a:r>
            <a:r>
              <a:rPr lang="en-US" sz="1200" kern="1200" dirty="0">
                <a:solidFill>
                  <a:schemeClr val="tx1"/>
                </a:solidFill>
                <a:latin typeface="+mn-lt"/>
                <a:ea typeface="+mn-ea"/>
                <a:cs typeface="+mn-cs"/>
              </a:rPr>
              <a:t> are in bold on the slide because that’s our theme for today and the rest of the week. Yesterday we practiced asking elicit and probe questions, which are great for revealing student ideas. But what do we do with those ideas once we’ve elicited them? How do we support students in moving forward toward deeper understandings of science ideas?”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 share ideas about the first question on the slide. Then ask, “What are some things we’ve discussed today that address this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the Effective Science Teaching chart from day 1 and discuss the remaining questions on the slide. Modify the chart as participants share their ideas.</a:t>
            </a:r>
            <a:r>
              <a:rPr lang="en-US" dirty="0"/>
              <a:t>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1792310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r>
              <a:rPr lang="en-US" dirty="0"/>
              <a:t>5 min </a:t>
            </a:r>
          </a:p>
          <a:p>
            <a:pPr eaLnBrk="1" hangingPunct="1"/>
            <a:endParaRPr lang="en-US" dirty="0"/>
          </a:p>
          <a:p>
            <a:pPr lvl="0"/>
            <a:r>
              <a:rPr lang="en-US" sz="1200" kern="1200" dirty="0">
                <a:solidFill>
                  <a:schemeClr val="tx1"/>
                </a:solidFill>
                <a:latin typeface="+mn-lt"/>
                <a:ea typeface="+mn-ea"/>
                <a:cs typeface="+mn-cs"/>
              </a:rPr>
              <a:t>a. Review today’s focus questions.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Discuss:</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a:t>
            </a: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claims that strategies 4 and 5 are ways of moving student thinking forward. How would you support or challenge that claim? In other words, are you convinced that letting students analyze data and construct explanations will help them move forward toward deeper understandings of science ideas?”</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“What key ideas do you now have about how to address our content</a:t>
            </a:r>
            <a:r>
              <a:rPr lang="en-US" sz="1200" kern="1200" baseline="0" dirty="0">
                <a:solidFill>
                  <a:schemeClr val="tx1"/>
                </a:solidFill>
                <a:latin typeface="+mn-lt"/>
                <a:ea typeface="+mn-ea"/>
                <a:cs typeface="+mn-cs"/>
              </a:rPr>
              <a:t> deepening</a:t>
            </a:r>
            <a:r>
              <a:rPr lang="en-US" sz="1200" kern="1200" dirty="0">
                <a:solidFill>
                  <a:schemeClr val="tx1"/>
                </a:solidFill>
                <a:latin typeface="+mn-lt"/>
                <a:ea typeface="+mn-ea"/>
                <a:cs typeface="+mn-cs"/>
              </a:rPr>
              <a:t> focus questions?”</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dirty="0"/>
              <a:t>1 min </a:t>
            </a:r>
          </a:p>
          <a:p>
            <a:endParaRPr lang="en-US" sz="1200" i="1"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“Tomorrow we’ll focus on another strategy to help move student thinking forward toward deeper understandings of science ideas.”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homework assignment and have participants copy it into their science notebooks. </a:t>
            </a:r>
          </a:p>
        </p:txBody>
      </p:sp>
      <p:sp>
        <p:nvSpPr>
          <p:cNvPr id="5734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1760EA5-FB00-4593-8455-6AFD80252969}" type="slidenum">
              <a:rPr lang="en-US" smtClean="0"/>
              <a:pPr eaLnBrk="1" hangingPunct="1"/>
              <a:t>42</a:t>
            </a:fld>
            <a:endParaRPr lang="en-US"/>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453304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43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4</a:t>
            </a:r>
            <a:r>
              <a:rPr lang="en-US" baseline="0" dirty="0"/>
              <a:t> min </a:t>
            </a:r>
          </a:p>
          <a:p>
            <a:pPr eaLnBrk="1" hangingPunct="1"/>
            <a:endParaRPr lang="en-US" sz="1200" kern="1200" baseline="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Have participants reflect on today’s session and answer the questions on the Daily Reflections sheet (handout 3.7 in PD program binder).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support this task, encourage participants to refer to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the charts they created for STL strategies 4 and 5, the Effective Science Teaching chart, and their STL Z-fold summary charts.</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713710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solidFill>
                  <a:srgbClr val="000000"/>
                </a:solidFill>
              </a:rPr>
              <a:t>Hidden slide</a:t>
            </a:r>
            <a:r>
              <a:rPr lang="en-US" sz="1200" kern="1200" dirty="0">
                <a:solidFill>
                  <a:schemeClr val="tx1"/>
                </a:solidFill>
                <a:latin typeface="+mn-lt"/>
                <a:ea typeface="+mn-ea"/>
                <a:cs typeface="+mn-cs"/>
              </a:rPr>
              <a:t>—a</a:t>
            </a:r>
            <a:r>
              <a:rPr lang="en-US" altLang="en-US" baseline="0" dirty="0">
                <a:solidFill>
                  <a:srgbClr val="000000"/>
                </a:solidFill>
              </a:rPr>
              <a:t>vailable for use as needed</a:t>
            </a:r>
            <a:r>
              <a:rPr lang="en-US" altLang="en-US" dirty="0">
                <a:solidFill>
                  <a:srgbClr val="000000"/>
                </a:solidFill>
              </a:rPr>
              <a:t>. </a:t>
            </a:r>
            <a:endParaRPr lang="en-US" altLang="en-US" dirty="0"/>
          </a:p>
        </p:txBody>
      </p:sp>
    </p:spTree>
    <p:extLst>
      <p:ext uri="{BB962C8B-B14F-4D97-AF65-F5344CB8AC3E}">
        <p14:creationId xmlns:p14="http://schemas.microsoft.com/office/powerpoint/2010/main" val="2511067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a:solidFill>
                  <a:srgbClr val="000000"/>
                </a:solidFill>
              </a:rPr>
              <a:t>Hidden slide</a:t>
            </a:r>
            <a:r>
              <a:rPr lang="en-US" sz="1200" kern="1200">
                <a:solidFill>
                  <a:schemeClr val="tx1"/>
                </a:solidFill>
                <a:latin typeface="+mn-lt"/>
                <a:ea typeface="+mn-ea"/>
                <a:cs typeface="+mn-cs"/>
              </a:rPr>
              <a:t>—a</a:t>
            </a:r>
            <a:r>
              <a:rPr lang="en-US" altLang="en-US" baseline="0">
                <a:solidFill>
                  <a:srgbClr val="000000"/>
                </a:solidFill>
              </a:rPr>
              <a:t>vailable for use as needed</a:t>
            </a:r>
            <a:r>
              <a:rPr lang="en-US" altLang="en-US">
                <a:solidFill>
                  <a:srgbClr val="000000"/>
                </a:solidFill>
              </a:rPr>
              <a:t>. </a:t>
            </a:r>
            <a:endParaRPr lang="en-US" altLang="en-US" dirty="0"/>
          </a:p>
        </p:txBody>
      </p:sp>
    </p:spTree>
    <p:extLst>
      <p:ext uri="{BB962C8B-B14F-4D97-AF65-F5344CB8AC3E}">
        <p14:creationId xmlns:p14="http://schemas.microsoft.com/office/powerpoint/2010/main" val="227920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228600" indent="-228600">
              <a:buNone/>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a. Point out the strategies highlighted on the slide. </a:t>
            </a:r>
            <a:endParaRPr lang="en-US" sz="1600" kern="1200" dirty="0">
              <a:solidFill>
                <a:schemeClr val="tx1"/>
              </a:solidFill>
              <a:effectLst/>
              <a:latin typeface="+mn-lt"/>
              <a:ea typeface="+mn-ea"/>
              <a:cs typeface="+mn-cs"/>
            </a:endParaRPr>
          </a:p>
          <a:p>
            <a:pPr marL="228600" indent="-228600">
              <a:buNone/>
            </a:pPr>
            <a:endParaRPr lang="en-US" sz="1600" kern="1200" dirty="0">
              <a:solidFill>
                <a:schemeClr val="tx1"/>
              </a:solidFill>
              <a:effectLst/>
              <a:latin typeface="+mn-lt"/>
              <a:ea typeface="+mn-ea"/>
              <a:cs typeface="+mn-cs"/>
            </a:endParaRPr>
          </a:p>
          <a:p>
            <a:pPr marL="0" indent="0">
              <a:buNone/>
            </a:pPr>
            <a:r>
              <a:rPr lang="en-US" sz="1200" kern="1200" dirty="0">
                <a:solidFill>
                  <a:schemeClr val="tx1"/>
                </a:solidFill>
                <a:latin typeface="+mn-lt"/>
                <a:ea typeface="+mn-ea"/>
                <a:cs typeface="+mn-cs"/>
              </a:rPr>
              <a:t>b. “We’ll continue working on understanding and using the Student Thinking Lens </a:t>
            </a:r>
            <a:r>
              <a:rPr lang="en-US" sz="1200" i="1" kern="1200" dirty="0">
                <a:solidFill>
                  <a:schemeClr val="tx1"/>
                </a:solidFill>
                <a:latin typeface="+mn-lt"/>
                <a:ea typeface="+mn-ea"/>
                <a:cs typeface="+mn-cs"/>
              </a:rPr>
              <a:t>questioning</a:t>
            </a:r>
            <a:r>
              <a:rPr lang="en-US" sz="1200" kern="1200" dirty="0">
                <a:solidFill>
                  <a:schemeClr val="tx1"/>
                </a:solidFill>
                <a:latin typeface="+mn-lt"/>
                <a:ea typeface="+mn-ea"/>
                <a:cs typeface="+mn-cs"/>
              </a:rPr>
              <a:t> strategies, but today we’ll focus on two closely related </a:t>
            </a:r>
            <a:r>
              <a:rPr lang="en-US" sz="1200" i="1" kern="1200" dirty="0">
                <a:solidFill>
                  <a:schemeClr val="tx1"/>
                </a:solidFill>
                <a:latin typeface="+mn-lt"/>
                <a:ea typeface="+mn-ea"/>
                <a:cs typeface="+mn-cs"/>
              </a:rPr>
              <a:t>activity</a:t>
            </a:r>
            <a:r>
              <a:rPr lang="en-US" sz="1200" kern="1200" dirty="0">
                <a:solidFill>
                  <a:schemeClr val="tx1"/>
                </a:solidFill>
                <a:latin typeface="+mn-lt"/>
                <a:ea typeface="+mn-ea"/>
                <a:cs typeface="+mn-cs"/>
              </a:rPr>
              <a:t> strategies. Strategy 4 engages students in analyzing and interpreting data and observations, and strategy 5 engages students in constructing explanations and arguments.”</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16768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Initially, reveal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the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think about the question for a minute; then open up a brief conversation about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the following questions to stimulate discussion if participants are struggling:</a:t>
            </a:r>
          </a:p>
          <a:p>
            <a:pPr marL="320040" indent="-137160">
              <a:buFont typeface="Arial" pitchFamily="34" charset="0"/>
              <a:buChar char="•"/>
            </a:pPr>
            <a:r>
              <a:rPr lang="en-US" sz="1200" kern="1200" dirty="0">
                <a:solidFill>
                  <a:schemeClr val="tx1"/>
                </a:solidFill>
                <a:latin typeface="+mn-lt"/>
                <a:ea typeface="+mn-ea"/>
                <a:cs typeface="+mn-cs"/>
              </a:rPr>
              <a:t>What was your experience as a science student in school or college? </a:t>
            </a:r>
          </a:p>
          <a:p>
            <a:pPr marL="320040" indent="-137160">
              <a:buFont typeface="Arial" pitchFamily="34" charset="0"/>
              <a:buChar char="•"/>
            </a:pPr>
            <a:r>
              <a:rPr lang="en-US" sz="1200" kern="1200" dirty="0">
                <a:solidFill>
                  <a:schemeClr val="tx1"/>
                </a:solidFill>
                <a:latin typeface="+mn-lt"/>
                <a:ea typeface="+mn-ea"/>
                <a:cs typeface="+mn-cs"/>
              </a:rPr>
              <a:t>How were you expected to learn science ideas? What learning methods were used?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Did you ever have the opportunity in science classes to make sense of the experiments you performed (instead of just recording the correct answers in a lab report)? </a:t>
            </a:r>
          </a:p>
          <a:p>
            <a:pPr marL="320040" indent="-137160">
              <a:buFont typeface="Arial" pitchFamily="34" charset="0"/>
              <a:buChar char="•"/>
            </a:pPr>
            <a:r>
              <a:rPr lang="en-US" sz="1200" kern="1200" dirty="0">
                <a:solidFill>
                  <a:schemeClr val="tx1"/>
                </a:solidFill>
                <a:latin typeface="+mn-lt"/>
                <a:ea typeface="+mn-ea"/>
                <a:cs typeface="+mn-cs"/>
              </a:rPr>
              <a:t>Did science teachers ever support your learning in ways that went beyond merely having you take lecture notes, read from a textbook, or record the correct answers in lab reports?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discussing the questions, reveal the second part of the slide and emphasize</a:t>
            </a:r>
            <a:r>
              <a:rPr lang="en-US" sz="1200" kern="1200" baseline="0" dirty="0">
                <a:solidFill>
                  <a:schemeClr val="tx1"/>
                </a:solidFill>
                <a:latin typeface="+mn-lt"/>
                <a:ea typeface="+mn-ea"/>
                <a:cs typeface="+mn-cs"/>
              </a:rPr>
              <a:t> the following points: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“Strategies 4 and 5 (as well as 6, 7, and 8) are designed to move student thinking forward by engaging students in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as they observe data. Rather than just spoon-feeding</a:t>
            </a:r>
            <a:r>
              <a:rPr lang="en-US" sz="1200" kern="1200" baseline="0" dirty="0">
                <a:solidFill>
                  <a:schemeClr val="tx1"/>
                </a:solidFill>
                <a:latin typeface="+mn-lt"/>
                <a:ea typeface="+mn-ea"/>
                <a:cs typeface="+mn-cs"/>
              </a:rPr>
              <a:t> students science content to read or memorize, t</a:t>
            </a:r>
            <a:r>
              <a:rPr lang="en-US" sz="1200" kern="1200" dirty="0">
                <a:solidFill>
                  <a:schemeClr val="tx1"/>
                </a:solidFill>
                <a:latin typeface="+mn-lt"/>
                <a:ea typeface="+mn-ea"/>
                <a:cs typeface="+mn-cs"/>
              </a:rPr>
              <a:t>hese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activities lead them toward deeper understandings of science ideas as they construct meaning from evidence.”</a:t>
            </a:r>
            <a:endParaRPr lang="en-US" sz="1200" b="1" kern="1200" dirty="0">
              <a:solidFill>
                <a:schemeClr val="tx1"/>
              </a:solidFill>
              <a:latin typeface="+mn-lt"/>
              <a:ea typeface="+mn-ea"/>
              <a:cs typeface="+mn-cs"/>
            </a:endParaRPr>
          </a:p>
          <a:p>
            <a:pPr marL="320040" indent="-137160">
              <a:buFont typeface="Arial" pitchFamily="34" charset="0"/>
              <a:buChar char="•"/>
            </a:pPr>
            <a:r>
              <a:rPr lang="en-US" sz="1200" b="0" kern="1200" dirty="0">
                <a:solidFill>
                  <a:schemeClr val="tx1"/>
                </a:solidFill>
                <a:latin typeface="+mn-lt"/>
                <a:ea typeface="+mn-ea"/>
                <a:cs typeface="+mn-cs"/>
              </a:rPr>
              <a:t>“Telling students about science ideas is important, b</a:t>
            </a:r>
            <a:r>
              <a:rPr lang="en-US" sz="1200" kern="1200" dirty="0">
                <a:solidFill>
                  <a:schemeClr val="tx1"/>
                </a:solidFill>
                <a:latin typeface="+mn-lt"/>
                <a:ea typeface="+mn-ea"/>
                <a:cs typeface="+mn-cs"/>
              </a:rPr>
              <a:t>ut teachers tend to tell students too much. Instead of doing the hard cognitive work for them, we need to create more opportunities for students to do the thinking and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themselves</a:t>
            </a:r>
            <a:r>
              <a:rPr lang="en-US" sz="1200" kern="1200" dirty="0">
                <a:solidFill>
                  <a:schemeClr val="tx1"/>
                </a:solidFill>
                <a:latin typeface="+mn-lt"/>
                <a:ea typeface="+mn-ea"/>
                <a:cs typeface="+mn-cs"/>
              </a:rPr>
              <a:t> so they can truly understand the science concepts. So don’t be in such a hurry to tell students the right answers. </a:t>
            </a:r>
            <a:r>
              <a:rPr lang="en-US" sz="1200" b="1" kern="1200" dirty="0">
                <a:solidFill>
                  <a:schemeClr val="tx1"/>
                </a:solidFill>
                <a:latin typeface="+mn-lt"/>
                <a:ea typeface="+mn-ea"/>
                <a:cs typeface="+mn-cs"/>
              </a:rPr>
              <a:t>Slow down and give them a chance to think!</a:t>
            </a:r>
            <a:r>
              <a:rPr lang="en-US" sz="1200" b="0" kern="1200" dirty="0">
                <a:solidFill>
                  <a:schemeClr val="tx1"/>
                </a:solidFill>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92546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i="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Have participants</a:t>
            </a:r>
            <a:r>
              <a:rPr lang="en-US" sz="1200" kern="1200" baseline="0" dirty="0">
                <a:solidFill>
                  <a:schemeClr val="tx1"/>
                </a:solidFill>
                <a:latin typeface="+mn-lt"/>
                <a:ea typeface="+mn-ea"/>
                <a:cs typeface="+mn-cs"/>
              </a:rPr>
              <a:t> l</a:t>
            </a:r>
            <a:r>
              <a:rPr lang="en-US" sz="1200" kern="1200" dirty="0">
                <a:solidFill>
                  <a:schemeClr val="tx1"/>
                </a:solidFill>
                <a:latin typeface="+mn-lt"/>
                <a:ea typeface="+mn-ea"/>
                <a:cs typeface="+mn-cs"/>
              </a:rPr>
              <a:t>ook at the slide representation of the Student Thinking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patterns do you notice?”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Elicit and probe questions are designed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to reveal student thinking, not to challenge it.</a:t>
            </a:r>
          </a:p>
          <a:p>
            <a:pPr marL="137160" indent="-137160">
              <a:buFont typeface="Arial" pitchFamily="34" charset="0"/>
              <a:buChar char="•"/>
            </a:pPr>
            <a:r>
              <a:rPr lang="en-US" sz="1200" kern="1200" dirty="0">
                <a:solidFill>
                  <a:schemeClr val="tx1"/>
                </a:solidFill>
                <a:latin typeface="+mn-lt"/>
                <a:ea typeface="+mn-ea"/>
                <a:cs typeface="+mn-cs"/>
              </a:rPr>
              <a:t>The rest of the strategies reveal </a:t>
            </a:r>
            <a:r>
              <a:rPr lang="en-US" sz="1200" b="1" kern="1200" dirty="0">
                <a:solidFill>
                  <a:schemeClr val="tx1"/>
                </a:solidFill>
                <a:latin typeface="+mn-lt"/>
                <a:ea typeface="+mn-ea"/>
                <a:cs typeface="+mn-cs"/>
              </a:rPr>
              <a:t>and</a:t>
            </a:r>
            <a:r>
              <a:rPr lang="en-US" sz="1200" kern="1200" dirty="0">
                <a:solidFill>
                  <a:schemeClr val="tx1"/>
                </a:solidFill>
                <a:latin typeface="+mn-lt"/>
                <a:ea typeface="+mn-ea"/>
                <a:cs typeface="+mn-cs"/>
              </a:rPr>
              <a:t> challenge student thinking.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84219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sz="1200" b="0" kern="1200" dirty="0">
              <a:solidFill>
                <a:schemeClr val="tx1"/>
              </a:solidFill>
              <a:effectLst/>
              <a:latin typeface="+mn-lt"/>
              <a:ea typeface="+mn-ea"/>
              <a:cs typeface="+mn-cs"/>
            </a:endParaRPr>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briefly examine the summary chart of STL strategies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b="0" kern="1200" dirty="0">
                <a:solidFill>
                  <a:schemeClr val="tx1"/>
                </a:solidFill>
                <a:latin typeface="+mn-lt"/>
                <a:ea typeface="+mn-ea"/>
                <a:cs typeface="+mn-cs"/>
              </a:rPr>
              <a:t>Direct participants to the correct page in the strategies booklet or have them consult </a:t>
            </a:r>
            <a:r>
              <a:rPr lang="en-US" sz="1200" b="0" kern="1200" baseline="0" dirty="0">
                <a:solidFill>
                  <a:schemeClr val="tx1"/>
                </a:solidFill>
                <a:latin typeface="+mn-lt"/>
                <a:ea typeface="+mn-ea"/>
                <a:cs typeface="+mn-cs"/>
              </a:rPr>
              <a:t>the table of contents.</a:t>
            </a:r>
            <a:endParaRPr lang="en-US" sz="1200" b="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are the first three strategies different from the rest?”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Strategies 1–3 are questions; the rest are activities. </a:t>
            </a:r>
          </a:p>
          <a:p>
            <a:pPr marL="137160" indent="-137160">
              <a:buFont typeface="Arial" pitchFamily="34" charset="0"/>
              <a:buChar char="•"/>
            </a:pPr>
            <a:r>
              <a:rPr lang="en-US" sz="1200" kern="1200" dirty="0">
                <a:solidFill>
                  <a:schemeClr val="tx1"/>
                </a:solidFill>
                <a:latin typeface="+mn-lt"/>
                <a:ea typeface="+mn-ea"/>
                <a:cs typeface="+mn-cs"/>
              </a:rPr>
              <a:t>Probe and challenge questions can and should be asked during all types of activities.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11333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dirty="0"/>
              <a:t>30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(12 min): </a:t>
            </a:r>
            <a:r>
              <a:rPr lang="en-US" sz="1200" kern="1200" dirty="0">
                <a:solidFill>
                  <a:schemeClr val="tx1"/>
                </a:solidFill>
                <a:latin typeface="+mn-lt"/>
                <a:ea typeface="+mn-ea"/>
                <a:cs typeface="+mn-cs"/>
              </a:rPr>
              <a:t>Divide participants into two groups and assign one strategy to each group. Have one group create a poster charting the purpose and key features of strategy 4, and have the other group chart the purpose and key features of strategy 5. Each group should be prepared to answer the discussion question for the assigned strategy.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(18 min):</a:t>
            </a:r>
            <a:r>
              <a:rPr lang="en-US" sz="1200" kern="1200" dirty="0">
                <a:solidFill>
                  <a:schemeClr val="tx1"/>
                </a:solidFill>
                <a:latin typeface="+mn-lt"/>
                <a:ea typeface="+mn-ea"/>
                <a:cs typeface="+mn-cs"/>
              </a:rPr>
              <a:t> Have groups report the purpose and key features of each strategy.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Strategy 4 involves activities that engage students in organizing their data and/or observations and looking for patterns and meaning</a:t>
            </a:r>
            <a:r>
              <a:rPr lang="en-US" sz="1200" kern="1200" baseline="0" dirty="0">
                <a:solidFill>
                  <a:schemeClr val="tx1"/>
                </a:solidFill>
                <a:latin typeface="+mn-lt"/>
                <a:ea typeface="+mn-ea"/>
                <a:cs typeface="+mn-cs"/>
              </a:rPr>
              <a:t> in them</a:t>
            </a:r>
            <a:r>
              <a:rPr lang="en-US" sz="1200" kern="1200" dirty="0">
                <a:solidFill>
                  <a:schemeClr val="tx1"/>
                </a:solidFill>
                <a:latin typeface="+mn-lt"/>
                <a:ea typeface="+mn-ea"/>
                <a:cs typeface="+mn-cs"/>
              </a:rPr>
              <a:t>. They aren’t just “doing” activities or describing their observations. </a:t>
            </a:r>
          </a:p>
          <a:p>
            <a:pPr marL="137160" indent="-137160">
              <a:buFont typeface="Arial" pitchFamily="34" charset="0"/>
              <a:buChar char="•"/>
            </a:pPr>
            <a:r>
              <a:rPr lang="en-US" sz="1200" kern="1200" dirty="0">
                <a:solidFill>
                  <a:schemeClr val="tx1"/>
                </a:solidFill>
                <a:latin typeface="+mn-lt"/>
                <a:ea typeface="+mn-ea"/>
                <a:cs typeface="+mn-cs"/>
              </a:rPr>
              <a:t>Strategy 5 engages students in learning how to use logical thinking, evidence, and science ideas to construct explanations of scientific data or phenomena they have observed. It also engages them in critiquing various proposed explanations through scientific argumentation.</a:t>
            </a:r>
          </a:p>
          <a:p>
            <a:pPr marL="137160" indent="-137160">
              <a:buFont typeface="Arial" pitchFamily="34" charset="0"/>
              <a:buChar char="•"/>
            </a:pPr>
            <a:r>
              <a:rPr lang="en-US" sz="1200" u="none"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that these strategies are closely related and will overlap in some activities. However, each has a specific purpose and unique attributes.</a:t>
            </a:r>
            <a:r>
              <a:rPr lang="en-US" dirty="0"/>
              <a:t> </a:t>
            </a:r>
            <a:endParaRPr lang="en-US" sz="1200" kern="1200" dirty="0">
              <a:solidFill>
                <a:schemeClr val="tx1"/>
              </a:solidFill>
              <a:latin typeface="+mn-lt"/>
              <a:ea typeface="+mn-ea"/>
              <a:cs typeface="+mn-cs"/>
            </a:endParaRPr>
          </a:p>
          <a:p>
            <a:pPr marL="228600" indent="-228600">
              <a:buFont typeface="+mj-lt"/>
              <a:buAutoNum type="alphaLcParenR"/>
            </a:pPr>
            <a:endParaRPr lang="en-US" sz="1600" dirty="0"/>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p:txBody>
      </p:sp>
      <p:sp>
        <p:nvSpPr>
          <p:cNvPr id="4813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255771C1-120E-4335-85AD-AA644CB5C253}" type="slidenum">
              <a:rPr lang="en-US" smtClean="0"/>
              <a:pPr eaLnBrk="1" hangingPunct="1"/>
              <a:t>9</a:t>
            </a:fld>
            <a:endParaRPr lang="en-US"/>
          </a:p>
        </p:txBody>
      </p:sp>
    </p:spTree>
    <p:extLst>
      <p:ext uri="{BB962C8B-B14F-4D97-AF65-F5344CB8AC3E}">
        <p14:creationId xmlns:p14="http://schemas.microsoft.com/office/powerpoint/2010/main" val="343064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87264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553C4AB-E34A-354F-8CDE-943FCEBEB1F2}" type="datetimeFigureOut">
              <a:rPr lang="en-US" smtClean="0"/>
              <a:pPr/>
              <a:t>1/6/2020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spTree>
    <p:extLst>
      <p:ext uri="{BB962C8B-B14F-4D97-AF65-F5344CB8AC3E}">
        <p14:creationId xmlns:p14="http://schemas.microsoft.com/office/powerpoint/2010/main" val="119528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125755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7914963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3/3.1_stella_GEN_kawamura_L3_c2.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P3f6osopR0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3/3.2_stella_GEN_kawamura_L2.2_c6.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embed/qtLzxZHEo9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2.tiff"/></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282950" y="2514600"/>
            <a:ext cx="2127250" cy="646331"/>
          </a:xfrm>
          <a:prstGeom prst="rect">
            <a:avLst/>
          </a:prstGeom>
          <a:noFill/>
        </p:spPr>
        <p:txBody>
          <a:bodyPr wrap="square" rtlCol="0">
            <a:spAutoFit/>
          </a:bodyPr>
          <a:lstStyle/>
          <a:p>
            <a:pPr algn="ctr"/>
            <a:r>
              <a:rPr lang="en-US" sz="3600" dirty="0">
                <a:solidFill>
                  <a:srgbClr val="1F497D"/>
                </a:solidFill>
                <a:latin typeface="Calibri" pitchFamily="34" charset="0"/>
              </a:rPr>
              <a:t>Day 3</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fontScale="90000"/>
          </a:bodyPr>
          <a:lstStyle/>
          <a:p>
            <a:br>
              <a:rPr lang="en-US" dirty="0"/>
            </a:br>
            <a:r>
              <a:rPr lang="en-US" sz="4400" dirty="0"/>
              <a:t>Relationships between Strategies 4 and 5</a:t>
            </a:r>
            <a:br>
              <a:rPr lang="en-US" dirty="0"/>
            </a:br>
            <a:endParaRPr lang="en-US" dirty="0"/>
          </a:p>
        </p:txBody>
      </p:sp>
      <p:sp>
        <p:nvSpPr>
          <p:cNvPr id="3" name="Content Placeholder 2"/>
          <p:cNvSpPr>
            <a:spLocks noGrp="1"/>
          </p:cNvSpPr>
          <p:nvPr>
            <p:ph idx="1"/>
          </p:nvPr>
        </p:nvSpPr>
        <p:spPr>
          <a:xfrm>
            <a:off x="533400" y="1219200"/>
            <a:ext cx="8153400" cy="5257800"/>
          </a:xfrm>
        </p:spPr>
        <p:txBody>
          <a:bodyPr/>
          <a:lstStyle/>
          <a:p>
            <a:pPr marL="0" lvl="1" indent="0" eaLnBrk="1" hangingPunct="1">
              <a:spcAft>
                <a:spcPts val="1200"/>
              </a:spcAft>
              <a:buNone/>
              <a:tabLst>
                <a:tab pos="137160" algn="l"/>
              </a:tabLst>
            </a:pPr>
            <a:r>
              <a:rPr lang="en-US" sz="2800" dirty="0"/>
              <a:t>Discuss the question assigned to your group and be ready to share your ideas:</a:t>
            </a:r>
          </a:p>
          <a:p>
            <a:pPr marL="274320" lvl="1" indent="0" eaLnBrk="1" hangingPunct="1">
              <a:spcBef>
                <a:spcPts val="0"/>
              </a:spcBef>
              <a:spcAft>
                <a:spcPts val="600"/>
              </a:spcAft>
              <a:buNone/>
            </a:pPr>
            <a:r>
              <a:rPr lang="en-US" sz="2800" b="1" dirty="0"/>
              <a:t>Group 1:</a:t>
            </a:r>
            <a:r>
              <a:rPr lang="en-US" sz="2800" dirty="0"/>
              <a:t> How is analyzing/interpreting different from describing observations? </a:t>
            </a:r>
          </a:p>
          <a:p>
            <a:pPr marL="274637" lvl="1" indent="0" eaLnBrk="1" hangingPunct="1">
              <a:spcBef>
                <a:spcPts val="0"/>
              </a:spcBef>
              <a:spcAft>
                <a:spcPts val="600"/>
              </a:spcAft>
              <a:buNone/>
            </a:pPr>
            <a:r>
              <a:rPr lang="en-US" sz="2800" b="1" dirty="0"/>
              <a:t>Group 2:</a:t>
            </a:r>
            <a:r>
              <a:rPr lang="en-US" sz="2800" dirty="0"/>
              <a:t> How are strategy 4 and strategy 5 different? How are they related? </a:t>
            </a:r>
            <a:endParaRPr lang="en-US" sz="2800" b="1" dirty="0"/>
          </a:p>
          <a:p>
            <a:pPr marL="274637" lvl="1" indent="0" eaLnBrk="1" hangingPunct="1">
              <a:spcBef>
                <a:spcPts val="0"/>
              </a:spcBef>
              <a:spcAft>
                <a:spcPts val="600"/>
              </a:spcAft>
              <a:buNone/>
            </a:pPr>
            <a:r>
              <a:rPr lang="en-US" sz="2800" b="1" dirty="0"/>
              <a:t>Group 3: </a:t>
            </a:r>
            <a:r>
              <a:rPr lang="en-US" sz="2800" dirty="0"/>
              <a:t>How are scientific explanation and scientific argumentation related? How are they different? How are arguments in science </a:t>
            </a:r>
            <a:br>
              <a:rPr lang="en-US" sz="2800" dirty="0"/>
            </a:br>
            <a:r>
              <a:rPr lang="en-US" sz="2800" dirty="0"/>
              <a:t>different from arguments </a:t>
            </a:r>
            <a:br>
              <a:rPr lang="en-US" sz="2800" dirty="0"/>
            </a:br>
            <a:r>
              <a:rPr lang="en-US" sz="2800" dirty="0"/>
              <a:t>in everyday situations? </a:t>
            </a:r>
          </a:p>
          <a:p>
            <a:pPr lvl="4"/>
            <a:endParaRPr lang="en-US" dirty="0"/>
          </a:p>
        </p:txBody>
      </p:sp>
      <p:sp>
        <p:nvSpPr>
          <p:cNvPr id="4" name="TextBox 3"/>
          <p:cNvSpPr txBox="1"/>
          <p:nvPr/>
        </p:nvSpPr>
        <p:spPr>
          <a:xfrm>
            <a:off x="5029200" y="5257800"/>
            <a:ext cx="3810000" cy="1323439"/>
          </a:xfrm>
          <a:prstGeom prst="rect">
            <a:avLst/>
          </a:prstGeom>
          <a:noFill/>
        </p:spPr>
        <p:txBody>
          <a:bodyPr wrap="square" rtlCol="0">
            <a:spAutoFit/>
          </a:bodyPr>
          <a:lstStyle/>
          <a:p>
            <a:r>
              <a:rPr lang="en-US" sz="2000" dirty="0">
                <a:solidFill>
                  <a:srgbClr val="0070C0"/>
                </a:solidFill>
                <a:latin typeface="Calibri" pitchFamily="34" charset="0"/>
              </a:rPr>
              <a:t>To support your responses, use the </a:t>
            </a:r>
            <a:r>
              <a:rPr lang="en-US" sz="2000" dirty="0" err="1">
                <a:solidFill>
                  <a:srgbClr val="0070C0"/>
                </a:solidFill>
                <a:latin typeface="Calibri" pitchFamily="34" charset="0"/>
              </a:rPr>
              <a:t>STeLLA</a:t>
            </a:r>
            <a:r>
              <a:rPr lang="en-US" sz="2000" dirty="0">
                <a:solidFill>
                  <a:srgbClr val="0070C0"/>
                </a:solidFill>
                <a:latin typeface="Calibri" pitchFamily="34" charset="0"/>
              </a:rPr>
              <a:t> strategies booklet and Quick Reference Tools for Strategies 4 and 5 (handout 3.1).</a:t>
            </a:r>
          </a:p>
        </p:txBody>
      </p:sp>
    </p:spTree>
    <p:extLst>
      <p:ext uri="{BB962C8B-B14F-4D97-AF65-F5344CB8AC3E}">
        <p14:creationId xmlns:p14="http://schemas.microsoft.com/office/powerpoint/2010/main" val="1938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rmAutofit/>
          </a:bodyPr>
          <a:lstStyle/>
          <a:p>
            <a:r>
              <a:rPr lang="en-US" dirty="0"/>
              <a:t>Practice Identifying Strategies 4 and 5</a:t>
            </a:r>
          </a:p>
        </p:txBody>
      </p:sp>
      <p:sp>
        <p:nvSpPr>
          <p:cNvPr id="3" name="Content Placeholder 2"/>
          <p:cNvSpPr>
            <a:spLocks noGrp="1"/>
          </p:cNvSpPr>
          <p:nvPr>
            <p:ph idx="1"/>
          </p:nvPr>
        </p:nvSpPr>
        <p:spPr>
          <a:xfrm>
            <a:off x="533400" y="1219200"/>
            <a:ext cx="8305800" cy="5334000"/>
          </a:xfrm>
        </p:spPr>
        <p:txBody>
          <a:bodyPr/>
          <a:lstStyle/>
          <a:p>
            <a:pPr marL="0" indent="0">
              <a:spcBef>
                <a:spcPts val="600"/>
              </a:spcBef>
              <a:spcAft>
                <a:spcPts val="600"/>
              </a:spcAft>
              <a:buNone/>
            </a:pPr>
            <a:r>
              <a:rPr lang="en-US" sz="2800" dirty="0"/>
              <a:t>Examine student statements made during a science-class activity. Decide whether each statement represents the following:</a:t>
            </a:r>
          </a:p>
          <a:p>
            <a:pPr marL="731520" lvl="1" indent="-365760">
              <a:spcBef>
                <a:spcPts val="0"/>
              </a:spcBef>
              <a:spcAft>
                <a:spcPts val="600"/>
              </a:spcAft>
            </a:pPr>
            <a:r>
              <a:rPr lang="en-US" sz="2800" dirty="0"/>
              <a:t>An observation</a:t>
            </a:r>
          </a:p>
          <a:p>
            <a:pPr marL="731520" lvl="1" indent="-365760">
              <a:spcBef>
                <a:spcPts val="0"/>
              </a:spcBef>
              <a:spcAft>
                <a:spcPts val="600"/>
              </a:spcAft>
            </a:pPr>
            <a:r>
              <a:rPr lang="en-US" sz="2800" dirty="0"/>
              <a:t>An analysis or interpretation of the observations </a:t>
            </a:r>
            <a:br>
              <a:rPr lang="en-US" sz="2800" dirty="0"/>
            </a:br>
            <a:r>
              <a:rPr lang="en-US" sz="2800" dirty="0"/>
              <a:t>(e.g., describing a pattern) (strategy 4)</a:t>
            </a:r>
          </a:p>
          <a:p>
            <a:pPr marL="731520" lvl="1" indent="-365760">
              <a:spcBef>
                <a:spcPts val="0"/>
              </a:spcBef>
              <a:spcAft>
                <a:spcPts val="600"/>
              </a:spcAft>
            </a:pPr>
            <a:r>
              <a:rPr lang="en-US" sz="2800" dirty="0"/>
              <a:t>An attempt to construct an explanation that has a </a:t>
            </a:r>
            <a:br>
              <a:rPr lang="en-US" sz="2800" dirty="0"/>
            </a:br>
            <a:r>
              <a:rPr lang="en-US" sz="2800" dirty="0"/>
              <a:t>claim, evidence, and/or reasoning that uses science ideas (strategy 5)</a:t>
            </a:r>
          </a:p>
          <a:p>
            <a:pPr marL="731520" lvl="1" indent="-365760">
              <a:spcBef>
                <a:spcPts val="0"/>
              </a:spcBef>
              <a:spcAft>
                <a:spcPts val="600"/>
              </a:spcAft>
            </a:pPr>
            <a:r>
              <a:rPr lang="en-US" sz="2800" dirty="0"/>
              <a:t>An attempt to construct an argument (strategy 5)</a:t>
            </a:r>
          </a:p>
        </p:txBody>
      </p:sp>
      <p:sp>
        <p:nvSpPr>
          <p:cNvPr id="4" name="TextBox 3"/>
          <p:cNvSpPr txBox="1"/>
          <p:nvPr/>
        </p:nvSpPr>
        <p:spPr>
          <a:xfrm>
            <a:off x="4572000" y="5943600"/>
            <a:ext cx="4143555" cy="707886"/>
          </a:xfrm>
          <a:prstGeom prst="rect">
            <a:avLst/>
          </a:prstGeom>
          <a:noFill/>
        </p:spPr>
        <p:txBody>
          <a:bodyPr wrap="square" rtlCol="0">
            <a:spAutoFit/>
          </a:bodyPr>
          <a:lstStyle/>
          <a:p>
            <a:r>
              <a:rPr lang="en-US" sz="2000">
                <a:solidFill>
                  <a:srgbClr val="0070C0"/>
                </a:solidFill>
                <a:latin typeface="Calibri" pitchFamily="34" charset="0"/>
              </a:rPr>
              <a:t>Refer to Practice </a:t>
            </a:r>
            <a:r>
              <a:rPr lang="en-US" sz="2000" dirty="0">
                <a:solidFill>
                  <a:srgbClr val="0070C0"/>
                </a:solidFill>
                <a:latin typeface="Calibri" pitchFamily="34" charset="0"/>
              </a:rPr>
              <a:t>Identifying Strategies 4 and 5 (handout 3.2).</a:t>
            </a:r>
          </a:p>
        </p:txBody>
      </p:sp>
    </p:spTree>
    <p:extLst>
      <p:ext uri="{BB962C8B-B14F-4D97-AF65-F5344CB8AC3E}">
        <p14:creationId xmlns:p14="http://schemas.microsoft.com/office/powerpoint/2010/main" val="38913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analyzing data and constructing explanations help students </a:t>
            </a:r>
            <a:r>
              <a:rPr lang="en-US" sz="3200" i="1" dirty="0"/>
              <a:t>move forward</a:t>
            </a:r>
            <a:r>
              <a:rPr lang="en-US" sz="3200" b="1" dirty="0"/>
              <a:t> </a:t>
            </a:r>
            <a:r>
              <a:rPr lang="en-US" sz="3200" dirty="0"/>
              <a:t>toward deeper understandings of science ideas?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1 (handout 3.3 in your PD program binder). </a:t>
            </a:r>
          </a:p>
          <a:p>
            <a:pPr>
              <a:buNone/>
            </a:pPr>
            <a:endParaRPr lang="en-US" sz="3200"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05242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6781800" cy="990600"/>
          </a:xfrm>
        </p:spPr>
        <p:txBody>
          <a:bodyPr>
            <a:noAutofit/>
          </a:bodyPr>
          <a:lstStyle/>
          <a:p>
            <a:pPr eaLnBrk="1" hangingPunct="1"/>
            <a:r>
              <a:rPr lang="en-US" sz="3800" dirty="0"/>
              <a:t>Lesson Analysis: </a:t>
            </a:r>
            <a:r>
              <a:rPr lang="en-US" sz="3800" b="1" dirty="0"/>
              <a:t>Identify</a:t>
            </a:r>
            <a:r>
              <a:rPr lang="en-US" sz="3800" dirty="0"/>
              <a:t> Strategy 4</a:t>
            </a:r>
          </a:p>
        </p:txBody>
      </p:sp>
      <p:sp>
        <p:nvSpPr>
          <p:cNvPr id="22531" name="Rectangle 3"/>
          <p:cNvSpPr>
            <a:spLocks noGrp="1" noChangeArrowheads="1"/>
          </p:cNvSpPr>
          <p:nvPr>
            <p:ph type="body" idx="1"/>
          </p:nvPr>
        </p:nvSpPr>
        <p:spPr>
          <a:xfrm>
            <a:off x="457200" y="1371600"/>
            <a:ext cx="8229600" cy="5257800"/>
          </a:xfrm>
        </p:spPr>
        <p:txBody>
          <a:bodyPr/>
          <a:lstStyle/>
          <a:p>
            <a:pPr marL="0" indent="0" eaLnBrk="1" hangingPunct="1">
              <a:buNone/>
            </a:pPr>
            <a:r>
              <a:rPr lang="en-US" sz="2600" dirty="0">
                <a:solidFill>
                  <a:srgbClr val="FF0000"/>
                </a:solidFill>
              </a:rPr>
              <a:t>Identify</a:t>
            </a:r>
            <a:r>
              <a:rPr lang="en-US" sz="2600" dirty="0"/>
              <a:t> instances where the teacher or the students are engaged in </a:t>
            </a:r>
            <a:r>
              <a:rPr lang="en-US" sz="2600" b="1" dirty="0"/>
              <a:t>analyzing and interpreting data and observations</a:t>
            </a:r>
            <a:r>
              <a:rPr lang="en-US" sz="2600" dirty="0"/>
              <a:t> by</a:t>
            </a:r>
          </a:p>
          <a:p>
            <a:pPr marL="731520" lvl="2" indent="-365760"/>
            <a:r>
              <a:rPr lang="en-US" sz="2600" dirty="0"/>
              <a:t>clarifying key observations,</a:t>
            </a:r>
          </a:p>
          <a:p>
            <a:pPr marL="731520" lvl="2" indent="-365760"/>
            <a:r>
              <a:rPr lang="en-US" sz="2600" dirty="0"/>
              <a:t>identifying a pattern in the observations,</a:t>
            </a:r>
          </a:p>
          <a:p>
            <a:pPr marL="731520" lvl="2" indent="-365760"/>
            <a:r>
              <a:rPr lang="en-US" sz="2600" dirty="0"/>
              <a:t>identifying what needs to be explained,</a:t>
            </a:r>
          </a:p>
          <a:p>
            <a:pPr marL="731520" lvl="2" indent="-365760"/>
            <a:r>
              <a:rPr lang="en-US" sz="2600" dirty="0"/>
              <a:t>organizing data/observations, and/or</a:t>
            </a:r>
          </a:p>
          <a:p>
            <a:pPr marL="731520" lvl="2" indent="-365760"/>
            <a:r>
              <a:rPr lang="en-US" sz="2600" dirty="0"/>
              <a:t>trying to make sense of the observations (analyzing, interpreting).</a:t>
            </a:r>
          </a:p>
          <a:p>
            <a:pPr marL="0" lvl="2" indent="0">
              <a:buNone/>
            </a:pPr>
            <a:r>
              <a:rPr lang="en-US" sz="2600" b="1" dirty="0"/>
              <a:t>Discuss: </a:t>
            </a:r>
            <a:r>
              <a:rPr lang="en-US" sz="2600" dirty="0"/>
              <a:t>How are these actions implemented in the video? </a:t>
            </a:r>
          </a:p>
        </p:txBody>
      </p:sp>
      <p:sp>
        <p:nvSpPr>
          <p:cNvPr id="2" name="TextBox 1">
            <a:hlinkClick r:id="rId3" action="ppaction://hlinkfile"/>
          </p:cNvPr>
          <p:cNvSpPr txBox="1"/>
          <p:nvPr/>
        </p:nvSpPr>
        <p:spPr>
          <a:xfrm>
            <a:off x="3276600" y="6172200"/>
            <a:ext cx="5596853" cy="646331"/>
          </a:xfrm>
          <a:prstGeom prst="rect">
            <a:avLst/>
          </a:prstGeom>
          <a:noFill/>
        </p:spPr>
        <p:txBody>
          <a:bodyPr wrap="none" rtlCol="0">
            <a:spAutoFit/>
          </a:bodyPr>
          <a:lstStyle/>
          <a:p>
            <a:r>
              <a:rPr lang="en-US" dirty="0">
                <a:solidFill>
                  <a:srgbClr val="0070C0"/>
                </a:solidFill>
                <a:latin typeface="Calibri" pitchFamily="34" charset="0"/>
              </a:rPr>
              <a:t>Link to video clip 1: </a:t>
            </a:r>
            <a:r>
              <a:rPr lang="en-US" dirty="0">
                <a:solidFill>
                  <a:srgbClr val="0070C0"/>
                </a:solidFill>
                <a:latin typeface="Calibri" panose="020F0502020204030204" pitchFamily="34" charset="0"/>
                <a:cs typeface="Calibri" panose="020F0502020204030204" pitchFamily="34" charset="0"/>
                <a:hlinkClick r:id="rId4"/>
              </a:rPr>
              <a:t>3.1_mspcp_gr1_sound_derose_L3_c1</a:t>
            </a:r>
            <a:endParaRPr lang="en-US" dirty="0">
              <a:solidFill>
                <a:srgbClr val="0070C0"/>
              </a:solidFill>
              <a:latin typeface="Calibri" panose="020F0502020204030204" pitchFamily="34" charset="0"/>
              <a:cs typeface="Calibri" panose="020F0502020204030204" pitchFamily="34" charset="0"/>
            </a:endParaRPr>
          </a:p>
          <a:p>
            <a:r>
              <a:rPr lang="en-US" dirty="0">
                <a:solidFill>
                  <a:srgbClr val="0070C0"/>
                </a:solidFill>
                <a:latin typeface="Calibri" pitchFamily="34" charset="0"/>
              </a:rPr>
              <a:t> </a:t>
            </a:r>
            <a:endParaRPr lang="en-US" dirty="0">
              <a:latin typeface="Calibri" pitchFamily="34" charset="0"/>
            </a:endParaRPr>
          </a:p>
        </p:txBody>
      </p:sp>
      <p:sp>
        <p:nvSpPr>
          <p:cNvPr id="6" name="TextBox 5"/>
          <p:cNvSpPr txBox="1"/>
          <p:nvPr/>
        </p:nvSpPr>
        <p:spPr>
          <a:xfrm>
            <a:off x="7620000" y="6858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455973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6705600" cy="990600"/>
          </a:xfrm>
        </p:spPr>
        <p:txBody>
          <a:bodyPr>
            <a:noAutofit/>
          </a:bodyPr>
          <a:lstStyle/>
          <a:p>
            <a:pPr eaLnBrk="1" hangingPunct="1"/>
            <a:r>
              <a:rPr lang="en-US" sz="3800" dirty="0"/>
              <a:t>Lesson Analysis: </a:t>
            </a:r>
            <a:r>
              <a:rPr lang="en-US" sz="3800" b="1" dirty="0"/>
              <a:t>Analyze </a:t>
            </a:r>
            <a:r>
              <a:rPr lang="en-US" sz="3800" dirty="0"/>
              <a:t>Strategy 4 and </a:t>
            </a:r>
            <a:r>
              <a:rPr lang="en-US" sz="3800" b="1" dirty="0"/>
              <a:t>Reflect</a:t>
            </a:r>
          </a:p>
        </p:txBody>
      </p:sp>
      <p:sp>
        <p:nvSpPr>
          <p:cNvPr id="22531" name="Rectangle 3"/>
          <p:cNvSpPr>
            <a:spLocks noGrp="1" noChangeArrowheads="1"/>
          </p:cNvSpPr>
          <p:nvPr>
            <p:ph type="body" idx="1"/>
          </p:nvPr>
        </p:nvSpPr>
        <p:spPr>
          <a:xfrm>
            <a:off x="457200" y="1648414"/>
            <a:ext cx="8229600" cy="4904786"/>
          </a:xfrm>
        </p:spPr>
        <p:txBody>
          <a:bodyPr/>
          <a:lstStyle/>
          <a:p>
            <a:pPr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spcBef>
                <a:spcPts val="600"/>
              </a:spcBef>
            </a:pPr>
            <a:r>
              <a:rPr lang="en-US" sz="2600" dirty="0"/>
              <a:t>What student thinking is revealed in the video clip by engaging students in analysis and interpretation?</a:t>
            </a:r>
          </a:p>
          <a:p>
            <a:pPr marL="731520" lvl="1" indent="-365760" eaLnBrk="1" hangingPunct="1">
              <a:spcBef>
                <a:spcPts val="600"/>
              </a:spcBef>
            </a:pPr>
            <a:r>
              <a:rPr lang="en-US" sz="2600" dirty="0"/>
              <a:t>Were any opportunities missed for engaging students in analyzing and interpreting data and observations?</a:t>
            </a:r>
          </a:p>
          <a:p>
            <a:pPr>
              <a:buNone/>
            </a:pPr>
            <a:r>
              <a:rPr lang="en-US" sz="2600" b="1" dirty="0">
                <a:solidFill>
                  <a:srgbClr val="FF0000"/>
                </a:solidFill>
              </a:rPr>
              <a:t>Reflect</a:t>
            </a:r>
          </a:p>
          <a:p>
            <a:pPr marL="731520" lvl="1" indent="-365760">
              <a:spcBef>
                <a:spcPts val="600"/>
              </a:spcBef>
            </a:pPr>
            <a:r>
              <a:rPr lang="en-US" sz="2600" dirty="0"/>
              <a:t>What did you learn about strategy 4 from analyzing this video clip? </a:t>
            </a:r>
          </a:p>
          <a:p>
            <a:pPr marL="731520" lvl="1" indent="-365760">
              <a:spcBef>
                <a:spcPts val="600"/>
              </a:spcBef>
            </a:pPr>
            <a:r>
              <a:rPr lang="en-US" sz="2600" dirty="0"/>
              <a:t>Did the analysis process focus your attention on aspects you might not have noticed before? If yes, what is one example? </a:t>
            </a:r>
          </a:p>
          <a:p>
            <a:pPr marL="274637" lvl="1" indent="0">
              <a:buNone/>
            </a:pPr>
            <a:r>
              <a:rPr lang="en-US" dirty="0"/>
              <a:t> </a:t>
            </a:r>
            <a:endParaRPr lang="en-US" sz="2000" dirty="0"/>
          </a:p>
        </p:txBody>
      </p:sp>
      <p:sp>
        <p:nvSpPr>
          <p:cNvPr id="5" name="TextBox 4"/>
          <p:cNvSpPr txBox="1"/>
          <p:nvPr/>
        </p:nvSpPr>
        <p:spPr>
          <a:xfrm>
            <a:off x="76200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034957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43900" cy="1371600"/>
          </a:xfrm>
        </p:spPr>
        <p:txBody>
          <a:bodyPr>
            <a:normAutofit/>
          </a:bodyPr>
          <a:lstStyle/>
          <a:p>
            <a:pPr>
              <a:spcBef>
                <a:spcPts val="0"/>
              </a:spcBef>
            </a:pPr>
            <a:r>
              <a:rPr lang="en-US" sz="3800" dirty="0"/>
              <a:t>Strategy 5 Practice: Explanation and Argumentation</a:t>
            </a:r>
            <a:r>
              <a:rPr lang="en-US" dirty="0"/>
              <a:t>			</a:t>
            </a:r>
          </a:p>
        </p:txBody>
      </p:sp>
      <p:sp>
        <p:nvSpPr>
          <p:cNvPr id="3" name="Content Placeholder 2"/>
          <p:cNvSpPr>
            <a:spLocks noGrp="1"/>
          </p:cNvSpPr>
          <p:nvPr>
            <p:ph idx="1"/>
          </p:nvPr>
        </p:nvSpPr>
        <p:spPr>
          <a:xfrm>
            <a:off x="533400" y="1752600"/>
            <a:ext cx="8305800" cy="4800600"/>
          </a:xfrm>
        </p:spPr>
        <p:txBody>
          <a:bodyPr/>
          <a:lstStyle/>
          <a:p>
            <a:pPr marL="0" indent="0">
              <a:buNone/>
            </a:pPr>
            <a:r>
              <a:rPr lang="en-US" sz="2800" dirty="0"/>
              <a:t>Analyze the weather sample transcript in the strategies booklet to find evidence of students engaged in </a:t>
            </a:r>
            <a:r>
              <a:rPr lang="en-US" sz="2800" b="1" dirty="0"/>
              <a:t>constructing explanations and arguments </a:t>
            </a:r>
            <a:r>
              <a:rPr lang="en-US" sz="2800" dirty="0"/>
              <a:t>by</a:t>
            </a:r>
          </a:p>
          <a:p>
            <a:pPr marL="731520" lvl="2" indent="-365760">
              <a:spcBef>
                <a:spcPts val="300"/>
              </a:spcBef>
            </a:pPr>
            <a:r>
              <a:rPr lang="en-US" sz="2800" dirty="0"/>
              <a:t>making a claim that answers the investigation question,</a:t>
            </a:r>
          </a:p>
          <a:p>
            <a:pPr marL="731520" lvl="2" indent="-365760">
              <a:spcBef>
                <a:spcPts val="300"/>
              </a:spcBef>
            </a:pPr>
            <a:r>
              <a:rPr lang="en-US" sz="2800" dirty="0"/>
              <a:t>making a claim and supporting it with evidence,</a:t>
            </a:r>
          </a:p>
          <a:p>
            <a:pPr marL="731520" lvl="2" indent="-365760">
              <a:spcBef>
                <a:spcPts val="300"/>
              </a:spcBef>
            </a:pPr>
            <a:r>
              <a:rPr lang="en-US" sz="2800" dirty="0"/>
              <a:t>making a claim and supporting it with science ideas,</a:t>
            </a:r>
          </a:p>
          <a:p>
            <a:pPr marL="731520" lvl="2" indent="-365760">
              <a:spcBef>
                <a:spcPts val="300"/>
              </a:spcBef>
            </a:pPr>
            <a:r>
              <a:rPr lang="en-US" sz="2800" dirty="0"/>
              <a:t>using logical reasoning to explain why the evidence supports a claim, and/or </a:t>
            </a:r>
          </a:p>
          <a:p>
            <a:pPr marL="731520" lvl="2" indent="-365760">
              <a:spcBef>
                <a:spcPts val="300"/>
              </a:spcBef>
            </a:pPr>
            <a:r>
              <a:rPr lang="en-US" sz="2800" dirty="0"/>
              <a:t>making an argument. </a:t>
            </a:r>
          </a:p>
          <a:p>
            <a:pPr marL="60325" lvl="2" indent="0">
              <a:buNone/>
            </a:pPr>
            <a:endParaRPr lang="en-US" sz="2800" dirty="0"/>
          </a:p>
        </p:txBody>
      </p:sp>
    </p:spTree>
    <p:extLst>
      <p:ext uri="{BB962C8B-B14F-4D97-AF65-F5344CB8AC3E}">
        <p14:creationId xmlns:p14="http://schemas.microsoft.com/office/powerpoint/2010/main" val="22198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90600"/>
          </a:xfrm>
        </p:spPr>
        <p:txBody>
          <a:bodyPr>
            <a:noAutofit/>
          </a:bodyPr>
          <a:lstStyle/>
          <a:p>
            <a:r>
              <a:rPr lang="en-US" dirty="0"/>
              <a:t>Lesson Analysis: </a:t>
            </a:r>
            <a:r>
              <a:rPr lang="en-US" b="1" dirty="0"/>
              <a:t>Review</a:t>
            </a:r>
            <a:r>
              <a:rPr lang="en-US" dirty="0"/>
              <a:t> Lesson </a:t>
            </a:r>
            <a:br>
              <a:rPr lang="en-US" dirty="0"/>
            </a:br>
            <a:r>
              <a:rPr lang="en-US" dirty="0"/>
              <a:t>Context </a:t>
            </a:r>
          </a:p>
        </p:txBody>
      </p:sp>
      <p:sp>
        <p:nvSpPr>
          <p:cNvPr id="3" name="Content Placeholder 2"/>
          <p:cNvSpPr>
            <a:spLocks noGrp="1"/>
          </p:cNvSpPr>
          <p:nvPr>
            <p:ph idx="1"/>
          </p:nvPr>
        </p:nvSpPr>
        <p:spPr>
          <a:xfrm>
            <a:off x="533400" y="1981200"/>
            <a:ext cx="8077200" cy="4495800"/>
          </a:xfrm>
        </p:spPr>
        <p:txBody>
          <a:bodyPr/>
          <a:lstStyle/>
          <a:p>
            <a:pPr marL="0" indent="0">
              <a:buNone/>
            </a:pPr>
            <a:r>
              <a:rPr lang="en-US" sz="3200" dirty="0"/>
              <a:t>Review the lesson context at the top of the transcript for video clip 2 (handout 3.4 in your PD program binder). </a:t>
            </a:r>
            <a:endParaRPr lang="en-US" b="1" dirty="0">
              <a:solidFill>
                <a:schemeClr val="accent4"/>
              </a:solidFill>
            </a:endParaRPr>
          </a:p>
          <a:p>
            <a:pPr marL="457200" indent="-457200">
              <a:buAutoNum type="alphaLcParenR"/>
            </a:pPr>
            <a:endParaRPr lang="en-US" b="1" dirty="0">
              <a:solidFill>
                <a:schemeClr val="accent4"/>
              </a:solidFill>
            </a:endParaRPr>
          </a:p>
          <a:p>
            <a:pPr marL="457200" indent="-457200">
              <a:buAutoNum type="alphaLcParenR"/>
            </a:pPr>
            <a:endParaRPr lang="en-US" b="1" dirty="0">
              <a:solidFill>
                <a:schemeClr val="accent4"/>
              </a:solidFill>
            </a:endParaRPr>
          </a:p>
        </p:txBody>
      </p:sp>
      <p:sp>
        <p:nvSpPr>
          <p:cNvPr id="4" name="TextBox 3"/>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242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8458200" cy="990600"/>
          </a:xfrm>
        </p:spPr>
        <p:txBody>
          <a:bodyPr>
            <a:noAutofit/>
          </a:bodyPr>
          <a:lstStyle/>
          <a:p>
            <a:pPr eaLnBrk="1" hangingPunct="1">
              <a:spcBef>
                <a:spcPts val="600"/>
              </a:spcBef>
            </a:pPr>
            <a:r>
              <a:rPr lang="en-US" sz="3800" dirty="0"/>
              <a:t>Lesson Analysis: </a:t>
            </a:r>
            <a:r>
              <a:rPr lang="en-US" sz="3800" b="1" dirty="0"/>
              <a:t>Identify</a:t>
            </a:r>
            <a:r>
              <a:rPr lang="en-US" sz="3800" dirty="0"/>
              <a:t> Strategy 5</a:t>
            </a:r>
            <a:br>
              <a:rPr lang="en-US" sz="3600" dirty="0"/>
            </a:br>
            <a:endParaRPr lang="en-US" sz="3600" dirty="0"/>
          </a:p>
        </p:txBody>
      </p:sp>
      <p:sp>
        <p:nvSpPr>
          <p:cNvPr id="22531" name="Rectangle 3"/>
          <p:cNvSpPr>
            <a:spLocks noGrp="1" noChangeArrowheads="1"/>
          </p:cNvSpPr>
          <p:nvPr>
            <p:ph type="body" idx="1"/>
          </p:nvPr>
        </p:nvSpPr>
        <p:spPr>
          <a:xfrm>
            <a:off x="457200" y="1447800"/>
            <a:ext cx="8382000" cy="5105400"/>
          </a:xfrm>
        </p:spPr>
        <p:txBody>
          <a:bodyPr/>
          <a:lstStyle/>
          <a:p>
            <a:pPr marL="0" indent="0" eaLnBrk="1" hangingPunct="1">
              <a:buNone/>
            </a:pPr>
            <a:r>
              <a:rPr lang="en-US" sz="2500" dirty="0">
                <a:solidFill>
                  <a:srgbClr val="FF0000"/>
                </a:solidFill>
              </a:rPr>
              <a:t>Identify</a:t>
            </a:r>
            <a:r>
              <a:rPr lang="en-US" sz="2500" dirty="0"/>
              <a:t> instances in the video clip where students are </a:t>
            </a:r>
            <a:r>
              <a:rPr lang="en-US" sz="2500" b="1" dirty="0"/>
              <a:t>constructing explanations or arguments</a:t>
            </a:r>
            <a:r>
              <a:rPr lang="en-US" sz="2500" dirty="0"/>
              <a:t> by</a:t>
            </a:r>
          </a:p>
          <a:p>
            <a:pPr marL="731520" lvl="2" indent="-365760">
              <a:spcBef>
                <a:spcPts val="400"/>
              </a:spcBef>
            </a:pPr>
            <a:r>
              <a:rPr lang="en-US" sz="2500" dirty="0"/>
              <a:t>stating an explanation or claim, </a:t>
            </a:r>
          </a:p>
          <a:p>
            <a:pPr marL="731520" lvl="2" indent="-365760">
              <a:spcBef>
                <a:spcPts val="400"/>
              </a:spcBef>
            </a:pPr>
            <a:r>
              <a:rPr lang="en-US" sz="2500" dirty="0"/>
              <a:t>using evidence from observations to support or develop the explanation/claim,</a:t>
            </a:r>
          </a:p>
          <a:p>
            <a:pPr marL="731520" lvl="2" indent="-365760">
              <a:spcBef>
                <a:spcPts val="400"/>
              </a:spcBef>
            </a:pPr>
            <a:r>
              <a:rPr lang="en-US" sz="2500" dirty="0"/>
              <a:t>using science ideas to support or develop the explanation/claim,</a:t>
            </a:r>
          </a:p>
          <a:p>
            <a:pPr marL="731520" lvl="2" indent="-365760">
              <a:spcBef>
                <a:spcPts val="400"/>
              </a:spcBef>
            </a:pPr>
            <a:r>
              <a:rPr lang="en-US" sz="2500" dirty="0"/>
              <a:t>using logical reasoning to develop the explanation/claim, and/or</a:t>
            </a:r>
          </a:p>
          <a:p>
            <a:pPr marL="731520" lvl="2" indent="-365760">
              <a:spcBef>
                <a:spcPts val="400"/>
              </a:spcBef>
            </a:pPr>
            <a:r>
              <a:rPr lang="en-US" sz="2500" dirty="0"/>
              <a:t>engaging in argumentation (agreeing, disagreeing).</a:t>
            </a:r>
          </a:p>
          <a:p>
            <a:pPr marL="0" lvl="2" indent="0">
              <a:spcBef>
                <a:spcPts val="400"/>
              </a:spcBef>
              <a:buNone/>
            </a:pPr>
            <a:r>
              <a:rPr lang="en-US" sz="2500" b="1" dirty="0"/>
              <a:t>Discuss: </a:t>
            </a:r>
            <a:r>
              <a:rPr lang="en-US" sz="2500" dirty="0"/>
              <a:t>How are these actions implemented in the video? </a:t>
            </a:r>
          </a:p>
          <a:p>
            <a:pPr marL="731520" lvl="2" indent="-365760">
              <a:spcBef>
                <a:spcPts val="400"/>
              </a:spcBef>
            </a:pPr>
            <a:endParaRPr lang="en-US" sz="2500" dirty="0"/>
          </a:p>
        </p:txBody>
      </p:sp>
      <p:sp>
        <p:nvSpPr>
          <p:cNvPr id="2" name="TextBox 1">
            <a:hlinkClick r:id="rId3" action="ppaction://hlinkfile"/>
          </p:cNvPr>
          <p:cNvSpPr txBox="1"/>
          <p:nvPr/>
        </p:nvSpPr>
        <p:spPr>
          <a:xfrm>
            <a:off x="3200400" y="6172200"/>
            <a:ext cx="56388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3.2_</a:t>
            </a:r>
            <a:r>
              <a:rPr lang="en-US" dirty="0">
                <a:solidFill>
                  <a:srgbClr val="0070C0"/>
                </a:solidFill>
                <a:latin typeface="Calibri" panose="020F0502020204030204" pitchFamily="34" charset="0"/>
                <a:cs typeface="Calibri" panose="020F0502020204030204" pitchFamily="34" charset="0"/>
                <a:hlinkClick r:id="rId4"/>
              </a:rPr>
              <a:t>mspcp_gr1_sound_doody_L5_c2</a:t>
            </a:r>
            <a:endParaRPr lang="en-US" dirty="0">
              <a:solidFill>
                <a:srgbClr val="0070C0"/>
              </a:solidFill>
              <a:latin typeface="Calibri" panose="020F0502020204030204" pitchFamily="34" charset="0"/>
              <a:cs typeface="Calibri" panose="020F0502020204030204" pitchFamily="34" charset="0"/>
            </a:endParaRPr>
          </a:p>
        </p:txBody>
      </p:sp>
      <p:sp>
        <p:nvSpPr>
          <p:cNvPr id="11" name="TextBox 10"/>
          <p:cNvSpPr txBox="1"/>
          <p:nvPr/>
        </p:nvSpPr>
        <p:spPr>
          <a:xfrm>
            <a:off x="7543800" y="6858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050967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1000"/>
                                        <p:tgtEl>
                                          <p:spTgt spid="22531">
                                            <p:txEl>
                                              <p:pRg st="3" end="3"/>
                                            </p:txEl>
                                          </p:spTgt>
                                        </p:tgtEl>
                                      </p:cBhvr>
                                    </p:animEffect>
                                    <p:anim calcmode="lin" valueType="num">
                                      <p:cBhvr>
                                        <p:cTn id="23"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1000"/>
                                        <p:tgtEl>
                                          <p:spTgt spid="22531">
                                            <p:txEl>
                                              <p:pRg st="4" end="4"/>
                                            </p:txEl>
                                          </p:spTgt>
                                        </p:tgtEl>
                                      </p:cBhvr>
                                    </p:animEffect>
                                    <p:anim calcmode="lin" valueType="num">
                                      <p:cBhvr>
                                        <p:cTn id="28"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anim calcmode="lin" valueType="num">
                                      <p:cBhvr>
                                        <p:cTn id="3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1000"/>
                                        <p:tgtEl>
                                          <p:spTgt spid="22531">
                                            <p:txEl>
                                              <p:pRg st="6" end="6"/>
                                            </p:txEl>
                                          </p:spTgt>
                                        </p:tgtEl>
                                      </p:cBhvr>
                                    </p:animEffect>
                                    <p:anim calcmode="lin" valueType="num">
                                      <p:cBhvr>
                                        <p:cTn id="38"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6781800" cy="1219200"/>
          </a:xfrm>
        </p:spPr>
        <p:txBody>
          <a:bodyPr>
            <a:noAutofit/>
          </a:bodyPr>
          <a:lstStyle/>
          <a:p>
            <a:pPr eaLnBrk="1" hangingPunct="1">
              <a:spcBef>
                <a:spcPts val="1200"/>
              </a:spcBef>
            </a:pPr>
            <a:r>
              <a:rPr lang="en-US" sz="3800" dirty="0"/>
              <a:t>Lesson Analysis: </a:t>
            </a:r>
            <a:r>
              <a:rPr lang="en-US" sz="3800" b="1" dirty="0"/>
              <a:t>Analyze</a:t>
            </a:r>
            <a:r>
              <a:rPr lang="en-US" sz="3800" dirty="0"/>
              <a:t> Strategy 5 and </a:t>
            </a:r>
            <a:r>
              <a:rPr lang="en-US" sz="3800" b="1" dirty="0"/>
              <a:t>Reflect</a:t>
            </a:r>
            <a:endParaRPr lang="en-US" sz="3800" dirty="0"/>
          </a:p>
        </p:txBody>
      </p:sp>
      <p:sp>
        <p:nvSpPr>
          <p:cNvPr id="22531" name="Rectangle 3"/>
          <p:cNvSpPr>
            <a:spLocks noGrp="1" noChangeArrowheads="1"/>
          </p:cNvSpPr>
          <p:nvPr>
            <p:ph type="body" idx="1"/>
          </p:nvPr>
        </p:nvSpPr>
        <p:spPr>
          <a:xfrm>
            <a:off x="533400" y="1752600"/>
            <a:ext cx="8382000" cy="4800600"/>
          </a:xfrm>
        </p:spPr>
        <p:txBody>
          <a:bodyPr/>
          <a:lstStyle/>
          <a:p>
            <a:pPr marL="0" indent="0" eaLnBrk="1" hangingPunct="1">
              <a:buNone/>
            </a:pPr>
            <a:r>
              <a:rPr lang="en-US" sz="2600" b="1" dirty="0">
                <a:solidFill>
                  <a:srgbClr val="FF0000"/>
                </a:solidFill>
              </a:rPr>
              <a:t>Analyze</a:t>
            </a:r>
            <a:endParaRPr lang="en-US" sz="2600" dirty="0">
              <a:solidFill>
                <a:srgbClr val="FF0000"/>
              </a:solidFill>
            </a:endParaRPr>
          </a:p>
          <a:p>
            <a:pPr marL="731520" lvl="1" indent="-365760" eaLnBrk="1" hangingPunct="1"/>
            <a:r>
              <a:rPr lang="en-US" sz="2600" dirty="0"/>
              <a:t>What student thinking is revealed by engaging students in constructing explanations of sound?</a:t>
            </a:r>
          </a:p>
          <a:p>
            <a:pPr marL="731520" lvl="1" indent="-365760" eaLnBrk="1" hangingPunct="1"/>
            <a:r>
              <a:rPr lang="en-US" sz="2600" dirty="0"/>
              <a:t>Were there any missed opportunities to support students in constructing explanations and arguments? </a:t>
            </a:r>
          </a:p>
          <a:p>
            <a:pPr marL="0" indent="0" eaLnBrk="1" hangingPunct="1">
              <a:buNone/>
            </a:pPr>
            <a:r>
              <a:rPr lang="en-US" sz="2600" b="1" dirty="0">
                <a:solidFill>
                  <a:srgbClr val="FF0000"/>
                </a:solidFill>
              </a:rPr>
              <a:t>Reflect</a:t>
            </a:r>
          </a:p>
          <a:p>
            <a:pPr marL="731520" lvl="1" indent="-365760"/>
            <a:r>
              <a:rPr lang="en-US" sz="2600" dirty="0"/>
              <a:t>What did you learn about strategy 5 from analyzing this video clip? </a:t>
            </a:r>
          </a:p>
          <a:p>
            <a:pPr marL="731520" lvl="1" indent="-365760"/>
            <a:r>
              <a:rPr lang="en-US" sz="2600" dirty="0"/>
              <a:t>Did the analysis process focus your attention on aspects you might not have noticed before? If yes, what is one example?</a:t>
            </a:r>
          </a:p>
        </p:txBody>
      </p:sp>
      <p:sp>
        <p:nvSpPr>
          <p:cNvPr id="5" name="TextBox 4"/>
          <p:cNvSpPr txBox="1"/>
          <p:nvPr/>
        </p:nvSpPr>
        <p:spPr>
          <a:xfrm>
            <a:off x="7543800" y="609600"/>
            <a:ext cx="990600" cy="646331"/>
          </a:xfrm>
          <a:prstGeom prst="rect">
            <a:avLst/>
          </a:prstGeom>
          <a:solidFill>
            <a:schemeClr val="bg1">
              <a:lumMod val="85000"/>
              <a:alpha val="78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22063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2531">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10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5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253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2531">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p:cTn id="19" dur="10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25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253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Agenda for Day 3</a:t>
            </a:r>
          </a:p>
        </p:txBody>
      </p:sp>
      <p:sp>
        <p:nvSpPr>
          <p:cNvPr id="3" name="Content Placeholder 2"/>
          <p:cNvSpPr>
            <a:spLocks noGrp="1"/>
          </p:cNvSpPr>
          <p:nvPr>
            <p:ph idx="1"/>
          </p:nvPr>
        </p:nvSpPr>
        <p:spPr>
          <a:xfrm>
            <a:off x="457200" y="1371600"/>
            <a:ext cx="8382000" cy="5105400"/>
          </a:xfrm>
        </p:spPr>
        <p:txBody>
          <a:bodyPr/>
          <a:lstStyle/>
          <a:p>
            <a:pPr marL="365760" indent="-365760">
              <a:spcBef>
                <a:spcPts val="600"/>
              </a:spcBef>
            </a:pPr>
            <a:r>
              <a:rPr lang="en-US" sz="3200" dirty="0"/>
              <a:t>Day-2 reflections</a:t>
            </a:r>
          </a:p>
          <a:p>
            <a:pPr marL="365760" indent="-365760">
              <a:spcBef>
                <a:spcPts val="600"/>
              </a:spcBef>
            </a:pPr>
            <a:r>
              <a:rPr lang="en-US" sz="3200" dirty="0"/>
              <a:t>Focus questions</a:t>
            </a:r>
          </a:p>
          <a:p>
            <a:pPr marL="365760" indent="-365760">
              <a:spcBef>
                <a:spcPts val="600"/>
              </a:spcBef>
            </a:pPr>
            <a:r>
              <a:rPr lang="en-US" sz="3200" dirty="0"/>
              <a:t>Purposes and key features of STL strategies 4 </a:t>
            </a:r>
            <a:br>
              <a:rPr lang="en-US" sz="3200" dirty="0"/>
            </a:br>
            <a:r>
              <a:rPr lang="en-US" sz="3200" dirty="0"/>
              <a:t>and 5</a:t>
            </a:r>
          </a:p>
          <a:p>
            <a:pPr marL="365760" indent="-365760">
              <a:spcBef>
                <a:spcPts val="600"/>
              </a:spcBef>
            </a:pPr>
            <a:r>
              <a:rPr lang="en-US" sz="3200" dirty="0"/>
              <a:t>Lesson analysis: STL strategies 4 and 5 </a:t>
            </a:r>
          </a:p>
          <a:p>
            <a:pPr marL="365760" indent="-365760">
              <a:spcBef>
                <a:spcPts val="600"/>
              </a:spcBef>
            </a:pPr>
            <a:r>
              <a:rPr lang="en-US" sz="3200" dirty="0"/>
              <a:t>Lunch</a:t>
            </a:r>
          </a:p>
          <a:p>
            <a:pPr marL="365760" indent="-365760">
              <a:spcBef>
                <a:spcPts val="600"/>
              </a:spcBef>
            </a:pPr>
            <a:r>
              <a:rPr lang="en-US" sz="3200" dirty="0"/>
              <a:t>Content deepening: sound</a:t>
            </a:r>
          </a:p>
          <a:p>
            <a:pPr marL="365760" indent="-365760">
              <a:spcBef>
                <a:spcPts val="600"/>
              </a:spcBef>
            </a:pPr>
            <a:r>
              <a:rPr lang="en-US" sz="3200" dirty="0"/>
              <a:t>Summary, homework, and reflections</a:t>
            </a:r>
          </a:p>
          <a:p>
            <a:pPr>
              <a:buNone/>
            </a:pPr>
            <a:endParaRPr lang="en-US" sz="2800" dirty="0"/>
          </a:p>
        </p:txBody>
      </p:sp>
    </p:spTree>
    <p:extLst>
      <p:ext uri="{BB962C8B-B14F-4D97-AF65-F5344CB8AC3E}">
        <p14:creationId xmlns:p14="http://schemas.microsoft.com/office/powerpoint/2010/main" val="230808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normAutofit/>
          </a:bodyPr>
          <a:lstStyle/>
          <a:p>
            <a:r>
              <a:rPr lang="en-US" dirty="0"/>
              <a:t>Reflect: Key Ideas about Lesson Analysis</a:t>
            </a:r>
          </a:p>
        </p:txBody>
      </p:sp>
      <p:sp>
        <p:nvSpPr>
          <p:cNvPr id="3" name="Content Placeholder 2"/>
          <p:cNvSpPr>
            <a:spLocks noGrp="1"/>
          </p:cNvSpPr>
          <p:nvPr>
            <p:ph idx="1"/>
          </p:nvPr>
        </p:nvSpPr>
        <p:spPr>
          <a:xfrm>
            <a:off x="533400" y="1219200"/>
            <a:ext cx="8305800" cy="5257800"/>
          </a:xfrm>
        </p:spPr>
        <p:txBody>
          <a:bodyPr/>
          <a:lstStyle/>
          <a:p>
            <a:pPr marL="365760" lvl="0" indent="-365760">
              <a:spcBef>
                <a:spcPts val="600"/>
              </a:spcBef>
              <a:spcAft>
                <a:spcPts val="0"/>
              </a:spcAft>
            </a:pPr>
            <a:r>
              <a:rPr lang="en-US" sz="3000" dirty="0"/>
              <a:t>Lesson analysis slows down classroom events so we can focus on specific student thinking.</a:t>
            </a:r>
          </a:p>
          <a:p>
            <a:pPr marL="365760" lvl="0" indent="-365760">
              <a:spcBef>
                <a:spcPts val="600"/>
              </a:spcBef>
              <a:spcAft>
                <a:spcPts val="0"/>
              </a:spcAft>
            </a:pPr>
            <a:r>
              <a:rPr lang="en-US" sz="3000" dirty="0"/>
              <a:t>Making a claim based on evidence challenges us to listen carefully to what students are saying and understanding. When we make quick assessments, we might think they understand things they’re actually still struggling with. </a:t>
            </a:r>
          </a:p>
          <a:p>
            <a:pPr marL="365760" indent="-365760">
              <a:spcBef>
                <a:spcPts val="600"/>
              </a:spcBef>
              <a:spcAft>
                <a:spcPts val="600"/>
              </a:spcAft>
            </a:pPr>
            <a:r>
              <a:rPr lang="en-US" sz="3000" dirty="0"/>
              <a:t>Even though events happen fast in classroom teaching, </a:t>
            </a:r>
            <a:r>
              <a:rPr lang="en-US" sz="3000" b="1" dirty="0"/>
              <a:t>we can get better at listening to students and making on-the-spot assessments </a:t>
            </a:r>
            <a:br>
              <a:rPr lang="en-US" sz="3000" b="1" dirty="0"/>
            </a:br>
            <a:r>
              <a:rPr lang="en-US" sz="3000" b="1" dirty="0"/>
              <a:t>of their understandings and confusion!</a:t>
            </a:r>
          </a:p>
          <a:p>
            <a:pPr marL="0" indent="0" algn="ctr">
              <a:spcBef>
                <a:spcPts val="600"/>
              </a:spcBef>
              <a:spcAft>
                <a:spcPts val="600"/>
              </a:spcAft>
              <a:buNone/>
            </a:pPr>
            <a:endParaRPr lang="en-US" sz="2800" dirty="0"/>
          </a:p>
        </p:txBody>
      </p:sp>
    </p:spTree>
    <p:extLst>
      <p:ext uri="{BB962C8B-B14F-4D97-AF65-F5344CB8AC3E}">
        <p14:creationId xmlns:p14="http://schemas.microsoft.com/office/powerpoint/2010/main" val="23831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rmAutofit/>
          </a:bodyPr>
          <a:lstStyle/>
          <a:p>
            <a:r>
              <a:rPr lang="en-US" dirty="0"/>
              <a:t> Summarizing Strategies 4 and 5</a:t>
            </a:r>
          </a:p>
        </p:txBody>
      </p:sp>
      <p:sp>
        <p:nvSpPr>
          <p:cNvPr id="3" name="Content Placeholder 2"/>
          <p:cNvSpPr>
            <a:spLocks noGrp="1"/>
          </p:cNvSpPr>
          <p:nvPr>
            <p:ph idx="1"/>
          </p:nvPr>
        </p:nvSpPr>
        <p:spPr>
          <a:xfrm>
            <a:off x="457200" y="1371600"/>
            <a:ext cx="8351520" cy="2286000"/>
          </a:xfrm>
        </p:spPr>
        <p:txBody>
          <a:bodyPr/>
          <a:lstStyle/>
          <a:p>
            <a:pPr marL="0" indent="0">
              <a:buNone/>
            </a:pPr>
            <a:r>
              <a:rPr lang="en-US" sz="2900" dirty="0"/>
              <a:t>Create a word picture (a concept map, a thinking map, or other visual) to show how analysis and interpretation (strategy 4) are related to explanation and argumentation (strategy 5). Label any connecting arrows. Suggested words to use: </a:t>
            </a:r>
          </a:p>
          <a:p>
            <a:endParaRPr lang="en-US" dirty="0"/>
          </a:p>
        </p:txBody>
      </p:sp>
      <p:sp>
        <p:nvSpPr>
          <p:cNvPr id="6" name="TextBox 5"/>
          <p:cNvSpPr txBox="1"/>
          <p:nvPr/>
        </p:nvSpPr>
        <p:spPr>
          <a:xfrm>
            <a:off x="838200" y="3733800"/>
            <a:ext cx="3810000" cy="2769989"/>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Analyze and interpret</a:t>
            </a:r>
          </a:p>
          <a:p>
            <a:pPr marL="274320" indent="-274320">
              <a:buClr>
                <a:schemeClr val="bg1">
                  <a:lumMod val="75000"/>
                </a:schemeClr>
              </a:buClr>
              <a:buFont typeface="Arial" pitchFamily="34" charset="0"/>
              <a:buChar char="•"/>
            </a:pPr>
            <a:r>
              <a:rPr lang="en-US" sz="2900" dirty="0">
                <a:latin typeface="Calibri" panose="020F0502020204030204" pitchFamily="34" charset="0"/>
              </a:rPr>
              <a:t>Argument</a:t>
            </a:r>
          </a:p>
          <a:p>
            <a:pPr marL="274320" indent="-274320">
              <a:buClr>
                <a:schemeClr val="bg1">
                  <a:lumMod val="75000"/>
                </a:schemeClr>
              </a:buClr>
              <a:buFont typeface="Arial" pitchFamily="34" charset="0"/>
              <a:buChar char="•"/>
            </a:pPr>
            <a:r>
              <a:rPr lang="en-US" sz="2900" dirty="0">
                <a:latin typeface="Calibri" panose="020F0502020204030204" pitchFamily="34" charset="0"/>
              </a:rPr>
              <a:t>Data</a:t>
            </a:r>
          </a:p>
          <a:p>
            <a:pPr marL="274320" indent="-274320">
              <a:buClr>
                <a:schemeClr val="bg1">
                  <a:lumMod val="75000"/>
                </a:schemeClr>
              </a:buClr>
              <a:buFont typeface="Arial" pitchFamily="34" charset="0"/>
              <a:buChar char="•"/>
            </a:pPr>
            <a:r>
              <a:rPr lang="en-US" sz="2900" dirty="0">
                <a:latin typeface="Calibri" panose="020F0502020204030204" pitchFamily="34" charset="0"/>
              </a:rPr>
              <a:t>Evidence</a:t>
            </a:r>
          </a:p>
          <a:p>
            <a:pPr marL="274320" indent="-274320">
              <a:buClr>
                <a:schemeClr val="bg1">
                  <a:lumMod val="75000"/>
                </a:schemeClr>
              </a:buClr>
              <a:buFont typeface="Arial" pitchFamily="34" charset="0"/>
              <a:buChar char="•"/>
            </a:pPr>
            <a:r>
              <a:rPr lang="en-US" sz="2900" dirty="0">
                <a:latin typeface="Calibri" panose="020F0502020204030204" pitchFamily="34" charset="0"/>
              </a:rPr>
              <a:t>Explanation</a:t>
            </a:r>
          </a:p>
          <a:p>
            <a:pPr marL="274320" indent="-274320">
              <a:buClr>
                <a:schemeClr val="bg1">
                  <a:lumMod val="75000"/>
                </a:schemeClr>
              </a:buClr>
              <a:buFont typeface="Arial" pitchFamily="34" charset="0"/>
              <a:buChar char="•"/>
            </a:pPr>
            <a:r>
              <a:rPr lang="en-US" sz="2900" dirty="0">
                <a:latin typeface="Calibri" panose="020F0502020204030204" pitchFamily="34" charset="0"/>
              </a:rPr>
              <a:t>Logical thinking </a:t>
            </a:r>
          </a:p>
        </p:txBody>
      </p:sp>
      <p:sp>
        <p:nvSpPr>
          <p:cNvPr id="7" name="TextBox 6"/>
          <p:cNvSpPr txBox="1"/>
          <p:nvPr/>
        </p:nvSpPr>
        <p:spPr>
          <a:xfrm>
            <a:off x="4876800" y="3728278"/>
            <a:ext cx="3810000" cy="2323713"/>
          </a:xfrm>
          <a:prstGeom prst="rect">
            <a:avLst/>
          </a:prstGeom>
          <a:noFill/>
        </p:spPr>
        <p:txBody>
          <a:bodyPr wrap="square" rtlCol="0">
            <a:spAutoFit/>
          </a:bodyPr>
          <a:lstStyle/>
          <a:p>
            <a:pPr marL="274320" indent="-274320">
              <a:buClr>
                <a:schemeClr val="bg1">
                  <a:lumMod val="75000"/>
                </a:schemeClr>
              </a:buClr>
              <a:buFont typeface="Arial" pitchFamily="34" charset="0"/>
              <a:buChar char="•"/>
            </a:pPr>
            <a:r>
              <a:rPr lang="en-US" sz="2900" dirty="0">
                <a:latin typeface="Calibri" panose="020F0502020204030204" pitchFamily="34" charset="0"/>
              </a:rPr>
              <a:t>Organize</a:t>
            </a:r>
          </a:p>
          <a:p>
            <a:pPr marL="274320" indent="-274320">
              <a:buClr>
                <a:schemeClr val="bg1">
                  <a:lumMod val="75000"/>
                </a:schemeClr>
              </a:buClr>
              <a:buFont typeface="Arial" pitchFamily="34" charset="0"/>
              <a:buChar char="•"/>
            </a:pPr>
            <a:r>
              <a:rPr lang="en-US" sz="2900" dirty="0">
                <a:latin typeface="Calibri" panose="020F0502020204030204" pitchFamily="34" charset="0"/>
              </a:rPr>
              <a:t>Observe/observations</a:t>
            </a:r>
          </a:p>
          <a:p>
            <a:pPr marL="274320" indent="-274320">
              <a:buClr>
                <a:schemeClr val="bg1">
                  <a:lumMod val="75000"/>
                </a:schemeClr>
              </a:buClr>
              <a:buFont typeface="Arial" pitchFamily="34" charset="0"/>
              <a:buChar char="•"/>
            </a:pPr>
            <a:r>
              <a:rPr lang="en-US" sz="2900" dirty="0">
                <a:latin typeface="Calibri" panose="020F0502020204030204" pitchFamily="34" charset="0"/>
              </a:rPr>
              <a:t>Patterns </a:t>
            </a:r>
          </a:p>
          <a:p>
            <a:pPr marL="274320" indent="-274320">
              <a:buClr>
                <a:schemeClr val="bg1">
                  <a:lumMod val="75000"/>
                </a:schemeClr>
              </a:buClr>
              <a:buFont typeface="Arial" pitchFamily="34" charset="0"/>
              <a:buChar char="•"/>
            </a:pPr>
            <a:r>
              <a:rPr lang="en-US" sz="2900" dirty="0">
                <a:latin typeface="Calibri" panose="020F0502020204030204" pitchFamily="34" charset="0"/>
              </a:rPr>
              <a:t>Reasoning </a:t>
            </a:r>
          </a:p>
          <a:p>
            <a:pPr marL="274320" indent="-274320">
              <a:buClr>
                <a:schemeClr val="bg1">
                  <a:lumMod val="75000"/>
                </a:schemeClr>
              </a:buClr>
              <a:buFont typeface="Arial" pitchFamily="34" charset="0"/>
              <a:buChar char="•"/>
            </a:pPr>
            <a:r>
              <a:rPr lang="en-US" sz="2900" dirty="0">
                <a:latin typeface="Calibri" panose="020F0502020204030204" pitchFamily="34" charset="0"/>
              </a:rPr>
              <a:t>Science ideas</a:t>
            </a:r>
          </a:p>
        </p:txBody>
      </p:sp>
    </p:spTree>
    <p:extLst>
      <p:ext uri="{BB962C8B-B14F-4D97-AF65-F5344CB8AC3E}">
        <p14:creationId xmlns:p14="http://schemas.microsoft.com/office/powerpoint/2010/main" val="193750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Reflect: Lesson Analysis Focus Question</a:t>
            </a:r>
          </a:p>
        </p:txBody>
      </p:sp>
      <p:sp>
        <p:nvSpPr>
          <p:cNvPr id="24579" name="Rectangle 3"/>
          <p:cNvSpPr>
            <a:spLocks noGrp="1" noChangeArrowheads="1"/>
          </p:cNvSpPr>
          <p:nvPr>
            <p:ph type="body" idx="1"/>
          </p:nvPr>
        </p:nvSpPr>
        <p:spPr/>
        <p:txBody>
          <a:bodyPr/>
          <a:lstStyle/>
          <a:p>
            <a:pPr marL="0" indent="0" eaLnBrk="1" hangingPunct="1">
              <a:buNone/>
              <a:defRPr/>
            </a:pPr>
            <a:r>
              <a:rPr lang="en-US" sz="3200" dirty="0"/>
              <a:t>How can analyzing data and constructing explanations help students </a:t>
            </a:r>
            <a:r>
              <a:rPr lang="en-US" sz="3200" b="1" dirty="0"/>
              <a:t>move forward </a:t>
            </a:r>
            <a:r>
              <a:rPr lang="en-US" sz="3200" dirty="0"/>
              <a:t>toward deeper understandings of science ideas?</a:t>
            </a:r>
            <a:endParaRPr lang="en-US" sz="3200" dirty="0">
              <a:highlight>
                <a:srgbClr val="FFFF00"/>
              </a:highlight>
              <a:ea typeface="Times New Roman"/>
              <a:cs typeface="Arial" pitchFamily="34" charset="0"/>
            </a:endParaRPr>
          </a:p>
        </p:txBody>
      </p:sp>
    </p:spTree>
    <p:extLst>
      <p:ext uri="{BB962C8B-B14F-4D97-AF65-F5344CB8AC3E}">
        <p14:creationId xmlns:p14="http://schemas.microsoft.com/office/powerpoint/2010/main" val="154056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Sound</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3723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1</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9891"/>
          <a:stretch/>
        </p:blipFill>
        <p:spPr>
          <a:xfrm>
            <a:off x="381000" y="3429000"/>
            <a:ext cx="8247530" cy="3200400"/>
          </a:xfrm>
          <a:prstGeom prst="rect">
            <a:avLst/>
          </a:prstGeom>
        </p:spPr>
      </p:pic>
      <p:sp>
        <p:nvSpPr>
          <p:cNvPr id="3" name="TextBox 2">
            <a:extLst>
              <a:ext uri="{FF2B5EF4-FFF2-40B4-BE49-F238E27FC236}">
                <a16:creationId xmlns:a16="http://schemas.microsoft.com/office/drawing/2014/main" id="{D339273C-B5E4-4493-8F30-770B6FE61CAC}"/>
              </a:ext>
            </a:extLst>
          </p:cNvPr>
          <p:cNvSpPr txBox="1"/>
          <p:nvPr/>
        </p:nvSpPr>
        <p:spPr>
          <a:xfrm>
            <a:off x="7010400" y="6248400"/>
            <a:ext cx="1371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a:t>
            </a:r>
          </a:p>
        </p:txBody>
      </p:sp>
      <p:sp>
        <p:nvSpPr>
          <p:cNvPr id="4" name="Title 1"/>
          <p:cNvSpPr txBox="1">
            <a:spLocks/>
          </p:cNvSpPr>
          <p:nvPr/>
        </p:nvSpPr>
        <p:spPr>
          <a:xfrm>
            <a:off x="609600" y="381000"/>
            <a:ext cx="80772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spc="-100" dirty="0">
                <a:solidFill>
                  <a:schemeClr val="tx2"/>
                </a:solidFill>
                <a:latin typeface="Calibri" panose="020F0502020204030204" pitchFamily="34" charset="0"/>
                <a:ea typeface="+mj-ea"/>
                <a:cs typeface="+mj-cs"/>
              </a:rPr>
              <a:t>Review: Sound and Sound Intensity</a:t>
            </a:r>
            <a:endPar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
        <p:nvSpPr>
          <p:cNvPr id="5" name="TextBox 4"/>
          <p:cNvSpPr txBox="1"/>
          <p:nvPr/>
        </p:nvSpPr>
        <p:spPr>
          <a:xfrm>
            <a:off x="609600" y="1143000"/>
            <a:ext cx="8001000" cy="2400657"/>
          </a:xfrm>
          <a:prstGeom prst="rect">
            <a:avLst/>
          </a:prstGeom>
          <a:noFill/>
        </p:spPr>
        <p:txBody>
          <a:bodyPr wrap="square" rtlCol="0">
            <a:spAutoFit/>
          </a:bodyPr>
          <a:lstStyle/>
          <a:p>
            <a:pPr marL="365760" indent="-365760">
              <a:spcBef>
                <a:spcPts val="600"/>
              </a:spcBef>
              <a:buClr>
                <a:schemeClr val="bg1">
                  <a:lumMod val="65000"/>
                </a:schemeClr>
              </a:buClr>
              <a:buFont typeface="Arial" pitchFamily="34" charset="0"/>
              <a:buChar char="•"/>
            </a:pPr>
            <a:r>
              <a:rPr lang="en-US" sz="2800" dirty="0">
                <a:latin typeface="Calibri" pitchFamily="34" charset="0"/>
              </a:rPr>
              <a:t>What is the source of sound in this diagram?</a:t>
            </a:r>
          </a:p>
          <a:p>
            <a:pPr marL="365760" indent="-365760">
              <a:spcBef>
                <a:spcPts val="600"/>
              </a:spcBef>
              <a:buClr>
                <a:schemeClr val="bg1">
                  <a:lumMod val="65000"/>
                </a:schemeClr>
              </a:buClr>
              <a:buFont typeface="Arial" pitchFamily="34" charset="0"/>
              <a:buChar char="•"/>
            </a:pPr>
            <a:r>
              <a:rPr lang="en-US" sz="2800" dirty="0">
                <a:latin typeface="Calibri" pitchFamily="34" charset="0"/>
              </a:rPr>
              <a:t>How does sound travel from the source to the man standing at the base of the tree?</a:t>
            </a:r>
          </a:p>
          <a:p>
            <a:pPr marL="365760" indent="-365760">
              <a:spcBef>
                <a:spcPts val="600"/>
              </a:spcBef>
              <a:buClr>
                <a:schemeClr val="bg1">
                  <a:lumMod val="65000"/>
                </a:schemeClr>
              </a:buClr>
              <a:buFont typeface="Arial" pitchFamily="34" charset="0"/>
              <a:buChar char="•"/>
            </a:pPr>
            <a:r>
              <a:rPr lang="en-US" sz="2800" dirty="0">
                <a:latin typeface="Calibri" pitchFamily="34" charset="0"/>
              </a:rPr>
              <a:t>What happens to the intensity of the sound as the man walks away from the source? Why?</a:t>
            </a:r>
          </a:p>
        </p:txBody>
      </p:sp>
    </p:spTree>
    <p:extLst>
      <p:ext uri="{BB962C8B-B14F-4D97-AF65-F5344CB8AC3E}">
        <p14:creationId xmlns:p14="http://schemas.microsoft.com/office/powerpoint/2010/main" val="103422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Drawing Sound Waves</a:t>
            </a:r>
          </a:p>
        </p:txBody>
      </p:sp>
      <p:sp>
        <p:nvSpPr>
          <p:cNvPr id="6" name="TextBox 5"/>
          <p:cNvSpPr txBox="1"/>
          <p:nvPr/>
        </p:nvSpPr>
        <p:spPr>
          <a:xfrm>
            <a:off x="609600" y="1371600"/>
            <a:ext cx="4114800" cy="5201424"/>
          </a:xfrm>
          <a:prstGeom prst="rect">
            <a:avLst/>
          </a:prstGeom>
          <a:noFill/>
        </p:spPr>
        <p:txBody>
          <a:bodyPr wrap="square" rtlCol="0">
            <a:spAutoFit/>
          </a:bodyPr>
          <a:lstStyle/>
          <a:p>
            <a:pPr marL="365760" indent="-365760"/>
            <a:r>
              <a:rPr lang="en-US" sz="2600" b="1" dirty="0">
                <a:latin typeface="Calibri" pitchFamily="34" charset="0"/>
              </a:rPr>
              <a:t>Circular </a:t>
            </a:r>
            <a:r>
              <a:rPr lang="en-US" sz="2600" b="1" dirty="0" err="1">
                <a:latin typeface="Calibri" pitchFamily="34" charset="0"/>
              </a:rPr>
              <a:t>Wavefront</a:t>
            </a:r>
            <a:endParaRPr lang="en-US" sz="2600" b="1" dirty="0">
              <a:latin typeface="Calibri" pitchFamily="34" charset="0"/>
            </a:endParaRPr>
          </a:p>
          <a:p>
            <a:pPr marL="365760" indent="-365760">
              <a:spcBef>
                <a:spcPts val="600"/>
              </a:spcBef>
              <a:buAutoNum type="arabicPeriod"/>
            </a:pPr>
            <a:r>
              <a:rPr lang="en-US" sz="2600" dirty="0">
                <a:latin typeface="Calibri" pitchFamily="34" charset="0"/>
              </a:rPr>
              <a:t>The source (bell) is at the center (inner circle).</a:t>
            </a:r>
          </a:p>
          <a:p>
            <a:pPr marL="365760" indent="-365760">
              <a:spcBef>
                <a:spcPts val="600"/>
              </a:spcBef>
              <a:buAutoNum type="arabicPeriod"/>
            </a:pPr>
            <a:r>
              <a:rPr lang="en-US" sz="2600" dirty="0">
                <a:latin typeface="Calibri" pitchFamily="34" charset="0"/>
              </a:rPr>
              <a:t>Circles (sound waves) travel away from the source in all directions.</a:t>
            </a:r>
          </a:p>
          <a:p>
            <a:pPr marL="365760" indent="-365760">
              <a:spcBef>
                <a:spcPts val="600"/>
              </a:spcBef>
              <a:buAutoNum type="arabicPeriod"/>
            </a:pPr>
            <a:r>
              <a:rPr lang="en-US" sz="2600" dirty="0">
                <a:latin typeface="Calibri" pitchFamily="34" charset="0"/>
              </a:rPr>
              <a:t>A person receives a sound when a circle reaches his or her ears.</a:t>
            </a:r>
          </a:p>
          <a:p>
            <a:pPr marL="365760" indent="-365760">
              <a:spcBef>
                <a:spcPts val="600"/>
              </a:spcBef>
              <a:buAutoNum type="arabicPeriod"/>
            </a:pPr>
            <a:r>
              <a:rPr lang="en-US" sz="2600" dirty="0">
                <a:latin typeface="Calibri" pitchFamily="34" charset="0"/>
              </a:rPr>
              <a:t>The distance between the circles is always the same. It represents wavelength.</a:t>
            </a:r>
            <a:r>
              <a:rPr lang="en-US" sz="2500" dirty="0">
                <a:latin typeface="Calibri" pitchFamily="34" charset="0"/>
              </a:rPr>
              <a:t> </a:t>
            </a:r>
          </a:p>
        </p:txBody>
      </p:sp>
      <p:pic>
        <p:nvPicPr>
          <p:cNvPr id="7" name="Picture 6" descr="http://www.iub.edu/%7Eemusic/361/images/acoustics-sound-propagation-2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00200"/>
            <a:ext cx="4017963" cy="3950922"/>
          </a:xfrm>
          <a:prstGeom prst="rect">
            <a:avLst/>
          </a:prstGeom>
          <a:noFill/>
          <a:ln>
            <a:noFill/>
          </a:ln>
        </p:spPr>
      </p:pic>
      <p:pic>
        <p:nvPicPr>
          <p:cNvPr id="13" name="Picture 12"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5867400" y="1676400"/>
            <a:ext cx="572938" cy="386824"/>
          </a:xfrm>
          <a:prstGeom prst="rect">
            <a:avLst/>
          </a:prstGeom>
        </p:spPr>
      </p:pic>
      <p:pic>
        <p:nvPicPr>
          <p:cNvPr id="14" name="Picture 13"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6858000" y="4267200"/>
            <a:ext cx="572938" cy="386824"/>
          </a:xfrm>
          <a:prstGeom prst="rect">
            <a:avLst/>
          </a:prstGeom>
        </p:spPr>
      </p:pic>
      <p:pic>
        <p:nvPicPr>
          <p:cNvPr id="15" name="Picture 14"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7543800" y="2057400"/>
            <a:ext cx="572938" cy="386824"/>
          </a:xfrm>
          <a:prstGeom prst="rect">
            <a:avLst/>
          </a:prstGeom>
        </p:spPr>
      </p:pic>
      <p:pic>
        <p:nvPicPr>
          <p:cNvPr id="16" name="Picture 15"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4953000" y="4343400"/>
            <a:ext cx="572938" cy="386824"/>
          </a:xfrm>
          <a:prstGeom prst="rect">
            <a:avLst/>
          </a:prstGeom>
        </p:spPr>
      </p:pic>
      <p:sp>
        <p:nvSpPr>
          <p:cNvPr id="4" name="TextBox 3"/>
          <p:cNvSpPr txBox="1"/>
          <p:nvPr/>
        </p:nvSpPr>
        <p:spPr>
          <a:xfrm>
            <a:off x="7467600" y="5257800"/>
            <a:ext cx="2133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100677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 Review: Who Will Receive More Sound?</a:t>
            </a:r>
          </a:p>
        </p:txBody>
      </p:sp>
      <p:sp>
        <p:nvSpPr>
          <p:cNvPr id="3" name="Content Placeholder 2"/>
          <p:cNvSpPr>
            <a:spLocks noGrp="1"/>
          </p:cNvSpPr>
          <p:nvPr>
            <p:ph idx="1"/>
          </p:nvPr>
        </p:nvSpPr>
        <p:spPr>
          <a:xfrm>
            <a:off x="228600" y="3200400"/>
            <a:ext cx="7391400" cy="3505200"/>
          </a:xfrm>
        </p:spPr>
        <p:txBody>
          <a:bodyPr/>
          <a:lstStyle/>
          <a:p>
            <a:pPr marL="0" indent="0">
              <a:buNone/>
            </a:pPr>
            <a:endParaRPr lang="en-US" sz="1800" dirty="0"/>
          </a:p>
          <a:p>
            <a:endParaRPr lang="en-US" dirty="0"/>
          </a:p>
        </p:txBody>
      </p:sp>
      <p:sp>
        <p:nvSpPr>
          <p:cNvPr id="5" name="TextBox 4"/>
          <p:cNvSpPr txBox="1"/>
          <p:nvPr/>
        </p:nvSpPr>
        <p:spPr>
          <a:xfrm>
            <a:off x="533400" y="1676400"/>
            <a:ext cx="3505200" cy="1415772"/>
          </a:xfrm>
          <a:prstGeom prst="rect">
            <a:avLst/>
          </a:prstGeom>
          <a:noFill/>
        </p:spPr>
        <p:txBody>
          <a:bodyPr wrap="square" rtlCol="0">
            <a:spAutoFit/>
          </a:bodyPr>
          <a:lstStyle/>
          <a:p>
            <a:endParaRPr lang="en-US" sz="1400" dirty="0">
              <a:solidFill>
                <a:srgbClr val="292934"/>
              </a:solidFill>
            </a:endParaRPr>
          </a:p>
          <a:p>
            <a:pPr marL="285750" indent="-285750">
              <a:buFont typeface="Arial"/>
              <a:buChar char="•"/>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p:txBody>
      </p:sp>
      <p:sp>
        <p:nvSpPr>
          <p:cNvPr id="6" name="TextBox 5"/>
          <p:cNvSpPr txBox="1"/>
          <p:nvPr/>
        </p:nvSpPr>
        <p:spPr>
          <a:xfrm>
            <a:off x="304800" y="1828800"/>
            <a:ext cx="4191000" cy="523220"/>
          </a:xfrm>
          <a:prstGeom prst="rect">
            <a:avLst/>
          </a:prstGeom>
          <a:noFill/>
        </p:spPr>
        <p:txBody>
          <a:bodyPr wrap="square" rtlCol="0">
            <a:spAutoFit/>
          </a:bodyPr>
          <a:lstStyle/>
          <a:p>
            <a:pPr marL="285750" indent="-285750">
              <a:buFont typeface="Arial"/>
              <a:buChar char="•"/>
            </a:pPr>
            <a:endParaRPr lang="en-US" sz="1400" dirty="0">
              <a:solidFill>
                <a:srgbClr val="292934"/>
              </a:solidFill>
            </a:endParaRPr>
          </a:p>
          <a:p>
            <a:pPr marL="285750" indent="-285750">
              <a:buFont typeface="Arial"/>
              <a:buChar char="•"/>
            </a:pPr>
            <a:endParaRPr lang="en-US" sz="1400" dirty="0">
              <a:solidFill>
                <a:srgbClr val="292934"/>
              </a:solidFill>
            </a:endParaRPr>
          </a:p>
        </p:txBody>
      </p:sp>
      <p:sp>
        <p:nvSpPr>
          <p:cNvPr id="4" name="TextBox 3"/>
          <p:cNvSpPr txBox="1"/>
          <p:nvPr/>
        </p:nvSpPr>
        <p:spPr>
          <a:xfrm>
            <a:off x="685800" y="1371600"/>
            <a:ext cx="3581400" cy="4832092"/>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3200" dirty="0">
                <a:solidFill>
                  <a:srgbClr val="292934"/>
                </a:solidFill>
                <a:latin typeface="Calibri" pitchFamily="34" charset="0"/>
              </a:rPr>
              <a:t>Draw sound waves on the handout.</a:t>
            </a:r>
          </a:p>
          <a:p>
            <a:pPr marL="365760" indent="-365760">
              <a:spcBef>
                <a:spcPts val="1200"/>
              </a:spcBef>
              <a:buClr>
                <a:schemeClr val="bg1">
                  <a:lumMod val="65000"/>
                </a:schemeClr>
              </a:buClr>
              <a:buFont typeface="Arial" pitchFamily="34" charset="0"/>
              <a:buChar char="•"/>
            </a:pPr>
            <a:r>
              <a:rPr lang="en-US" sz="3200" dirty="0">
                <a:solidFill>
                  <a:srgbClr val="292934"/>
                </a:solidFill>
                <a:latin typeface="Calibri" pitchFamily="34" charset="0"/>
              </a:rPr>
              <a:t>Who will receive more sound when the bell rings? Why?</a:t>
            </a:r>
          </a:p>
          <a:p>
            <a:pPr marL="365760" indent="-365760">
              <a:spcBef>
                <a:spcPts val="1200"/>
              </a:spcBef>
              <a:buClr>
                <a:schemeClr val="bg1">
                  <a:lumMod val="65000"/>
                </a:schemeClr>
              </a:buClr>
              <a:buFont typeface="Arial" pitchFamily="34" charset="0"/>
              <a:buChar char="•"/>
            </a:pPr>
            <a:r>
              <a:rPr lang="en-US" sz="3200" dirty="0">
                <a:solidFill>
                  <a:srgbClr val="292934"/>
                </a:solidFill>
                <a:latin typeface="Calibri" pitchFamily="34" charset="0"/>
              </a:rPr>
              <a:t>Who will receive less sound? Why?</a:t>
            </a:r>
          </a:p>
        </p:txBody>
      </p:sp>
      <p:sp>
        <p:nvSpPr>
          <p:cNvPr id="17" name="TextBox 16"/>
          <p:cNvSpPr txBox="1"/>
          <p:nvPr/>
        </p:nvSpPr>
        <p:spPr>
          <a:xfrm>
            <a:off x="7696200" y="5411878"/>
            <a:ext cx="2057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pic>
        <p:nvPicPr>
          <p:cNvPr id="18" name="Picture 17">
            <a:extLst>
              <a:ext uri="{FF2B5EF4-FFF2-40B4-BE49-F238E27FC236}">
                <a16:creationId xmlns:a16="http://schemas.microsoft.com/office/drawing/2014/main" id="{00000000-0008-0000-0200-00004E000000}"/>
              </a:ext>
            </a:extLst>
          </p:cNvPr>
          <p:cNvPicPr/>
          <p:nvPr/>
        </p:nvPicPr>
        <p:blipFill rotWithShape="1">
          <a:blip r:embed="rId3" cstate="print">
            <a:extLst>
              <a:ext uri="{28A0092B-C50C-407E-A947-70E740481C1C}">
                <a14:useLocalDpi xmlns:a14="http://schemas.microsoft.com/office/drawing/2010/main" val="0"/>
              </a:ext>
            </a:extLst>
          </a:blip>
          <a:srcRect l="21875" t="21875" r="21354" b="28385"/>
          <a:stretch/>
        </p:blipFill>
        <p:spPr bwMode="auto">
          <a:xfrm>
            <a:off x="5867400" y="2667000"/>
            <a:ext cx="685800" cy="691108"/>
          </a:xfrm>
          <a:prstGeom prst="rect">
            <a:avLst/>
          </a:prstGeom>
          <a:ln>
            <a:noFill/>
          </a:ln>
          <a:extLst>
            <a:ext uri="{53640926-AAD7-44d8-BBD7-CCE9431645EC}">
              <a14:shadowObscured xmlns:lc="http://schemas.openxmlformats.org/drawingml/2006/lockedCanvas" xmlns="" xmlns:a14="http://schemas.microsoft.com/office/drawing/2010/main" xmlns:xdr="http://schemas.openxmlformats.org/drawingml/2006/spreadsheetDrawing"/>
            </a:ext>
          </a:extLst>
        </p:spPr>
      </p:pic>
      <p:pic>
        <p:nvPicPr>
          <p:cNvPr id="20" name="Picture 19" descr="C:\Users\Betty\AppData\Local\Microsoft\Windows\Temporary Internet Files\Content.IE5\UDTKZ399\250px-Child_art,_mom[1].jpg"/>
          <p:cNvPicPr/>
          <p:nvPr/>
        </p:nvPicPr>
        <p:blipFill rotWithShape="1">
          <a:blip r:embed="rId4" cstate="print">
            <a:extLst>
              <a:ext uri="{28A0092B-C50C-407E-A947-70E740481C1C}">
                <a14:useLocalDpi xmlns:a14="http://schemas.microsoft.com/office/drawing/2010/main" val="0"/>
              </a:ext>
            </a:extLst>
          </a:blip>
          <a:srcRect t="24490" r="62000" b="16837"/>
          <a:stretch/>
        </p:blipFill>
        <p:spPr bwMode="auto">
          <a:xfrm>
            <a:off x="6019800" y="1524000"/>
            <a:ext cx="628015" cy="7620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w="9525">
                <a:solidFill>
                  <a:srgbClr val="000000"/>
                </a:solidFill>
                <a:miter lim="800000"/>
                <a:headEnd/>
                <a:tailEnd/>
              </a14:hiddenLine>
            </a:ext>
          </a:extLst>
        </p:spPr>
      </p:pic>
      <p:pic>
        <p:nvPicPr>
          <p:cNvPr id="21" name="Picture 20" descr="C:\Users\Betty\AppData\Local\Microsoft\Windows\Temporary Internet Files\Content.IE5\UDTKZ399\250px-Child_art,_mom[1].jpg"/>
          <p:cNvPicPr/>
          <p:nvPr/>
        </p:nvPicPr>
        <p:blipFill rotWithShape="1">
          <a:blip r:embed="rId4" cstate="print">
            <a:extLst>
              <a:ext uri="{28A0092B-C50C-407E-A947-70E740481C1C}">
                <a14:useLocalDpi xmlns:a14="http://schemas.microsoft.com/office/drawing/2010/main" val="0"/>
              </a:ext>
            </a:extLst>
          </a:blip>
          <a:srcRect t="24490" r="62000" b="16837"/>
          <a:stretch/>
        </p:blipFill>
        <p:spPr bwMode="auto">
          <a:xfrm>
            <a:off x="7162800" y="2286000"/>
            <a:ext cx="628015" cy="7620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w="9525">
                <a:solidFill>
                  <a:srgbClr val="000000"/>
                </a:solidFill>
                <a:miter lim="800000"/>
                <a:headEnd/>
                <a:tailEnd/>
              </a14:hiddenLine>
            </a:ext>
          </a:extLst>
        </p:spPr>
      </p:pic>
      <p:pic>
        <p:nvPicPr>
          <p:cNvPr id="22" name="Picture 21" descr="C:\Users\Betty\AppData\Local\Microsoft\Windows\Temporary Internet Files\Content.IE5\UDTKZ399\250px-Child_art,_mom[1].jpg"/>
          <p:cNvPicPr/>
          <p:nvPr/>
        </p:nvPicPr>
        <p:blipFill rotWithShape="1">
          <a:blip r:embed="rId4" cstate="print">
            <a:extLst>
              <a:ext uri="{28A0092B-C50C-407E-A947-70E740481C1C}">
                <a14:useLocalDpi xmlns:a14="http://schemas.microsoft.com/office/drawing/2010/main" val="0"/>
              </a:ext>
            </a:extLst>
          </a:blip>
          <a:srcRect t="24490" r="62000" b="16837"/>
          <a:stretch/>
        </p:blipFill>
        <p:spPr bwMode="auto">
          <a:xfrm>
            <a:off x="5334000" y="2667000"/>
            <a:ext cx="628015" cy="7620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w="9525">
                <a:solidFill>
                  <a:srgbClr val="000000"/>
                </a:solidFill>
                <a:miter lim="800000"/>
                <a:headEnd/>
                <a:tailEnd/>
              </a14:hiddenLine>
            </a:ext>
          </a:extLst>
        </p:spPr>
      </p:pic>
      <p:pic>
        <p:nvPicPr>
          <p:cNvPr id="23" name="Picture 22" descr="C:\Users\Betty\AppData\Local\Microsoft\Windows\Temporary Internet Files\Content.IE5\UDTKZ399\250px-Child_art,_mom[1].jpg"/>
          <p:cNvPicPr/>
          <p:nvPr/>
        </p:nvPicPr>
        <p:blipFill rotWithShape="1">
          <a:blip r:embed="rId4" cstate="print">
            <a:extLst>
              <a:ext uri="{28A0092B-C50C-407E-A947-70E740481C1C}">
                <a14:useLocalDpi xmlns:a14="http://schemas.microsoft.com/office/drawing/2010/main" val="0"/>
              </a:ext>
            </a:extLst>
          </a:blip>
          <a:srcRect t="24490" r="62000" b="16837"/>
          <a:stretch/>
        </p:blipFill>
        <p:spPr bwMode="auto">
          <a:xfrm>
            <a:off x="6477000" y="3505200"/>
            <a:ext cx="628015" cy="7620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w="9525">
                <a:solidFill>
                  <a:srgbClr val="000000"/>
                </a:solidFill>
                <a:miter lim="800000"/>
                <a:headEnd/>
                <a:tailEnd/>
              </a14:hiddenLine>
            </a:ext>
          </a:extLst>
        </p:spPr>
      </p:pic>
      <p:pic>
        <p:nvPicPr>
          <p:cNvPr id="24" name="Picture 23" descr="C:\Users\Betty\AppData\Local\Microsoft\Windows\Temporary Internet Files\Content.IE5\UDTKZ399\250px-Child_art,_mom[1].jpg"/>
          <p:cNvPicPr/>
          <p:nvPr/>
        </p:nvPicPr>
        <p:blipFill rotWithShape="1">
          <a:blip r:embed="rId4" cstate="print">
            <a:extLst>
              <a:ext uri="{28A0092B-C50C-407E-A947-70E740481C1C}">
                <a14:useLocalDpi xmlns:a14="http://schemas.microsoft.com/office/drawing/2010/main" val="0"/>
              </a:ext>
            </a:extLst>
          </a:blip>
          <a:srcRect t="24490" r="62000" b="16837"/>
          <a:stretch/>
        </p:blipFill>
        <p:spPr bwMode="auto">
          <a:xfrm>
            <a:off x="5181600" y="4267200"/>
            <a:ext cx="628015" cy="7620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w="9525">
                <a:solidFill>
                  <a:srgbClr val="000000"/>
                </a:solidFill>
                <a:miter lim="800000"/>
                <a:headEnd/>
                <a:tailEnd/>
              </a14:hiddenLine>
            </a:ext>
          </a:extLst>
        </p:spPr>
      </p:pic>
      <p:pic>
        <p:nvPicPr>
          <p:cNvPr id="25" name="Picture 24" descr="C:\Users\Betty\AppData\Local\Microsoft\Windows\Temporary Internet Files\Content.IE5\UDTKZ399\250px-Child_art,_mom[1].jpg"/>
          <p:cNvPicPr/>
          <p:nvPr/>
        </p:nvPicPr>
        <p:blipFill rotWithShape="1">
          <a:blip r:embed="rId4" cstate="print">
            <a:extLst>
              <a:ext uri="{28A0092B-C50C-407E-A947-70E740481C1C}">
                <a14:useLocalDpi xmlns:a14="http://schemas.microsoft.com/office/drawing/2010/main" val="0"/>
              </a:ext>
            </a:extLst>
          </a:blip>
          <a:srcRect t="24490" r="62000" b="16837"/>
          <a:stretch/>
        </p:blipFill>
        <p:spPr bwMode="auto">
          <a:xfrm>
            <a:off x="4343400" y="5943600"/>
            <a:ext cx="628015" cy="7620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lc="http://schemas.openxmlformats.org/drawingml/2006/lockedCanvas" w="9525">
                <a:solidFill>
                  <a:srgbClr val="000000"/>
                </a:solidFill>
                <a:miter lim="800000"/>
                <a:headEnd/>
                <a:tailEnd/>
              </a14:hiddenLine>
            </a:ext>
          </a:extLst>
        </p:spPr>
      </p:pic>
    </p:spTree>
    <p:extLst>
      <p:ext uri="{BB962C8B-B14F-4D97-AF65-F5344CB8AC3E}">
        <p14:creationId xmlns:p14="http://schemas.microsoft.com/office/powerpoint/2010/main" val="136671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sz="3800" dirty="0"/>
              <a:t>Math Challenge: Portions of Sound Energy</a:t>
            </a:r>
          </a:p>
        </p:txBody>
      </p:sp>
      <p:sp>
        <p:nvSpPr>
          <p:cNvPr id="3" name="Content Placeholder 2"/>
          <p:cNvSpPr>
            <a:spLocks noGrp="1"/>
          </p:cNvSpPr>
          <p:nvPr>
            <p:ph idx="1"/>
          </p:nvPr>
        </p:nvSpPr>
        <p:spPr>
          <a:xfrm>
            <a:off x="609600" y="1295400"/>
            <a:ext cx="8229600" cy="4876800"/>
          </a:xfrm>
        </p:spPr>
        <p:txBody>
          <a:bodyPr/>
          <a:lstStyle/>
          <a:p>
            <a:pPr marL="0" indent="0">
              <a:buNone/>
            </a:pPr>
            <a:r>
              <a:rPr lang="en-US" sz="2800" b="1" dirty="0"/>
              <a:t>Teams:</a:t>
            </a:r>
          </a:p>
          <a:p>
            <a:pPr marL="365760" indent="-365760">
              <a:spcBef>
                <a:spcPts val="1200"/>
              </a:spcBef>
            </a:pPr>
            <a:r>
              <a:rPr lang="en-US" sz="2800" dirty="0"/>
              <a:t>Discuss the scenarios on the handout and work toward a solution for each scenario together.</a:t>
            </a:r>
          </a:p>
          <a:p>
            <a:pPr marL="365760" indent="-365760">
              <a:spcBef>
                <a:spcPts val="1200"/>
              </a:spcBef>
            </a:pPr>
            <a:r>
              <a:rPr lang="en-US" sz="2800" dirty="0"/>
              <a:t>Be prepared to share your solutions with the group and explain how you reached them.</a:t>
            </a:r>
          </a:p>
          <a:p>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95600"/>
            <a:ext cx="3733800" cy="35814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2667000" y="3276600"/>
            <a:ext cx="3448050" cy="3381375"/>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5867400" y="3352800"/>
            <a:ext cx="3276600" cy="3276600"/>
          </a:xfrm>
          <a:prstGeom prst="rect">
            <a:avLst/>
          </a:prstGeom>
        </p:spPr>
      </p:pic>
    </p:spTree>
    <p:extLst>
      <p:ext uri="{BB962C8B-B14F-4D97-AF65-F5344CB8AC3E}">
        <p14:creationId xmlns:p14="http://schemas.microsoft.com/office/powerpoint/2010/main" val="1953954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What does a good </a:t>
            </a:r>
            <a:r>
              <a:rPr lang="en-US" sz="3200" dirty="0" err="1"/>
              <a:t>soundmaker</a:t>
            </a:r>
            <a:r>
              <a:rPr lang="en-US" sz="3200" dirty="0"/>
              <a:t> consist of? What is your evidence?</a:t>
            </a:r>
          </a:p>
        </p:txBody>
      </p:sp>
    </p:spTree>
    <p:extLst>
      <p:ext uri="{BB962C8B-B14F-4D97-AF65-F5344CB8AC3E}">
        <p14:creationId xmlns:p14="http://schemas.microsoft.com/office/powerpoint/2010/main" val="1601766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Characteristics of Good </a:t>
            </a:r>
            <a:r>
              <a:rPr lang="en-US" dirty="0" err="1"/>
              <a:t>Soundmakers</a:t>
            </a:r>
            <a:endParaRPr lang="en-US" dirty="0"/>
          </a:p>
        </p:txBody>
      </p:sp>
      <p:sp>
        <p:nvSpPr>
          <p:cNvPr id="3" name="Content Placeholder 2"/>
          <p:cNvSpPr>
            <a:spLocks noGrp="1"/>
          </p:cNvSpPr>
          <p:nvPr>
            <p:ph idx="1"/>
          </p:nvPr>
        </p:nvSpPr>
        <p:spPr>
          <a:xfrm>
            <a:off x="685800" y="1524000"/>
            <a:ext cx="8229600" cy="4876800"/>
          </a:xfrm>
        </p:spPr>
        <p:txBody>
          <a:bodyPr/>
          <a:lstStyle/>
          <a:p>
            <a:pPr marL="365760" lvl="1" indent="-365760">
              <a:buFont typeface="+mj-lt"/>
              <a:buAutoNum type="arabicPeriod"/>
            </a:pPr>
            <a:r>
              <a:rPr lang="en-US" sz="2800" dirty="0"/>
              <a:t>An oscillator that is free to vibrate between </a:t>
            </a:r>
            <a:br>
              <a:rPr lang="en-US" sz="2800" dirty="0"/>
            </a:br>
            <a:r>
              <a:rPr lang="en-US" sz="2800" dirty="0"/>
              <a:t>20 and 20,000 Hz (for human ears to hear it)</a:t>
            </a:r>
          </a:p>
          <a:p>
            <a:pPr marL="365760" lvl="1" indent="-365760">
              <a:spcBef>
                <a:spcPts val="1200"/>
              </a:spcBef>
              <a:buFont typeface="+mj-lt"/>
              <a:buAutoNum type="arabicPeriod"/>
            </a:pPr>
            <a:r>
              <a:rPr lang="en-US" sz="2800" dirty="0"/>
              <a:t>A resonator that has a large volume of air (resonance space) near an oscillator and one frequency with greater amplification than other frequencies</a:t>
            </a:r>
            <a:endParaRPr lang="en-US" dirty="0"/>
          </a:p>
          <a:p>
            <a:endParaRPr lang="en-US" dirty="0"/>
          </a:p>
        </p:txBody>
      </p:sp>
    </p:spTree>
    <p:extLst>
      <p:ext uri="{BB962C8B-B14F-4D97-AF65-F5344CB8AC3E}">
        <p14:creationId xmlns:p14="http://schemas.microsoft.com/office/powerpoint/2010/main" val="88160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a:bodyPr>
          <a:lstStyle/>
          <a:p>
            <a:r>
              <a:rPr lang="en-US" dirty="0"/>
              <a:t>Musical Sound versus Noise</a:t>
            </a:r>
          </a:p>
        </p:txBody>
      </p:sp>
      <p:sp>
        <p:nvSpPr>
          <p:cNvPr id="3" name="Content Placeholder 2"/>
          <p:cNvSpPr>
            <a:spLocks noGrp="1"/>
          </p:cNvSpPr>
          <p:nvPr>
            <p:ph idx="1"/>
          </p:nvPr>
        </p:nvSpPr>
        <p:spPr>
          <a:xfrm>
            <a:off x="533400" y="1219200"/>
            <a:ext cx="8229600" cy="5257800"/>
          </a:xfrm>
        </p:spPr>
        <p:txBody>
          <a:bodyPr/>
          <a:lstStyle/>
          <a:p>
            <a:pPr marL="0" indent="0">
              <a:buNone/>
            </a:pPr>
            <a:r>
              <a:rPr lang="en-US" sz="2500" b="1" dirty="0"/>
              <a:t>Musical sound: </a:t>
            </a:r>
            <a:r>
              <a:rPr lang="en-US" sz="2500" dirty="0"/>
              <a:t>Consists of </a:t>
            </a:r>
            <a:r>
              <a:rPr lang="en-US" sz="2500" b="1" dirty="0"/>
              <a:t>many</a:t>
            </a:r>
            <a:r>
              <a:rPr lang="en-US" sz="2500" dirty="0"/>
              <a:t> frequencies, but a resonator captures and amplifies a few frequencies and filters out the rest. </a:t>
            </a:r>
          </a:p>
          <a:p>
            <a:pPr marL="731520" lvl="1" indent="-365760">
              <a:spcBef>
                <a:spcPts val="600"/>
              </a:spcBef>
            </a:pPr>
            <a:r>
              <a:rPr lang="en-US" sz="2500" dirty="0"/>
              <a:t>A good musical instrument produces sound consisting of a few strong frequencies related to one another in a simple way (</a:t>
            </a:r>
            <a:r>
              <a:rPr lang="en-US" sz="2500" dirty="0" err="1"/>
              <a:t>harmonicity</a:t>
            </a:r>
            <a:r>
              <a:rPr lang="en-US" sz="2500" dirty="0"/>
              <a:t>). </a:t>
            </a:r>
          </a:p>
          <a:p>
            <a:pPr marL="731520" lvl="1" indent="-365760">
              <a:spcBef>
                <a:spcPts val="600"/>
              </a:spcBef>
            </a:pPr>
            <a:r>
              <a:rPr lang="en-US" sz="2500" dirty="0"/>
              <a:t>Musical sound “sings” like a note. We can hum along with them, and it’s very clear if we’re on or off key. Professional instruments are designed this way.</a:t>
            </a:r>
          </a:p>
          <a:p>
            <a:pPr marL="230188" lvl="1" indent="-230188"/>
            <a:r>
              <a:rPr lang="en-US" sz="2500" b="1" dirty="0"/>
              <a:t>Noise: </a:t>
            </a:r>
            <a:r>
              <a:rPr lang="en-US" sz="2500" dirty="0"/>
              <a:t>Consists of </a:t>
            </a:r>
            <a:r>
              <a:rPr lang="en-US" sz="2500" b="1" dirty="0"/>
              <a:t>all</a:t>
            </a:r>
            <a:r>
              <a:rPr lang="en-US" sz="2500" dirty="0"/>
              <a:t> frequencies sounding off at the same time. Examples: Air rushing by an object (“</a:t>
            </a:r>
            <a:r>
              <a:rPr lang="en-US" sz="2500" dirty="0" err="1"/>
              <a:t>shshshshshshsh</a:t>
            </a:r>
            <a:r>
              <a:rPr lang="en-US" sz="2500" dirty="0"/>
              <a:t>”); water rushing along a creek and splashing on rocks; keys thrown on a desk surface; a radio that isn’t tuned to station.  </a:t>
            </a:r>
          </a:p>
          <a:p>
            <a:pPr marL="0" indent="0">
              <a:buNone/>
            </a:pPr>
            <a:endParaRPr lang="en-US" dirty="0"/>
          </a:p>
        </p:txBody>
      </p:sp>
    </p:spTree>
    <p:extLst>
      <p:ext uri="{BB962C8B-B14F-4D97-AF65-F5344CB8AC3E}">
        <p14:creationId xmlns:p14="http://schemas.microsoft.com/office/powerpoint/2010/main" val="407088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Musical Sound or Noise?</a:t>
            </a:r>
          </a:p>
        </p:txBody>
      </p:sp>
      <p:sp>
        <p:nvSpPr>
          <p:cNvPr id="3" name="Content Placeholder 2"/>
          <p:cNvSpPr>
            <a:spLocks noGrp="1"/>
          </p:cNvSpPr>
          <p:nvPr>
            <p:ph idx="1"/>
          </p:nvPr>
        </p:nvSpPr>
        <p:spPr>
          <a:xfrm>
            <a:off x="609600" y="1524000"/>
            <a:ext cx="8229600" cy="4876800"/>
          </a:xfrm>
        </p:spPr>
        <p:txBody>
          <a:bodyPr/>
          <a:lstStyle/>
          <a:p>
            <a:pPr marL="274320" indent="-274320">
              <a:spcBef>
                <a:spcPts val="1200"/>
              </a:spcBef>
            </a:pPr>
            <a:r>
              <a:rPr lang="en-US" sz="2800" dirty="0"/>
              <a:t>Work with a partner to test the five different </a:t>
            </a:r>
            <a:r>
              <a:rPr lang="en-US" sz="2800" dirty="0" err="1"/>
              <a:t>soundmakers</a:t>
            </a:r>
            <a:r>
              <a:rPr lang="en-US" sz="2800" dirty="0"/>
              <a:t>.</a:t>
            </a:r>
          </a:p>
          <a:p>
            <a:pPr marL="274320" indent="-274320">
              <a:spcBef>
                <a:spcPts val="1200"/>
              </a:spcBef>
            </a:pPr>
            <a:r>
              <a:rPr lang="en-US" sz="2800" dirty="0"/>
              <a:t>Make a sound with each </a:t>
            </a:r>
            <a:r>
              <a:rPr lang="en-US" sz="2800" dirty="0" err="1"/>
              <a:t>soundmaker</a:t>
            </a:r>
            <a:r>
              <a:rPr lang="en-US" sz="2800" dirty="0"/>
              <a:t> and use our criteria to decide whether the </a:t>
            </a:r>
            <a:r>
              <a:rPr lang="en-US" sz="2800" dirty="0" err="1"/>
              <a:t>soundmaker</a:t>
            </a:r>
            <a:r>
              <a:rPr lang="en-US" sz="2800" dirty="0"/>
              <a:t> is producing a musical sound or noise.</a:t>
            </a:r>
          </a:p>
          <a:p>
            <a:pPr marL="274320" indent="-274320">
              <a:spcBef>
                <a:spcPts val="1200"/>
              </a:spcBef>
            </a:pPr>
            <a:r>
              <a:rPr lang="en-US" sz="2800" dirty="0"/>
              <a:t>Discuss these questions and record your responses:</a:t>
            </a:r>
          </a:p>
          <a:p>
            <a:pPr marL="731520" indent="-365760">
              <a:spcBef>
                <a:spcPts val="1200"/>
              </a:spcBef>
              <a:buFont typeface="+mj-lt"/>
              <a:buAutoNum type="arabicPeriod"/>
            </a:pPr>
            <a:r>
              <a:rPr lang="en-US" sz="2800" dirty="0"/>
              <a:t>What is vibrating (oscillating) in the </a:t>
            </a:r>
            <a:r>
              <a:rPr lang="en-US" sz="2800" dirty="0" err="1"/>
              <a:t>soundmaker</a:t>
            </a:r>
            <a:r>
              <a:rPr lang="en-US" sz="2800" dirty="0"/>
              <a:t>?</a:t>
            </a:r>
          </a:p>
          <a:p>
            <a:pPr marL="731520" indent="-365760">
              <a:spcBef>
                <a:spcPts val="1200"/>
              </a:spcBef>
              <a:buFont typeface="+mj-lt"/>
              <a:buAutoNum type="arabicPeriod"/>
            </a:pPr>
            <a:r>
              <a:rPr lang="en-US" sz="2800" dirty="0"/>
              <a:t>What is amplifying the sound (resonator)?</a:t>
            </a:r>
          </a:p>
          <a:p>
            <a:pPr marL="731520" indent="-365760">
              <a:spcBef>
                <a:spcPts val="1200"/>
              </a:spcBef>
              <a:buFont typeface="+mj-lt"/>
              <a:buAutoNum type="arabicPeriod"/>
            </a:pPr>
            <a:r>
              <a:rPr lang="en-US" sz="2800" dirty="0"/>
              <a:t>Is the sound musical or noisy? How do you know?</a:t>
            </a:r>
          </a:p>
        </p:txBody>
      </p:sp>
    </p:spTree>
    <p:extLst>
      <p:ext uri="{BB962C8B-B14F-4D97-AF65-F5344CB8AC3E}">
        <p14:creationId xmlns:p14="http://schemas.microsoft.com/office/powerpoint/2010/main" val="51593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Investigation: Musical Sound or Noise?</a:t>
            </a:r>
          </a:p>
        </p:txBody>
      </p:sp>
      <p:sp>
        <p:nvSpPr>
          <p:cNvPr id="3" name="Content Placeholder 2"/>
          <p:cNvSpPr>
            <a:spLocks noGrp="1"/>
          </p:cNvSpPr>
          <p:nvPr>
            <p:ph idx="1"/>
          </p:nvPr>
        </p:nvSpPr>
        <p:spPr>
          <a:xfrm>
            <a:off x="533400" y="1371600"/>
            <a:ext cx="8153400" cy="5257800"/>
          </a:xfrm>
        </p:spPr>
        <p:txBody>
          <a:bodyPr/>
          <a:lstStyle/>
          <a:p>
            <a:pPr marL="365760" indent="-365760">
              <a:buFont typeface="+mj-lt"/>
              <a:buAutoNum type="arabicPeriod"/>
            </a:pPr>
            <a:r>
              <a:rPr lang="en-US" sz="3000" dirty="0"/>
              <a:t>Strike the tuning fork</a:t>
            </a:r>
            <a:br>
              <a:rPr lang="en-US" sz="3000" dirty="0"/>
            </a:br>
            <a:r>
              <a:rPr lang="en-US" sz="3000" dirty="0"/>
              <a:t>on the palm of your</a:t>
            </a:r>
            <a:br>
              <a:rPr lang="en-US" sz="3000" dirty="0"/>
            </a:br>
            <a:r>
              <a:rPr lang="en-US" sz="3000" dirty="0"/>
              <a:t>hand and hold it</a:t>
            </a:r>
            <a:br>
              <a:rPr lang="en-US" sz="3000" dirty="0"/>
            </a:br>
            <a:r>
              <a:rPr lang="en-US" sz="3000" dirty="0"/>
              <a:t>in the air. What do</a:t>
            </a:r>
            <a:br>
              <a:rPr lang="en-US" sz="3000" dirty="0"/>
            </a:br>
            <a:r>
              <a:rPr lang="en-US" sz="3000" dirty="0"/>
              <a:t>you hear?</a:t>
            </a:r>
          </a:p>
          <a:p>
            <a:pPr marL="365760" indent="-365760">
              <a:spcBef>
                <a:spcPts val="1200"/>
              </a:spcBef>
              <a:buFont typeface="+mj-lt"/>
              <a:buAutoNum type="arabicPeriod" startAt="2"/>
            </a:pPr>
            <a:r>
              <a:rPr lang="en-US" sz="3000" dirty="0"/>
              <a:t>Strike the tuning fork</a:t>
            </a:r>
            <a:br>
              <a:rPr lang="en-US" sz="3000" dirty="0"/>
            </a:br>
            <a:r>
              <a:rPr lang="en-US" sz="3000" dirty="0"/>
              <a:t>again, but this time, </a:t>
            </a:r>
            <a:br>
              <a:rPr lang="en-US" sz="3000" dirty="0"/>
            </a:br>
            <a:r>
              <a:rPr lang="en-US" sz="3000" dirty="0"/>
              <a:t>place it upright on</a:t>
            </a:r>
            <a:br>
              <a:rPr lang="en-US" sz="3000" dirty="0"/>
            </a:br>
            <a:r>
              <a:rPr lang="en-US" sz="3000" dirty="0"/>
              <a:t>a hard surface (a</a:t>
            </a:r>
            <a:br>
              <a:rPr lang="en-US" sz="3000" dirty="0"/>
            </a:br>
            <a:r>
              <a:rPr lang="en-US" sz="3000" dirty="0"/>
              <a:t>resonator). What do </a:t>
            </a:r>
            <a:br>
              <a:rPr lang="en-US" sz="3000" dirty="0"/>
            </a:br>
            <a:r>
              <a:rPr lang="en-US" sz="3000" dirty="0"/>
              <a:t>you hear?</a:t>
            </a:r>
          </a:p>
        </p:txBody>
      </p:sp>
      <p:pic>
        <p:nvPicPr>
          <p:cNvPr id="4" name="Picture 3" descr="TuningForks.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752600"/>
            <a:ext cx="2193113" cy="4419600"/>
          </a:xfrm>
          <a:prstGeom prst="rect">
            <a:avLst/>
          </a:prstGeom>
        </p:spPr>
      </p:pic>
      <p:sp>
        <p:nvSpPr>
          <p:cNvPr id="6" name="TextBox 5"/>
          <p:cNvSpPr txBox="1"/>
          <p:nvPr/>
        </p:nvSpPr>
        <p:spPr>
          <a:xfrm>
            <a:off x="5867400" y="5943600"/>
            <a:ext cx="2332444"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 </a:t>
            </a:r>
          </a:p>
        </p:txBody>
      </p:sp>
    </p:spTree>
    <p:extLst>
      <p:ext uri="{BB962C8B-B14F-4D97-AF65-F5344CB8AC3E}">
        <p14:creationId xmlns:p14="http://schemas.microsoft.com/office/powerpoint/2010/main" val="1542623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lstStyle/>
          <a:p>
            <a:r>
              <a:rPr lang="en-US" dirty="0"/>
              <a:t>Investigation: Musical Sound or Noise?</a:t>
            </a:r>
          </a:p>
        </p:txBody>
      </p:sp>
      <p:sp>
        <p:nvSpPr>
          <p:cNvPr id="3" name="Content Placeholder 2"/>
          <p:cNvSpPr>
            <a:spLocks noGrp="1"/>
          </p:cNvSpPr>
          <p:nvPr>
            <p:ph idx="1"/>
          </p:nvPr>
        </p:nvSpPr>
        <p:spPr/>
        <p:txBody>
          <a:bodyPr/>
          <a:lstStyle/>
          <a:p>
            <a:pPr marL="365760" indent="-365760">
              <a:spcBef>
                <a:spcPts val="1200"/>
              </a:spcBef>
              <a:buFont typeface="+mj-lt"/>
              <a:buAutoNum type="arabicPeriod"/>
            </a:pPr>
            <a:r>
              <a:rPr lang="en-US" sz="3000" dirty="0"/>
              <a:t>Place the rubber band around </a:t>
            </a:r>
            <a:br>
              <a:rPr lang="en-US" sz="3000" dirty="0"/>
            </a:br>
            <a:r>
              <a:rPr lang="en-US" sz="3000" dirty="0"/>
              <a:t>the container and stretch it </a:t>
            </a:r>
            <a:br>
              <a:rPr lang="en-US" sz="3000" dirty="0"/>
            </a:br>
            <a:r>
              <a:rPr lang="en-US" sz="3000" dirty="0"/>
              <a:t>across the opening. Then </a:t>
            </a:r>
            <a:br>
              <a:rPr lang="en-US" sz="3000" dirty="0"/>
            </a:br>
            <a:r>
              <a:rPr lang="en-US" sz="3000" dirty="0"/>
              <a:t>pluck the rubber band to </a:t>
            </a:r>
            <a:br>
              <a:rPr lang="en-US" sz="3000" dirty="0"/>
            </a:br>
            <a:r>
              <a:rPr lang="en-US" sz="3000" dirty="0"/>
              <a:t>make a sound. What do you </a:t>
            </a:r>
            <a:br>
              <a:rPr lang="en-US" sz="3000" dirty="0"/>
            </a:br>
            <a:r>
              <a:rPr lang="en-US" sz="3000" dirty="0"/>
              <a:t>hear?</a:t>
            </a:r>
          </a:p>
          <a:p>
            <a:pPr marL="365760" indent="-365760">
              <a:spcBef>
                <a:spcPts val="1200"/>
              </a:spcBef>
              <a:buFont typeface="+mj-lt"/>
              <a:buAutoNum type="arabicPeriod"/>
            </a:pPr>
            <a:r>
              <a:rPr lang="en-US" sz="3000" dirty="0"/>
              <a:t>Next, take the rubber band off the </a:t>
            </a:r>
            <a:br>
              <a:rPr lang="en-US" sz="3000" dirty="0"/>
            </a:br>
            <a:r>
              <a:rPr lang="en-US" sz="3000" dirty="0"/>
              <a:t>container and stretch it around your</a:t>
            </a:r>
            <a:br>
              <a:rPr lang="en-US" sz="3000" dirty="0"/>
            </a:br>
            <a:r>
              <a:rPr lang="en-US" sz="3000" dirty="0"/>
              <a:t>fingers using approximately the same</a:t>
            </a:r>
            <a:br>
              <a:rPr lang="en-US" sz="3000" dirty="0"/>
            </a:br>
            <a:r>
              <a:rPr lang="en-US" sz="3000" dirty="0"/>
              <a:t>tension. What do you hear?</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715000" y="1905000"/>
            <a:ext cx="2743200" cy="1752600"/>
          </a:xfrm>
          <a:prstGeom prst="rect">
            <a:avLst/>
          </a:prstGeom>
        </p:spPr>
      </p:pic>
      <p:sp>
        <p:nvSpPr>
          <p:cNvPr id="5" name="TextBox 4"/>
          <p:cNvSpPr txBox="1"/>
          <p:nvPr/>
        </p:nvSpPr>
        <p:spPr>
          <a:xfrm>
            <a:off x="7162800" y="3505200"/>
            <a:ext cx="1066800" cy="230832"/>
          </a:xfrm>
          <a:prstGeom prst="rect">
            <a:avLst/>
          </a:prstGeom>
          <a:noFill/>
        </p:spPr>
        <p:txBody>
          <a:bodyPr wrap="square" rtlCol="0">
            <a:spAutoFit/>
          </a:bodyPr>
          <a:lstStyle/>
          <a:p>
            <a:r>
              <a:rPr lang="en-US" sz="900" dirty="0">
                <a:latin typeface="Calibri" pitchFamily="34" charset="0"/>
              </a:rPr>
              <a:t>Courtesy of BSCS</a:t>
            </a:r>
          </a:p>
        </p:txBody>
      </p:sp>
    </p:spTree>
    <p:extLst>
      <p:ext uri="{BB962C8B-B14F-4D97-AF65-F5344CB8AC3E}">
        <p14:creationId xmlns:p14="http://schemas.microsoft.com/office/powerpoint/2010/main" val="7437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Musical Sound or Noise?</a:t>
            </a:r>
          </a:p>
        </p:txBody>
      </p:sp>
      <p:sp>
        <p:nvSpPr>
          <p:cNvPr id="3" name="Content Placeholder 2"/>
          <p:cNvSpPr>
            <a:spLocks noGrp="1"/>
          </p:cNvSpPr>
          <p:nvPr>
            <p:ph idx="1"/>
          </p:nvPr>
        </p:nvSpPr>
        <p:spPr/>
        <p:txBody>
          <a:bodyPr/>
          <a:lstStyle/>
          <a:p>
            <a:pPr marL="365760" indent="-365760">
              <a:buFont typeface="+mj-lt"/>
              <a:buAutoNum type="arabicPeriod"/>
            </a:pPr>
            <a:r>
              <a:rPr lang="en-US" sz="3000" dirty="0"/>
              <a:t>Using the funnel, slowly pour the bottle of water into the graduated cylinder. </a:t>
            </a:r>
            <a:br>
              <a:rPr lang="en-US" sz="3000" dirty="0"/>
            </a:br>
            <a:r>
              <a:rPr lang="en-US" sz="3000" dirty="0"/>
              <a:t>(Make sure to place the tray</a:t>
            </a:r>
            <a:br>
              <a:rPr lang="en-US" sz="3000" dirty="0"/>
            </a:br>
            <a:r>
              <a:rPr lang="en-US" sz="3000" dirty="0"/>
              <a:t>under the cylinder to catch</a:t>
            </a:r>
            <a:br>
              <a:rPr lang="en-US" sz="3000" dirty="0"/>
            </a:br>
            <a:r>
              <a:rPr lang="en-US" sz="3000" dirty="0"/>
              <a:t>any spills.)</a:t>
            </a:r>
          </a:p>
          <a:p>
            <a:pPr marL="365760" indent="-365760">
              <a:spcBef>
                <a:spcPts val="1200"/>
              </a:spcBef>
              <a:buFont typeface="+mj-lt"/>
              <a:buAutoNum type="arabicPeriod"/>
            </a:pPr>
            <a:r>
              <a:rPr lang="en-US" sz="3000" dirty="0"/>
              <a:t>Listen to the sound the water</a:t>
            </a:r>
            <a:br>
              <a:rPr lang="en-US" sz="3000" dirty="0"/>
            </a:br>
            <a:r>
              <a:rPr lang="en-US" sz="3000" dirty="0"/>
              <a:t>makes as it rises from the</a:t>
            </a:r>
            <a:br>
              <a:rPr lang="en-US" sz="3000" dirty="0"/>
            </a:br>
            <a:r>
              <a:rPr lang="en-US" sz="3000" dirty="0"/>
              <a:t>bottom of the cylinder to the</a:t>
            </a:r>
            <a:br>
              <a:rPr lang="en-US" sz="3000" dirty="0"/>
            </a:br>
            <a:r>
              <a:rPr lang="en-US" sz="3000" dirty="0"/>
              <a:t>top. What do you hear?</a:t>
            </a:r>
          </a:p>
        </p:txBody>
      </p:sp>
      <p:pic>
        <p:nvPicPr>
          <p:cNvPr id="4" name="Picture 3" descr="BottledWater.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286000"/>
            <a:ext cx="1993282" cy="4078360"/>
          </a:xfrm>
          <a:prstGeom prst="rect">
            <a:avLst/>
          </a:prstGeom>
        </p:spPr>
      </p:pic>
      <p:sp>
        <p:nvSpPr>
          <p:cNvPr id="6" name="TextBox 5"/>
          <p:cNvSpPr txBox="1"/>
          <p:nvPr/>
        </p:nvSpPr>
        <p:spPr>
          <a:xfrm>
            <a:off x="6705600" y="6248400"/>
            <a:ext cx="1459882"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216190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000" dirty="0"/>
              <a:t>Make a buzzing sound with your lips. Press your lips together and blow through them like playing a trumpet. Think of an elephant making a trumpeting sound with its trunk!</a:t>
            </a:r>
          </a:p>
          <a:p>
            <a:pPr marL="365760" indent="-365760">
              <a:spcBef>
                <a:spcPts val="1200"/>
              </a:spcBef>
              <a:buFont typeface="+mj-lt"/>
              <a:buAutoNum type="arabicPeriod"/>
            </a:pPr>
            <a:r>
              <a:rPr lang="en-US" sz="3000" dirty="0"/>
              <a:t>Now make a buzzing sound </a:t>
            </a:r>
            <a:br>
              <a:rPr lang="en-US" sz="3000" dirty="0"/>
            </a:br>
            <a:r>
              <a:rPr lang="en-US" sz="3000" dirty="0"/>
              <a:t>with your </a:t>
            </a:r>
            <a:r>
              <a:rPr lang="en-US" sz="3000" dirty="0" err="1"/>
              <a:t>vuvuzela</a:t>
            </a:r>
            <a:r>
              <a:rPr lang="en-US" sz="3000" dirty="0"/>
              <a:t>!</a:t>
            </a:r>
            <a:br>
              <a:rPr lang="en-US" sz="3000" dirty="0"/>
            </a:br>
            <a:r>
              <a:rPr lang="en-US" sz="3000" dirty="0"/>
              <a:t>What do you hear?</a:t>
            </a:r>
          </a:p>
        </p:txBody>
      </p:sp>
      <p:sp>
        <p:nvSpPr>
          <p:cNvPr id="5" name="Title 1"/>
          <p:cNvSpPr txBox="1">
            <a:spLocks/>
          </p:cNvSpPr>
          <p:nvPr/>
        </p:nvSpPr>
        <p:spPr>
          <a:xfrm>
            <a:off x="609600" y="533400"/>
            <a:ext cx="82296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Musical Sound or Noise?</a:t>
            </a:r>
          </a:p>
        </p:txBody>
      </p:sp>
      <p:pic>
        <p:nvPicPr>
          <p:cNvPr id="1026" name="Picture 2" descr="C:\Users\JLonas\Business 2016\Editorial Files\Projects\Cal Poly Curriculum Project\Grade 1\Grade 1 PDLG\PDLG 3\CE-PR\FINAL CE REVIEW\vuvuzela-149709_1280.png"/>
          <p:cNvPicPr>
            <a:picLocks noChangeAspect="1" noChangeArrowheads="1"/>
          </p:cNvPicPr>
          <p:nvPr/>
        </p:nvPicPr>
        <p:blipFill>
          <a:blip r:embed="rId3" cstate="print"/>
          <a:srcRect/>
          <a:stretch>
            <a:fillRect/>
          </a:stretch>
        </p:blipFill>
        <p:spPr bwMode="auto">
          <a:xfrm>
            <a:off x="5029200" y="4343400"/>
            <a:ext cx="3364131" cy="1926491"/>
          </a:xfrm>
          <a:prstGeom prst="rect">
            <a:avLst/>
          </a:prstGeom>
          <a:noFill/>
        </p:spPr>
      </p:pic>
      <p:sp>
        <p:nvSpPr>
          <p:cNvPr id="9" name="TextBox 8"/>
          <p:cNvSpPr txBox="1"/>
          <p:nvPr/>
        </p:nvSpPr>
        <p:spPr>
          <a:xfrm>
            <a:off x="7086600" y="6248400"/>
            <a:ext cx="1371600" cy="230832"/>
          </a:xfrm>
          <a:prstGeom prst="rect">
            <a:avLst/>
          </a:prstGeom>
          <a:noFill/>
        </p:spPr>
        <p:txBody>
          <a:bodyPr wrap="square" rtlCol="0">
            <a:spAutoFit/>
          </a:bodyPr>
          <a:lstStyle/>
          <a:p>
            <a:r>
              <a:rPr lang="en-US" sz="900" dirty="0">
                <a:latin typeface="Calibri" pitchFamily="34" charset="0"/>
              </a:rPr>
              <a:t>Courtesy of Pixabay.com</a:t>
            </a:r>
          </a:p>
        </p:txBody>
      </p:sp>
    </p:spTree>
    <p:extLst>
      <p:ext uri="{BB962C8B-B14F-4D97-AF65-F5344CB8AC3E}">
        <p14:creationId xmlns:p14="http://schemas.microsoft.com/office/powerpoint/2010/main" val="1001395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Investigation: Musical Sound or Noise?</a:t>
            </a:r>
          </a:p>
        </p:txBody>
      </p:sp>
      <p:sp>
        <p:nvSpPr>
          <p:cNvPr id="3" name="Content Placeholder 2"/>
          <p:cNvSpPr>
            <a:spLocks noGrp="1"/>
          </p:cNvSpPr>
          <p:nvPr>
            <p:ph idx="1"/>
          </p:nvPr>
        </p:nvSpPr>
        <p:spPr>
          <a:xfrm>
            <a:off x="533400" y="1447800"/>
            <a:ext cx="8153400" cy="4876800"/>
          </a:xfrm>
        </p:spPr>
        <p:txBody>
          <a:bodyPr/>
          <a:lstStyle/>
          <a:p>
            <a:pPr marL="365760" indent="-365760">
              <a:spcBef>
                <a:spcPts val="1200"/>
              </a:spcBef>
              <a:buFont typeface="+mj-lt"/>
              <a:buAutoNum type="arabicPeriod"/>
            </a:pPr>
            <a:r>
              <a:rPr lang="en-US" sz="3000" dirty="0"/>
              <a:t>Make a sound with the </a:t>
            </a:r>
            <a:r>
              <a:rPr lang="en-US" sz="3000" dirty="0" err="1"/>
              <a:t>clucker</a:t>
            </a:r>
            <a:r>
              <a:rPr lang="en-US" sz="3000" dirty="0"/>
              <a:t> by holding the cup upside down, placing the moist sponge around the string, and sliding the sponge down the string.</a:t>
            </a:r>
          </a:p>
          <a:p>
            <a:pPr marL="365760" indent="-365760">
              <a:spcBef>
                <a:spcPts val="1200"/>
              </a:spcBef>
              <a:buFont typeface="+mj-lt"/>
              <a:buAutoNum type="arabicPeriod"/>
            </a:pPr>
            <a:r>
              <a:rPr lang="en-US" sz="3000" dirty="0"/>
              <a:t>Then set the cup down and simply rub the sponge on the string.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0" y="4114800"/>
            <a:ext cx="2844165" cy="1828800"/>
          </a:xfrm>
          <a:prstGeom prst="rect">
            <a:avLst/>
          </a:prstGeom>
        </p:spPr>
      </p:pic>
      <p:sp>
        <p:nvSpPr>
          <p:cNvPr id="6" name="TextBox 5"/>
          <p:cNvSpPr txBox="1"/>
          <p:nvPr/>
        </p:nvSpPr>
        <p:spPr>
          <a:xfrm>
            <a:off x="7010400" y="5943600"/>
            <a:ext cx="1143000" cy="21771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400977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Musical Sound or Noise?</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buFont typeface="+mj-lt"/>
              <a:buAutoNum type="arabicPeriod"/>
            </a:pPr>
            <a:r>
              <a:rPr lang="en-US" sz="2900" dirty="0"/>
              <a:t>Which </a:t>
            </a:r>
            <a:r>
              <a:rPr lang="en-US" sz="2900" dirty="0" err="1"/>
              <a:t>soundmaker</a:t>
            </a:r>
            <a:r>
              <a:rPr lang="en-US" sz="2900" dirty="0"/>
              <a:t> produced a musical sound? What’s your evidence?</a:t>
            </a:r>
          </a:p>
          <a:p>
            <a:pPr marL="365760" indent="-365760">
              <a:spcBef>
                <a:spcPts val="1200"/>
              </a:spcBef>
              <a:buFont typeface="+mj-lt"/>
              <a:buAutoNum type="arabicPeriod"/>
            </a:pPr>
            <a:r>
              <a:rPr lang="en-US" sz="2900" dirty="0"/>
              <a:t>Which </a:t>
            </a:r>
            <a:r>
              <a:rPr lang="en-US" sz="2900" dirty="0" err="1"/>
              <a:t>soundmaker</a:t>
            </a:r>
            <a:r>
              <a:rPr lang="en-US" sz="2900" dirty="0"/>
              <a:t> produced noise? What’s your evidence?</a:t>
            </a:r>
          </a:p>
          <a:p>
            <a:pPr marL="365760" indent="-365760">
              <a:spcBef>
                <a:spcPts val="1200"/>
              </a:spcBef>
              <a:buFont typeface="+mj-lt"/>
              <a:buAutoNum type="arabicPeriod"/>
            </a:pPr>
            <a:r>
              <a:rPr lang="en-US" sz="2900" dirty="0"/>
              <a:t>Which of the five </a:t>
            </a:r>
            <a:r>
              <a:rPr lang="en-US" sz="2900" dirty="0" err="1"/>
              <a:t>soundmakers</a:t>
            </a:r>
            <a:r>
              <a:rPr lang="en-US" sz="2900" dirty="0"/>
              <a:t> met the criteria for a good </a:t>
            </a:r>
            <a:r>
              <a:rPr lang="en-US" sz="2900" dirty="0" err="1"/>
              <a:t>soundmaker</a:t>
            </a:r>
            <a:r>
              <a:rPr lang="en-US" sz="2900" dirty="0"/>
              <a:t>?</a:t>
            </a:r>
          </a:p>
          <a:p>
            <a:pPr marL="365760" indent="0">
              <a:spcBef>
                <a:spcPts val="1200"/>
              </a:spcBef>
              <a:buNone/>
            </a:pPr>
            <a:r>
              <a:rPr lang="en-US" sz="2900" b="1" dirty="0"/>
              <a:t>Remember: </a:t>
            </a:r>
            <a:r>
              <a:rPr lang="en-US" sz="2900" dirty="0"/>
              <a:t>A good </a:t>
            </a:r>
            <a:r>
              <a:rPr lang="en-US" sz="2900" dirty="0" err="1"/>
              <a:t>soundmaker</a:t>
            </a:r>
            <a:r>
              <a:rPr lang="en-US" sz="2900" dirty="0"/>
              <a:t> has a vibrating component (an oscillator) and a neighboring resonator (volume of air) that amplifies the sound. </a:t>
            </a:r>
          </a:p>
        </p:txBody>
      </p:sp>
    </p:spTree>
    <p:extLst>
      <p:ext uri="{BB962C8B-B14F-4D97-AF65-F5344CB8AC3E}">
        <p14:creationId xmlns:p14="http://schemas.microsoft.com/office/powerpoint/2010/main" val="1082812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990600"/>
          </a:xfrm>
        </p:spPr>
        <p:txBody>
          <a:bodyPr>
            <a:normAutofit fontScale="90000"/>
          </a:bodyPr>
          <a:lstStyle/>
          <a:p>
            <a:r>
              <a:rPr lang="en-US" dirty="0"/>
              <a:t>Reflect: Content Deepening Focus Questions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What does a good </a:t>
            </a:r>
            <a:r>
              <a:rPr lang="en-US" sz="3200" dirty="0" err="1"/>
              <a:t>soundmaker</a:t>
            </a:r>
            <a:r>
              <a:rPr lang="en-US" sz="3200" dirty="0"/>
              <a:t> consist of? What is your evidence?</a:t>
            </a:r>
          </a:p>
        </p:txBody>
      </p:sp>
    </p:spTree>
    <p:extLst>
      <p:ext uri="{BB962C8B-B14F-4D97-AF65-F5344CB8AC3E}">
        <p14:creationId xmlns:p14="http://schemas.microsoft.com/office/powerpoint/2010/main" val="1601766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990600"/>
          </a:xfrm>
        </p:spPr>
        <p:txBody>
          <a:bodyPr/>
          <a:lstStyle/>
          <a:p>
            <a:r>
              <a:rPr lang="en-US" dirty="0" err="1"/>
              <a:t>STeLLA</a:t>
            </a:r>
            <a:r>
              <a:rPr lang="en-US" dirty="0"/>
              <a:t> Strategies 4 and 5</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dirty="0"/>
              <a:t>How did you engage in analyzing and interpreting data and observations in this session (strategy 4)?</a:t>
            </a:r>
          </a:p>
          <a:p>
            <a:pPr marL="365760" indent="-365760">
              <a:spcBef>
                <a:spcPts val="1200"/>
              </a:spcBef>
            </a:pPr>
            <a:r>
              <a:rPr lang="en-US" sz="3200" dirty="0"/>
              <a:t>How did you engage in constructing explanations and arguments (strategy 5)?</a:t>
            </a:r>
          </a:p>
          <a:p>
            <a:pPr marL="365760" indent="-365760">
              <a:spcBef>
                <a:spcPts val="1200"/>
              </a:spcBef>
            </a:pPr>
            <a:r>
              <a:rPr lang="en-US" sz="3200" dirty="0"/>
              <a:t>How did our </a:t>
            </a:r>
            <a:r>
              <a:rPr lang="en-US" sz="3200" dirty="0" err="1"/>
              <a:t>soundmaker</a:t>
            </a:r>
            <a:r>
              <a:rPr lang="en-US" sz="3200" dirty="0"/>
              <a:t> investigation help move your thinking forward toward more-scientific understandings of sound?</a:t>
            </a:r>
          </a:p>
        </p:txBody>
      </p:sp>
    </p:spTree>
    <p:extLst>
      <p:ext uri="{BB962C8B-B14F-4D97-AF65-F5344CB8AC3E}">
        <p14:creationId xmlns:p14="http://schemas.microsoft.com/office/powerpoint/2010/main" val="160176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200" dirty="0"/>
              <a:t>Lesson Analysis</a:t>
            </a:r>
          </a:p>
        </p:txBody>
      </p:sp>
      <p:sp>
        <p:nvSpPr>
          <p:cNvPr id="54275" name="Rectangle 3"/>
          <p:cNvSpPr>
            <a:spLocks noGrp="1" noChangeArrowheads="1"/>
          </p:cNvSpPr>
          <p:nvPr>
            <p:ph sz="half" idx="2"/>
          </p:nvPr>
        </p:nvSpPr>
        <p:spPr>
          <a:xfrm>
            <a:off x="457200" y="1828800"/>
            <a:ext cx="3962400" cy="4419600"/>
          </a:xfrm>
        </p:spPr>
        <p:txBody>
          <a:bodyPr>
            <a:noAutofit/>
          </a:bodyPr>
          <a:lstStyle/>
          <a:p>
            <a:pPr marL="365760" lvl="0" indent="-365760">
              <a:spcAft>
                <a:spcPts val="1200"/>
              </a:spcAft>
            </a:pPr>
            <a:r>
              <a:rPr lang="en-US" sz="3200" dirty="0"/>
              <a:t>How can analyzing </a:t>
            </a:r>
            <a:br>
              <a:rPr lang="en-US" sz="3200" dirty="0"/>
            </a:br>
            <a:r>
              <a:rPr lang="en-US" sz="3200" dirty="0"/>
              <a:t>data and constructing explanations help students </a:t>
            </a:r>
            <a:r>
              <a:rPr lang="en-US" sz="3200" b="1" dirty="0"/>
              <a:t>move </a:t>
            </a:r>
            <a:br>
              <a:rPr lang="en-US" sz="3200" b="1" dirty="0"/>
            </a:br>
            <a:r>
              <a:rPr lang="en-US" sz="3200" b="1" dirty="0"/>
              <a:t>forward </a:t>
            </a:r>
            <a:r>
              <a:rPr lang="en-US" sz="3200" dirty="0"/>
              <a:t>toward </a:t>
            </a:r>
            <a:br>
              <a:rPr lang="en-US" sz="3200" dirty="0"/>
            </a:br>
            <a:r>
              <a:rPr lang="en-US" sz="3200" dirty="0"/>
              <a:t>deeper understandings of science ideas?</a:t>
            </a:r>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200" dirty="0"/>
              <a:t>Content Deepening</a:t>
            </a:r>
          </a:p>
        </p:txBody>
      </p:sp>
      <p:sp>
        <p:nvSpPr>
          <p:cNvPr id="5" name="Content Placeholder 4"/>
          <p:cNvSpPr>
            <a:spLocks noGrp="1"/>
          </p:cNvSpPr>
          <p:nvPr>
            <p:ph sz="quarter" idx="4"/>
          </p:nvPr>
        </p:nvSpPr>
        <p:spPr>
          <a:xfrm>
            <a:off x="4724400" y="1828800"/>
            <a:ext cx="4267200" cy="3810000"/>
          </a:xfrm>
        </p:spPr>
        <p:txBody>
          <a:bodyPr/>
          <a:lstStyle/>
          <a:p>
            <a:pPr marL="365760" indent="-365760">
              <a:spcBef>
                <a:spcPts val="1200"/>
              </a:spcBef>
            </a:pPr>
            <a:r>
              <a:rPr lang="en-US" sz="3200" dirty="0"/>
              <a:t>What does a good </a:t>
            </a:r>
            <a:r>
              <a:rPr lang="en-US" sz="3200" dirty="0" err="1"/>
              <a:t>soundmaker</a:t>
            </a:r>
            <a:r>
              <a:rPr lang="en-US" sz="3200" dirty="0"/>
              <a:t> consist of? What is your evidence?</a:t>
            </a:r>
          </a:p>
        </p:txBody>
      </p:sp>
    </p:spTree>
    <p:extLst>
      <p:ext uri="{BB962C8B-B14F-4D97-AF65-F5344CB8AC3E}">
        <p14:creationId xmlns:p14="http://schemas.microsoft.com/office/powerpoint/2010/main" val="298204439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49" y="762000"/>
            <a:ext cx="8229600" cy="762000"/>
          </a:xfrm>
        </p:spPr>
        <p:txBody>
          <a:bodyPr>
            <a:normAutofit fontScale="90000"/>
          </a:bodyPr>
          <a:lstStyle/>
          <a:p>
            <a:r>
              <a:rPr lang="en-US" sz="3900" dirty="0"/>
              <a:t>Summary: Moving Student Thinking Forward</a:t>
            </a:r>
            <a:br>
              <a:rPr lang="en-US" dirty="0"/>
            </a:br>
            <a:endParaRPr lang="en-US" dirty="0"/>
          </a:p>
        </p:txBody>
      </p:sp>
      <p:sp>
        <p:nvSpPr>
          <p:cNvPr id="3" name="Content Placeholder 2"/>
          <p:cNvSpPr>
            <a:spLocks noGrp="1"/>
          </p:cNvSpPr>
          <p:nvPr>
            <p:ph idx="1"/>
          </p:nvPr>
        </p:nvSpPr>
        <p:spPr>
          <a:xfrm>
            <a:off x="457200" y="1371600"/>
            <a:ext cx="8229600" cy="4876800"/>
          </a:xfrm>
        </p:spPr>
        <p:txBody>
          <a:bodyPr/>
          <a:lstStyle/>
          <a:p>
            <a:pPr marL="365760" indent="-365760">
              <a:buFont typeface="+mj-lt"/>
              <a:buAutoNum type="arabicPeriod"/>
            </a:pPr>
            <a:r>
              <a:rPr lang="en-US" sz="3200" dirty="0"/>
              <a:t>How can we advance student thinking without simply telling students about science ideas and asking them to memorize the concepts?  </a:t>
            </a:r>
          </a:p>
          <a:p>
            <a:pPr marL="365760" indent="-365760">
              <a:spcBef>
                <a:spcPts val="1200"/>
              </a:spcBef>
              <a:buFont typeface="+mj-lt"/>
              <a:buAutoNum type="arabicPeriod"/>
            </a:pPr>
            <a:r>
              <a:rPr lang="en-US" sz="3200" dirty="0"/>
              <a:t>Refer to our Effective Science Teaching chart from day 1. Which of these ideas do you want to highlight based on the strategies we’ve explored so far? Anything you want to add or modify?  </a:t>
            </a:r>
          </a:p>
        </p:txBody>
      </p:sp>
    </p:spTree>
    <p:extLst>
      <p:ext uri="{BB962C8B-B14F-4D97-AF65-F5344CB8AC3E}">
        <p14:creationId xmlns:p14="http://schemas.microsoft.com/office/powerpoint/2010/main" val="27524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Summary: 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200" dirty="0"/>
              <a:t>Lesson Analysis</a:t>
            </a:r>
          </a:p>
        </p:txBody>
      </p:sp>
      <p:sp>
        <p:nvSpPr>
          <p:cNvPr id="54275" name="Rectangle 3"/>
          <p:cNvSpPr>
            <a:spLocks noGrp="1" noChangeArrowheads="1"/>
          </p:cNvSpPr>
          <p:nvPr>
            <p:ph sz="half" idx="2"/>
          </p:nvPr>
        </p:nvSpPr>
        <p:spPr>
          <a:xfrm>
            <a:off x="533400" y="1828800"/>
            <a:ext cx="3886200" cy="4419600"/>
          </a:xfrm>
        </p:spPr>
        <p:txBody>
          <a:bodyPr>
            <a:noAutofit/>
          </a:bodyPr>
          <a:lstStyle/>
          <a:p>
            <a:pPr marL="365760" lvl="0" indent="-365760">
              <a:spcAft>
                <a:spcPts val="1200"/>
              </a:spcAft>
            </a:pPr>
            <a:r>
              <a:rPr lang="en-US" sz="3200" dirty="0"/>
              <a:t>How can analyzing </a:t>
            </a:r>
            <a:br>
              <a:rPr lang="en-US" sz="3200" dirty="0"/>
            </a:br>
            <a:r>
              <a:rPr lang="en-US" sz="3200" dirty="0"/>
              <a:t>data and constructing explanations help students </a:t>
            </a:r>
            <a:r>
              <a:rPr lang="en-US" sz="3200" b="1" dirty="0"/>
              <a:t>move </a:t>
            </a:r>
            <a:br>
              <a:rPr lang="en-US" sz="3200" b="1" dirty="0"/>
            </a:br>
            <a:r>
              <a:rPr lang="en-US" sz="3200" b="1" dirty="0"/>
              <a:t>forward </a:t>
            </a:r>
            <a:r>
              <a:rPr lang="en-US" sz="3200" dirty="0"/>
              <a:t>toward </a:t>
            </a:r>
            <a:br>
              <a:rPr lang="en-US" sz="3200" dirty="0"/>
            </a:br>
            <a:r>
              <a:rPr lang="en-US" sz="3200" dirty="0"/>
              <a:t>deeper understandings of science ideas?</a:t>
            </a:r>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200" dirty="0"/>
              <a:t>Content Deepening</a:t>
            </a:r>
          </a:p>
        </p:txBody>
      </p:sp>
      <p:sp>
        <p:nvSpPr>
          <p:cNvPr id="5" name="Content Placeholder 4"/>
          <p:cNvSpPr>
            <a:spLocks noGrp="1"/>
          </p:cNvSpPr>
          <p:nvPr>
            <p:ph sz="quarter" idx="4"/>
          </p:nvPr>
        </p:nvSpPr>
        <p:spPr>
          <a:xfrm>
            <a:off x="4724400" y="1828800"/>
            <a:ext cx="4267200" cy="3505200"/>
          </a:xfrm>
        </p:spPr>
        <p:txBody>
          <a:bodyPr/>
          <a:lstStyle/>
          <a:p>
            <a:pPr marL="365760" indent="-365760"/>
            <a:r>
              <a:rPr lang="en-US" sz="3200" dirty="0"/>
              <a:t>What does a good </a:t>
            </a:r>
            <a:r>
              <a:rPr lang="en-US" sz="3200" dirty="0" err="1"/>
              <a:t>soundmaker</a:t>
            </a:r>
            <a:r>
              <a:rPr lang="en-US" sz="3200" dirty="0"/>
              <a:t> consist of? What is your evidence?</a:t>
            </a:r>
          </a:p>
        </p:txBody>
      </p:sp>
    </p:spTree>
    <p:extLst>
      <p:ext uri="{BB962C8B-B14F-4D97-AF65-F5344CB8AC3E}">
        <p14:creationId xmlns:p14="http://schemas.microsoft.com/office/powerpoint/2010/main" val="29820443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Homework</a:t>
            </a:r>
          </a:p>
        </p:txBody>
      </p:sp>
      <p:sp>
        <p:nvSpPr>
          <p:cNvPr id="3" name="Content Placeholder 2"/>
          <p:cNvSpPr>
            <a:spLocks noGrp="1"/>
          </p:cNvSpPr>
          <p:nvPr>
            <p:ph idx="1"/>
          </p:nvPr>
        </p:nvSpPr>
        <p:spPr>
          <a:xfrm>
            <a:off x="457200" y="1524000"/>
            <a:ext cx="8229600" cy="4876800"/>
          </a:xfrm>
        </p:spPr>
        <p:txBody>
          <a:bodyPr/>
          <a:lstStyle/>
          <a:p>
            <a:pPr marL="365760" indent="-365760" eaLnBrk="1" hangingPunct="1">
              <a:buFont typeface="+mj-lt"/>
              <a:buAutoNum type="arabicPeriod"/>
              <a:defRPr/>
            </a:pPr>
            <a:r>
              <a:rPr lang="en-US" sz="3200" dirty="0"/>
              <a:t>Review strategy 6 in the </a:t>
            </a:r>
            <a:r>
              <a:rPr lang="en-US" sz="3200" dirty="0" err="1"/>
              <a:t>STeLLA</a:t>
            </a:r>
            <a:r>
              <a:rPr lang="en-US" sz="3200" dirty="0"/>
              <a:t> strategies booklet and complete the STL Z-fold summary chart for this strategy: Engage students in using and applying new science ideas in a variety of ways and contexts.</a:t>
            </a:r>
          </a:p>
          <a:p>
            <a:pPr marL="365760" lvl="1" indent="-365760" eaLnBrk="1" hangingPunct="1">
              <a:spcBef>
                <a:spcPts val="1200"/>
              </a:spcBef>
              <a:buFont typeface="+mj-lt"/>
              <a:buAutoNum type="arabicPeriod" startAt="2"/>
              <a:defRPr/>
            </a:pPr>
            <a:r>
              <a:rPr lang="en-US" sz="3200" dirty="0"/>
              <a:t>Be prepared to share your assigned lesson plan review.</a:t>
            </a:r>
          </a:p>
        </p:txBody>
      </p:sp>
    </p:spTree>
    <p:extLst>
      <p:ext uri="{BB962C8B-B14F-4D97-AF65-F5344CB8AC3E}">
        <p14:creationId xmlns:p14="http://schemas.microsoft.com/office/powerpoint/2010/main" val="3697199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219200"/>
            <a:ext cx="8382000" cy="5334000"/>
          </a:xfrm>
        </p:spPr>
        <p:txBody>
          <a:bodyPr>
            <a:noAutofit/>
          </a:bodyPr>
          <a:lstStyle/>
          <a:p>
            <a:pPr marL="0" indent="0">
              <a:spcAft>
                <a:spcPts val="0"/>
              </a:spcAft>
              <a:buNone/>
            </a:pPr>
            <a:r>
              <a:rPr lang="en-US" sz="2600" dirty="0"/>
              <a:t>Complete the Daily Reflections sheet (handout 3.7).</a:t>
            </a:r>
          </a:p>
          <a:p>
            <a:pPr marL="731520" indent="-365760">
              <a:spcBef>
                <a:spcPts val="300"/>
              </a:spcBef>
              <a:spcAft>
                <a:spcPts val="300"/>
              </a:spcAft>
              <a:buFont typeface="+mj-lt"/>
              <a:buAutoNum type="arabicPeriod"/>
            </a:pPr>
            <a:r>
              <a:rPr lang="en-US" sz="2600" dirty="0"/>
              <a:t>What new idea or insight did you have today related to strategy 4 (analyzing and interpreting data and observations) and strategy 5 (constructing explanations and arguments)? </a:t>
            </a:r>
          </a:p>
          <a:p>
            <a:pPr marL="731520" lvl="0" indent="-365760">
              <a:spcBef>
                <a:spcPts val="300"/>
              </a:spcBef>
              <a:spcAft>
                <a:spcPts val="300"/>
              </a:spcAft>
              <a:buFont typeface="+mj-lt"/>
              <a:buAutoNum type="arabicPeriod"/>
            </a:pPr>
            <a:r>
              <a:rPr lang="en-US" sz="2600" dirty="0"/>
              <a:t>What ideas do strategies 4 and 5 give you about things to try or change in your science teaching? </a:t>
            </a:r>
          </a:p>
          <a:p>
            <a:pPr marL="731520" indent="-365760">
              <a:spcBef>
                <a:spcPts val="300"/>
              </a:spcBef>
              <a:spcAft>
                <a:spcPts val="300"/>
              </a:spcAft>
              <a:buFont typeface="+mj-lt"/>
              <a:buAutoNum type="arabicPeriod"/>
            </a:pPr>
            <a:r>
              <a:rPr lang="en-US" sz="2600" dirty="0"/>
              <a:t>Answer one of these questions: (1) What important science idea are you taking away from our content deepening work today? Remember to state the idea in a complete sentence. (2) What question do you have about sound (i.e., something you’re unclear or wonder about)?</a:t>
            </a:r>
          </a:p>
          <a:p>
            <a:endParaRPr lang="en-US" sz="2700" dirty="0"/>
          </a:p>
          <a:p>
            <a:pPr marL="457200" indent="-457200" eaLnBrk="1" hangingPunct="1"/>
            <a:endParaRPr lang="en-US" sz="2700" dirty="0"/>
          </a:p>
        </p:txBody>
      </p:sp>
    </p:spTree>
    <p:extLst>
      <p:ext uri="{BB962C8B-B14F-4D97-AF65-F5344CB8AC3E}">
        <p14:creationId xmlns:p14="http://schemas.microsoft.com/office/powerpoint/2010/main" val="4250998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525962"/>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90337805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200" dirty="0"/>
              <a:t>Norms for Working Together: The Heart</a:t>
            </a:r>
            <a:br>
              <a:rPr lang="en-US" sz="4400" dirty="0"/>
            </a:br>
            <a:endParaRPr lang="en-US" sz="4400" dirty="0"/>
          </a:p>
        </p:txBody>
      </p:sp>
      <p:sp>
        <p:nvSpPr>
          <p:cNvPr id="115715" name="Rectangle 3"/>
          <p:cNvSpPr>
            <a:spLocks noGrp="1" noChangeArrowheads="1"/>
          </p:cNvSpPr>
          <p:nvPr>
            <p:ph idx="1"/>
          </p:nvPr>
        </p:nvSpPr>
        <p:spPr>
          <a:xfrm>
            <a:off x="457200" y="2371165"/>
            <a:ext cx="8382000" cy="4334435"/>
          </a:xfrm>
        </p:spPr>
        <p:txBody>
          <a:bodyPr rtlCol="0">
            <a:normAutofit fontScale="77500" lnSpcReduction="20000"/>
          </a:bodyPr>
          <a:lstStyle/>
          <a:p>
            <a:pPr marL="0" indent="0" eaLnBrk="1" fontAlgn="auto" hangingPunct="1">
              <a:spcAft>
                <a:spcPts val="0"/>
              </a:spcAft>
              <a:buFont typeface="Arial" pitchFamily="34" charset="0"/>
              <a:buNone/>
              <a:defRPr/>
            </a:pPr>
            <a:r>
              <a:rPr lang="en-US" sz="3300" b="1" dirty="0"/>
              <a:t>The Heart of </a:t>
            </a:r>
            <a:r>
              <a:rPr lang="en-US" sz="3300" b="1" dirty="0" err="1"/>
              <a:t>RESPeCT</a:t>
            </a:r>
            <a:r>
              <a:rPr lang="en-US" sz="3300" b="1" dirty="0"/>
              <a:t> Lesson Analysis and Content </a:t>
            </a:r>
            <a:br>
              <a:rPr lang="en-US" sz="3300" b="1" dirty="0"/>
            </a:br>
            <a:r>
              <a:rPr lang="en-US" sz="3300" b="1" dirty="0"/>
              <a:t>Deepening</a:t>
            </a:r>
          </a:p>
          <a:p>
            <a:pPr marL="342900" marR="0" lvl="0" indent="-342900">
              <a:lnSpc>
                <a:spcPct val="110000"/>
              </a:lnSpc>
              <a:spcBef>
                <a:spcPts val="600"/>
              </a:spcBef>
              <a:spcAft>
                <a:spcPts val="0"/>
              </a:spcAft>
              <a:buFont typeface="Symbol"/>
              <a:buChar char=""/>
            </a:pPr>
            <a:r>
              <a:rPr lang="en-US" sz="3300" dirty="0">
                <a:solidFill>
                  <a:srgbClr val="292934"/>
                </a:solidFill>
              </a:rPr>
              <a:t>Keep the goal in mind: analysis of teaching to improve student learning.  </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Share your ideas, uncertainties, confusion, disagreements, questions, and good humor. All points of view are welcome.</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Expect and ask questions to deepen everyone’s learning; be constructively challenging.</a:t>
            </a:r>
            <a:endParaRPr lang="en-US" sz="3300" dirty="0"/>
          </a:p>
          <a:p>
            <a:pPr marL="342900" marR="0" lvl="0" indent="-342900">
              <a:lnSpc>
                <a:spcPct val="110000"/>
              </a:lnSpc>
              <a:spcBef>
                <a:spcPts val="600"/>
              </a:spcBef>
              <a:spcAft>
                <a:spcPts val="0"/>
              </a:spcAft>
              <a:buFont typeface="Symbol"/>
              <a:buChar char=""/>
            </a:pPr>
            <a:r>
              <a:rPr lang="en-US" sz="3300" dirty="0">
                <a:solidFill>
                  <a:srgbClr val="292934"/>
                </a:solidFill>
              </a:rPr>
              <a:t>Listen carefully; seek to understand other participants’ points of view.</a:t>
            </a:r>
            <a:endParaRPr lang="en-US" sz="33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457200" y="1219200"/>
            <a:ext cx="85433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0369066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643A2322-4A21-42FB-8494-53ADB0CEF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457200"/>
            <a:ext cx="58499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828800" y="4038600"/>
            <a:ext cx="2676002" cy="914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01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dirty="0"/>
              <a:t>The Student Thinking Lens: Moving Student Thinking Forward</a:t>
            </a:r>
          </a:p>
        </p:txBody>
      </p:sp>
      <p:sp>
        <p:nvSpPr>
          <p:cNvPr id="3" name="Content Placeholder 2"/>
          <p:cNvSpPr>
            <a:spLocks noGrp="1"/>
          </p:cNvSpPr>
          <p:nvPr>
            <p:ph idx="1"/>
          </p:nvPr>
        </p:nvSpPr>
        <p:spPr>
          <a:xfrm>
            <a:off x="2667000" y="3657600"/>
            <a:ext cx="3276600" cy="2743200"/>
          </a:xfrm>
        </p:spPr>
        <p:txBody>
          <a:bodyPr/>
          <a:lstStyle/>
          <a:p>
            <a:pPr marL="0" indent="0">
              <a:buNone/>
            </a:pPr>
            <a:r>
              <a:rPr lang="en-US" sz="3000" dirty="0"/>
              <a:t>By using </a:t>
            </a:r>
            <a:r>
              <a:rPr lang="en-US" sz="3000" dirty="0" err="1"/>
              <a:t>STeLLA</a:t>
            </a:r>
            <a:r>
              <a:rPr lang="en-US" sz="3000" dirty="0"/>
              <a:t> strategies 4–8 to  engage students in making sense of the world around them.</a:t>
            </a:r>
            <a:endParaRPr lang="en-US" sz="3000" b="1" i="1" dirty="0"/>
          </a:p>
        </p:txBody>
      </p:sp>
      <p:pic>
        <p:nvPicPr>
          <p:cNvPr id="6" name="Picture 5"/>
          <p:cNvPicPr>
            <a:picLocks noChangeAspect="1"/>
          </p:cNvPicPr>
          <p:nvPr/>
        </p:nvPicPr>
        <p:blipFill>
          <a:blip r:embed="rId3" cstate="print"/>
          <a:stretch>
            <a:fillRect/>
          </a:stretch>
        </p:blipFill>
        <p:spPr>
          <a:xfrm>
            <a:off x="6248400" y="3581400"/>
            <a:ext cx="2428417" cy="2177201"/>
          </a:xfrm>
          <a:prstGeom prst="rect">
            <a:avLst/>
          </a:prstGeom>
        </p:spPr>
      </p:pic>
      <p:sp>
        <p:nvSpPr>
          <p:cNvPr id="8" name="Rectangle 7"/>
          <p:cNvSpPr/>
          <p:nvPr/>
        </p:nvSpPr>
        <p:spPr>
          <a:xfrm>
            <a:off x="457200" y="1905000"/>
            <a:ext cx="7696200" cy="1477328"/>
          </a:xfrm>
          <a:prstGeom prst="rect">
            <a:avLst/>
          </a:prstGeom>
        </p:spPr>
        <p:txBody>
          <a:bodyPr wrap="square">
            <a:spAutoFit/>
          </a:bodyPr>
          <a:lstStyle/>
          <a:p>
            <a:r>
              <a:rPr lang="en-US" sz="3000" i="1" dirty="0">
                <a:latin typeface="Calibri" panose="020F0502020204030204" pitchFamily="34" charset="0"/>
              </a:rPr>
              <a:t>How can we advance students’ science learning without just telling them about science ideas and expecting them to memorize the concepts?  </a:t>
            </a:r>
          </a:p>
        </p:txBody>
      </p:sp>
      <p:pic>
        <p:nvPicPr>
          <p:cNvPr id="4" name="Picture 3"/>
          <p:cNvPicPr>
            <a:picLocks noChangeAspect="1"/>
          </p:cNvPicPr>
          <p:nvPr/>
        </p:nvPicPr>
        <p:blipFill>
          <a:blip r:embed="rId4" cstate="print"/>
          <a:stretch>
            <a:fillRect/>
          </a:stretch>
        </p:blipFill>
        <p:spPr>
          <a:xfrm>
            <a:off x="348532" y="4495800"/>
            <a:ext cx="1775086" cy="1066800"/>
          </a:xfrm>
          <a:prstGeom prst="rect">
            <a:avLst/>
          </a:prstGeom>
        </p:spPr>
      </p:pic>
    </p:spTree>
    <p:extLst>
      <p:ext uri="{BB962C8B-B14F-4D97-AF65-F5344CB8AC3E}">
        <p14:creationId xmlns:p14="http://schemas.microsoft.com/office/powerpoint/2010/main" val="11431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91400" cy="990600"/>
          </a:xfrm>
        </p:spPr>
        <p:txBody>
          <a:bodyPr>
            <a:noAutofit/>
          </a:bodyPr>
          <a:lstStyle/>
          <a:p>
            <a:r>
              <a:rPr lang="en-US" dirty="0"/>
              <a:t>The Student Thinking Lens: Moving Student Thinking Forward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767372"/>
              </p:ext>
            </p:extLst>
          </p:nvPr>
        </p:nvGraphicFramePr>
        <p:xfrm>
          <a:off x="476250" y="1828800"/>
          <a:ext cx="8229600" cy="4494616"/>
        </p:xfrm>
        <a:graphic>
          <a:graphicData uri="http://schemas.openxmlformats.org/drawingml/2006/table">
            <a:tbl>
              <a:tblPr firstRow="1" bandRow="1">
                <a:tableStyleId>{5C22544A-7EE6-4342-B048-85BDC9FD1C3A}</a:tableStyleId>
              </a:tblPr>
              <a:tblGrid>
                <a:gridCol w="40195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762000">
                <a:tc>
                  <a:txBody>
                    <a:bodyPr/>
                    <a:lstStyle/>
                    <a:p>
                      <a:pPr algn="ctr">
                        <a:spcBef>
                          <a:spcPts val="0"/>
                        </a:spcBef>
                      </a:pPr>
                      <a:endParaRPr lang="en-US" sz="300" dirty="0"/>
                    </a:p>
                    <a:p>
                      <a:pPr algn="ctr">
                        <a:spcBef>
                          <a:spcPts val="0"/>
                        </a:spcBef>
                      </a:pPr>
                      <a:r>
                        <a:rPr lang="en-US" dirty="0"/>
                        <a:t>Strategies That Reveal</a:t>
                      </a:r>
                      <a:br>
                        <a:rPr lang="en-US" dirty="0"/>
                      </a:br>
                      <a:r>
                        <a:rPr lang="en-US" dirty="0"/>
                        <a:t>Student Thinking</a:t>
                      </a:r>
                    </a:p>
                  </a:txBody>
                  <a:tcPr/>
                </a:tc>
                <a:tc>
                  <a:txBody>
                    <a:bodyPr/>
                    <a:lstStyle/>
                    <a:p>
                      <a:pPr algn="ctr"/>
                      <a:endParaRPr lang="en-US" sz="300" dirty="0"/>
                    </a:p>
                    <a:p>
                      <a:pPr algn="ctr"/>
                      <a:r>
                        <a:rPr lang="en-US" dirty="0"/>
                        <a:t>Strategies</a:t>
                      </a:r>
                      <a:r>
                        <a:rPr lang="en-US" baseline="0" dirty="0"/>
                        <a:t> That Move </a:t>
                      </a:r>
                      <a:br>
                        <a:rPr lang="en-US" baseline="0" dirty="0"/>
                      </a:br>
                      <a:r>
                        <a:rPr lang="en-US" baseline="0" dirty="0"/>
                        <a:t>Student Thinking Forward</a:t>
                      </a:r>
                      <a:endParaRPr lang="en-US" dirty="0"/>
                    </a:p>
                  </a:txBody>
                  <a:tcPr/>
                </a:tc>
                <a:extLst>
                  <a:ext uri="{0D108BD9-81ED-4DB2-BD59-A6C34878D82A}">
                    <a16:rowId xmlns:a16="http://schemas.microsoft.com/office/drawing/2014/main" val="10000"/>
                  </a:ext>
                </a:extLst>
              </a:tr>
              <a:tr h="486309">
                <a:tc>
                  <a:txBody>
                    <a:bodyPr/>
                    <a:lstStyle/>
                    <a:p>
                      <a:r>
                        <a:rPr lang="en-US" dirty="0"/>
                        <a:t>1. Elicit questions</a:t>
                      </a:r>
                    </a:p>
                  </a:txBody>
                  <a:tcPr/>
                </a:tc>
                <a:tc>
                  <a:txBody>
                    <a:bodyPr/>
                    <a:lstStyle/>
                    <a:p>
                      <a:endParaRPr lang="en-US" dirty="0"/>
                    </a:p>
                  </a:txBody>
                  <a:tcPr/>
                </a:tc>
                <a:extLst>
                  <a:ext uri="{0D108BD9-81ED-4DB2-BD59-A6C34878D82A}">
                    <a16:rowId xmlns:a16="http://schemas.microsoft.com/office/drawing/2014/main" val="10001"/>
                  </a:ext>
                </a:extLst>
              </a:tr>
              <a:tr h="486309">
                <a:tc>
                  <a:txBody>
                    <a:bodyPr/>
                    <a:lstStyle/>
                    <a:p>
                      <a:r>
                        <a:rPr lang="en-US" dirty="0"/>
                        <a:t>2.</a:t>
                      </a:r>
                      <a:r>
                        <a:rPr lang="en-US" baseline="0" dirty="0"/>
                        <a:t> Probe questions</a:t>
                      </a:r>
                      <a:endParaRPr lang="en-US" dirty="0"/>
                    </a:p>
                  </a:txBody>
                  <a:tcPr/>
                </a:tc>
                <a:tc>
                  <a:txBody>
                    <a:bodyPr/>
                    <a:lstStyle/>
                    <a:p>
                      <a:endParaRPr lang="en-US" dirty="0"/>
                    </a:p>
                  </a:txBody>
                  <a:tcPr/>
                </a:tc>
                <a:extLst>
                  <a:ext uri="{0D108BD9-81ED-4DB2-BD59-A6C34878D82A}">
                    <a16:rowId xmlns:a16="http://schemas.microsoft.com/office/drawing/2014/main" val="10002"/>
                  </a:ext>
                </a:extLst>
              </a:tr>
              <a:tr h="486309">
                <a:tc>
                  <a:txBody>
                    <a:bodyPr/>
                    <a:lstStyle/>
                    <a:p>
                      <a:r>
                        <a:rPr lang="en-US" dirty="0"/>
                        <a:t>3. Challenge questions</a:t>
                      </a:r>
                    </a:p>
                  </a:txBody>
                  <a:tcPr/>
                </a:tc>
                <a:tc>
                  <a:txBody>
                    <a:bodyPr/>
                    <a:lstStyle/>
                    <a:p>
                      <a:r>
                        <a:rPr lang="en-US" dirty="0"/>
                        <a:t>3. Challenge questions</a:t>
                      </a:r>
                    </a:p>
                  </a:txBody>
                  <a:tcPr/>
                </a:tc>
                <a:extLst>
                  <a:ext uri="{0D108BD9-81ED-4DB2-BD59-A6C34878D82A}">
                    <a16:rowId xmlns:a16="http://schemas.microsoft.com/office/drawing/2014/main" val="10003"/>
                  </a:ext>
                </a:extLst>
              </a:tr>
              <a:tr h="486309">
                <a:tc>
                  <a:txBody>
                    <a:bodyPr/>
                    <a:lstStyle/>
                    <a:p>
                      <a:r>
                        <a:rPr lang="en-US" dirty="0"/>
                        <a:t>4. Analysis</a:t>
                      </a:r>
                      <a:r>
                        <a:rPr lang="en-US" baseline="0" dirty="0"/>
                        <a:t> </a:t>
                      </a:r>
                      <a:r>
                        <a:rPr lang="en-US" dirty="0"/>
                        <a:t>and interpretation</a:t>
                      </a:r>
                      <a:r>
                        <a:rPr lang="en-US" baseline="0" dirty="0"/>
                        <a:t> of </a:t>
                      </a:r>
                      <a:r>
                        <a:rPr lang="en-US" dirty="0"/>
                        <a:t>data</a:t>
                      </a:r>
                    </a:p>
                  </a:txBody>
                  <a:tcPr/>
                </a:tc>
                <a:tc>
                  <a:txBody>
                    <a:bodyPr/>
                    <a:lstStyle/>
                    <a:p>
                      <a:r>
                        <a:rPr lang="en-US" dirty="0"/>
                        <a:t>4. Analysis and interpretation of data</a:t>
                      </a:r>
                    </a:p>
                  </a:txBody>
                  <a:tcPr/>
                </a:tc>
                <a:extLst>
                  <a:ext uri="{0D108BD9-81ED-4DB2-BD59-A6C34878D82A}">
                    <a16:rowId xmlns:a16="http://schemas.microsoft.com/office/drawing/2014/main" val="10004"/>
                  </a:ext>
                </a:extLst>
              </a:tr>
              <a:tr h="486309">
                <a:tc>
                  <a:txBody>
                    <a:bodyPr/>
                    <a:lstStyle/>
                    <a:p>
                      <a:r>
                        <a:rPr lang="en-US" dirty="0"/>
                        <a:t>5. Construction of explanations</a:t>
                      </a:r>
                    </a:p>
                  </a:txBody>
                  <a:tcPr/>
                </a:tc>
                <a:tc>
                  <a:txBody>
                    <a:bodyPr/>
                    <a:lstStyle/>
                    <a:p>
                      <a:r>
                        <a:rPr lang="en-US" dirty="0"/>
                        <a:t>5. Construction of explanations</a:t>
                      </a:r>
                    </a:p>
                  </a:txBody>
                  <a:tcPr/>
                </a:tc>
                <a:extLst>
                  <a:ext uri="{0D108BD9-81ED-4DB2-BD59-A6C34878D82A}">
                    <a16:rowId xmlns:a16="http://schemas.microsoft.com/office/drawing/2014/main" val="10005"/>
                  </a:ext>
                </a:extLst>
              </a:tr>
              <a:tr h="486309">
                <a:tc>
                  <a:txBody>
                    <a:bodyPr/>
                    <a:lstStyle/>
                    <a:p>
                      <a:r>
                        <a:rPr lang="en-US" dirty="0"/>
                        <a:t>6. Use and application</a:t>
                      </a:r>
                      <a:r>
                        <a:rPr lang="en-US" baseline="0" dirty="0"/>
                        <a:t> of </a:t>
                      </a:r>
                      <a:r>
                        <a:rPr lang="en-US" dirty="0"/>
                        <a:t>new ideas</a:t>
                      </a:r>
                    </a:p>
                  </a:txBody>
                  <a:tcPr/>
                </a:tc>
                <a:tc>
                  <a:txBody>
                    <a:bodyPr/>
                    <a:lstStyle/>
                    <a:p>
                      <a:r>
                        <a:rPr lang="en-US" dirty="0"/>
                        <a:t>6. Use</a:t>
                      </a:r>
                      <a:r>
                        <a:rPr lang="en-US" baseline="0" dirty="0"/>
                        <a:t> and application of new ideas</a:t>
                      </a:r>
                      <a:endParaRPr lang="en-US" dirty="0"/>
                    </a:p>
                  </a:txBody>
                  <a:tcPr/>
                </a:tc>
                <a:extLst>
                  <a:ext uri="{0D108BD9-81ED-4DB2-BD59-A6C34878D82A}">
                    <a16:rowId xmlns:a16="http://schemas.microsoft.com/office/drawing/2014/main" val="10006"/>
                  </a:ext>
                </a:extLst>
              </a:tr>
              <a:tr h="407381">
                <a:tc>
                  <a:txBody>
                    <a:bodyPr/>
                    <a:lstStyle/>
                    <a:p>
                      <a:r>
                        <a:rPr lang="en-US" dirty="0"/>
                        <a:t>7. Synthesis and summarizing</a:t>
                      </a:r>
                    </a:p>
                  </a:txBody>
                  <a:tcPr/>
                </a:tc>
                <a:tc>
                  <a:txBody>
                    <a:bodyPr/>
                    <a:lstStyle/>
                    <a:p>
                      <a:r>
                        <a:rPr lang="en-US" dirty="0"/>
                        <a:t>7. Synthesis and summarizing</a:t>
                      </a:r>
                    </a:p>
                  </a:txBody>
                  <a:tcPr/>
                </a:tc>
                <a:extLst>
                  <a:ext uri="{0D108BD9-81ED-4DB2-BD59-A6C34878D82A}">
                    <a16:rowId xmlns:a16="http://schemas.microsoft.com/office/drawing/2014/main" val="10007"/>
                  </a:ext>
                </a:extLst>
              </a:tr>
              <a:tr h="407381">
                <a:tc>
                  <a:txBody>
                    <a:bodyPr/>
                    <a:lstStyle/>
                    <a:p>
                      <a:r>
                        <a:rPr lang="en-US" dirty="0"/>
                        <a:t>8. Scientific</a:t>
                      </a:r>
                      <a:r>
                        <a:rPr lang="en-US" baseline="0" dirty="0"/>
                        <a:t> communication</a:t>
                      </a:r>
                      <a:endParaRPr lang="en-US" dirty="0"/>
                    </a:p>
                  </a:txBody>
                  <a:tcPr/>
                </a:tc>
                <a:tc>
                  <a:txBody>
                    <a:bodyPr/>
                    <a:lstStyle/>
                    <a:p>
                      <a:r>
                        <a:rPr lang="en-US" dirty="0"/>
                        <a:t>8. Scientific communication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52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96200" cy="1143000"/>
          </a:xfrm>
        </p:spPr>
        <p:txBody>
          <a:bodyPr>
            <a:noAutofit/>
          </a:bodyPr>
          <a:lstStyle/>
          <a:p>
            <a:r>
              <a:rPr lang="en-US" dirty="0"/>
              <a:t>The Student Thinking Lens: From Questions to Activities</a:t>
            </a:r>
          </a:p>
        </p:txBody>
      </p:sp>
      <p:sp>
        <p:nvSpPr>
          <p:cNvPr id="3" name="Content Placeholder 2"/>
          <p:cNvSpPr>
            <a:spLocks noGrp="1"/>
          </p:cNvSpPr>
          <p:nvPr>
            <p:ph idx="1"/>
          </p:nvPr>
        </p:nvSpPr>
        <p:spPr>
          <a:xfrm>
            <a:off x="457200" y="1981200"/>
            <a:ext cx="8229600" cy="4724400"/>
          </a:xfrm>
        </p:spPr>
        <p:txBody>
          <a:bodyPr/>
          <a:lstStyle/>
          <a:p>
            <a:pPr marL="365760" indent="-365760">
              <a:spcBef>
                <a:spcPts val="1200"/>
              </a:spcBef>
            </a:pPr>
            <a:r>
              <a:rPr lang="en-US" sz="3200" dirty="0"/>
              <a:t>Look at the Summary of </a:t>
            </a:r>
            <a:r>
              <a:rPr lang="en-US" sz="3200" dirty="0" err="1"/>
              <a:t>STeLLA</a:t>
            </a:r>
            <a:r>
              <a:rPr lang="en-US" sz="3200" dirty="0"/>
              <a:t> Student Thinking Lens Strategies in the strategies booklet.</a:t>
            </a:r>
          </a:p>
          <a:p>
            <a:pPr marL="365760" indent="-365760">
              <a:spcBef>
                <a:spcPts val="1200"/>
              </a:spcBef>
            </a:pPr>
            <a:r>
              <a:rPr lang="en-US" sz="3200" dirty="0"/>
              <a:t>What distinguishes strategies 1–3 from the rest of the Student Thinking Lens strategies? </a:t>
            </a:r>
            <a:endParaRPr lang="en-US" dirty="0"/>
          </a:p>
          <a:p>
            <a:pPr marL="0" indent="0">
              <a:buNone/>
            </a:pPr>
            <a:endParaRPr lang="en-US" dirty="0"/>
          </a:p>
        </p:txBody>
      </p:sp>
    </p:spTree>
    <p:extLst>
      <p:ext uri="{BB962C8B-B14F-4D97-AF65-F5344CB8AC3E}">
        <p14:creationId xmlns:p14="http://schemas.microsoft.com/office/powerpoint/2010/main" val="231390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534400" cy="1143000"/>
          </a:xfrm>
        </p:spPr>
        <p:txBody>
          <a:bodyPr>
            <a:noAutofit/>
          </a:bodyPr>
          <a:lstStyle/>
          <a:p>
            <a:pPr eaLnBrk="1" hangingPunct="1"/>
            <a:r>
              <a:rPr lang="en-US" dirty="0"/>
              <a:t>STL Strategies 4 and 5: Purposes and Key Features</a:t>
            </a:r>
          </a:p>
        </p:txBody>
      </p:sp>
      <p:sp>
        <p:nvSpPr>
          <p:cNvPr id="16387" name="Rectangle 3"/>
          <p:cNvSpPr>
            <a:spLocks noGrp="1" noChangeArrowheads="1"/>
          </p:cNvSpPr>
          <p:nvPr>
            <p:ph type="body" idx="1"/>
          </p:nvPr>
        </p:nvSpPr>
        <p:spPr>
          <a:xfrm>
            <a:off x="457200" y="2057400"/>
            <a:ext cx="3886200" cy="1752600"/>
          </a:xfrm>
          <a:ln w="50800">
            <a:solidFill>
              <a:schemeClr val="accent1"/>
            </a:solidFill>
          </a:ln>
        </p:spPr>
        <p:txBody>
          <a:bodyPr/>
          <a:lstStyle/>
          <a:p>
            <a:pPr marL="0" indent="0" algn="ctr" eaLnBrk="1" hangingPunct="1">
              <a:spcAft>
                <a:spcPts val="600"/>
              </a:spcAft>
              <a:buNone/>
            </a:pPr>
            <a:r>
              <a:rPr lang="en-US" sz="3000" b="1" dirty="0"/>
              <a:t>Strategy 4</a:t>
            </a:r>
          </a:p>
          <a:p>
            <a:pPr marL="228600" indent="-228600" algn="ctr">
              <a:spcBef>
                <a:spcPts val="672"/>
              </a:spcBef>
              <a:spcAft>
                <a:spcPts val="1200"/>
              </a:spcAft>
              <a:buNone/>
            </a:pPr>
            <a:r>
              <a:rPr lang="en-US" sz="3000" dirty="0"/>
              <a:t>What are the purpose and key features?</a:t>
            </a:r>
          </a:p>
        </p:txBody>
      </p:sp>
      <p:sp>
        <p:nvSpPr>
          <p:cNvPr id="9" name="Rectangle 3"/>
          <p:cNvSpPr txBox="1">
            <a:spLocks noChangeArrowheads="1"/>
          </p:cNvSpPr>
          <p:nvPr/>
        </p:nvSpPr>
        <p:spPr bwMode="auto">
          <a:xfrm>
            <a:off x="4495800" y="2057400"/>
            <a:ext cx="3886200" cy="1752600"/>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ts val="600"/>
              </a:spcAft>
              <a:buClr>
                <a:schemeClr val="accent1"/>
              </a:buClr>
              <a:buSzPct val="85000"/>
              <a:buFont typeface="Arial" charset="0"/>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Strategy 5</a:t>
            </a:r>
          </a:p>
          <a:p>
            <a:pPr marL="228600" marR="0" lvl="0" indent="-228600" algn="ctr" defTabSz="914400" rtl="0" eaLnBrk="0" fontAlgn="base" latinLnBrk="0" hangingPunct="0">
              <a:lnSpc>
                <a:spcPct val="100000"/>
              </a:lnSpc>
              <a:spcBef>
                <a:spcPts val="672"/>
              </a:spcBef>
              <a:spcAft>
                <a:spcPts val="1200"/>
              </a:spcAft>
              <a:buClr>
                <a:schemeClr val="accent1"/>
              </a:buClr>
              <a:buSzPct val="85000"/>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What are the purpose and key features?</a:t>
            </a:r>
          </a:p>
        </p:txBody>
      </p:sp>
    </p:spTree>
    <p:extLst>
      <p:ext uri="{BB962C8B-B14F-4D97-AF65-F5344CB8AC3E}">
        <p14:creationId xmlns:p14="http://schemas.microsoft.com/office/powerpoint/2010/main" val="1375290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19954</TotalTime>
  <Words>6982</Words>
  <Application>Microsoft Office PowerPoint</Application>
  <PresentationFormat>On-screen Show (4:3)</PresentationFormat>
  <Paragraphs>740</Paragraphs>
  <Slides>45</Slides>
  <Notes>45</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Lucida Sans Unicode</vt:lpstr>
      <vt:lpstr>Symbol</vt:lpstr>
      <vt:lpstr>Clarity</vt:lpstr>
      <vt:lpstr>1_Clarity</vt:lpstr>
      <vt:lpstr>RESPeCT PD pROGRAM</vt:lpstr>
      <vt:lpstr>Agenda for Day 3</vt:lpstr>
      <vt:lpstr>Trends in Reflections</vt:lpstr>
      <vt:lpstr>Today’s Focus Questions</vt:lpstr>
      <vt:lpstr>PowerPoint Presentation</vt:lpstr>
      <vt:lpstr>The Student Thinking Lens: Moving Student Thinking Forward</vt:lpstr>
      <vt:lpstr>The Student Thinking Lens: Moving Student Thinking Forward</vt:lpstr>
      <vt:lpstr>The Student Thinking Lens: From Questions to Activities</vt:lpstr>
      <vt:lpstr>STL Strategies 4 and 5: Purposes and Key Features</vt:lpstr>
      <vt:lpstr> Relationships between Strategies 4 and 5 </vt:lpstr>
      <vt:lpstr>Practice Identifying Strategies 4 and 5</vt:lpstr>
      <vt:lpstr>Lesson Analysis Focus Question</vt:lpstr>
      <vt:lpstr>Lesson Analysis: Review Lesson  Context </vt:lpstr>
      <vt:lpstr>Lesson Analysis: Identify Strategy 4</vt:lpstr>
      <vt:lpstr>Lesson Analysis: Analyze Strategy 4 and Reflect</vt:lpstr>
      <vt:lpstr>Strategy 5 Practice: Explanation and Argumentation   </vt:lpstr>
      <vt:lpstr>Lesson Analysis: Review Lesson  Context </vt:lpstr>
      <vt:lpstr>Lesson Analysis: Identify Strategy 5 </vt:lpstr>
      <vt:lpstr>Lesson Analysis: Analyze Strategy 5 and Reflect</vt:lpstr>
      <vt:lpstr>Reflect: Key Ideas about Lesson Analysis</vt:lpstr>
      <vt:lpstr> Summarizing Strategies 4 and 5</vt:lpstr>
      <vt:lpstr>Reflect: Lesson Analysis Focus Question</vt:lpstr>
      <vt:lpstr>Sound</vt:lpstr>
      <vt:lpstr>PowerPoint Presentation</vt:lpstr>
      <vt:lpstr>Drawing Sound Waves</vt:lpstr>
      <vt:lpstr> Review: Who Will Receive More Sound?</vt:lpstr>
      <vt:lpstr>Math Challenge: Portions of Sound Energy</vt:lpstr>
      <vt:lpstr>Content Deepening Focus Questions</vt:lpstr>
      <vt:lpstr>Characteristics of Good Soundmakers</vt:lpstr>
      <vt:lpstr>Musical Sound versus Noise</vt:lpstr>
      <vt:lpstr>Investigation: Musical Sound or Noise?</vt:lpstr>
      <vt:lpstr>Investigation: Musical Sound or Noise?</vt:lpstr>
      <vt:lpstr>Investigation: Musical Sound or Noise?</vt:lpstr>
      <vt:lpstr>Investigation: Musical Sound or Noise?</vt:lpstr>
      <vt:lpstr>PowerPoint Presentation</vt:lpstr>
      <vt:lpstr>Investigation: Musical Sound or Noise?</vt:lpstr>
      <vt:lpstr>Investigation: Musical Sound or Noise?</vt:lpstr>
      <vt:lpstr>Reflect: Content Deepening Focus Questions</vt:lpstr>
      <vt:lpstr>STeLLA Strategies 4 and 5</vt:lpstr>
      <vt:lpstr>Summary: Moving Student Thinking Forward </vt:lpstr>
      <vt:lpstr>Summary: Today’s Focus Questions</vt:lpstr>
      <vt:lpstr>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616</cp:revision>
  <cp:lastPrinted>2016-03-10T21:38:21Z</cp:lastPrinted>
  <dcterms:created xsi:type="dcterms:W3CDTF">2014-06-10T18:20:14Z</dcterms:created>
  <dcterms:modified xsi:type="dcterms:W3CDTF">2020-01-06T23:20:29Z</dcterms:modified>
</cp:coreProperties>
</file>