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37490400" cy="37490400"/>
  <p:notesSz cx="6858000" cy="9144000"/>
  <p:defaultTextStyle>
    <a:defPPr>
      <a:defRPr lang="en-US"/>
    </a:defPPr>
    <a:lvl1pPr marL="0" algn="l" defTabSz="3599078" rtl="0" eaLnBrk="1" latinLnBrk="0" hangingPunct="1">
      <a:defRPr sz="7085" kern="1200">
        <a:solidFill>
          <a:schemeClr val="tx1"/>
        </a:solidFill>
        <a:latin typeface="+mn-lt"/>
        <a:ea typeface="+mn-ea"/>
        <a:cs typeface="+mn-cs"/>
      </a:defRPr>
    </a:lvl1pPr>
    <a:lvl2pPr marL="1799539" algn="l" defTabSz="3599078" rtl="0" eaLnBrk="1" latinLnBrk="0" hangingPunct="1">
      <a:defRPr sz="7085" kern="1200">
        <a:solidFill>
          <a:schemeClr val="tx1"/>
        </a:solidFill>
        <a:latin typeface="+mn-lt"/>
        <a:ea typeface="+mn-ea"/>
        <a:cs typeface="+mn-cs"/>
      </a:defRPr>
    </a:lvl2pPr>
    <a:lvl3pPr marL="3599078" algn="l" defTabSz="3599078" rtl="0" eaLnBrk="1" latinLnBrk="0" hangingPunct="1">
      <a:defRPr sz="7085" kern="1200">
        <a:solidFill>
          <a:schemeClr val="tx1"/>
        </a:solidFill>
        <a:latin typeface="+mn-lt"/>
        <a:ea typeface="+mn-ea"/>
        <a:cs typeface="+mn-cs"/>
      </a:defRPr>
    </a:lvl3pPr>
    <a:lvl4pPr marL="5398618" algn="l" defTabSz="3599078" rtl="0" eaLnBrk="1" latinLnBrk="0" hangingPunct="1">
      <a:defRPr sz="7085" kern="1200">
        <a:solidFill>
          <a:schemeClr val="tx1"/>
        </a:solidFill>
        <a:latin typeface="+mn-lt"/>
        <a:ea typeface="+mn-ea"/>
        <a:cs typeface="+mn-cs"/>
      </a:defRPr>
    </a:lvl4pPr>
    <a:lvl5pPr marL="7198157" algn="l" defTabSz="3599078" rtl="0" eaLnBrk="1" latinLnBrk="0" hangingPunct="1">
      <a:defRPr sz="7085" kern="1200">
        <a:solidFill>
          <a:schemeClr val="tx1"/>
        </a:solidFill>
        <a:latin typeface="+mn-lt"/>
        <a:ea typeface="+mn-ea"/>
        <a:cs typeface="+mn-cs"/>
      </a:defRPr>
    </a:lvl5pPr>
    <a:lvl6pPr marL="8997696" algn="l" defTabSz="3599078" rtl="0" eaLnBrk="1" latinLnBrk="0" hangingPunct="1">
      <a:defRPr sz="7085" kern="1200">
        <a:solidFill>
          <a:schemeClr val="tx1"/>
        </a:solidFill>
        <a:latin typeface="+mn-lt"/>
        <a:ea typeface="+mn-ea"/>
        <a:cs typeface="+mn-cs"/>
      </a:defRPr>
    </a:lvl6pPr>
    <a:lvl7pPr marL="10797235" algn="l" defTabSz="3599078" rtl="0" eaLnBrk="1" latinLnBrk="0" hangingPunct="1">
      <a:defRPr sz="7085" kern="1200">
        <a:solidFill>
          <a:schemeClr val="tx1"/>
        </a:solidFill>
        <a:latin typeface="+mn-lt"/>
        <a:ea typeface="+mn-ea"/>
        <a:cs typeface="+mn-cs"/>
      </a:defRPr>
    </a:lvl7pPr>
    <a:lvl8pPr marL="12596774" algn="l" defTabSz="3599078" rtl="0" eaLnBrk="1" latinLnBrk="0" hangingPunct="1">
      <a:defRPr sz="7085" kern="1200">
        <a:solidFill>
          <a:schemeClr val="tx1"/>
        </a:solidFill>
        <a:latin typeface="+mn-lt"/>
        <a:ea typeface="+mn-ea"/>
        <a:cs typeface="+mn-cs"/>
      </a:defRPr>
    </a:lvl8pPr>
    <a:lvl9pPr marL="14396314" algn="l" defTabSz="3599078" rtl="0" eaLnBrk="1" latinLnBrk="0" hangingPunct="1">
      <a:defRPr sz="70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56" userDrawn="1">
          <p15:clr>
            <a:srgbClr val="A4A3A4"/>
          </p15:clr>
        </p15:guide>
        <p15:guide id="2" pos="83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6F5"/>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67" autoAdjust="0"/>
    <p:restoredTop sz="94660"/>
  </p:normalViewPr>
  <p:slideViewPr>
    <p:cSldViewPr snapToGrid="0">
      <p:cViewPr>
        <p:scale>
          <a:sx n="16" d="100"/>
          <a:sy n="16" d="100"/>
        </p:scale>
        <p:origin x="2244" y="444"/>
      </p:cViewPr>
      <p:guideLst>
        <p:guide orient="horz" pos="23256"/>
        <p:guide pos="83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jkjellyman\OneDrive%20-%20Cal%20Poly%20Pomona\Downloads\ACEs%20graphs(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jkjellyman\OneDrive%20-%20Cal%20Poly%20Pomona\Downloads\ACEs%20graphs(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jkjellyman\OneDrive%20-%20Cal%20Poly%20Pomona\Downloads\ACEs%20graphs(1).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jkjellyman\OneDrive%20-%20Cal%20Poly%20Pomona\Downloads\ACEs%20graphs(1).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5"/>
              </a:solidFill>
            </c:spPr>
            <c:extLst>
              <c:ext xmlns:c16="http://schemas.microsoft.com/office/drawing/2014/chart" uri="{C3380CC4-5D6E-409C-BE32-E72D297353CC}">
                <c16:uniqueId val="{00000001-4B2A-4B0E-AE0E-61145294E093}"/>
              </c:ext>
            </c:extLst>
          </c:dPt>
          <c:dPt>
            <c:idx val="1"/>
            <c:bubble3D val="0"/>
            <c:spPr>
              <a:solidFill>
                <a:schemeClr val="accent1"/>
              </a:solidFill>
            </c:spPr>
            <c:extLst>
              <c:ext xmlns:c16="http://schemas.microsoft.com/office/drawing/2014/chart" uri="{C3380CC4-5D6E-409C-BE32-E72D297353CC}">
                <c16:uniqueId val="{00000003-4B2A-4B0E-AE0E-61145294E093}"/>
              </c:ext>
            </c:extLst>
          </c:dPt>
          <c:dLbls>
            <c:dLbl>
              <c:idx val="0"/>
              <c:tx>
                <c:rich>
                  <a:bodyPr/>
                  <a:lstStyle/>
                  <a:p>
                    <a:r>
                      <a:rPr lang="en-US" sz="2000" b="1">
                        <a:solidFill>
                          <a:srgbClr val="000000"/>
                        </a:solidFill>
                        <a:latin typeface="+mn-lt"/>
                      </a:rPr>
                      <a:t>Yes (75%)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4B2A-4B0E-AE0E-61145294E093}"/>
                </c:ext>
              </c:extLst>
            </c:dLbl>
            <c:dLbl>
              <c:idx val="1"/>
              <c:tx>
                <c:rich>
                  <a:bodyPr/>
                  <a:lstStyle/>
                  <a:p>
                    <a:r>
                      <a:rPr lang="en-US" sz="2000" b="1">
                        <a:solidFill>
                          <a:srgbClr val="000000"/>
                        </a:solidFill>
                        <a:latin typeface="+mn-lt"/>
                      </a:rPr>
                      <a:t>No (25%)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4B2A-4B0E-AE0E-61145294E093}"/>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Sheet72!$A$1:$A$2</c:f>
              <c:strCache>
                <c:ptCount val="2"/>
                <c:pt idx="0">
                  <c:v>Yes</c:v>
                </c:pt>
                <c:pt idx="1">
                  <c:v>No</c:v>
                </c:pt>
              </c:strCache>
            </c:strRef>
          </c:cat>
          <c:val>
            <c:numRef>
              <c:f>Sheet72!$B$1:$B$2</c:f>
              <c:numCache>
                <c:formatCode>General</c:formatCode>
                <c:ptCount val="2"/>
                <c:pt idx="0">
                  <c:v>384</c:v>
                </c:pt>
                <c:pt idx="1">
                  <c:v>128</c:v>
                </c:pt>
              </c:numCache>
            </c:numRef>
          </c:val>
          <c:extLst>
            <c:ext xmlns:c16="http://schemas.microsoft.com/office/drawing/2014/chart" uri="{C3380CC4-5D6E-409C-BE32-E72D297353CC}">
              <c16:uniqueId val="{00000004-4B2A-4B0E-AE0E-61145294E093}"/>
            </c:ext>
          </c:extLst>
        </c:ser>
        <c:dLbls>
          <c:showLegendKey val="0"/>
          <c:showVal val="0"/>
          <c:showCatName val="0"/>
          <c:showSerName val="0"/>
          <c:showPercent val="0"/>
          <c:showBubbleSize val="0"/>
          <c:showLeaderLines val="1"/>
        </c:dLbls>
        <c:firstSliceAng val="0"/>
      </c:pieChart>
    </c:plotArea>
    <c:plotVisOnly val="1"/>
    <c:dispBlanksAs val="zero"/>
    <c:showDLblsOverMax val="1"/>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5"/>
              </a:solidFill>
            </c:spPr>
            <c:extLst>
              <c:ext xmlns:c16="http://schemas.microsoft.com/office/drawing/2014/chart" uri="{C3380CC4-5D6E-409C-BE32-E72D297353CC}">
                <c16:uniqueId val="{00000001-E453-4BD4-B8C7-BF8CFB771968}"/>
              </c:ext>
            </c:extLst>
          </c:dPt>
          <c:dPt>
            <c:idx val="1"/>
            <c:bubble3D val="0"/>
            <c:spPr>
              <a:solidFill>
                <a:schemeClr val="accent1"/>
              </a:solidFill>
            </c:spPr>
            <c:extLst>
              <c:ext xmlns:c16="http://schemas.microsoft.com/office/drawing/2014/chart" uri="{C3380CC4-5D6E-409C-BE32-E72D297353CC}">
                <c16:uniqueId val="{00000003-E453-4BD4-B8C7-BF8CFB771968}"/>
              </c:ext>
            </c:extLst>
          </c:dPt>
          <c:dLbls>
            <c:dLbl>
              <c:idx val="0"/>
              <c:tx>
                <c:rich>
                  <a:bodyPr/>
                  <a:lstStyle/>
                  <a:p>
                    <a:r>
                      <a:rPr lang="en-US" sz="1600" b="1">
                        <a:solidFill>
                          <a:srgbClr val="000000"/>
                        </a:solidFill>
                        <a:latin typeface="+mn-lt"/>
                      </a:rPr>
                      <a:t>Yes (49%)</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E453-4BD4-B8C7-BF8CFB771968}"/>
                </c:ext>
              </c:extLst>
            </c:dLbl>
            <c:dLbl>
              <c:idx val="1"/>
              <c:tx>
                <c:rich>
                  <a:bodyPr/>
                  <a:lstStyle/>
                  <a:p>
                    <a:r>
                      <a:rPr lang="en-US" sz="1600" b="1">
                        <a:solidFill>
                          <a:srgbClr val="000000"/>
                        </a:solidFill>
                        <a:latin typeface="+mn-lt"/>
                      </a:rPr>
                      <a:t>No (51%)</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E453-4BD4-B8C7-BF8CFB771968}"/>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'ACE 7 Verbal Abuse'!$A$1:$A$2</c:f>
              <c:strCache>
                <c:ptCount val="2"/>
                <c:pt idx="0">
                  <c:v>Yes</c:v>
                </c:pt>
                <c:pt idx="1">
                  <c:v>No</c:v>
                </c:pt>
              </c:strCache>
            </c:strRef>
          </c:cat>
          <c:val>
            <c:numRef>
              <c:f>'ACE 7 Verbal Abuse'!$B$1:$B$2</c:f>
              <c:numCache>
                <c:formatCode>General</c:formatCode>
                <c:ptCount val="2"/>
                <c:pt idx="0">
                  <c:v>248</c:v>
                </c:pt>
                <c:pt idx="1">
                  <c:v>263</c:v>
                </c:pt>
              </c:numCache>
            </c:numRef>
          </c:val>
          <c:extLst>
            <c:ext xmlns:c16="http://schemas.microsoft.com/office/drawing/2014/chart" uri="{C3380CC4-5D6E-409C-BE32-E72D297353CC}">
              <c16:uniqueId val="{00000004-E453-4BD4-B8C7-BF8CFB771968}"/>
            </c:ext>
          </c:extLst>
        </c:ser>
        <c:dLbls>
          <c:showLegendKey val="0"/>
          <c:showVal val="0"/>
          <c:showCatName val="0"/>
          <c:showSerName val="0"/>
          <c:showPercent val="0"/>
          <c:showBubbleSize val="0"/>
          <c:showLeaderLines val="1"/>
        </c:dLbls>
        <c:firstSliceAng val="0"/>
      </c:pieChart>
    </c:plotArea>
    <c:plotVisOnly val="1"/>
    <c:dispBlanksAs val="zero"/>
    <c:showDLblsOverMax val="1"/>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5"/>
              </a:solidFill>
            </c:spPr>
            <c:extLst>
              <c:ext xmlns:c16="http://schemas.microsoft.com/office/drawing/2014/chart" uri="{C3380CC4-5D6E-409C-BE32-E72D297353CC}">
                <c16:uniqueId val="{00000001-11AE-440F-92C2-1849EAE3DB54}"/>
              </c:ext>
            </c:extLst>
          </c:dPt>
          <c:dPt>
            <c:idx val="1"/>
            <c:bubble3D val="0"/>
            <c:spPr>
              <a:solidFill>
                <a:schemeClr val="accent1"/>
              </a:solidFill>
            </c:spPr>
            <c:extLst>
              <c:ext xmlns:c16="http://schemas.microsoft.com/office/drawing/2014/chart" uri="{C3380CC4-5D6E-409C-BE32-E72D297353CC}">
                <c16:uniqueId val="{00000003-11AE-440F-92C2-1849EAE3DB54}"/>
              </c:ext>
            </c:extLst>
          </c:dPt>
          <c:dLbls>
            <c:dLbl>
              <c:idx val="0"/>
              <c:tx>
                <c:rich>
                  <a:bodyPr/>
                  <a:lstStyle/>
                  <a:p>
                    <a:r>
                      <a:rPr lang="en-US" sz="2000" b="1">
                        <a:solidFill>
                          <a:srgbClr val="000000"/>
                        </a:solidFill>
                        <a:latin typeface="+mn-lt"/>
                      </a:rPr>
                      <a:t>Yes (38%)</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11AE-440F-92C2-1849EAE3DB54}"/>
                </c:ext>
              </c:extLst>
            </c:dLbl>
            <c:dLbl>
              <c:idx val="1"/>
              <c:tx>
                <c:rich>
                  <a:bodyPr/>
                  <a:lstStyle/>
                  <a:p>
                    <a:r>
                      <a:rPr lang="en-US" sz="2000" b="1">
                        <a:solidFill>
                          <a:srgbClr val="000000"/>
                        </a:solidFill>
                        <a:latin typeface="+mn-lt"/>
                      </a:rPr>
                      <a:t>No (62%)</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11AE-440F-92C2-1849EAE3DB54}"/>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'ACE 3 Mental Illness'!$A$1:$A$2</c:f>
              <c:strCache>
                <c:ptCount val="2"/>
                <c:pt idx="0">
                  <c:v>Yes</c:v>
                </c:pt>
                <c:pt idx="1">
                  <c:v>No</c:v>
                </c:pt>
              </c:strCache>
            </c:strRef>
          </c:cat>
          <c:val>
            <c:numRef>
              <c:f>'ACE 3 Mental Illness'!$B$1:$B$2</c:f>
              <c:numCache>
                <c:formatCode>General</c:formatCode>
                <c:ptCount val="2"/>
                <c:pt idx="0">
                  <c:v>194</c:v>
                </c:pt>
                <c:pt idx="1">
                  <c:v>316</c:v>
                </c:pt>
              </c:numCache>
            </c:numRef>
          </c:val>
          <c:extLst>
            <c:ext xmlns:c16="http://schemas.microsoft.com/office/drawing/2014/chart" uri="{C3380CC4-5D6E-409C-BE32-E72D297353CC}">
              <c16:uniqueId val="{00000004-11AE-440F-92C2-1849EAE3DB54}"/>
            </c:ext>
          </c:extLst>
        </c:ser>
        <c:dLbls>
          <c:showLegendKey val="0"/>
          <c:showVal val="0"/>
          <c:showCatName val="0"/>
          <c:showSerName val="0"/>
          <c:showPercent val="0"/>
          <c:showBubbleSize val="0"/>
          <c:showLeaderLines val="1"/>
        </c:dLbls>
        <c:firstSliceAng val="0"/>
      </c:pieChart>
    </c:plotArea>
    <c:plotVisOnly val="1"/>
    <c:dispBlanksAs val="zero"/>
    <c:showDLblsOverMax val="1"/>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5"/>
              </a:solidFill>
            </c:spPr>
            <c:extLst>
              <c:ext xmlns:c16="http://schemas.microsoft.com/office/drawing/2014/chart" uri="{C3380CC4-5D6E-409C-BE32-E72D297353CC}">
                <c16:uniqueId val="{00000001-99B5-4075-AE54-207B2E50171E}"/>
              </c:ext>
            </c:extLst>
          </c:dPt>
          <c:dPt>
            <c:idx val="1"/>
            <c:bubble3D val="0"/>
            <c:spPr>
              <a:solidFill>
                <a:schemeClr val="accent1"/>
              </a:solidFill>
            </c:spPr>
            <c:extLst>
              <c:ext xmlns:c16="http://schemas.microsoft.com/office/drawing/2014/chart" uri="{C3380CC4-5D6E-409C-BE32-E72D297353CC}">
                <c16:uniqueId val="{00000003-99B5-4075-AE54-207B2E50171E}"/>
              </c:ext>
            </c:extLst>
          </c:dPt>
          <c:dLbls>
            <c:dLbl>
              <c:idx val="0"/>
              <c:tx>
                <c:rich>
                  <a:bodyPr/>
                  <a:lstStyle/>
                  <a:p>
                    <a:r>
                      <a:rPr lang="en-US" sz="1600" b="1">
                        <a:solidFill>
                          <a:srgbClr val="000000"/>
                        </a:solidFill>
                        <a:latin typeface="+mn-lt"/>
                      </a:rPr>
                      <a:t>Yes (21%)</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99B5-4075-AE54-207B2E50171E}"/>
                </c:ext>
              </c:extLst>
            </c:dLbl>
            <c:dLbl>
              <c:idx val="1"/>
              <c:tx>
                <c:rich>
                  <a:bodyPr/>
                  <a:lstStyle/>
                  <a:p>
                    <a:r>
                      <a:rPr lang="en-US" sz="1600" b="1">
                        <a:solidFill>
                          <a:srgbClr val="000000"/>
                        </a:solidFill>
                        <a:latin typeface="+mn-lt"/>
                      </a:rPr>
                      <a:t>No (79%)</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99B5-4075-AE54-207B2E50171E}"/>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'Ace 9 Neglect'!$A$1:$A$2</c:f>
              <c:strCache>
                <c:ptCount val="2"/>
                <c:pt idx="0">
                  <c:v>Yes</c:v>
                </c:pt>
                <c:pt idx="1">
                  <c:v>No</c:v>
                </c:pt>
              </c:strCache>
            </c:strRef>
          </c:cat>
          <c:val>
            <c:numRef>
              <c:f>'Ace 9 Neglect'!$B$1:$B$2</c:f>
              <c:numCache>
                <c:formatCode>General</c:formatCode>
                <c:ptCount val="2"/>
                <c:pt idx="0">
                  <c:v>108</c:v>
                </c:pt>
                <c:pt idx="1">
                  <c:v>401</c:v>
                </c:pt>
              </c:numCache>
            </c:numRef>
          </c:val>
          <c:extLst>
            <c:ext xmlns:c16="http://schemas.microsoft.com/office/drawing/2014/chart" uri="{C3380CC4-5D6E-409C-BE32-E72D297353CC}">
              <c16:uniqueId val="{00000004-99B5-4075-AE54-207B2E50171E}"/>
            </c:ext>
          </c:extLst>
        </c:ser>
        <c:dLbls>
          <c:showLegendKey val="0"/>
          <c:showVal val="0"/>
          <c:showCatName val="0"/>
          <c:showSerName val="0"/>
          <c:showPercent val="0"/>
          <c:showBubbleSize val="0"/>
          <c:showLeaderLines val="1"/>
        </c:dLbls>
        <c:firstSliceAng val="0"/>
      </c:pieChart>
    </c:plotArea>
    <c:plotVisOnly val="1"/>
    <c:dispBlanksAs val="zero"/>
    <c:showDLblsOverMax val="1"/>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84C74-F01F-4660-BA42-B25E0FB316A1}" type="datetimeFigureOut">
              <a:rPr lang="en-US" smtClean="0"/>
              <a:t>2/27/2024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300CCA-2FF2-4AD5-951D-D975F1BBFAB1}" type="slidenum">
              <a:rPr lang="en-US" smtClean="0"/>
              <a:t>‹#›</a:t>
            </a:fld>
            <a:endParaRPr lang="en-US"/>
          </a:p>
        </p:txBody>
      </p:sp>
    </p:spTree>
    <p:extLst>
      <p:ext uri="{BB962C8B-B14F-4D97-AF65-F5344CB8AC3E}">
        <p14:creationId xmlns:p14="http://schemas.microsoft.com/office/powerpoint/2010/main" val="263196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300CCA-2FF2-4AD5-951D-D975F1BBFAB1}" type="slidenum">
              <a:rPr lang="en-US" smtClean="0"/>
              <a:t>1</a:t>
            </a:fld>
            <a:endParaRPr lang="en-US"/>
          </a:p>
        </p:txBody>
      </p:sp>
    </p:spTree>
    <p:extLst>
      <p:ext uri="{BB962C8B-B14F-4D97-AF65-F5344CB8AC3E}">
        <p14:creationId xmlns:p14="http://schemas.microsoft.com/office/powerpoint/2010/main" val="79056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11780" y="6135585"/>
            <a:ext cx="31866840" cy="13052213"/>
          </a:xfrm>
        </p:spPr>
        <p:txBody>
          <a:bodyPr anchor="b"/>
          <a:lstStyle>
            <a:lvl1pPr algn="ctr">
              <a:defRPr sz="24600"/>
            </a:lvl1pPr>
          </a:lstStyle>
          <a:p>
            <a:r>
              <a:rPr lang="en-US"/>
              <a:t>Click to edit Master title style</a:t>
            </a:r>
          </a:p>
        </p:txBody>
      </p:sp>
      <p:sp>
        <p:nvSpPr>
          <p:cNvPr id="3" name="Subtitle 2"/>
          <p:cNvSpPr>
            <a:spLocks noGrp="1"/>
          </p:cNvSpPr>
          <p:nvPr>
            <p:ph type="subTitle" idx="1"/>
          </p:nvPr>
        </p:nvSpPr>
        <p:spPr>
          <a:xfrm>
            <a:off x="4686300" y="19691141"/>
            <a:ext cx="28117800" cy="9051499"/>
          </a:xfrm>
        </p:spPr>
        <p:txBody>
          <a:bodyPr/>
          <a:lstStyle>
            <a:lvl1pPr marL="0" indent="0" algn="ctr">
              <a:buNone/>
              <a:defRPr sz="9840"/>
            </a:lvl1pPr>
            <a:lvl2pPr marL="1874520" indent="0" algn="ctr">
              <a:buNone/>
              <a:defRPr sz="8200"/>
            </a:lvl2pPr>
            <a:lvl3pPr marL="3749040" indent="0" algn="ctr">
              <a:buNone/>
              <a:defRPr sz="7380"/>
            </a:lvl3pPr>
            <a:lvl4pPr marL="5623560" indent="0" algn="ctr">
              <a:buNone/>
              <a:defRPr sz="6560"/>
            </a:lvl4pPr>
            <a:lvl5pPr marL="7498080" indent="0" algn="ctr">
              <a:buNone/>
              <a:defRPr sz="6560"/>
            </a:lvl5pPr>
            <a:lvl6pPr marL="9372600" indent="0" algn="ctr">
              <a:buNone/>
              <a:defRPr sz="6560"/>
            </a:lvl6pPr>
            <a:lvl7pPr marL="11247120" indent="0" algn="ctr">
              <a:buNone/>
              <a:defRPr sz="6560"/>
            </a:lvl7pPr>
            <a:lvl8pPr marL="13121640" indent="0" algn="ctr">
              <a:buNone/>
              <a:defRPr sz="6560"/>
            </a:lvl8pPr>
            <a:lvl9pPr marL="14996160" indent="0" algn="ctr">
              <a:buNone/>
              <a:defRPr sz="6560"/>
            </a:lvl9pPr>
          </a:lstStyle>
          <a:p>
            <a:r>
              <a:rPr lang="en-US"/>
              <a:t>Click to edit Master subtitle style</a:t>
            </a:r>
          </a:p>
        </p:txBody>
      </p:sp>
      <p:sp>
        <p:nvSpPr>
          <p:cNvPr id="4" name="Date Placeholder 3"/>
          <p:cNvSpPr>
            <a:spLocks noGrp="1"/>
          </p:cNvSpPr>
          <p:nvPr>
            <p:ph type="dt" sz="half" idx="10"/>
          </p:nvPr>
        </p:nvSpPr>
        <p:spPr/>
        <p:txBody>
          <a:bodyPr/>
          <a:lstStyle/>
          <a:p>
            <a:fld id="{30D23B9B-B85B-4984-A0F1-976863688720}"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198628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D23B9B-B85B-4984-A0F1-976863688720}"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3563618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829069" y="1996017"/>
            <a:ext cx="8083868" cy="3177138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7467" y="1996017"/>
            <a:ext cx="23782973" cy="317713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D23B9B-B85B-4984-A0F1-976863688720}"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168754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D23B9B-B85B-4984-A0F1-976863688720}"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225101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7941" y="9346576"/>
            <a:ext cx="32335470" cy="15594962"/>
          </a:xfrm>
        </p:spPr>
        <p:txBody>
          <a:bodyPr anchor="b"/>
          <a:lstStyle>
            <a:lvl1pPr>
              <a:defRPr sz="24600"/>
            </a:lvl1pPr>
          </a:lstStyle>
          <a:p>
            <a:r>
              <a:rPr lang="en-US"/>
              <a:t>Click to edit Master title style</a:t>
            </a:r>
          </a:p>
        </p:txBody>
      </p:sp>
      <p:sp>
        <p:nvSpPr>
          <p:cNvPr id="3" name="Text Placeholder 2"/>
          <p:cNvSpPr>
            <a:spLocks noGrp="1"/>
          </p:cNvSpPr>
          <p:nvPr>
            <p:ph type="body" idx="1"/>
          </p:nvPr>
        </p:nvSpPr>
        <p:spPr>
          <a:xfrm>
            <a:off x="2557941" y="25089073"/>
            <a:ext cx="32335470" cy="8201022"/>
          </a:xfrm>
        </p:spPr>
        <p:txBody>
          <a:bodyPr/>
          <a:lstStyle>
            <a:lvl1pPr marL="0" indent="0">
              <a:buNone/>
              <a:defRPr sz="9840">
                <a:solidFill>
                  <a:schemeClr val="tx1"/>
                </a:solidFill>
              </a:defRPr>
            </a:lvl1pPr>
            <a:lvl2pPr marL="1874520" indent="0">
              <a:buNone/>
              <a:defRPr sz="8200">
                <a:solidFill>
                  <a:schemeClr val="tx1">
                    <a:tint val="75000"/>
                  </a:schemeClr>
                </a:solidFill>
              </a:defRPr>
            </a:lvl2pPr>
            <a:lvl3pPr marL="3749040" indent="0">
              <a:buNone/>
              <a:defRPr sz="7380">
                <a:solidFill>
                  <a:schemeClr val="tx1">
                    <a:tint val="75000"/>
                  </a:schemeClr>
                </a:solidFill>
              </a:defRPr>
            </a:lvl3pPr>
            <a:lvl4pPr marL="5623560" indent="0">
              <a:buNone/>
              <a:defRPr sz="6560">
                <a:solidFill>
                  <a:schemeClr val="tx1">
                    <a:tint val="75000"/>
                  </a:schemeClr>
                </a:solidFill>
              </a:defRPr>
            </a:lvl4pPr>
            <a:lvl5pPr marL="7498080" indent="0">
              <a:buNone/>
              <a:defRPr sz="6560">
                <a:solidFill>
                  <a:schemeClr val="tx1">
                    <a:tint val="75000"/>
                  </a:schemeClr>
                </a:solidFill>
              </a:defRPr>
            </a:lvl5pPr>
            <a:lvl6pPr marL="9372600" indent="0">
              <a:buNone/>
              <a:defRPr sz="6560">
                <a:solidFill>
                  <a:schemeClr val="tx1">
                    <a:tint val="75000"/>
                  </a:schemeClr>
                </a:solidFill>
              </a:defRPr>
            </a:lvl6pPr>
            <a:lvl7pPr marL="11247120" indent="0">
              <a:buNone/>
              <a:defRPr sz="6560">
                <a:solidFill>
                  <a:schemeClr val="tx1">
                    <a:tint val="75000"/>
                  </a:schemeClr>
                </a:solidFill>
              </a:defRPr>
            </a:lvl7pPr>
            <a:lvl8pPr marL="13121640" indent="0">
              <a:buNone/>
              <a:defRPr sz="6560">
                <a:solidFill>
                  <a:schemeClr val="tx1">
                    <a:tint val="75000"/>
                  </a:schemeClr>
                </a:solidFill>
              </a:defRPr>
            </a:lvl8pPr>
            <a:lvl9pPr marL="14996160" indent="0">
              <a:buNone/>
              <a:defRPr sz="65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D23B9B-B85B-4984-A0F1-976863688720}"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318170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7465" y="9980084"/>
            <a:ext cx="15933420" cy="23787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979515" y="9980084"/>
            <a:ext cx="15933420" cy="23787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D23B9B-B85B-4984-A0F1-976863688720}"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32721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82348" y="1996025"/>
            <a:ext cx="32335470" cy="7246411"/>
          </a:xfrm>
        </p:spPr>
        <p:txBody>
          <a:bodyPr/>
          <a:lstStyle/>
          <a:p>
            <a:r>
              <a:rPr lang="en-US"/>
              <a:t>Click to edit Master title style</a:t>
            </a:r>
          </a:p>
        </p:txBody>
      </p:sp>
      <p:sp>
        <p:nvSpPr>
          <p:cNvPr id="3" name="Text Placeholder 2"/>
          <p:cNvSpPr>
            <a:spLocks noGrp="1"/>
          </p:cNvSpPr>
          <p:nvPr>
            <p:ph type="body" idx="1"/>
          </p:nvPr>
        </p:nvSpPr>
        <p:spPr>
          <a:xfrm>
            <a:off x="2582352" y="9190358"/>
            <a:ext cx="15860194" cy="4504052"/>
          </a:xfrm>
        </p:spPr>
        <p:txBody>
          <a:bodyPr anchor="b"/>
          <a:lstStyle>
            <a:lvl1pPr marL="0" indent="0">
              <a:buNone/>
              <a:defRPr sz="9840" b="1"/>
            </a:lvl1pPr>
            <a:lvl2pPr marL="1874520" indent="0">
              <a:buNone/>
              <a:defRPr sz="8200" b="1"/>
            </a:lvl2pPr>
            <a:lvl3pPr marL="3749040" indent="0">
              <a:buNone/>
              <a:defRPr sz="7380" b="1"/>
            </a:lvl3pPr>
            <a:lvl4pPr marL="5623560" indent="0">
              <a:buNone/>
              <a:defRPr sz="6560" b="1"/>
            </a:lvl4pPr>
            <a:lvl5pPr marL="7498080" indent="0">
              <a:buNone/>
              <a:defRPr sz="6560" b="1"/>
            </a:lvl5pPr>
            <a:lvl6pPr marL="9372600" indent="0">
              <a:buNone/>
              <a:defRPr sz="6560" b="1"/>
            </a:lvl6pPr>
            <a:lvl7pPr marL="11247120" indent="0">
              <a:buNone/>
              <a:defRPr sz="6560" b="1"/>
            </a:lvl7pPr>
            <a:lvl8pPr marL="13121640" indent="0">
              <a:buNone/>
              <a:defRPr sz="6560" b="1"/>
            </a:lvl8pPr>
            <a:lvl9pPr marL="14996160" indent="0">
              <a:buNone/>
              <a:defRPr sz="6560" b="1"/>
            </a:lvl9pPr>
          </a:lstStyle>
          <a:p>
            <a:pPr lvl="0"/>
            <a:r>
              <a:rPr lang="en-US"/>
              <a:t>Click to edit Master text styles</a:t>
            </a:r>
          </a:p>
        </p:txBody>
      </p:sp>
      <p:sp>
        <p:nvSpPr>
          <p:cNvPr id="4" name="Content Placeholder 3"/>
          <p:cNvSpPr>
            <a:spLocks noGrp="1"/>
          </p:cNvSpPr>
          <p:nvPr>
            <p:ph sz="half" idx="2"/>
          </p:nvPr>
        </p:nvSpPr>
        <p:spPr>
          <a:xfrm>
            <a:off x="2582352" y="13694410"/>
            <a:ext cx="15860194" cy="20142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979517" y="9190358"/>
            <a:ext cx="15938303" cy="4504052"/>
          </a:xfrm>
        </p:spPr>
        <p:txBody>
          <a:bodyPr anchor="b"/>
          <a:lstStyle>
            <a:lvl1pPr marL="0" indent="0">
              <a:buNone/>
              <a:defRPr sz="9840" b="1"/>
            </a:lvl1pPr>
            <a:lvl2pPr marL="1874520" indent="0">
              <a:buNone/>
              <a:defRPr sz="8200" b="1"/>
            </a:lvl2pPr>
            <a:lvl3pPr marL="3749040" indent="0">
              <a:buNone/>
              <a:defRPr sz="7380" b="1"/>
            </a:lvl3pPr>
            <a:lvl4pPr marL="5623560" indent="0">
              <a:buNone/>
              <a:defRPr sz="6560" b="1"/>
            </a:lvl4pPr>
            <a:lvl5pPr marL="7498080" indent="0">
              <a:buNone/>
              <a:defRPr sz="6560" b="1"/>
            </a:lvl5pPr>
            <a:lvl6pPr marL="9372600" indent="0">
              <a:buNone/>
              <a:defRPr sz="6560" b="1"/>
            </a:lvl6pPr>
            <a:lvl7pPr marL="11247120" indent="0">
              <a:buNone/>
              <a:defRPr sz="6560" b="1"/>
            </a:lvl7pPr>
            <a:lvl8pPr marL="13121640" indent="0">
              <a:buNone/>
              <a:defRPr sz="6560" b="1"/>
            </a:lvl8pPr>
            <a:lvl9pPr marL="14996160" indent="0">
              <a:buNone/>
              <a:defRPr sz="6560" b="1"/>
            </a:lvl9pPr>
          </a:lstStyle>
          <a:p>
            <a:pPr lvl="0"/>
            <a:r>
              <a:rPr lang="en-US"/>
              <a:t>Click to edit Master text styles</a:t>
            </a:r>
          </a:p>
        </p:txBody>
      </p:sp>
      <p:sp>
        <p:nvSpPr>
          <p:cNvPr id="6" name="Content Placeholder 5"/>
          <p:cNvSpPr>
            <a:spLocks noGrp="1"/>
          </p:cNvSpPr>
          <p:nvPr>
            <p:ph sz="quarter" idx="4"/>
          </p:nvPr>
        </p:nvSpPr>
        <p:spPr>
          <a:xfrm>
            <a:off x="18979517" y="13694410"/>
            <a:ext cx="15938303" cy="20142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D23B9B-B85B-4984-A0F1-976863688720}" type="datetimeFigureOut">
              <a:rPr lang="en-US" smtClean="0"/>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102966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D23B9B-B85B-4984-A0F1-976863688720}" type="datetimeFigureOut">
              <a:rPr lang="en-US" smtClean="0"/>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313299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23B9B-B85B-4984-A0F1-976863688720}" type="datetimeFigureOut">
              <a:rPr lang="en-US" smtClean="0"/>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323048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2348" y="2499360"/>
            <a:ext cx="12091630" cy="8747760"/>
          </a:xfrm>
        </p:spPr>
        <p:txBody>
          <a:bodyPr anchor="b"/>
          <a:lstStyle>
            <a:lvl1pPr>
              <a:defRPr sz="13120"/>
            </a:lvl1pPr>
          </a:lstStyle>
          <a:p>
            <a:r>
              <a:rPr lang="en-US"/>
              <a:t>Click to edit Master title style</a:t>
            </a:r>
          </a:p>
        </p:txBody>
      </p:sp>
      <p:sp>
        <p:nvSpPr>
          <p:cNvPr id="3" name="Content Placeholder 2"/>
          <p:cNvSpPr>
            <a:spLocks noGrp="1"/>
          </p:cNvSpPr>
          <p:nvPr>
            <p:ph idx="1"/>
          </p:nvPr>
        </p:nvSpPr>
        <p:spPr>
          <a:xfrm>
            <a:off x="15938303" y="5397932"/>
            <a:ext cx="18979515" cy="26642483"/>
          </a:xfrm>
        </p:spPr>
        <p:txBody>
          <a:bodyPr/>
          <a:lstStyle>
            <a:lvl1pPr>
              <a:defRPr sz="13120"/>
            </a:lvl1pPr>
            <a:lvl2pPr>
              <a:defRPr sz="11480"/>
            </a:lvl2pPr>
            <a:lvl3pPr>
              <a:defRPr sz="984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2348" y="11247120"/>
            <a:ext cx="12091630" cy="20836681"/>
          </a:xfrm>
        </p:spPr>
        <p:txBody>
          <a:bodyPr/>
          <a:lstStyle>
            <a:lvl1pPr marL="0" indent="0">
              <a:buNone/>
              <a:defRPr sz="6560"/>
            </a:lvl1pPr>
            <a:lvl2pPr marL="1874520" indent="0">
              <a:buNone/>
              <a:defRPr sz="5740"/>
            </a:lvl2pPr>
            <a:lvl3pPr marL="3749040" indent="0">
              <a:buNone/>
              <a:defRPr sz="4920"/>
            </a:lvl3pPr>
            <a:lvl4pPr marL="5623560" indent="0">
              <a:buNone/>
              <a:defRPr sz="4100"/>
            </a:lvl4pPr>
            <a:lvl5pPr marL="7498080" indent="0">
              <a:buNone/>
              <a:defRPr sz="4100"/>
            </a:lvl5pPr>
            <a:lvl6pPr marL="9372600" indent="0">
              <a:buNone/>
              <a:defRPr sz="4100"/>
            </a:lvl6pPr>
            <a:lvl7pPr marL="11247120" indent="0">
              <a:buNone/>
              <a:defRPr sz="4100"/>
            </a:lvl7pPr>
            <a:lvl8pPr marL="13121640" indent="0">
              <a:buNone/>
              <a:defRPr sz="4100"/>
            </a:lvl8pPr>
            <a:lvl9pPr marL="1499616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30D23B9B-B85B-4984-A0F1-976863688720}"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197586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2348" y="2499360"/>
            <a:ext cx="12091630" cy="8747760"/>
          </a:xfrm>
        </p:spPr>
        <p:txBody>
          <a:bodyPr anchor="b"/>
          <a:lstStyle>
            <a:lvl1pPr>
              <a:defRPr sz="13120"/>
            </a:lvl1pPr>
          </a:lstStyle>
          <a:p>
            <a:r>
              <a:rPr lang="en-US"/>
              <a:t>Click to edit Master title style</a:t>
            </a:r>
          </a:p>
        </p:txBody>
      </p:sp>
      <p:sp>
        <p:nvSpPr>
          <p:cNvPr id="3" name="Picture Placeholder 2"/>
          <p:cNvSpPr>
            <a:spLocks noGrp="1" noChangeAspect="1"/>
          </p:cNvSpPr>
          <p:nvPr>
            <p:ph type="pic" idx="1"/>
          </p:nvPr>
        </p:nvSpPr>
        <p:spPr>
          <a:xfrm>
            <a:off x="15938303" y="5397932"/>
            <a:ext cx="18979515" cy="26642483"/>
          </a:xfrm>
        </p:spPr>
        <p:txBody>
          <a:bodyPr anchor="t"/>
          <a:lstStyle>
            <a:lvl1pPr marL="0" indent="0">
              <a:buNone/>
              <a:defRPr sz="13120"/>
            </a:lvl1pPr>
            <a:lvl2pPr marL="1874520" indent="0">
              <a:buNone/>
              <a:defRPr sz="11480"/>
            </a:lvl2pPr>
            <a:lvl3pPr marL="3749040" indent="0">
              <a:buNone/>
              <a:defRPr sz="9840"/>
            </a:lvl3pPr>
            <a:lvl4pPr marL="5623560" indent="0">
              <a:buNone/>
              <a:defRPr sz="8200"/>
            </a:lvl4pPr>
            <a:lvl5pPr marL="7498080" indent="0">
              <a:buNone/>
              <a:defRPr sz="8200"/>
            </a:lvl5pPr>
            <a:lvl6pPr marL="9372600" indent="0">
              <a:buNone/>
              <a:defRPr sz="8200"/>
            </a:lvl6pPr>
            <a:lvl7pPr marL="11247120" indent="0">
              <a:buNone/>
              <a:defRPr sz="8200"/>
            </a:lvl7pPr>
            <a:lvl8pPr marL="13121640" indent="0">
              <a:buNone/>
              <a:defRPr sz="8200"/>
            </a:lvl8pPr>
            <a:lvl9pPr marL="14996160" indent="0">
              <a:buNone/>
              <a:defRPr sz="8200"/>
            </a:lvl9pPr>
          </a:lstStyle>
          <a:p>
            <a:r>
              <a:rPr lang="en-US"/>
              <a:t>Click icon to add picture</a:t>
            </a:r>
          </a:p>
        </p:txBody>
      </p:sp>
      <p:sp>
        <p:nvSpPr>
          <p:cNvPr id="4" name="Text Placeholder 3"/>
          <p:cNvSpPr>
            <a:spLocks noGrp="1"/>
          </p:cNvSpPr>
          <p:nvPr>
            <p:ph type="body" sz="half" idx="2"/>
          </p:nvPr>
        </p:nvSpPr>
        <p:spPr>
          <a:xfrm>
            <a:off x="2582348" y="11247120"/>
            <a:ext cx="12091630" cy="20836681"/>
          </a:xfrm>
        </p:spPr>
        <p:txBody>
          <a:bodyPr/>
          <a:lstStyle>
            <a:lvl1pPr marL="0" indent="0">
              <a:buNone/>
              <a:defRPr sz="6560"/>
            </a:lvl1pPr>
            <a:lvl2pPr marL="1874520" indent="0">
              <a:buNone/>
              <a:defRPr sz="5740"/>
            </a:lvl2pPr>
            <a:lvl3pPr marL="3749040" indent="0">
              <a:buNone/>
              <a:defRPr sz="4920"/>
            </a:lvl3pPr>
            <a:lvl4pPr marL="5623560" indent="0">
              <a:buNone/>
              <a:defRPr sz="4100"/>
            </a:lvl4pPr>
            <a:lvl5pPr marL="7498080" indent="0">
              <a:buNone/>
              <a:defRPr sz="4100"/>
            </a:lvl5pPr>
            <a:lvl6pPr marL="9372600" indent="0">
              <a:buNone/>
              <a:defRPr sz="4100"/>
            </a:lvl6pPr>
            <a:lvl7pPr marL="11247120" indent="0">
              <a:buNone/>
              <a:defRPr sz="4100"/>
            </a:lvl7pPr>
            <a:lvl8pPr marL="13121640" indent="0">
              <a:buNone/>
              <a:defRPr sz="4100"/>
            </a:lvl8pPr>
            <a:lvl9pPr marL="1499616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30D23B9B-B85B-4984-A0F1-976863688720}"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7AA63-BF1C-4B89-B4F8-797BD4780199}" type="slidenum">
              <a:rPr lang="en-US" smtClean="0"/>
              <a:t>‹#›</a:t>
            </a:fld>
            <a:endParaRPr lang="en-US"/>
          </a:p>
        </p:txBody>
      </p:sp>
    </p:spTree>
    <p:extLst>
      <p:ext uri="{BB962C8B-B14F-4D97-AF65-F5344CB8AC3E}">
        <p14:creationId xmlns:p14="http://schemas.microsoft.com/office/powerpoint/2010/main" val="981049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7465" y="1996025"/>
            <a:ext cx="32335470" cy="724641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77465" y="9980084"/>
            <a:ext cx="32335470" cy="237873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77465" y="34748055"/>
            <a:ext cx="8435340" cy="1996017"/>
          </a:xfrm>
          <a:prstGeom prst="rect">
            <a:avLst/>
          </a:prstGeom>
        </p:spPr>
        <p:txBody>
          <a:bodyPr vert="horz" lIns="91440" tIns="45720" rIns="91440" bIns="45720" rtlCol="0" anchor="ctr"/>
          <a:lstStyle>
            <a:lvl1pPr algn="l">
              <a:defRPr sz="4920">
                <a:solidFill>
                  <a:schemeClr val="tx1">
                    <a:tint val="75000"/>
                  </a:schemeClr>
                </a:solidFill>
              </a:defRPr>
            </a:lvl1pPr>
          </a:lstStyle>
          <a:p>
            <a:fld id="{30D23B9B-B85B-4984-A0F1-976863688720}" type="datetimeFigureOut">
              <a:rPr lang="en-US" smtClean="0"/>
              <a:t>2/27/2024</a:t>
            </a:fld>
            <a:endParaRPr lang="en-US"/>
          </a:p>
        </p:txBody>
      </p:sp>
      <p:sp>
        <p:nvSpPr>
          <p:cNvPr id="5" name="Footer Placeholder 4"/>
          <p:cNvSpPr>
            <a:spLocks noGrp="1"/>
          </p:cNvSpPr>
          <p:nvPr>
            <p:ph type="ftr" sz="quarter" idx="3"/>
          </p:nvPr>
        </p:nvSpPr>
        <p:spPr>
          <a:xfrm>
            <a:off x="12418695" y="34748055"/>
            <a:ext cx="12653010" cy="1996017"/>
          </a:xfrm>
          <a:prstGeom prst="rect">
            <a:avLst/>
          </a:prstGeom>
        </p:spPr>
        <p:txBody>
          <a:bodyPr vert="horz" lIns="91440" tIns="45720" rIns="91440" bIns="45720" rtlCol="0" anchor="ctr"/>
          <a:lstStyle>
            <a:lvl1pPr algn="ctr">
              <a:defRPr sz="49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477595" y="34748055"/>
            <a:ext cx="8435340" cy="1996017"/>
          </a:xfrm>
          <a:prstGeom prst="rect">
            <a:avLst/>
          </a:prstGeom>
        </p:spPr>
        <p:txBody>
          <a:bodyPr vert="horz" lIns="91440" tIns="45720" rIns="91440" bIns="45720" rtlCol="0" anchor="ctr"/>
          <a:lstStyle>
            <a:lvl1pPr algn="r">
              <a:defRPr sz="4920">
                <a:solidFill>
                  <a:schemeClr val="tx1">
                    <a:tint val="75000"/>
                  </a:schemeClr>
                </a:solidFill>
              </a:defRPr>
            </a:lvl1pPr>
          </a:lstStyle>
          <a:p>
            <a:fld id="{10D7AA63-BF1C-4B89-B4F8-797BD4780199}" type="slidenum">
              <a:rPr lang="en-US" smtClean="0"/>
              <a:t>‹#›</a:t>
            </a:fld>
            <a:endParaRPr lang="en-US"/>
          </a:p>
        </p:txBody>
      </p:sp>
    </p:spTree>
    <p:extLst>
      <p:ext uri="{BB962C8B-B14F-4D97-AF65-F5344CB8AC3E}">
        <p14:creationId xmlns:p14="http://schemas.microsoft.com/office/powerpoint/2010/main" val="162130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749040" rtl="0" eaLnBrk="1" latinLnBrk="0" hangingPunct="1">
        <a:lnSpc>
          <a:spcPct val="90000"/>
        </a:lnSpc>
        <a:spcBef>
          <a:spcPct val="0"/>
        </a:spcBef>
        <a:buNone/>
        <a:defRPr sz="18040" kern="1200">
          <a:solidFill>
            <a:schemeClr val="tx1"/>
          </a:solidFill>
          <a:latin typeface="+mj-lt"/>
          <a:ea typeface="+mj-ea"/>
          <a:cs typeface="+mj-cs"/>
        </a:defRPr>
      </a:lvl1pPr>
    </p:titleStyle>
    <p:bodyStyle>
      <a:lvl1pPr marL="937260" indent="-937260" algn="l" defTabSz="3749040" rtl="0" eaLnBrk="1" latinLnBrk="0" hangingPunct="1">
        <a:lnSpc>
          <a:spcPct val="90000"/>
        </a:lnSpc>
        <a:spcBef>
          <a:spcPts val="4100"/>
        </a:spcBef>
        <a:buFont typeface="Arial" panose="020B0604020202020204" pitchFamily="34" charset="0"/>
        <a:buChar char="•"/>
        <a:defRPr sz="11480" kern="1200">
          <a:solidFill>
            <a:schemeClr val="tx1"/>
          </a:solidFill>
          <a:latin typeface="+mn-lt"/>
          <a:ea typeface="+mn-ea"/>
          <a:cs typeface="+mn-cs"/>
        </a:defRPr>
      </a:lvl1pPr>
      <a:lvl2pPr marL="2811780" indent="-937260" algn="l" defTabSz="3749040" rtl="0" eaLnBrk="1" latinLnBrk="0" hangingPunct="1">
        <a:lnSpc>
          <a:spcPct val="90000"/>
        </a:lnSpc>
        <a:spcBef>
          <a:spcPts val="2050"/>
        </a:spcBef>
        <a:buFont typeface="Arial" panose="020B0604020202020204" pitchFamily="34" charset="0"/>
        <a:buChar char="•"/>
        <a:defRPr sz="9840" kern="1200">
          <a:solidFill>
            <a:schemeClr val="tx1"/>
          </a:solidFill>
          <a:latin typeface="+mn-lt"/>
          <a:ea typeface="+mn-ea"/>
          <a:cs typeface="+mn-cs"/>
        </a:defRPr>
      </a:lvl2pPr>
      <a:lvl3pPr marL="4686300" indent="-937260" algn="l" defTabSz="3749040" rtl="0" eaLnBrk="1" latinLnBrk="0" hangingPunct="1">
        <a:lnSpc>
          <a:spcPct val="90000"/>
        </a:lnSpc>
        <a:spcBef>
          <a:spcPts val="2050"/>
        </a:spcBef>
        <a:buFont typeface="Arial" panose="020B0604020202020204" pitchFamily="34" charset="0"/>
        <a:buChar char="•"/>
        <a:defRPr sz="8200" kern="1200">
          <a:solidFill>
            <a:schemeClr val="tx1"/>
          </a:solidFill>
          <a:latin typeface="+mn-lt"/>
          <a:ea typeface="+mn-ea"/>
          <a:cs typeface="+mn-cs"/>
        </a:defRPr>
      </a:lvl3pPr>
      <a:lvl4pPr marL="656082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4pPr>
      <a:lvl5pPr marL="843534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5pPr>
      <a:lvl6pPr marL="1030986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6pPr>
      <a:lvl7pPr marL="1218438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7pPr>
      <a:lvl8pPr marL="1405890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8pPr>
      <a:lvl9pPr marL="15933420" indent="-937260" algn="l" defTabSz="3749040" rtl="0" eaLnBrk="1" latinLnBrk="0" hangingPunct="1">
        <a:lnSpc>
          <a:spcPct val="90000"/>
        </a:lnSpc>
        <a:spcBef>
          <a:spcPts val="2050"/>
        </a:spcBef>
        <a:buFont typeface="Arial" panose="020B0604020202020204" pitchFamily="34" charset="0"/>
        <a:buChar char="•"/>
        <a:defRPr sz="7380" kern="1200">
          <a:solidFill>
            <a:schemeClr val="tx1"/>
          </a:solidFill>
          <a:latin typeface="+mn-lt"/>
          <a:ea typeface="+mn-ea"/>
          <a:cs typeface="+mn-cs"/>
        </a:defRPr>
      </a:lvl9pPr>
    </p:bodyStyle>
    <p:otherStyle>
      <a:defPPr>
        <a:defRPr lang="en-US"/>
      </a:defPPr>
      <a:lvl1pPr marL="0" algn="l" defTabSz="3749040" rtl="0" eaLnBrk="1" latinLnBrk="0" hangingPunct="1">
        <a:defRPr sz="7380" kern="1200">
          <a:solidFill>
            <a:schemeClr val="tx1"/>
          </a:solidFill>
          <a:latin typeface="+mn-lt"/>
          <a:ea typeface="+mn-ea"/>
          <a:cs typeface="+mn-cs"/>
        </a:defRPr>
      </a:lvl1pPr>
      <a:lvl2pPr marL="1874520" algn="l" defTabSz="3749040" rtl="0" eaLnBrk="1" latinLnBrk="0" hangingPunct="1">
        <a:defRPr sz="7380" kern="1200">
          <a:solidFill>
            <a:schemeClr val="tx1"/>
          </a:solidFill>
          <a:latin typeface="+mn-lt"/>
          <a:ea typeface="+mn-ea"/>
          <a:cs typeface="+mn-cs"/>
        </a:defRPr>
      </a:lvl2pPr>
      <a:lvl3pPr marL="3749040" algn="l" defTabSz="3749040" rtl="0" eaLnBrk="1" latinLnBrk="0" hangingPunct="1">
        <a:defRPr sz="7380" kern="1200">
          <a:solidFill>
            <a:schemeClr val="tx1"/>
          </a:solidFill>
          <a:latin typeface="+mn-lt"/>
          <a:ea typeface="+mn-ea"/>
          <a:cs typeface="+mn-cs"/>
        </a:defRPr>
      </a:lvl3pPr>
      <a:lvl4pPr marL="5623560" algn="l" defTabSz="3749040" rtl="0" eaLnBrk="1" latinLnBrk="0" hangingPunct="1">
        <a:defRPr sz="7380" kern="1200">
          <a:solidFill>
            <a:schemeClr val="tx1"/>
          </a:solidFill>
          <a:latin typeface="+mn-lt"/>
          <a:ea typeface="+mn-ea"/>
          <a:cs typeface="+mn-cs"/>
        </a:defRPr>
      </a:lvl4pPr>
      <a:lvl5pPr marL="7498080" algn="l" defTabSz="3749040" rtl="0" eaLnBrk="1" latinLnBrk="0" hangingPunct="1">
        <a:defRPr sz="7380" kern="1200">
          <a:solidFill>
            <a:schemeClr val="tx1"/>
          </a:solidFill>
          <a:latin typeface="+mn-lt"/>
          <a:ea typeface="+mn-ea"/>
          <a:cs typeface="+mn-cs"/>
        </a:defRPr>
      </a:lvl5pPr>
      <a:lvl6pPr marL="9372600" algn="l" defTabSz="3749040" rtl="0" eaLnBrk="1" latinLnBrk="0" hangingPunct="1">
        <a:defRPr sz="7380" kern="1200">
          <a:solidFill>
            <a:schemeClr val="tx1"/>
          </a:solidFill>
          <a:latin typeface="+mn-lt"/>
          <a:ea typeface="+mn-ea"/>
          <a:cs typeface="+mn-cs"/>
        </a:defRPr>
      </a:lvl6pPr>
      <a:lvl7pPr marL="11247120" algn="l" defTabSz="3749040" rtl="0" eaLnBrk="1" latinLnBrk="0" hangingPunct="1">
        <a:defRPr sz="7380" kern="1200">
          <a:solidFill>
            <a:schemeClr val="tx1"/>
          </a:solidFill>
          <a:latin typeface="+mn-lt"/>
          <a:ea typeface="+mn-ea"/>
          <a:cs typeface="+mn-cs"/>
        </a:defRPr>
      </a:lvl7pPr>
      <a:lvl8pPr marL="13121640" algn="l" defTabSz="3749040" rtl="0" eaLnBrk="1" latinLnBrk="0" hangingPunct="1">
        <a:defRPr sz="7380" kern="1200">
          <a:solidFill>
            <a:schemeClr val="tx1"/>
          </a:solidFill>
          <a:latin typeface="+mn-lt"/>
          <a:ea typeface="+mn-ea"/>
          <a:cs typeface="+mn-cs"/>
        </a:defRPr>
      </a:lvl8pPr>
      <a:lvl9pPr marL="14996160" algn="l" defTabSz="3749040" rtl="0" eaLnBrk="1" latinLnBrk="0" hangingPunct="1">
        <a:defRPr sz="73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hyperlink" Target="https://www.cdc.gov/" TargetMode="External"/><Relationship Id="rId4" Type="http://schemas.openxmlformats.org/officeDocument/2006/relationships/image" Target="../media/image2.jpeg"/><Relationship Id="rId9"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93CAB6F-4CEC-0D4B-31AE-082B98438790}"/>
              </a:ext>
            </a:extLst>
          </p:cNvPr>
          <p:cNvSpPr txBox="1"/>
          <p:nvPr/>
        </p:nvSpPr>
        <p:spPr>
          <a:xfrm>
            <a:off x="11972" y="0"/>
            <a:ext cx="37493581" cy="5664735"/>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 name="Picture 1" descr="A logo of a company&#10;&#10;Description automatically generated">
            <a:extLst>
              <a:ext uri="{FF2B5EF4-FFF2-40B4-BE49-F238E27FC236}">
                <a16:creationId xmlns:a16="http://schemas.microsoft.com/office/drawing/2014/main" id="{8F23915A-28A3-4F51-8106-B176BF789256}"/>
              </a:ext>
            </a:extLst>
          </p:cNvPr>
          <p:cNvPicPr>
            <a:picLocks noChangeAspect="1"/>
          </p:cNvPicPr>
          <p:nvPr/>
        </p:nvPicPr>
        <p:blipFill>
          <a:blip r:embed="rId3"/>
          <a:stretch>
            <a:fillRect/>
          </a:stretch>
        </p:blipFill>
        <p:spPr>
          <a:xfrm>
            <a:off x="257637" y="242495"/>
            <a:ext cx="4015921" cy="3968296"/>
          </a:xfrm>
          <a:prstGeom prst="rect">
            <a:avLst/>
          </a:prstGeom>
        </p:spPr>
      </p:pic>
      <p:sp>
        <p:nvSpPr>
          <p:cNvPr id="8" name="Content Placeholder 7">
            <a:extLst>
              <a:ext uri="{FF2B5EF4-FFF2-40B4-BE49-F238E27FC236}">
                <a16:creationId xmlns:a16="http://schemas.microsoft.com/office/drawing/2014/main" id="{3288D0B2-4E2A-DE35-3295-4B9F9085AA31}"/>
              </a:ext>
            </a:extLst>
          </p:cNvPr>
          <p:cNvSpPr>
            <a:spLocks noGrp="1"/>
          </p:cNvSpPr>
          <p:nvPr>
            <p:ph sz="half" idx="1"/>
          </p:nvPr>
        </p:nvSpPr>
        <p:spPr>
          <a:xfrm>
            <a:off x="549642" y="8000025"/>
            <a:ext cx="11615185" cy="13630714"/>
          </a:xfrm>
        </p:spPr>
        <p:txBody>
          <a:bodyPr vert="horz" lIns="91440" tIns="45720" rIns="91440" bIns="45720" rtlCol="0" anchor="t">
            <a:noAutofit/>
          </a:bodyPr>
          <a:lstStyle/>
          <a:p>
            <a:pPr algn="just"/>
            <a:endParaRPr lang="en-US" sz="3600" dirty="0">
              <a:latin typeface="Times New Roman"/>
              <a:ea typeface="Calibri" panose="020F0502020204030204"/>
              <a:cs typeface="Times New Roman"/>
            </a:endParaRPr>
          </a:p>
          <a:p>
            <a:pPr algn="just"/>
            <a:endParaRPr lang="en-US" sz="3300" dirty="0">
              <a:latin typeface="Times New Roman"/>
              <a:cs typeface="Times New Roman"/>
            </a:endParaRPr>
          </a:p>
          <a:p>
            <a:pPr algn="just"/>
            <a:endParaRPr lang="en-US" sz="3300" dirty="0">
              <a:latin typeface="Times New Roman"/>
              <a:cs typeface="Times New Roman"/>
            </a:endParaRPr>
          </a:p>
          <a:p>
            <a:pPr algn="just"/>
            <a:endParaRPr lang="en-US" sz="3600" dirty="0">
              <a:latin typeface="Times New Roman"/>
              <a:cs typeface="Times New Roman"/>
            </a:endParaRPr>
          </a:p>
          <a:p>
            <a:pPr algn="just"/>
            <a:endParaRPr lang="en-US" sz="3600" dirty="0">
              <a:latin typeface="Times New Roman"/>
              <a:cs typeface="Times New Roman"/>
            </a:endParaRPr>
          </a:p>
          <a:p>
            <a:pPr marL="0" indent="0" algn="just">
              <a:buNone/>
            </a:pPr>
            <a:endParaRPr lang="en-US" sz="3600" dirty="0">
              <a:latin typeface="Times New Roman"/>
              <a:ea typeface="Calibri" panose="020F0502020204030204"/>
              <a:cs typeface="Times New Roman"/>
            </a:endParaRPr>
          </a:p>
        </p:txBody>
      </p:sp>
      <p:sp>
        <p:nvSpPr>
          <p:cNvPr id="12" name="TextBox 11">
            <a:extLst>
              <a:ext uri="{FF2B5EF4-FFF2-40B4-BE49-F238E27FC236}">
                <a16:creationId xmlns:a16="http://schemas.microsoft.com/office/drawing/2014/main" id="{B7BB0648-1C2F-B5F2-240B-4D54AEF2C3E5}"/>
              </a:ext>
            </a:extLst>
          </p:cNvPr>
          <p:cNvSpPr txBox="1"/>
          <p:nvPr/>
        </p:nvSpPr>
        <p:spPr>
          <a:xfrm>
            <a:off x="541199" y="6592800"/>
            <a:ext cx="11927277"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a:latin typeface="Times New Roman"/>
                <a:cs typeface="Times New Roman"/>
              </a:rPr>
              <a:t>Introduction</a:t>
            </a:r>
            <a:endParaRPr lang="en-US" sz="6600">
              <a:cs typeface="Calibri"/>
            </a:endParaRPr>
          </a:p>
        </p:txBody>
      </p:sp>
      <p:sp>
        <p:nvSpPr>
          <p:cNvPr id="14" name="TextBox 13">
            <a:extLst>
              <a:ext uri="{FF2B5EF4-FFF2-40B4-BE49-F238E27FC236}">
                <a16:creationId xmlns:a16="http://schemas.microsoft.com/office/drawing/2014/main" id="{A6B043C9-BDAD-F929-702F-7AF8F954735E}"/>
              </a:ext>
            </a:extLst>
          </p:cNvPr>
          <p:cNvSpPr txBox="1"/>
          <p:nvPr/>
        </p:nvSpPr>
        <p:spPr>
          <a:xfrm>
            <a:off x="541197" y="21726687"/>
            <a:ext cx="11927277"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a:latin typeface="Times New Roman"/>
                <a:cs typeface="Calibri"/>
              </a:rPr>
              <a:t>Methods</a:t>
            </a:r>
            <a:endParaRPr lang="en-US" sz="7050">
              <a:cs typeface="Calibri"/>
            </a:endParaRPr>
          </a:p>
        </p:txBody>
      </p:sp>
      <p:sp>
        <p:nvSpPr>
          <p:cNvPr id="15" name="TextBox 14">
            <a:extLst>
              <a:ext uri="{FF2B5EF4-FFF2-40B4-BE49-F238E27FC236}">
                <a16:creationId xmlns:a16="http://schemas.microsoft.com/office/drawing/2014/main" id="{B1E6315F-14BC-E8F3-20C7-F3C5EAC3F72E}"/>
              </a:ext>
            </a:extLst>
          </p:cNvPr>
          <p:cNvSpPr txBox="1"/>
          <p:nvPr/>
        </p:nvSpPr>
        <p:spPr>
          <a:xfrm>
            <a:off x="565401" y="23136600"/>
            <a:ext cx="11955829" cy="13942278"/>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571500" indent="-571500" algn="just">
              <a:buFont typeface="Arial"/>
              <a:buChar char="•"/>
            </a:pPr>
            <a:r>
              <a:rPr lang="en-US" sz="3600" dirty="0">
                <a:latin typeface="Times New Roman" panose="02020603050405020304" pitchFamily="18" charset="0"/>
                <a:cs typeface="Times New Roman" panose="02020603050405020304" pitchFamily="18" charset="0"/>
              </a:rPr>
              <a:t>Participants: An email was sent out to all CPP students inviting incoming freshman and transfer students to participate in our study. Of the 1,478 students who responded to the survey, </a:t>
            </a:r>
            <a:r>
              <a:rPr lang="en-US" sz="3600" b="1" dirty="0">
                <a:latin typeface="Times New Roman" panose="02020603050405020304" pitchFamily="18" charset="0"/>
                <a:ea typeface="+mn-lt"/>
                <a:cs typeface="Times New Roman" panose="02020603050405020304" pitchFamily="18" charset="0"/>
              </a:rPr>
              <a:t>512 </a:t>
            </a:r>
            <a:r>
              <a:rPr lang="en-US" sz="3600" dirty="0">
                <a:latin typeface="Times New Roman" panose="02020603050405020304" pitchFamily="18" charset="0"/>
                <a:ea typeface="+mn-lt"/>
                <a:cs typeface="Times New Roman" panose="02020603050405020304" pitchFamily="18" charset="0"/>
              </a:rPr>
              <a:t>qualified and completed</a:t>
            </a:r>
            <a:r>
              <a:rPr lang="en-US" sz="3600" dirty="0">
                <a:latin typeface="Times New Roman" panose="02020603050405020304" pitchFamily="18" charset="0"/>
                <a:ea typeface="Calibri"/>
                <a:cs typeface="Times New Roman" panose="02020603050405020304" pitchFamily="18" charset="0"/>
              </a:rPr>
              <a:t> the survey</a:t>
            </a:r>
            <a:r>
              <a:rPr lang="en-US" sz="3600" dirty="0">
                <a:latin typeface="Times New Roman" panose="02020603050405020304" pitchFamily="18" charset="0"/>
                <a:cs typeface="Times New Roman" panose="02020603050405020304" pitchFamily="18" charset="0"/>
              </a:rPr>
              <a:t>. They qualified if they were at least 18 years of age and an incoming freshman or transfer student in Fall 2023. </a:t>
            </a:r>
          </a:p>
          <a:p>
            <a:pPr algn="just"/>
            <a:endParaRPr lang="en-US" sz="3600" dirty="0">
              <a:latin typeface="Times New Roman" panose="02020603050405020304" pitchFamily="18" charset="0"/>
              <a:ea typeface="Calibri" panose="020F0502020204030204"/>
              <a:cs typeface="Times New Roman" panose="02020603050405020304" pitchFamily="18" charset="0"/>
            </a:endParaRPr>
          </a:p>
          <a:p>
            <a:pPr marL="571500" indent="-571500" algn="just">
              <a:buFont typeface="Arial"/>
              <a:buChar char="•"/>
            </a:pPr>
            <a:r>
              <a:rPr lang="en-US" sz="3600" dirty="0">
                <a:latin typeface="Times New Roman" panose="02020603050405020304" pitchFamily="18" charset="0"/>
                <a:cs typeface="Times New Roman" panose="02020603050405020304" pitchFamily="18" charset="0"/>
              </a:rPr>
              <a:t>Demographics: Gender at birth: 62% female. Ethnicity (select all that apply): Latino or Hispanic (48%) and non-Latino White (34%) were most frequent.</a:t>
            </a:r>
          </a:p>
          <a:p>
            <a:pPr algn="just"/>
            <a:endParaRPr lang="en-US" sz="3600" dirty="0">
              <a:latin typeface="Times New Roman" panose="02020603050405020304" pitchFamily="18" charset="0"/>
              <a:ea typeface="Calibri" panose="020F0502020204030204"/>
              <a:cs typeface="Times New Roman" panose="02020603050405020304" pitchFamily="18" charset="0"/>
            </a:endParaRPr>
          </a:p>
          <a:p>
            <a:pPr marL="571500" indent="-571500" algn="just">
              <a:buFont typeface="Arial"/>
              <a:buChar char="•"/>
            </a:pPr>
            <a:r>
              <a:rPr lang="en-US" sz="3600" dirty="0">
                <a:latin typeface="Times New Roman" panose="02020603050405020304" pitchFamily="18" charset="0"/>
                <a:cs typeface="Times New Roman" panose="02020603050405020304" pitchFamily="18" charset="0"/>
              </a:rPr>
              <a:t>Survey</a:t>
            </a:r>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10 questions were included about childhood adversity </a:t>
            </a:r>
            <a:r>
              <a:rPr lang="en-US" sz="3600" b="1" dirty="0">
                <a:latin typeface="Times New Roman" panose="02020603050405020304" pitchFamily="18" charset="0"/>
                <a:cs typeface="Times New Roman" panose="02020603050405020304" pitchFamily="18" charset="0"/>
              </a:rPr>
              <a:t>(ACEs)</a:t>
            </a:r>
            <a:r>
              <a:rPr lang="en-US" sz="3600" dirty="0">
                <a:latin typeface="Times New Roman" panose="02020603050405020304" pitchFamily="18" charset="0"/>
                <a:cs typeface="Times New Roman" panose="02020603050405020304" pitchFamily="18" charset="0"/>
              </a:rPr>
              <a:t> and current mental health including 2 anxiety items ("Feeling nervous, anxious, or on edge" and "Not being able to stop or control worrying") and 2 depression items ("Little interest or pleasure in doing things" and "Feeling down, depressed, or hopeless.")</a:t>
            </a:r>
          </a:p>
          <a:p>
            <a:pPr algn="just"/>
            <a:endParaRPr lang="en-US" sz="3600" dirty="0">
              <a:latin typeface="Times New Roman" panose="02020603050405020304" pitchFamily="18" charset="0"/>
              <a:ea typeface="Calibri" panose="020F0502020204030204"/>
              <a:cs typeface="Times New Roman" panose="02020603050405020304" pitchFamily="18" charset="0"/>
            </a:endParaRPr>
          </a:p>
          <a:p>
            <a:pPr marL="571500" indent="-571500" algn="just">
              <a:buFont typeface="Arial"/>
              <a:buChar char="•"/>
            </a:pPr>
            <a:r>
              <a:rPr lang="en-US" sz="3600" dirty="0">
                <a:latin typeface="Times New Roman" panose="02020603050405020304" pitchFamily="18" charset="0"/>
                <a:cs typeface="Times New Roman" panose="02020603050405020304" pitchFamily="18" charset="0"/>
              </a:rPr>
              <a:t>This project is part of a larger study in which participants were offered biometrics testing, nutrition, exercise, and positive psychology wellness help through CPP. </a:t>
            </a:r>
            <a:r>
              <a:rPr lang="en-US" sz="3600" dirty="0">
                <a:latin typeface="Times New Roman" panose="02020603050405020304" pitchFamily="18" charset="0"/>
                <a:ea typeface="+mn-lt"/>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CPP IRB approved the study.</a:t>
            </a:r>
          </a:p>
          <a:p>
            <a:pPr algn="just"/>
            <a:endParaRPr lang="en-US" sz="3600" dirty="0">
              <a:latin typeface="Times New Roman" panose="02020603050405020304" pitchFamily="18" charset="0"/>
              <a:ea typeface="+mn-lt"/>
              <a:cs typeface="Times New Roman" panose="02020603050405020304" pitchFamily="18" charset="0"/>
            </a:endParaRPr>
          </a:p>
          <a:p>
            <a:pPr marL="571500" indent="-571500" algn="just">
              <a:buFont typeface="Arial"/>
              <a:buChar char="•"/>
            </a:pPr>
            <a:r>
              <a:rPr lang="en-US" sz="3600" dirty="0">
                <a:latin typeface="Times New Roman" panose="02020603050405020304" pitchFamily="18" charset="0"/>
                <a:ea typeface="+mn-lt"/>
                <a:cs typeface="Times New Roman" panose="02020603050405020304" pitchFamily="18" charset="0"/>
              </a:rPr>
              <a:t>Frequencies were calculated. Pearson correlations were run </a:t>
            </a:r>
            <a:r>
              <a:rPr lang="en-US" sz="3600" dirty="0">
                <a:latin typeface="Times New Roman"/>
                <a:cs typeface="Times New Roman"/>
              </a:rPr>
              <a:t>to determine if </a:t>
            </a:r>
            <a:r>
              <a:rPr lang="en-US" sz="3600" b="1" dirty="0">
                <a:latin typeface="Times New Roman"/>
                <a:cs typeface="Times New Roman"/>
              </a:rPr>
              <a:t>ACEs</a:t>
            </a:r>
            <a:r>
              <a:rPr lang="en-US" sz="3600" dirty="0">
                <a:latin typeface="Times New Roman"/>
                <a:cs typeface="Times New Roman"/>
              </a:rPr>
              <a:t> correlate with current mental health.</a:t>
            </a:r>
            <a:r>
              <a:rPr lang="en-US" sz="3600" dirty="0">
                <a:latin typeface="Times New Roman" panose="02020603050405020304" pitchFamily="18" charset="0"/>
                <a:ea typeface="+mn-lt"/>
                <a:cs typeface="Times New Roman" panose="02020603050405020304" pitchFamily="18" charset="0"/>
              </a:rPr>
              <a:t>.</a:t>
            </a:r>
            <a:endParaRPr lang="en-US" sz="3600" dirty="0">
              <a:latin typeface="Times New Roman" panose="02020603050405020304" pitchFamily="18" charset="0"/>
              <a:ea typeface="Calibri"/>
              <a:cs typeface="Times New Roman" panose="02020603050405020304" pitchFamily="18" charset="0"/>
            </a:endParaRPr>
          </a:p>
        </p:txBody>
      </p:sp>
      <p:sp>
        <p:nvSpPr>
          <p:cNvPr id="17" name="TextBox 16">
            <a:extLst>
              <a:ext uri="{FF2B5EF4-FFF2-40B4-BE49-F238E27FC236}">
                <a16:creationId xmlns:a16="http://schemas.microsoft.com/office/drawing/2014/main" id="{428DA835-4715-E457-4052-ADEEF390A865}"/>
              </a:ext>
            </a:extLst>
          </p:cNvPr>
          <p:cNvSpPr txBox="1"/>
          <p:nvPr/>
        </p:nvSpPr>
        <p:spPr>
          <a:xfrm>
            <a:off x="13211682" y="6576973"/>
            <a:ext cx="11430980"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a:latin typeface="Times New Roman"/>
                <a:cs typeface="Times New Roman"/>
              </a:rPr>
              <a:t>Results</a:t>
            </a:r>
          </a:p>
        </p:txBody>
      </p:sp>
      <p:sp>
        <p:nvSpPr>
          <p:cNvPr id="21" name="TextBox 20">
            <a:extLst>
              <a:ext uri="{FF2B5EF4-FFF2-40B4-BE49-F238E27FC236}">
                <a16:creationId xmlns:a16="http://schemas.microsoft.com/office/drawing/2014/main" id="{7D056CB9-A33D-5E7F-A6B2-32858861FE32}"/>
              </a:ext>
            </a:extLst>
          </p:cNvPr>
          <p:cNvSpPr txBox="1"/>
          <p:nvPr/>
        </p:nvSpPr>
        <p:spPr>
          <a:xfrm>
            <a:off x="25358021" y="35312424"/>
            <a:ext cx="11385463" cy="16927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gn="just">
              <a:buFont typeface="Arial" panose="020B0604020202020204" pitchFamily="34" charset="0"/>
              <a:buChar char="•"/>
            </a:pPr>
            <a:r>
              <a:rPr lang="en-US" sz="2600" dirty="0">
                <a:solidFill>
                  <a:srgbClr val="212529"/>
                </a:solidFill>
                <a:latin typeface="Times New Roman"/>
                <a:cs typeface="Arial"/>
              </a:rPr>
              <a:t>This work was supported by CPP Project Hatchery (Team </a:t>
            </a:r>
            <a:r>
              <a:rPr lang="en-US" sz="2600" dirty="0">
                <a:latin typeface="Times New Roman"/>
                <a:cs typeface="Arial"/>
              </a:rPr>
              <a:t>Wellspring</a:t>
            </a:r>
            <a:r>
              <a:rPr lang="en-US" sz="2600" dirty="0">
                <a:solidFill>
                  <a:srgbClr val="212529"/>
                </a:solidFill>
                <a:latin typeface="Times New Roman"/>
                <a:cs typeface="Arial"/>
              </a:rPr>
              <a:t>) and a</a:t>
            </a:r>
            <a:r>
              <a:rPr lang="en-US" sz="2600" dirty="0">
                <a:solidFill>
                  <a:srgbClr val="FF0000"/>
                </a:solidFill>
                <a:latin typeface="Times New Roman"/>
                <a:cs typeface="Arial"/>
              </a:rPr>
              <a:t> </a:t>
            </a:r>
            <a:r>
              <a:rPr lang="en-US" sz="2600" dirty="0">
                <a:latin typeface="Times New Roman"/>
                <a:cs typeface="Arial"/>
              </a:rPr>
              <a:t>Preventing and Responding to Adverse Childhood Experiences (ACEs) Associated Health Conditions and Toxic Stress in Clinics through Community Engagement grant from the California Department of Health Care Services.  </a:t>
            </a:r>
            <a:endParaRPr lang="en-US" sz="2600" dirty="0"/>
          </a:p>
        </p:txBody>
      </p:sp>
      <p:sp>
        <p:nvSpPr>
          <p:cNvPr id="4" name="TextBox 3">
            <a:extLst>
              <a:ext uri="{FF2B5EF4-FFF2-40B4-BE49-F238E27FC236}">
                <a16:creationId xmlns:a16="http://schemas.microsoft.com/office/drawing/2014/main" id="{8B0B84A0-27DB-25ED-E54A-615645CFDCFF}"/>
              </a:ext>
            </a:extLst>
          </p:cNvPr>
          <p:cNvSpPr txBox="1"/>
          <p:nvPr/>
        </p:nvSpPr>
        <p:spPr>
          <a:xfrm>
            <a:off x="25303776" y="15972638"/>
            <a:ext cx="11419771"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a:latin typeface="Times New Roman"/>
                <a:cs typeface="Times New Roman"/>
              </a:rPr>
              <a:t>Discussion</a:t>
            </a:r>
          </a:p>
        </p:txBody>
      </p:sp>
      <p:pic>
        <p:nvPicPr>
          <p:cNvPr id="13" name="Picture 12" descr="Take The ACE Quiz — And Learn What It Does And Doesn't Mean : Shots -  Health News : NPR">
            <a:extLst>
              <a:ext uri="{FF2B5EF4-FFF2-40B4-BE49-F238E27FC236}">
                <a16:creationId xmlns:a16="http://schemas.microsoft.com/office/drawing/2014/main" id="{BD110D79-D04E-AF03-D322-638D2F1D361D}"/>
              </a:ext>
            </a:extLst>
          </p:cNvPr>
          <p:cNvPicPr>
            <a:picLocks noChangeAspect="1"/>
          </p:cNvPicPr>
          <p:nvPr/>
        </p:nvPicPr>
        <p:blipFill>
          <a:blip r:embed="rId4"/>
          <a:stretch>
            <a:fillRect/>
          </a:stretch>
        </p:blipFill>
        <p:spPr>
          <a:xfrm>
            <a:off x="6976585" y="9846218"/>
            <a:ext cx="5567726" cy="3794857"/>
          </a:xfrm>
          <a:prstGeom prst="rect">
            <a:avLst/>
          </a:prstGeom>
        </p:spPr>
      </p:pic>
      <p:sp>
        <p:nvSpPr>
          <p:cNvPr id="19" name="TextBox 18">
            <a:extLst>
              <a:ext uri="{FF2B5EF4-FFF2-40B4-BE49-F238E27FC236}">
                <a16:creationId xmlns:a16="http://schemas.microsoft.com/office/drawing/2014/main" id="{9D39BA24-4DF3-29B1-E37D-C61BDF12D79D}"/>
              </a:ext>
            </a:extLst>
          </p:cNvPr>
          <p:cNvSpPr txBox="1"/>
          <p:nvPr/>
        </p:nvSpPr>
        <p:spPr>
          <a:xfrm>
            <a:off x="25344217" y="33940565"/>
            <a:ext cx="11365200"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latin typeface="Times New Roman"/>
                <a:cs typeface="Times New Roman"/>
              </a:rPr>
              <a:t>Acknowledgement</a:t>
            </a:r>
            <a:endParaRPr lang="en-US" sz="6600" b="1" dirty="0">
              <a:solidFill>
                <a:srgbClr val="FF0000"/>
              </a:solidFill>
              <a:latin typeface="Times New Roman"/>
              <a:cs typeface="Times New Roman"/>
            </a:endParaRPr>
          </a:p>
        </p:txBody>
      </p:sp>
      <p:sp>
        <p:nvSpPr>
          <p:cNvPr id="25" name="TextBox 24">
            <a:extLst>
              <a:ext uri="{FF2B5EF4-FFF2-40B4-BE49-F238E27FC236}">
                <a16:creationId xmlns:a16="http://schemas.microsoft.com/office/drawing/2014/main" id="{D59DACEC-DB96-2838-C778-DF7801DAE220}"/>
              </a:ext>
            </a:extLst>
          </p:cNvPr>
          <p:cNvSpPr txBox="1"/>
          <p:nvPr/>
        </p:nvSpPr>
        <p:spPr>
          <a:xfrm>
            <a:off x="25339073" y="17512742"/>
            <a:ext cx="11365327" cy="9510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lgn="just">
              <a:buFont typeface="Arial"/>
              <a:buChar char="•"/>
            </a:pPr>
            <a:r>
              <a:rPr lang="en-US" sz="3600" dirty="0">
                <a:latin typeface="Times New Roman"/>
                <a:cs typeface="Times New Roman"/>
              </a:rPr>
              <a:t>The study findings indicate many students have experienced adverse childhood experiences (</a:t>
            </a:r>
            <a:r>
              <a:rPr lang="en-US" sz="3600" b="1" dirty="0">
                <a:latin typeface="Times New Roman"/>
                <a:cs typeface="Times New Roman"/>
              </a:rPr>
              <a:t>ACE</a:t>
            </a:r>
            <a:r>
              <a:rPr lang="en-US" sz="3600" dirty="0">
                <a:latin typeface="Times New Roman"/>
                <a:cs typeface="Times New Roman"/>
              </a:rPr>
              <a:t>s)</a:t>
            </a:r>
            <a:r>
              <a:rPr lang="en-US" sz="3600" b="1" dirty="0">
                <a:latin typeface="Times New Roman"/>
                <a:cs typeface="Times New Roman"/>
              </a:rPr>
              <a:t> </a:t>
            </a:r>
            <a:r>
              <a:rPr lang="en-US" sz="3600" dirty="0">
                <a:latin typeface="Times New Roman"/>
                <a:cs typeface="Times New Roman"/>
              </a:rPr>
              <a:t>in their lifetime. </a:t>
            </a:r>
          </a:p>
          <a:p>
            <a:pPr marL="571500" indent="-571500" algn="just">
              <a:buFont typeface="Arial"/>
              <a:buChar char="•"/>
            </a:pPr>
            <a:endParaRPr lang="en-US" sz="3600" dirty="0">
              <a:latin typeface="Times New Roman"/>
              <a:cs typeface="Times New Roman"/>
            </a:endParaRPr>
          </a:p>
          <a:p>
            <a:pPr marL="571500" indent="-571500" algn="just">
              <a:buFont typeface="Arial"/>
              <a:buChar char="•"/>
            </a:pPr>
            <a:r>
              <a:rPr lang="en-US" sz="3600" dirty="0">
                <a:latin typeface="Times New Roman"/>
                <a:cs typeface="Times New Roman"/>
              </a:rPr>
              <a:t>A large majority of the subgroup had experienced at least one </a:t>
            </a:r>
            <a:r>
              <a:rPr lang="en-US" sz="3600" b="1" dirty="0">
                <a:latin typeface="Times New Roman"/>
                <a:cs typeface="Times New Roman"/>
              </a:rPr>
              <a:t>ACE</a:t>
            </a:r>
            <a:r>
              <a:rPr lang="en-US" sz="3600" dirty="0">
                <a:latin typeface="Times New Roman"/>
                <a:cs typeface="Times New Roman"/>
              </a:rPr>
              <a:t>, and almost every </a:t>
            </a:r>
            <a:r>
              <a:rPr lang="en-US" sz="3600" b="1" dirty="0">
                <a:latin typeface="Times New Roman"/>
                <a:cs typeface="Times New Roman"/>
              </a:rPr>
              <a:t>ACE</a:t>
            </a:r>
            <a:r>
              <a:rPr lang="en-US" sz="3600" dirty="0">
                <a:latin typeface="Times New Roman"/>
                <a:cs typeface="Times New Roman"/>
              </a:rPr>
              <a:t> was associated with</a:t>
            </a:r>
            <a:r>
              <a:rPr lang="en-US" sz="3600" b="1" dirty="0">
                <a:latin typeface="Times New Roman"/>
                <a:cs typeface="Times New Roman"/>
              </a:rPr>
              <a:t> </a:t>
            </a:r>
            <a:r>
              <a:rPr lang="en-US" sz="3600" dirty="0">
                <a:latin typeface="Times New Roman"/>
                <a:cs typeface="Times New Roman"/>
              </a:rPr>
              <a:t>mental health (e.g., depression and anxiety).  </a:t>
            </a:r>
            <a:endParaRPr lang="en-US" sz="3600" dirty="0">
              <a:solidFill>
                <a:srgbClr val="000000"/>
              </a:solidFill>
              <a:latin typeface="Times New Roman"/>
              <a:cs typeface="Times New Roman"/>
            </a:endParaRPr>
          </a:p>
          <a:p>
            <a:pPr marL="571500" indent="-571500" algn="just">
              <a:buFont typeface="Arial"/>
              <a:buChar char="•"/>
            </a:pPr>
            <a:endParaRPr lang="en-US" sz="3600" dirty="0">
              <a:latin typeface="Times New Roman"/>
              <a:ea typeface="+mn-lt"/>
              <a:cs typeface="+mn-lt"/>
            </a:endParaRPr>
          </a:p>
          <a:p>
            <a:pPr marL="571500" indent="-571500" algn="just">
              <a:buFont typeface="Arial"/>
              <a:buChar char="•"/>
            </a:pPr>
            <a:r>
              <a:rPr lang="en-US" sz="3600" dirty="0">
                <a:latin typeface="Times New Roman"/>
                <a:ea typeface="+mn-lt"/>
                <a:cs typeface="+mn-lt"/>
              </a:rPr>
              <a:t>The actual prevalence of </a:t>
            </a:r>
            <a:r>
              <a:rPr lang="en-US" sz="3600" b="1" dirty="0">
                <a:latin typeface="Times New Roman"/>
                <a:ea typeface="+mn-lt"/>
                <a:cs typeface="+mn-lt"/>
              </a:rPr>
              <a:t>ACEs </a:t>
            </a:r>
            <a:r>
              <a:rPr lang="en-US" sz="3600" dirty="0">
                <a:latin typeface="Times New Roman"/>
                <a:ea typeface="+mn-lt"/>
                <a:cs typeface="+mn-lt"/>
              </a:rPr>
              <a:t>may be underestimated, as individuals might be reluctant to disclose sensitive information or may not recognize that they experienced verbal abuse or parental mental illness. </a:t>
            </a:r>
            <a:endParaRPr lang="en-US" sz="3200" dirty="0">
              <a:latin typeface="Times New Roman"/>
              <a:ea typeface="+mn-lt"/>
              <a:cs typeface="Times New Roman"/>
            </a:endParaRPr>
          </a:p>
          <a:p>
            <a:pPr marL="571500" indent="-571500" algn="just">
              <a:buFont typeface="Arial"/>
              <a:buChar char="•"/>
            </a:pPr>
            <a:endParaRPr lang="en-US" sz="3600" dirty="0">
              <a:latin typeface="Times New Roman"/>
              <a:ea typeface="+mn-lt"/>
              <a:cs typeface="+mn-lt"/>
            </a:endParaRPr>
          </a:p>
          <a:p>
            <a:pPr marL="571500" indent="-571500" algn="just">
              <a:buFont typeface="Arial"/>
              <a:buChar char="•"/>
            </a:pPr>
            <a:r>
              <a:rPr lang="en-US" sz="3600" dirty="0">
                <a:latin typeface="Times New Roman"/>
                <a:ea typeface="+mn-lt"/>
                <a:cs typeface="+mn-lt"/>
              </a:rPr>
              <a:t>Further analysis is needed to determine whether different demographic groups have experienced more </a:t>
            </a:r>
            <a:r>
              <a:rPr lang="en-US" sz="3600" b="1" dirty="0">
                <a:latin typeface="Times New Roman"/>
                <a:ea typeface="+mn-lt"/>
                <a:cs typeface="+mn-lt"/>
              </a:rPr>
              <a:t>ACEs </a:t>
            </a:r>
            <a:r>
              <a:rPr lang="en-US" sz="3600" dirty="0">
                <a:latin typeface="Times New Roman"/>
                <a:ea typeface="+mn-lt"/>
                <a:cs typeface="+mn-lt"/>
              </a:rPr>
              <a:t>and have higher rates of mental health issues (e.g., anxiety and depression).</a:t>
            </a:r>
            <a:endParaRPr lang="en-US" sz="3600" dirty="0">
              <a:latin typeface="Times New Roman"/>
              <a:cs typeface="Times New Roman"/>
            </a:endParaRPr>
          </a:p>
        </p:txBody>
      </p:sp>
      <p:sp>
        <p:nvSpPr>
          <p:cNvPr id="27" name="TextBox 26">
            <a:extLst>
              <a:ext uri="{FF2B5EF4-FFF2-40B4-BE49-F238E27FC236}">
                <a16:creationId xmlns:a16="http://schemas.microsoft.com/office/drawing/2014/main" id="{787F64F5-38BE-4DB7-6799-2997B7C7D058}"/>
              </a:ext>
            </a:extLst>
          </p:cNvPr>
          <p:cNvSpPr txBox="1"/>
          <p:nvPr/>
        </p:nvSpPr>
        <p:spPr>
          <a:xfrm>
            <a:off x="25278058" y="6576973"/>
            <a:ext cx="11365200"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latin typeface="Times New Roman"/>
                <a:cs typeface="Times New Roman"/>
              </a:rPr>
              <a:t>Results</a:t>
            </a:r>
          </a:p>
        </p:txBody>
      </p:sp>
      <p:sp>
        <p:nvSpPr>
          <p:cNvPr id="3" name="TextBox 2">
            <a:extLst>
              <a:ext uri="{FF2B5EF4-FFF2-40B4-BE49-F238E27FC236}">
                <a16:creationId xmlns:a16="http://schemas.microsoft.com/office/drawing/2014/main" id="{5C2BB51E-1F9C-129E-33FB-31EA91745DE3}"/>
              </a:ext>
            </a:extLst>
          </p:cNvPr>
          <p:cNvSpPr txBox="1"/>
          <p:nvPr/>
        </p:nvSpPr>
        <p:spPr>
          <a:xfrm>
            <a:off x="550593" y="266883"/>
            <a:ext cx="37342800" cy="477053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8000" b="1" dirty="0">
                <a:latin typeface="Times New Roman"/>
                <a:cs typeface="Calibri" panose="020F0502020204030204"/>
              </a:rPr>
              <a:t>Adverse Childhood Experiences</a:t>
            </a:r>
            <a:endParaRPr lang="en-US" sz="8000" b="1" dirty="0">
              <a:latin typeface="Calibri" panose="020F0502020204030204"/>
              <a:ea typeface="Calibri"/>
              <a:cs typeface="Calibri" panose="020F0502020204030204"/>
            </a:endParaRPr>
          </a:p>
          <a:p>
            <a:pPr algn="ctr"/>
            <a:r>
              <a:rPr lang="en-US" sz="8000" b="1" dirty="0">
                <a:latin typeface="Times New Roman"/>
                <a:cs typeface="Calibri" panose="020F0502020204030204"/>
              </a:rPr>
              <a:t>Among Incoming Cal Poly Pomona Students</a:t>
            </a:r>
            <a:endParaRPr lang="en-US" sz="8000" b="1" dirty="0">
              <a:latin typeface="Calibri" panose="020F0502020204030204"/>
              <a:ea typeface="Calibri"/>
              <a:cs typeface="Calibri" panose="020F0502020204030204"/>
            </a:endParaRPr>
          </a:p>
          <a:p>
            <a:pPr algn="ctr"/>
            <a:r>
              <a:rPr lang="en-US" sz="4800" dirty="0">
                <a:latin typeface="Times New Roman"/>
                <a:cs typeface="Calibri" panose="020F0502020204030204"/>
              </a:rPr>
              <a:t>R. Saldivar</a:t>
            </a:r>
            <a:r>
              <a:rPr lang="en-US" sz="4800" baseline="30000" dirty="0">
                <a:latin typeface="Times New Roman"/>
                <a:cs typeface="Calibri" panose="020F0502020204030204"/>
              </a:rPr>
              <a:t>1</a:t>
            </a:r>
            <a:r>
              <a:rPr lang="en-US" sz="4800" dirty="0">
                <a:latin typeface="Times New Roman"/>
                <a:cs typeface="Calibri" panose="020F0502020204030204"/>
              </a:rPr>
              <a:t>, L. Murkar</a:t>
            </a:r>
            <a:r>
              <a:rPr lang="en-US" sz="4800" baseline="30000" dirty="0">
                <a:latin typeface="Times New Roman"/>
                <a:cs typeface="Calibri" panose="020F0502020204030204"/>
              </a:rPr>
              <a:t>2</a:t>
            </a:r>
            <a:r>
              <a:rPr lang="en-US" sz="4800" dirty="0">
                <a:latin typeface="Times New Roman"/>
                <a:cs typeface="Calibri" panose="020F0502020204030204"/>
              </a:rPr>
              <a:t>, I. Altamirano</a:t>
            </a:r>
            <a:r>
              <a:rPr lang="en-US" sz="4800" baseline="30000" dirty="0">
                <a:latin typeface="Times New Roman"/>
                <a:cs typeface="Calibri" panose="020F0502020204030204"/>
              </a:rPr>
              <a:t>2</a:t>
            </a:r>
            <a:r>
              <a:rPr lang="en-US" sz="4800" dirty="0">
                <a:latin typeface="Times New Roman"/>
                <a:cs typeface="Calibri" panose="020F0502020204030204"/>
              </a:rPr>
              <a:t>, L. Dial</a:t>
            </a:r>
            <a:r>
              <a:rPr lang="en-US" sz="4800" baseline="30000" dirty="0">
                <a:latin typeface="Times New Roman"/>
                <a:cs typeface="Calibri" panose="020F0502020204030204"/>
              </a:rPr>
              <a:t>2</a:t>
            </a:r>
            <a:endParaRPr lang="en-US" sz="4800" dirty="0">
              <a:latin typeface="Times New Roman"/>
              <a:ea typeface="Calibri"/>
              <a:cs typeface="Calibri" panose="020F0502020204030204"/>
            </a:endParaRPr>
          </a:p>
          <a:p>
            <a:pPr algn="ctr"/>
            <a:r>
              <a:rPr lang="en-US" sz="4800" dirty="0">
                <a:latin typeface="Times New Roman"/>
                <a:cs typeface="Times New Roman"/>
              </a:rPr>
              <a:t>J. Fuqua</a:t>
            </a:r>
            <a:r>
              <a:rPr lang="en-US" sz="4800" baseline="30000" dirty="0">
                <a:latin typeface="Times New Roman"/>
                <a:cs typeface="Times New Roman"/>
              </a:rPr>
              <a:t>2</a:t>
            </a:r>
            <a:r>
              <a:rPr lang="en-US" sz="4800" dirty="0">
                <a:latin typeface="Times New Roman"/>
                <a:cs typeface="Times New Roman"/>
              </a:rPr>
              <a:t>, </a:t>
            </a:r>
            <a:r>
              <a:rPr lang="en-US" sz="4800" dirty="0">
                <a:latin typeface="Times New Roman"/>
                <a:cs typeface="Calibri" panose="020F0502020204030204"/>
              </a:rPr>
              <a:t>R. Baumsteiger</a:t>
            </a:r>
            <a:r>
              <a:rPr lang="en-US" sz="4800" baseline="30000" dirty="0">
                <a:latin typeface="Times New Roman"/>
                <a:cs typeface="Calibri" panose="020F0502020204030204"/>
              </a:rPr>
              <a:t>2</a:t>
            </a:r>
            <a:r>
              <a:rPr lang="en-US" sz="4800" dirty="0">
                <a:latin typeface="Times New Roman"/>
                <a:cs typeface="Calibri" panose="020F0502020204030204"/>
              </a:rPr>
              <a:t>, </a:t>
            </a:r>
            <a:r>
              <a:rPr lang="en-US" sz="4800" dirty="0">
                <a:latin typeface="Times New Roman"/>
                <a:cs typeface="Times New Roman"/>
              </a:rPr>
              <a:t> A. Auslander</a:t>
            </a:r>
            <a:r>
              <a:rPr lang="en-US" sz="4800" baseline="30000" dirty="0">
                <a:latin typeface="Times New Roman"/>
                <a:cs typeface="Times New Roman"/>
              </a:rPr>
              <a:t>3</a:t>
            </a:r>
            <a:r>
              <a:rPr lang="en-US" sz="4800" dirty="0">
                <a:latin typeface="Times New Roman"/>
                <a:cs typeface="Times New Roman"/>
              </a:rPr>
              <a:t>, E. </a:t>
            </a:r>
            <a:r>
              <a:rPr lang="en-US" sz="4800" dirty="0">
                <a:latin typeface="Times New Roman"/>
                <a:cs typeface="Calibri" panose="020F0502020204030204"/>
              </a:rPr>
              <a:t>Kiresich</a:t>
            </a:r>
            <a:r>
              <a:rPr lang="en-US" sz="4800" baseline="30000" dirty="0">
                <a:latin typeface="Times New Roman"/>
                <a:cs typeface="Calibri" panose="020F0502020204030204"/>
              </a:rPr>
              <a:t>4</a:t>
            </a:r>
            <a:r>
              <a:rPr lang="en-US" sz="4800" dirty="0">
                <a:latin typeface="Times New Roman"/>
                <a:cs typeface="Calibri" panose="020F0502020204030204"/>
              </a:rPr>
              <a:t>, &amp; J. Jellyman</a:t>
            </a:r>
            <a:r>
              <a:rPr lang="en-US" sz="4800" baseline="30000" dirty="0">
                <a:latin typeface="Times New Roman"/>
                <a:cs typeface="Calibri" panose="020F0502020204030204"/>
              </a:rPr>
              <a:t>3</a:t>
            </a:r>
          </a:p>
          <a:p>
            <a:pPr algn="ctr"/>
            <a:r>
              <a:rPr lang="en-US" sz="4800" i="1" baseline="30000" dirty="0">
                <a:latin typeface="Times New Roman"/>
                <a:cs typeface="Calibri"/>
              </a:rPr>
              <a:t>1 </a:t>
            </a:r>
            <a:r>
              <a:rPr lang="en-US" sz="4800" i="1" dirty="0">
                <a:latin typeface="Times New Roman"/>
                <a:cs typeface="Calibri"/>
              </a:rPr>
              <a:t>Sociology, </a:t>
            </a:r>
            <a:r>
              <a:rPr lang="en-US" sz="4800" i="1" baseline="30000" dirty="0">
                <a:latin typeface="Times New Roman"/>
                <a:cs typeface="Calibri"/>
              </a:rPr>
              <a:t>2 </a:t>
            </a:r>
            <a:r>
              <a:rPr lang="en-US" sz="4800" i="1" dirty="0">
                <a:latin typeface="Times New Roman"/>
                <a:cs typeface="Calibri"/>
              </a:rPr>
              <a:t>Psychology, </a:t>
            </a:r>
            <a:r>
              <a:rPr lang="en-US" sz="4800" i="1" baseline="30000" dirty="0">
                <a:latin typeface="Times New Roman"/>
                <a:cs typeface="Calibri"/>
              </a:rPr>
              <a:t>3</a:t>
            </a:r>
            <a:r>
              <a:rPr lang="en-US" sz="4800" i="1" dirty="0">
                <a:latin typeface="Times New Roman"/>
                <a:cs typeface="Calibri"/>
              </a:rPr>
              <a:t> </a:t>
            </a:r>
            <a:r>
              <a:rPr lang="en-US" sz="4800" i="1" dirty="0">
                <a:latin typeface="Times New Roman"/>
                <a:cs typeface="Times New Roman"/>
              </a:rPr>
              <a:t>Biological Science, &amp;</a:t>
            </a:r>
            <a:r>
              <a:rPr lang="en-US" sz="4800" i="1" dirty="0">
                <a:latin typeface="Times New Roman"/>
                <a:cs typeface="Calibri"/>
              </a:rPr>
              <a:t> </a:t>
            </a:r>
            <a:r>
              <a:rPr lang="en-US" sz="4800" i="1" baseline="30000" dirty="0">
                <a:latin typeface="Times New Roman"/>
                <a:cs typeface="Calibri"/>
              </a:rPr>
              <a:t>4</a:t>
            </a:r>
            <a:r>
              <a:rPr lang="en-US" sz="4800" i="1" dirty="0">
                <a:latin typeface="Times New Roman"/>
                <a:cs typeface="Calibri"/>
              </a:rPr>
              <a:t> Nutrition, California State Polytechnic University, Pomona (CPP)</a:t>
            </a:r>
            <a:endParaRPr lang="en-US" sz="4800" dirty="0">
              <a:latin typeface="Times New Roman"/>
              <a:cs typeface="Calibri" panose="020F0502020204030204"/>
            </a:endParaRPr>
          </a:p>
        </p:txBody>
      </p:sp>
      <p:sp>
        <p:nvSpPr>
          <p:cNvPr id="34" name="TextBox 33">
            <a:extLst>
              <a:ext uri="{FF2B5EF4-FFF2-40B4-BE49-F238E27FC236}">
                <a16:creationId xmlns:a16="http://schemas.microsoft.com/office/drawing/2014/main" id="{8845A6B3-5EC7-69F3-2DFA-495D9D605010}"/>
              </a:ext>
            </a:extLst>
          </p:cNvPr>
          <p:cNvSpPr txBox="1"/>
          <p:nvPr/>
        </p:nvSpPr>
        <p:spPr>
          <a:xfrm>
            <a:off x="19782784" y="10788028"/>
            <a:ext cx="489546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a:buChar char="•"/>
            </a:pPr>
            <a:r>
              <a:rPr lang="en-US" sz="3600" b="1" dirty="0">
                <a:latin typeface="Times New Roman"/>
                <a:ea typeface="Calibri"/>
                <a:cs typeface="Calibri"/>
              </a:rPr>
              <a:t>75% </a:t>
            </a:r>
            <a:r>
              <a:rPr lang="en-US" sz="3600" dirty="0">
                <a:latin typeface="Times New Roman"/>
                <a:ea typeface="Calibri"/>
                <a:cs typeface="Calibri"/>
              </a:rPr>
              <a:t>of respondents reported at least one ACE (Figure 2).</a:t>
            </a:r>
            <a:endParaRPr lang="en-US" dirty="0">
              <a:ea typeface="Calibri" panose="020F0502020204030204"/>
              <a:cs typeface="Calibri" panose="020F0502020204030204"/>
            </a:endParaRPr>
          </a:p>
        </p:txBody>
      </p:sp>
      <p:sp>
        <p:nvSpPr>
          <p:cNvPr id="5" name="TextBox 4">
            <a:extLst>
              <a:ext uri="{FF2B5EF4-FFF2-40B4-BE49-F238E27FC236}">
                <a16:creationId xmlns:a16="http://schemas.microsoft.com/office/drawing/2014/main" id="{8845E149-6576-F26A-CA7F-26012D8AD8A7}"/>
              </a:ext>
            </a:extLst>
          </p:cNvPr>
          <p:cNvSpPr txBox="1"/>
          <p:nvPr/>
        </p:nvSpPr>
        <p:spPr>
          <a:xfrm>
            <a:off x="25288799" y="27326045"/>
            <a:ext cx="11365200" cy="1107996"/>
          </a:xfrm>
          <a:prstGeom prst="rect">
            <a:avLst/>
          </a:prstGeom>
          <a:solidFill>
            <a:schemeClr val="accent5">
              <a:lumMod val="60000"/>
              <a:lumOff val="4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latin typeface="Times New Roman"/>
                <a:cs typeface="Times New Roman"/>
              </a:rPr>
              <a:t>References</a:t>
            </a:r>
          </a:p>
        </p:txBody>
      </p:sp>
      <p:sp>
        <p:nvSpPr>
          <p:cNvPr id="20" name="TextBox 19">
            <a:extLst>
              <a:ext uri="{FF2B5EF4-FFF2-40B4-BE49-F238E27FC236}">
                <a16:creationId xmlns:a16="http://schemas.microsoft.com/office/drawing/2014/main" id="{74570A4B-8ABD-0667-2BE0-611FE76F4962}"/>
              </a:ext>
            </a:extLst>
          </p:cNvPr>
          <p:cNvSpPr txBox="1"/>
          <p:nvPr/>
        </p:nvSpPr>
        <p:spPr>
          <a:xfrm>
            <a:off x="25295498" y="28749241"/>
            <a:ext cx="11366695" cy="49552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lgn="just">
              <a:spcAft>
                <a:spcPts val="1200"/>
              </a:spcAft>
              <a:buFont typeface="+mj-lt"/>
              <a:buAutoNum type="arabicPeriod"/>
            </a:pPr>
            <a:r>
              <a:rPr lang="en-US" sz="2600" dirty="0">
                <a:latin typeface="Times New Roman"/>
                <a:ea typeface="+mn-lt"/>
                <a:cs typeface="+mn-lt"/>
              </a:rPr>
              <a:t>Merrick</a:t>
            </a:r>
            <a:r>
              <a:rPr lang="en-US" sz="2600" dirty="0">
                <a:latin typeface="Times New Roman"/>
                <a:cs typeface="Calibri"/>
              </a:rPr>
              <a:t> MT, Ford DC, Ports KA, Guinn AS. Prevalence of adverse childhood experiences from 2011-2014 Behavioral Risk Factor Surveillance System in 23 states. </a:t>
            </a:r>
            <a:r>
              <a:rPr lang="en-US" sz="2600" i="1" dirty="0">
                <a:latin typeface="Times New Roman"/>
                <a:cs typeface="Calibri"/>
              </a:rPr>
              <a:t>JAMA Pediatrics.</a:t>
            </a:r>
            <a:r>
              <a:rPr lang="en-US" sz="2600" dirty="0">
                <a:latin typeface="Times New Roman"/>
                <a:cs typeface="Calibri"/>
              </a:rPr>
              <a:t> 2018; 172: 1038.</a:t>
            </a:r>
            <a:endParaRPr lang="en-US" sz="2600" dirty="0">
              <a:latin typeface="Times New Roman"/>
              <a:cs typeface="Arial"/>
            </a:endParaRPr>
          </a:p>
          <a:p>
            <a:pPr marL="514350" indent="-514350" algn="just">
              <a:spcAft>
                <a:spcPts val="1200"/>
              </a:spcAft>
              <a:buFont typeface="+mj-lt"/>
              <a:buAutoNum type="arabicPeriod"/>
            </a:pPr>
            <a:r>
              <a:rPr lang="en-US" sz="2600" dirty="0">
                <a:latin typeface="Times New Roman"/>
                <a:cs typeface="Calibri"/>
              </a:rPr>
              <a:t>Centers for Disease Control and Prevention. Leading causes of death by age group 2017. </a:t>
            </a:r>
            <a:r>
              <a:rPr lang="en-US" sz="2600" dirty="0">
                <a:latin typeface="Times New Roman"/>
                <a:cs typeface="Calibri"/>
                <a:hlinkClick r:id="rId5"/>
              </a:rPr>
              <a:t>https://www.cdc.gov/</a:t>
            </a:r>
            <a:r>
              <a:rPr lang="en-US" sz="2600" dirty="0">
                <a:latin typeface="Times New Roman"/>
                <a:cs typeface="Calibri"/>
              </a:rPr>
              <a:t>.</a:t>
            </a:r>
          </a:p>
          <a:p>
            <a:pPr marL="514350" indent="-514350" algn="just">
              <a:spcAft>
                <a:spcPts val="1200"/>
              </a:spcAft>
              <a:buFont typeface="+mj-lt"/>
              <a:buAutoNum type="arabicPeriod"/>
            </a:pPr>
            <a:r>
              <a:rPr lang="en-US" sz="2600" dirty="0">
                <a:latin typeface="Times New Roman"/>
                <a:cs typeface="Calibri"/>
              </a:rPr>
              <a:t>Brown DW, Anda RF, </a:t>
            </a:r>
            <a:r>
              <a:rPr lang="en-US" sz="2600" dirty="0" err="1">
                <a:latin typeface="Times New Roman"/>
                <a:cs typeface="Calibri"/>
              </a:rPr>
              <a:t>Tiemeier</a:t>
            </a:r>
            <a:r>
              <a:rPr lang="en-US" sz="2600" dirty="0">
                <a:latin typeface="Times New Roman"/>
                <a:cs typeface="Calibri"/>
              </a:rPr>
              <a:t> H, et al. Adverse childhood experiences and the risk of premature mortality. American Journal of Preventive Medicine 2009; 37: 389–96.</a:t>
            </a:r>
          </a:p>
          <a:p>
            <a:pPr marL="514350" indent="-514350" algn="just">
              <a:spcAft>
                <a:spcPts val="1200"/>
              </a:spcAft>
              <a:buFont typeface="+mj-lt"/>
              <a:buAutoNum type="arabicPeriod"/>
            </a:pPr>
            <a:r>
              <a:rPr lang="en-US" sz="2600" dirty="0">
                <a:latin typeface="Times New Roman"/>
                <a:cs typeface="Calibri"/>
              </a:rPr>
              <a:t>Underwood, J. W., Conley, A. H., &amp; Waters, J. M. (2024). The Impact of Adverse Childhood Experiences on College Student Stress and Well-being. </a:t>
            </a:r>
            <a:r>
              <a:rPr lang="en-US" sz="2600" i="1" dirty="0">
                <a:latin typeface="Times New Roman"/>
                <a:ea typeface="+mn-lt"/>
                <a:cs typeface="+mn-lt"/>
              </a:rPr>
              <a:t>Journal of College Student Retention: Research, Theory &amp; Practice.</a:t>
            </a:r>
            <a:endParaRPr lang="en-US" sz="2600" dirty="0">
              <a:latin typeface="Times New Roman"/>
              <a:ea typeface="Calibri"/>
              <a:cs typeface="Calibri"/>
            </a:endParaRPr>
          </a:p>
        </p:txBody>
      </p:sp>
      <p:sp>
        <p:nvSpPr>
          <p:cNvPr id="31" name="TextBox 30">
            <a:extLst>
              <a:ext uri="{FF2B5EF4-FFF2-40B4-BE49-F238E27FC236}">
                <a16:creationId xmlns:a16="http://schemas.microsoft.com/office/drawing/2014/main" id="{D9C20CAF-E6CE-F55E-80CE-31A90BE4972E}"/>
              </a:ext>
            </a:extLst>
          </p:cNvPr>
          <p:cNvSpPr txBox="1"/>
          <p:nvPr/>
        </p:nvSpPr>
        <p:spPr>
          <a:xfrm>
            <a:off x="13231281" y="13624490"/>
            <a:ext cx="11411381"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latin typeface="Times New Roman"/>
                <a:cs typeface="Calibri"/>
              </a:rPr>
              <a:t>Figure 2</a:t>
            </a:r>
            <a:r>
              <a:rPr lang="en-US" sz="2600" dirty="0">
                <a:latin typeface="Times New Roman"/>
                <a:cs typeface="Calibri"/>
              </a:rPr>
              <a:t>. Percentage of students who responded 'Yes' (red) or 'No' (blue) to the question about whether they feel love from their family. </a:t>
            </a:r>
            <a:endParaRPr lang="en-US" sz="2600" dirty="0">
              <a:latin typeface="Times New Roman"/>
              <a:cs typeface="Times New Roman"/>
            </a:endParaRPr>
          </a:p>
        </p:txBody>
      </p:sp>
      <p:sp>
        <p:nvSpPr>
          <p:cNvPr id="29" name="TextBox 28">
            <a:extLst>
              <a:ext uri="{FF2B5EF4-FFF2-40B4-BE49-F238E27FC236}">
                <a16:creationId xmlns:a16="http://schemas.microsoft.com/office/drawing/2014/main" id="{DC00D1DF-C478-9559-1A3B-87FDBBF93862}"/>
              </a:ext>
            </a:extLst>
          </p:cNvPr>
          <p:cNvSpPr txBox="1"/>
          <p:nvPr/>
        </p:nvSpPr>
        <p:spPr>
          <a:xfrm>
            <a:off x="19795405" y="22996368"/>
            <a:ext cx="559827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panose="020B0604020202020204" pitchFamily="34" charset="0"/>
              <a:buChar char="•"/>
            </a:pPr>
            <a:r>
              <a:rPr lang="en-US" sz="3600" b="1" dirty="0">
                <a:latin typeface="Times New Roman"/>
                <a:ea typeface="Calibri"/>
                <a:cs typeface="Calibri"/>
              </a:rPr>
              <a:t>38%</a:t>
            </a:r>
            <a:r>
              <a:rPr lang="en-US" sz="3600" dirty="0">
                <a:latin typeface="Times New Roman"/>
                <a:ea typeface="Calibri"/>
                <a:cs typeface="Calibri"/>
              </a:rPr>
              <a:t> of respondents reported living with someone with a mental illness (Figure 4).</a:t>
            </a:r>
            <a:endParaRPr lang="en-US" sz="7050" dirty="0">
              <a:ea typeface="Calibri"/>
              <a:cs typeface="Calibri"/>
            </a:endParaRPr>
          </a:p>
        </p:txBody>
      </p:sp>
      <p:sp>
        <p:nvSpPr>
          <p:cNvPr id="23" name="TextBox 22">
            <a:extLst>
              <a:ext uri="{FF2B5EF4-FFF2-40B4-BE49-F238E27FC236}">
                <a16:creationId xmlns:a16="http://schemas.microsoft.com/office/drawing/2014/main" id="{A9711262-5382-0DA9-540B-4E266186E1BB}"/>
              </a:ext>
            </a:extLst>
          </p:cNvPr>
          <p:cNvSpPr txBox="1"/>
          <p:nvPr/>
        </p:nvSpPr>
        <p:spPr>
          <a:xfrm>
            <a:off x="13330574" y="19785264"/>
            <a:ext cx="10971975"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latin typeface="Times New Roman"/>
                <a:ea typeface="Calibri"/>
                <a:cs typeface="Calibri"/>
              </a:rPr>
              <a:t>Figure 3.</a:t>
            </a:r>
            <a:r>
              <a:rPr lang="en-US" sz="2600" dirty="0">
                <a:latin typeface="Times New Roman"/>
                <a:ea typeface="Calibri"/>
                <a:cs typeface="Calibri"/>
              </a:rPr>
              <a:t> Percentage of students who responded 'Yes' (red) or 'No' (blue) to the question regarding verbal abuse.</a:t>
            </a:r>
            <a:endParaRPr lang="en-US" sz="2600" dirty="0">
              <a:latin typeface="Times New Roman"/>
              <a:cs typeface="Times New Roman"/>
            </a:endParaRPr>
          </a:p>
        </p:txBody>
      </p:sp>
      <p:sp>
        <p:nvSpPr>
          <p:cNvPr id="28" name="TextBox 27">
            <a:extLst>
              <a:ext uri="{FF2B5EF4-FFF2-40B4-BE49-F238E27FC236}">
                <a16:creationId xmlns:a16="http://schemas.microsoft.com/office/drawing/2014/main" id="{2E38FB54-BE28-A641-0AD0-E6F1B32C08CE}"/>
              </a:ext>
            </a:extLst>
          </p:cNvPr>
          <p:cNvSpPr txBox="1"/>
          <p:nvPr/>
        </p:nvSpPr>
        <p:spPr>
          <a:xfrm>
            <a:off x="13246639" y="26167984"/>
            <a:ext cx="1003154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Times New Roman"/>
                <a:cs typeface="Calibri"/>
              </a:rPr>
              <a:t>Figure 4.</a:t>
            </a:r>
            <a:r>
              <a:rPr lang="en-US" sz="2400" dirty="0">
                <a:latin typeface="Times New Roman"/>
                <a:cs typeface="Calibri"/>
              </a:rPr>
              <a:t> Percentage of students who responded 'Yes' (red) and 'No' (blue) to the question about living with someone with a mental illness.</a:t>
            </a:r>
            <a:endParaRPr lang="en-US" sz="2400" dirty="0">
              <a:latin typeface="Times New Roman"/>
              <a:cs typeface="Times New Roman"/>
            </a:endParaRPr>
          </a:p>
        </p:txBody>
      </p:sp>
      <p:sp>
        <p:nvSpPr>
          <p:cNvPr id="22" name="TextBox 21">
            <a:extLst>
              <a:ext uri="{FF2B5EF4-FFF2-40B4-BE49-F238E27FC236}">
                <a16:creationId xmlns:a16="http://schemas.microsoft.com/office/drawing/2014/main" id="{B584B063-91C3-6AF7-95C8-23F2CB8AA6A0}"/>
              </a:ext>
            </a:extLst>
          </p:cNvPr>
          <p:cNvSpPr txBox="1"/>
          <p:nvPr/>
        </p:nvSpPr>
        <p:spPr>
          <a:xfrm>
            <a:off x="19881150" y="16700430"/>
            <a:ext cx="583387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a:buChar char="•"/>
            </a:pPr>
            <a:r>
              <a:rPr lang="en-US" sz="3600" b="1" dirty="0">
                <a:latin typeface="Times New Roman"/>
                <a:cs typeface="Calibri"/>
              </a:rPr>
              <a:t>49% </a:t>
            </a:r>
            <a:r>
              <a:rPr lang="en-US" sz="3600" dirty="0">
                <a:latin typeface="Times New Roman"/>
                <a:cs typeface="Calibri"/>
              </a:rPr>
              <a:t>of respondents reported being verbally abused at home (Figure 3). </a:t>
            </a:r>
            <a:endParaRPr lang="en-US" dirty="0"/>
          </a:p>
        </p:txBody>
      </p:sp>
      <p:sp>
        <p:nvSpPr>
          <p:cNvPr id="24" name="TextBox 23">
            <a:extLst>
              <a:ext uri="{FF2B5EF4-FFF2-40B4-BE49-F238E27FC236}">
                <a16:creationId xmlns:a16="http://schemas.microsoft.com/office/drawing/2014/main" id="{D6229AE1-E890-2C5A-EB21-4E40D4A9AFF6}"/>
              </a:ext>
            </a:extLst>
          </p:cNvPr>
          <p:cNvSpPr txBox="1"/>
          <p:nvPr/>
        </p:nvSpPr>
        <p:spPr>
          <a:xfrm>
            <a:off x="13231658" y="8023583"/>
            <a:ext cx="1143098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lgn="just">
              <a:buFont typeface="Arial" panose="020B0604020202020204" pitchFamily="34" charset="0"/>
              <a:buChar char="•"/>
            </a:pPr>
            <a:r>
              <a:rPr lang="en-US" sz="3600" b="1" dirty="0">
                <a:latin typeface="Times New Roman"/>
                <a:cs typeface="Times New Roman"/>
              </a:rPr>
              <a:t>ACEs</a:t>
            </a:r>
            <a:r>
              <a:rPr lang="en-US" sz="3600" dirty="0">
                <a:latin typeface="Times New Roman"/>
                <a:cs typeface="Times New Roman"/>
              </a:rPr>
              <a:t> were experienced by many respondents (Figures 2-4 and Table 1.</a:t>
            </a:r>
            <a:endParaRPr lang="en-US" sz="3600" dirty="0">
              <a:latin typeface="Times New Roman"/>
              <a:ea typeface="Calibri"/>
              <a:cs typeface="Times New Roman"/>
            </a:endParaRPr>
          </a:p>
        </p:txBody>
      </p:sp>
      <p:sp>
        <p:nvSpPr>
          <p:cNvPr id="33" name="TextBox 32">
            <a:extLst>
              <a:ext uri="{FF2B5EF4-FFF2-40B4-BE49-F238E27FC236}">
                <a16:creationId xmlns:a16="http://schemas.microsoft.com/office/drawing/2014/main" id="{DD14672B-BB6B-04BF-D533-9C08F4F17F83}"/>
              </a:ext>
            </a:extLst>
          </p:cNvPr>
          <p:cNvSpPr txBox="1"/>
          <p:nvPr/>
        </p:nvSpPr>
        <p:spPr>
          <a:xfrm>
            <a:off x="601304" y="8078293"/>
            <a:ext cx="11776340" cy="144962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lgn="just">
              <a:buFont typeface="Arial" panose="020B0604020202020204" pitchFamily="34" charset="0"/>
              <a:buChar char="•"/>
            </a:pPr>
            <a:r>
              <a:rPr lang="en-US" sz="3600" dirty="0">
                <a:latin typeface="Times New Roman"/>
                <a:cs typeface="Times New Roman"/>
              </a:rPr>
              <a:t>Adverse childhood experiences (</a:t>
            </a:r>
            <a:r>
              <a:rPr lang="en-US" sz="3600" b="1" dirty="0">
                <a:latin typeface="Times New Roman"/>
                <a:cs typeface="Times New Roman"/>
              </a:rPr>
              <a:t>ACEs</a:t>
            </a:r>
            <a:r>
              <a:rPr lang="en-US" sz="3600" dirty="0">
                <a:latin typeface="Times New Roman"/>
                <a:cs typeface="Times New Roman"/>
              </a:rPr>
              <a:t>) are traumatic or potentially traumatic events that occur before the age of 18. </a:t>
            </a:r>
          </a:p>
          <a:p>
            <a:pPr marL="571500" indent="-571500" algn="just">
              <a:buFont typeface="Arial" panose="020B0604020202020204" pitchFamily="34" charset="0"/>
              <a:buChar char="•"/>
            </a:pPr>
            <a:endParaRPr lang="en-US" sz="3600" dirty="0">
              <a:latin typeface="Times New Roman"/>
              <a:cs typeface="Times New Roman"/>
            </a:endParaRPr>
          </a:p>
          <a:p>
            <a:pPr marL="571500" indent="-571500">
              <a:buFont typeface="Arial" panose="020B0604020202020204" pitchFamily="34" charset="0"/>
              <a:buChar char="•"/>
            </a:pPr>
            <a:r>
              <a:rPr lang="en-US" sz="3600" dirty="0">
                <a:latin typeface="Times New Roman"/>
                <a:cs typeface="Times New Roman"/>
              </a:rPr>
              <a:t>There are 10 types of </a:t>
            </a:r>
            <a:r>
              <a:rPr lang="en-US" sz="3600" b="1" dirty="0">
                <a:latin typeface="Times New Roman"/>
                <a:cs typeface="Times New Roman"/>
              </a:rPr>
              <a:t>ACEs</a:t>
            </a:r>
            <a:r>
              <a:rPr lang="en-US" sz="3600" dirty="0">
                <a:latin typeface="Times New Roman"/>
                <a:cs typeface="Times New Roman"/>
              </a:rPr>
              <a:t> </a:t>
            </a:r>
            <a:br>
              <a:rPr lang="en-US" sz="3600" dirty="0">
                <a:latin typeface="Times New Roman"/>
                <a:cs typeface="Times New Roman"/>
              </a:rPr>
            </a:br>
            <a:r>
              <a:rPr lang="en-US" sz="3600" dirty="0">
                <a:latin typeface="Times New Roman"/>
                <a:cs typeface="Times New Roman"/>
              </a:rPr>
              <a:t>(or adversity) that can be </a:t>
            </a:r>
            <a:br>
              <a:rPr lang="en-US" sz="3600" dirty="0">
                <a:latin typeface="Times New Roman"/>
                <a:cs typeface="Times New Roman"/>
              </a:rPr>
            </a:br>
            <a:r>
              <a:rPr lang="en-US" sz="3600" dirty="0">
                <a:latin typeface="Times New Roman"/>
                <a:cs typeface="Times New Roman"/>
              </a:rPr>
              <a:t>divided into 3 categories: </a:t>
            </a:r>
            <a:br>
              <a:rPr lang="en-US" sz="3600" dirty="0">
                <a:latin typeface="Times New Roman"/>
                <a:cs typeface="Times New Roman"/>
              </a:rPr>
            </a:br>
            <a:r>
              <a:rPr lang="en-US" sz="3600" dirty="0">
                <a:latin typeface="Times New Roman"/>
                <a:cs typeface="Times New Roman"/>
              </a:rPr>
              <a:t>(i) abuse (e.g., verbal), </a:t>
            </a:r>
            <a:br>
              <a:rPr lang="en-US" sz="3600" dirty="0">
                <a:latin typeface="Times New Roman"/>
                <a:cs typeface="Times New Roman"/>
              </a:rPr>
            </a:br>
            <a:r>
              <a:rPr lang="en-US" sz="3600" dirty="0">
                <a:latin typeface="Times New Roman"/>
                <a:cs typeface="Times New Roman"/>
              </a:rPr>
              <a:t>(ii) neglect, and (iii) household</a:t>
            </a:r>
            <a:br>
              <a:rPr lang="en-US" sz="3600" dirty="0">
                <a:latin typeface="Times New Roman"/>
                <a:cs typeface="Times New Roman"/>
              </a:rPr>
            </a:br>
            <a:r>
              <a:rPr lang="en-US" sz="3600" dirty="0">
                <a:latin typeface="Times New Roman"/>
                <a:cs typeface="Times New Roman"/>
              </a:rPr>
              <a:t> dysfunction such as mal-</a:t>
            </a:r>
            <a:br>
              <a:rPr lang="en-US" sz="3600" dirty="0">
                <a:latin typeface="Times New Roman"/>
                <a:cs typeface="Times New Roman"/>
              </a:rPr>
            </a:br>
            <a:r>
              <a:rPr lang="en-US" sz="3600" dirty="0">
                <a:latin typeface="Times New Roman"/>
                <a:cs typeface="Times New Roman"/>
              </a:rPr>
              <a:t>treatment, witnessing violence,</a:t>
            </a:r>
            <a:br>
              <a:rPr lang="en-US" sz="3600" dirty="0">
                <a:latin typeface="Times New Roman"/>
                <a:cs typeface="Times New Roman"/>
              </a:rPr>
            </a:br>
            <a:r>
              <a:rPr lang="en-US" sz="3600" dirty="0">
                <a:latin typeface="Times New Roman"/>
                <a:cs typeface="Times New Roman"/>
              </a:rPr>
              <a:t>and living in an environment </a:t>
            </a:r>
            <a:br>
              <a:rPr lang="en-US" sz="3600" dirty="0">
                <a:latin typeface="Times New Roman"/>
                <a:cs typeface="Times New Roman"/>
              </a:rPr>
            </a:br>
            <a:r>
              <a:rPr lang="en-US" sz="3600" dirty="0">
                <a:latin typeface="Times New Roman"/>
                <a:cs typeface="Times New Roman"/>
              </a:rPr>
              <a:t>that is harmful to development </a:t>
            </a:r>
            <a:br>
              <a:rPr lang="en-US" sz="3600" dirty="0">
                <a:latin typeface="Times New Roman"/>
                <a:cs typeface="Times New Roman"/>
              </a:rPr>
            </a:br>
            <a:r>
              <a:rPr lang="en-US" sz="3600" dirty="0">
                <a:latin typeface="Times New Roman"/>
                <a:cs typeface="Times New Roman"/>
              </a:rPr>
              <a:t>(Figure 1). </a:t>
            </a:r>
          </a:p>
          <a:p>
            <a:pPr marL="571500" indent="-571500" algn="just">
              <a:buFont typeface="Arial" panose="020B0604020202020204" pitchFamily="34" charset="0"/>
              <a:buChar char="•"/>
            </a:pPr>
            <a:endParaRPr lang="en-US" sz="3600" dirty="0">
              <a:latin typeface="Times New Roman"/>
              <a:cs typeface="Times New Roman"/>
            </a:endParaRPr>
          </a:p>
          <a:p>
            <a:pPr marL="571500" indent="-571500" algn="just">
              <a:buFont typeface="Arial" panose="020B0604020202020204" pitchFamily="34" charset="0"/>
              <a:buChar char="•"/>
            </a:pPr>
            <a:r>
              <a:rPr lang="en-US" sz="3600" b="1" dirty="0">
                <a:latin typeface="Times New Roman"/>
                <a:cs typeface="Times New Roman"/>
              </a:rPr>
              <a:t>ACEs</a:t>
            </a:r>
            <a:r>
              <a:rPr lang="en-US" sz="3600" dirty="0">
                <a:latin typeface="Times New Roman"/>
                <a:cs typeface="Times New Roman"/>
              </a:rPr>
              <a:t> are associated with increased risk of a wide range of health conditions from depression, coronary heart disease, and stroke. In fact, it is related to increased risk of premature mortality and worse well-being</a:t>
            </a:r>
            <a:r>
              <a:rPr lang="en-US" sz="2400" baseline="30000" dirty="0">
                <a:latin typeface="Times New Roman"/>
                <a:cs typeface="Times New Roman"/>
              </a:rPr>
              <a:t>1,2, 3, 4</a:t>
            </a:r>
            <a:r>
              <a:rPr lang="en-US" sz="3600" dirty="0">
                <a:latin typeface="Times New Roman"/>
                <a:cs typeface="Times New Roman"/>
              </a:rPr>
              <a:t>.</a:t>
            </a:r>
          </a:p>
          <a:p>
            <a:pPr marL="571500" indent="-571500" algn="just">
              <a:buFont typeface="Arial" panose="020B0604020202020204" pitchFamily="34" charset="0"/>
              <a:buChar char="•"/>
            </a:pPr>
            <a:endParaRPr lang="en-US" sz="3600" dirty="0">
              <a:latin typeface="Times New Roman"/>
              <a:cs typeface="Times New Roman"/>
            </a:endParaRPr>
          </a:p>
          <a:p>
            <a:pPr marL="571500" indent="-571500" algn="just">
              <a:buFont typeface="Arial" panose="020B0604020202020204" pitchFamily="34" charset="0"/>
              <a:buChar char="•"/>
            </a:pPr>
            <a:r>
              <a:rPr lang="en-US" sz="3600" dirty="0">
                <a:latin typeface="Times New Roman"/>
                <a:cs typeface="Times New Roman"/>
              </a:rPr>
              <a:t>The current study is designed to determine the estimated prevalence of </a:t>
            </a:r>
            <a:r>
              <a:rPr lang="en-US" sz="3600" b="1" dirty="0">
                <a:latin typeface="Times New Roman"/>
                <a:cs typeface="Times New Roman"/>
              </a:rPr>
              <a:t>ACEs</a:t>
            </a:r>
            <a:r>
              <a:rPr lang="en-US" sz="3600" dirty="0">
                <a:latin typeface="Times New Roman"/>
                <a:cs typeface="Times New Roman"/>
              </a:rPr>
              <a:t> among a subgroup of Cal Poly Pomona (CPP) freshman and transfer students. It also examined whether </a:t>
            </a:r>
            <a:r>
              <a:rPr lang="en-US" sz="3600" b="1" dirty="0">
                <a:latin typeface="Times New Roman"/>
                <a:cs typeface="Times New Roman"/>
              </a:rPr>
              <a:t>ACEs</a:t>
            </a:r>
            <a:r>
              <a:rPr lang="en-US" sz="3600" dirty="0">
                <a:latin typeface="Times New Roman"/>
                <a:cs typeface="Times New Roman"/>
              </a:rPr>
              <a:t> is associated with current mental health, in the group.</a:t>
            </a:r>
          </a:p>
          <a:p>
            <a:pPr marL="571500" indent="-571500" algn="just">
              <a:buFont typeface="Arial" panose="020B0604020202020204" pitchFamily="34" charset="0"/>
              <a:buChar char="•"/>
            </a:pPr>
            <a:endParaRPr lang="en-US" sz="3600" dirty="0"/>
          </a:p>
          <a:p>
            <a:pPr marL="571500" indent="-571500" algn="just">
              <a:buFont typeface="Arial" panose="020B0604020202020204" pitchFamily="34" charset="0"/>
              <a:buChar char="•"/>
            </a:pPr>
            <a:endParaRPr lang="en-US" sz="3600" dirty="0">
              <a:latin typeface="Times New Roman"/>
              <a:cs typeface="Times New Roman"/>
            </a:endParaRPr>
          </a:p>
        </p:txBody>
      </p:sp>
      <p:sp>
        <p:nvSpPr>
          <p:cNvPr id="11" name="TextBox 10">
            <a:extLst>
              <a:ext uri="{FF2B5EF4-FFF2-40B4-BE49-F238E27FC236}">
                <a16:creationId xmlns:a16="http://schemas.microsoft.com/office/drawing/2014/main" id="{DB6DEBE8-315B-492D-20D2-897725EED595}"/>
              </a:ext>
            </a:extLst>
          </p:cNvPr>
          <p:cNvSpPr txBox="1"/>
          <p:nvPr/>
        </p:nvSpPr>
        <p:spPr>
          <a:xfrm>
            <a:off x="7245049" y="14053292"/>
            <a:ext cx="5132596"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latin typeface="Times New Roman"/>
                <a:cs typeface="Calibri"/>
              </a:rPr>
              <a:t>Figure 1</a:t>
            </a:r>
            <a:r>
              <a:rPr lang="en-US" sz="2600" dirty="0">
                <a:latin typeface="Times New Roman"/>
                <a:cs typeface="Calibri"/>
              </a:rPr>
              <a:t>. Three categories of ACEs or adversity.  </a:t>
            </a:r>
            <a:endParaRPr lang="en-US" sz="2600" dirty="0">
              <a:latin typeface="Times New Roman"/>
              <a:cs typeface="Times New Roman"/>
            </a:endParaRPr>
          </a:p>
        </p:txBody>
      </p:sp>
      <p:graphicFrame>
        <p:nvGraphicFramePr>
          <p:cNvPr id="43" name="Chart 42" title="Chart">
            <a:extLst>
              <a:ext uri="{FF2B5EF4-FFF2-40B4-BE49-F238E27FC236}">
                <a16:creationId xmlns:a16="http://schemas.microsoft.com/office/drawing/2014/main" id="{E4326284-A6A4-4FA1-92CC-7841233FEEC2}"/>
              </a:ext>
            </a:extLst>
          </p:cNvPr>
          <p:cNvGraphicFramePr>
            <a:graphicFrameLocks noChangeAspect="1"/>
          </p:cNvGraphicFramePr>
          <p:nvPr>
            <p:extLst>
              <p:ext uri="{D42A27DB-BD31-4B8C-83A1-F6EECF244321}">
                <p14:modId xmlns:p14="http://schemas.microsoft.com/office/powerpoint/2010/main" val="1467802713"/>
              </p:ext>
            </p:extLst>
          </p:nvPr>
        </p:nvGraphicFramePr>
        <p:xfrm>
          <a:off x="13182151" y="9722289"/>
          <a:ext cx="5835969" cy="402336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4" name="Chart 43" title="Chart">
            <a:extLst>
              <a:ext uri="{FF2B5EF4-FFF2-40B4-BE49-F238E27FC236}">
                <a16:creationId xmlns:a16="http://schemas.microsoft.com/office/drawing/2014/main" id="{9F601345-CC67-4704-B038-86517B6604C0}"/>
              </a:ext>
            </a:extLst>
          </p:cNvPr>
          <p:cNvGraphicFramePr>
            <a:graphicFrameLocks noChangeAspect="1"/>
          </p:cNvGraphicFramePr>
          <p:nvPr>
            <p:extLst>
              <p:ext uri="{D42A27DB-BD31-4B8C-83A1-F6EECF244321}">
                <p14:modId xmlns:p14="http://schemas.microsoft.com/office/powerpoint/2010/main" val="841554912"/>
              </p:ext>
            </p:extLst>
          </p:nvPr>
        </p:nvGraphicFramePr>
        <p:xfrm>
          <a:off x="13300293" y="15874097"/>
          <a:ext cx="5833872" cy="402336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7" name="Chart 46" title="Chart">
            <a:extLst>
              <a:ext uri="{FF2B5EF4-FFF2-40B4-BE49-F238E27FC236}">
                <a16:creationId xmlns:a16="http://schemas.microsoft.com/office/drawing/2014/main" id="{C7A82324-9817-47B0-B868-6D1655390EB8}"/>
              </a:ext>
            </a:extLst>
          </p:cNvPr>
          <p:cNvGraphicFramePr>
            <a:graphicFrameLocks noChangeAspect="1"/>
          </p:cNvGraphicFramePr>
          <p:nvPr>
            <p:extLst>
              <p:ext uri="{D42A27DB-BD31-4B8C-83A1-F6EECF244321}">
                <p14:modId xmlns:p14="http://schemas.microsoft.com/office/powerpoint/2010/main" val="2241577598"/>
              </p:ext>
            </p:extLst>
          </p:nvPr>
        </p:nvGraphicFramePr>
        <p:xfrm>
          <a:off x="13182151" y="22172814"/>
          <a:ext cx="5833872" cy="4023360"/>
        </p:xfrm>
        <a:graphic>
          <a:graphicData uri="http://schemas.openxmlformats.org/drawingml/2006/chart">
            <c:chart xmlns:c="http://schemas.openxmlformats.org/drawingml/2006/chart" xmlns:r="http://schemas.openxmlformats.org/officeDocument/2006/relationships" r:id="rId8"/>
          </a:graphicData>
        </a:graphic>
      </p:graphicFrame>
      <p:sp>
        <p:nvSpPr>
          <p:cNvPr id="48" name="TextBox 47">
            <a:extLst>
              <a:ext uri="{FF2B5EF4-FFF2-40B4-BE49-F238E27FC236}">
                <a16:creationId xmlns:a16="http://schemas.microsoft.com/office/drawing/2014/main" id="{42C2EBAA-72D9-8E52-2FD7-6F4303C00F76}"/>
              </a:ext>
            </a:extLst>
          </p:cNvPr>
          <p:cNvSpPr txBox="1"/>
          <p:nvPr/>
        </p:nvSpPr>
        <p:spPr>
          <a:xfrm>
            <a:off x="13321949" y="9368818"/>
            <a:ext cx="1143098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b="1" dirty="0">
                <a:latin typeface="Times New Roman"/>
                <a:ea typeface="Calibri"/>
                <a:cs typeface="Times New Roman"/>
              </a:rPr>
              <a:t>Students who have one or more ACE(s)</a:t>
            </a:r>
          </a:p>
        </p:txBody>
      </p:sp>
      <p:sp>
        <p:nvSpPr>
          <p:cNvPr id="50" name="TextBox 49">
            <a:extLst>
              <a:ext uri="{FF2B5EF4-FFF2-40B4-BE49-F238E27FC236}">
                <a16:creationId xmlns:a16="http://schemas.microsoft.com/office/drawing/2014/main" id="{A04F0236-260F-F81B-8FEE-EDCCA0AA41C0}"/>
              </a:ext>
            </a:extLst>
          </p:cNvPr>
          <p:cNvSpPr txBox="1"/>
          <p:nvPr/>
        </p:nvSpPr>
        <p:spPr>
          <a:xfrm>
            <a:off x="13239278" y="15016132"/>
            <a:ext cx="1143098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b="1" dirty="0">
                <a:latin typeface="Times New Roman"/>
                <a:ea typeface="Calibri"/>
                <a:cs typeface="Times New Roman"/>
              </a:rPr>
              <a:t>Did a parent or adult in your home ever swear at you, insult you, or put you down?</a:t>
            </a:r>
          </a:p>
        </p:txBody>
      </p:sp>
      <p:sp>
        <p:nvSpPr>
          <p:cNvPr id="54" name="TextBox 53">
            <a:extLst>
              <a:ext uri="{FF2B5EF4-FFF2-40B4-BE49-F238E27FC236}">
                <a16:creationId xmlns:a16="http://schemas.microsoft.com/office/drawing/2014/main" id="{9BD28D4C-BA69-3D2D-A0C8-99D9B6366CEB}"/>
              </a:ext>
            </a:extLst>
          </p:cNvPr>
          <p:cNvSpPr txBox="1"/>
          <p:nvPr/>
        </p:nvSpPr>
        <p:spPr>
          <a:xfrm>
            <a:off x="13354961" y="33717095"/>
            <a:ext cx="1136090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lgn="just">
              <a:buFont typeface="Arial" panose="020B0604020202020204" pitchFamily="34" charset="0"/>
              <a:buChar char="•"/>
            </a:pPr>
            <a:r>
              <a:rPr lang="en-US" sz="3600" dirty="0">
                <a:latin typeface="Times New Roman"/>
                <a:cs typeface="Times New Roman"/>
              </a:rPr>
              <a:t>Almost all ten </a:t>
            </a:r>
            <a:r>
              <a:rPr lang="en-US" sz="3600" b="1" dirty="0">
                <a:latin typeface="Times New Roman"/>
                <a:cs typeface="Times New Roman"/>
              </a:rPr>
              <a:t>ACEs</a:t>
            </a:r>
            <a:r>
              <a:rPr lang="en-US" sz="3600" dirty="0">
                <a:latin typeface="Times New Roman"/>
                <a:cs typeface="Times New Roman"/>
              </a:rPr>
              <a:t> were positively correlated with two anxiety items (“Feeling nervous, anxious, or on edge” and “Not being able to stop or control worrying”) and two depression items ("Little interest or pleasure in doing things" and "Feeling down, depressed, or hopeless"), with p values of .05 or less.</a:t>
            </a:r>
            <a:endParaRPr lang="en-US" dirty="0"/>
          </a:p>
        </p:txBody>
      </p:sp>
      <p:graphicFrame>
        <p:nvGraphicFramePr>
          <p:cNvPr id="55" name="Table 54">
            <a:extLst>
              <a:ext uri="{FF2B5EF4-FFF2-40B4-BE49-F238E27FC236}">
                <a16:creationId xmlns:a16="http://schemas.microsoft.com/office/drawing/2014/main" id="{7E642AE3-6042-317C-5F73-72D628E725D4}"/>
              </a:ext>
            </a:extLst>
          </p:cNvPr>
          <p:cNvGraphicFramePr>
            <a:graphicFrameLocks noGrp="1"/>
          </p:cNvGraphicFramePr>
          <p:nvPr>
            <p:extLst>
              <p:ext uri="{D42A27DB-BD31-4B8C-83A1-F6EECF244321}">
                <p14:modId xmlns:p14="http://schemas.microsoft.com/office/powerpoint/2010/main" val="368400126"/>
              </p:ext>
            </p:extLst>
          </p:nvPr>
        </p:nvGraphicFramePr>
        <p:xfrm>
          <a:off x="25316776" y="8108215"/>
          <a:ext cx="11421288" cy="6537960"/>
        </p:xfrm>
        <a:graphic>
          <a:graphicData uri="http://schemas.openxmlformats.org/drawingml/2006/table">
            <a:tbl>
              <a:tblPr firstRow="1" firstCol="1" bandRow="1">
                <a:tableStyleId>{5C22544A-7EE6-4342-B048-85BDC9FD1C3A}</a:tableStyleId>
              </a:tblPr>
              <a:tblGrid>
                <a:gridCol w="10506888">
                  <a:extLst>
                    <a:ext uri="{9D8B030D-6E8A-4147-A177-3AD203B41FA5}">
                      <a16:colId xmlns:a16="http://schemas.microsoft.com/office/drawing/2014/main" val="4115856550"/>
                    </a:ext>
                  </a:extLst>
                </a:gridCol>
                <a:gridCol w="914400">
                  <a:extLst>
                    <a:ext uri="{9D8B030D-6E8A-4147-A177-3AD203B41FA5}">
                      <a16:colId xmlns:a16="http://schemas.microsoft.com/office/drawing/2014/main" val="2530545777"/>
                    </a:ext>
                  </a:extLst>
                </a:gridCol>
              </a:tblGrid>
              <a:tr h="0">
                <a:tc>
                  <a:txBody>
                    <a:bodyPr/>
                    <a:lstStyle/>
                    <a:p>
                      <a:pPr marL="0" marR="0" lvl="0" algn="l">
                        <a:spcBef>
                          <a:spcPts val="0"/>
                        </a:spcBef>
                        <a:spcAft>
                          <a:spcPts val="0"/>
                        </a:spcAft>
                        <a:buNone/>
                      </a:pPr>
                      <a:r>
                        <a:rPr lang="en-US" sz="3300" b="1" dirty="0">
                          <a:solidFill>
                            <a:schemeClr val="tx1"/>
                          </a:solidFill>
                          <a:effectLst/>
                          <a:latin typeface="Times New Roman"/>
                        </a:rPr>
                        <a:t>ACE</a:t>
                      </a:r>
                      <a:endParaRPr lang="en-US" sz="3300" b="1" dirty="0">
                        <a:solidFill>
                          <a:schemeClr val="tx1"/>
                        </a:solidFill>
                      </a:endParaRPr>
                    </a:p>
                  </a:txBody>
                  <a:tcPr marL="68580" marR="68580" marT="0" marB="0" anchor="ctr">
                    <a:lnL w="12700">
                      <a:noFill/>
                    </a:lnL>
                    <a:lnR w="1270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3300" b="1" dirty="0">
                          <a:solidFill>
                            <a:schemeClr val="tx1"/>
                          </a:solidFill>
                          <a:effectLst/>
                          <a:latin typeface="Times New Roman"/>
                          <a:ea typeface="Times New Roman" panose="02020603050405020304" pitchFamily="18" charset="0"/>
                        </a:rPr>
                        <a: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5762126"/>
                  </a:ext>
                </a:extLst>
              </a:tr>
              <a:tr h="0">
                <a:tc>
                  <a:txBody>
                    <a:bodyPr/>
                    <a:lstStyle/>
                    <a:p>
                      <a:pPr marL="0" marR="0" lvl="0" algn="l">
                        <a:spcBef>
                          <a:spcPts val="0"/>
                        </a:spcBef>
                        <a:spcAft>
                          <a:spcPts val="600"/>
                        </a:spcAft>
                        <a:buNone/>
                      </a:pPr>
                      <a:r>
                        <a:rPr lang="en-US" sz="3300" b="0" dirty="0">
                          <a:solidFill>
                            <a:schemeClr val="tx1"/>
                          </a:solidFill>
                          <a:effectLst/>
                          <a:latin typeface="Times New Roman"/>
                        </a:rPr>
                        <a:t>Did you live with anyone who had a problem with drinking or using drugs, including prescription drugs?</a:t>
                      </a:r>
                      <a:endParaRPr lang="en-US" sz="3300" dirty="0">
                        <a:solidFill>
                          <a:schemeClr val="tx1"/>
                        </a:solidFill>
                      </a:endParaRPr>
                    </a:p>
                  </a:txBody>
                  <a:tcPr marL="68580" marR="68580" marT="0" marB="0" anchor="ctr">
                    <a:lnL w="12700">
                      <a:noFill/>
                    </a:lnL>
                    <a:lnR w="12700">
                      <a:noFill/>
                    </a:lnR>
                    <a:lnT w="12700" cap="flat" cmpd="sng" algn="ctr">
                      <a:solidFill>
                        <a:schemeClr val="tx1"/>
                      </a:solid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30%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206567"/>
                  </a:ext>
                </a:extLst>
              </a:tr>
              <a:tr h="0">
                <a:tc>
                  <a:txBody>
                    <a:bodyPr/>
                    <a:lstStyle/>
                    <a:p>
                      <a:pPr marL="0" marR="0" lvl="0" algn="l">
                        <a:spcBef>
                          <a:spcPts val="0"/>
                        </a:spcBef>
                        <a:spcAft>
                          <a:spcPts val="600"/>
                        </a:spcAft>
                        <a:buNone/>
                      </a:pPr>
                      <a:r>
                        <a:rPr lang="en-US" sz="3300" b="0" dirty="0">
                          <a:solidFill>
                            <a:schemeClr val="tx1"/>
                          </a:solidFill>
                          <a:effectLst/>
                          <a:latin typeface="Times New Roman"/>
                        </a:rPr>
                        <a:t>Did you experience unwanted sexual contact...?</a:t>
                      </a:r>
                      <a:endParaRPr lang="en-US" sz="3300" dirty="0">
                        <a:solidFill>
                          <a:schemeClr val="tx1"/>
                        </a:solidFill>
                      </a:endParaRPr>
                    </a:p>
                  </a:txBody>
                  <a:tcPr marL="68580" marR="68580" marT="0" marB="0" anchor="ctr">
                    <a:lnL w="12700">
                      <a:noFill/>
                    </a:lnL>
                    <a:lnR w="12700">
                      <a:noFill/>
                    </a:lnR>
                    <a:lnT w="12700">
                      <a:noFill/>
                    </a:lnT>
                    <a:lnB w="12700">
                      <a:noFill/>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20%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997155"/>
                  </a:ext>
                </a:extLst>
              </a:tr>
              <a:tr h="0">
                <a:tc>
                  <a:txBody>
                    <a:bodyPr/>
                    <a:lstStyle/>
                    <a:p>
                      <a:pPr marL="0" marR="0" lvl="0" algn="l">
                        <a:spcBef>
                          <a:spcPts val="0"/>
                        </a:spcBef>
                        <a:spcAft>
                          <a:spcPts val="600"/>
                        </a:spcAft>
                        <a:buNone/>
                      </a:pPr>
                      <a:r>
                        <a:rPr lang="en-US" sz="3300" b="0" dirty="0">
                          <a:solidFill>
                            <a:schemeClr val="tx1"/>
                          </a:solidFill>
                          <a:effectLst/>
                          <a:latin typeface="Times New Roman"/>
                        </a:rPr>
                        <a:t>Did you lose a parent through divorce abandonment, death or other reason?</a:t>
                      </a:r>
                    </a:p>
                  </a:txBody>
                  <a:tcPr marL="68580" marR="68580" marT="0" marB="0" anchor="ctr">
                    <a:lnL w="12700">
                      <a:noFill/>
                    </a:lnL>
                    <a:lnR w="12700">
                      <a:noFill/>
                    </a:lnR>
                    <a:lnT w="12700">
                      <a:noFill/>
                    </a:lnT>
                    <a:lnB w="12700">
                      <a:noFill/>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18%</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5081837"/>
                  </a:ext>
                </a:extLst>
              </a:tr>
              <a:tr h="0">
                <a:tc>
                  <a:txBody>
                    <a:bodyPr/>
                    <a:lstStyle/>
                    <a:p>
                      <a:pPr marL="0" marR="0" lvl="0" algn="l">
                        <a:spcBef>
                          <a:spcPts val="0"/>
                        </a:spcBef>
                        <a:spcAft>
                          <a:spcPts val="600"/>
                        </a:spcAft>
                        <a:buNone/>
                      </a:pPr>
                      <a:r>
                        <a:rPr lang="en-US" sz="3300" b="0" dirty="0">
                          <a:solidFill>
                            <a:schemeClr val="tx1"/>
                          </a:solidFill>
                          <a:effectLst/>
                          <a:latin typeface="Times New Roman"/>
                        </a:rPr>
                        <a:t>Did a parent or adult in your home ever hit, beat, kick, or physically hurt </a:t>
                      </a:r>
                      <a:r>
                        <a:rPr lang="en-US" sz="3300" b="0" u="sng" dirty="0">
                          <a:solidFill>
                            <a:schemeClr val="tx1"/>
                          </a:solidFill>
                          <a:effectLst/>
                          <a:latin typeface="Times New Roman"/>
                        </a:rPr>
                        <a:t>you</a:t>
                      </a:r>
                      <a:r>
                        <a:rPr lang="en-US" sz="3300" b="0" dirty="0">
                          <a:solidFill>
                            <a:schemeClr val="tx1"/>
                          </a:solidFill>
                          <a:effectLst/>
                          <a:latin typeface="Times New Roman"/>
                        </a:rPr>
                        <a:t> in any way?</a:t>
                      </a:r>
                      <a:endParaRPr lang="en-US" sz="3300" dirty="0">
                        <a:solidFill>
                          <a:schemeClr val="tx1"/>
                        </a:solidFill>
                      </a:endParaRPr>
                    </a:p>
                  </a:txBody>
                  <a:tcPr marL="68580" marR="68580" marT="0" marB="0" anchor="ctr">
                    <a:lnL w="12700">
                      <a:noFill/>
                    </a:lnL>
                    <a:lnR w="12700">
                      <a:noFill/>
                    </a:lnR>
                    <a:lnT w="12700">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15%</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261437"/>
                  </a:ext>
                </a:extLst>
              </a:tr>
              <a:tr h="0">
                <a:tc>
                  <a:txBody>
                    <a:bodyPr/>
                    <a:lstStyle/>
                    <a:p>
                      <a:pPr marL="0" marR="0" lvl="0" algn="l">
                        <a:spcBef>
                          <a:spcPts val="0"/>
                        </a:spcBef>
                        <a:spcAft>
                          <a:spcPts val="600"/>
                        </a:spcAft>
                        <a:buNone/>
                      </a:pPr>
                      <a:r>
                        <a:rPr lang="en-US" sz="3300" b="0" dirty="0">
                          <a:solidFill>
                            <a:schemeClr val="tx1"/>
                          </a:solidFill>
                          <a:latin typeface="Times New Roman" panose="02020603050405020304" pitchFamily="18" charset="0"/>
                          <a:cs typeface="Times New Roman" panose="02020603050405020304" pitchFamily="18" charset="0"/>
                        </a:rPr>
                        <a:t>Did you feel that you didn’t have enough to eat, had to wear dirty clothes, or had no one to protect or take care of you? </a:t>
                      </a:r>
                    </a:p>
                  </a:txBody>
                  <a:tcPr marL="68580" marR="68580" marT="0" marB="0" anchor="ctr">
                    <a:lnL w="12700">
                      <a:noFill/>
                    </a:lnL>
                    <a:lnR w="12700" cap="flat" cmpd="sng" algn="ctr">
                      <a:noFill/>
                      <a:prstDash val="solid"/>
                      <a:round/>
                      <a:headEnd type="none" w="med" len="med"/>
                      <a:tailEnd type="none" w="med" len="med"/>
                    </a:lnR>
                    <a:lnT w="12700">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14%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5861016"/>
                  </a:ext>
                </a:extLst>
              </a:tr>
              <a:tr h="0">
                <a:tc>
                  <a:txBody>
                    <a:bodyPr/>
                    <a:lstStyle/>
                    <a:p>
                      <a:pPr marL="0" marR="0" lvl="0" indent="0" algn="l" defTabSz="3749040" rtl="0" eaLnBrk="1" fontAlgn="auto" latinLnBrk="0" hangingPunct="1">
                        <a:lnSpc>
                          <a:spcPct val="100000"/>
                        </a:lnSpc>
                        <a:spcBef>
                          <a:spcPts val="0"/>
                        </a:spcBef>
                        <a:spcAft>
                          <a:spcPts val="600"/>
                        </a:spcAft>
                        <a:buClrTx/>
                        <a:buSzTx/>
                        <a:buFontTx/>
                        <a:buNone/>
                        <a:tabLst/>
                        <a:defRPr/>
                      </a:pPr>
                      <a:r>
                        <a:rPr lang="en-US" sz="3300" b="0" dirty="0">
                          <a:solidFill>
                            <a:schemeClr val="tx1"/>
                          </a:solidFill>
                          <a:effectLst/>
                          <a:latin typeface="Times New Roman"/>
                          <a:ea typeface="Times New Roman" panose="02020603050405020304" pitchFamily="18" charset="0"/>
                        </a:rPr>
                        <a:t>Did your parents or adults in your home ever hit, punch, beat, or threaten to harm </a:t>
                      </a:r>
                      <a:r>
                        <a:rPr lang="en-US" sz="3300" b="0" u="sng" dirty="0">
                          <a:solidFill>
                            <a:schemeClr val="tx1"/>
                          </a:solidFill>
                          <a:effectLst/>
                          <a:latin typeface="Times New Roman"/>
                          <a:ea typeface="Times New Roman" panose="02020603050405020304" pitchFamily="18" charset="0"/>
                        </a:rPr>
                        <a:t>each other</a:t>
                      </a:r>
                      <a:r>
                        <a:rPr lang="en-US" sz="3300" b="0" dirty="0">
                          <a:solidFill>
                            <a:schemeClr val="tx1"/>
                          </a:solidFill>
                          <a:effectLst/>
                          <a:latin typeface="Times New Roman"/>
                          <a:ea typeface="Times New Roman" panose="02020603050405020304" pitchFamily="18" charset="0"/>
                        </a:rPr>
                        <a:t>?</a:t>
                      </a:r>
                      <a:endParaRPr lang="en-US" sz="3300" b="0" dirty="0">
                        <a:solidFill>
                          <a:schemeClr val="tx1"/>
                        </a:solidFill>
                        <a:latin typeface="Times New Roman" panose="02020603050405020304" pitchFamily="18" charset="0"/>
                        <a:cs typeface="Times New Roman" panose="02020603050405020304" pitchFamily="18" charset="0"/>
                      </a:endParaRPr>
                    </a:p>
                  </a:txBody>
                  <a:tcPr marL="68580" marR="68580" marT="0" marB="0" anchor="ctr">
                    <a:lnL w="12700">
                      <a:noFill/>
                    </a:lnL>
                    <a:lnR w="12700" cap="flat" cmpd="sng" algn="ctr">
                      <a:noFill/>
                      <a:prstDash val="solid"/>
                      <a:round/>
                      <a:headEnd type="none" w="med" len="med"/>
                      <a:tailEnd type="none" w="med" len="med"/>
                    </a:lnR>
                    <a:lnT w="12700">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12%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0697700"/>
                  </a:ext>
                </a:extLst>
              </a:tr>
              <a:tr h="0">
                <a:tc>
                  <a:txBody>
                    <a:bodyPr/>
                    <a:lstStyle/>
                    <a:p>
                      <a:pPr marL="0" marR="0" lvl="0" indent="0" algn="l" defTabSz="3749040" rtl="0" eaLnBrk="1" fontAlgn="auto" latinLnBrk="0" hangingPunct="1">
                        <a:lnSpc>
                          <a:spcPct val="100000"/>
                        </a:lnSpc>
                        <a:spcBef>
                          <a:spcPts val="0"/>
                        </a:spcBef>
                        <a:spcAft>
                          <a:spcPts val="600"/>
                        </a:spcAft>
                        <a:buClrTx/>
                        <a:buSzTx/>
                        <a:buFontTx/>
                        <a:buNone/>
                        <a:tabLst/>
                        <a:defRPr/>
                      </a:pPr>
                      <a:r>
                        <a:rPr lang="en-US" sz="3300" b="0" dirty="0">
                          <a:solidFill>
                            <a:schemeClr val="tx1"/>
                          </a:solidFill>
                          <a:effectLst/>
                          <a:latin typeface="Times New Roman"/>
                          <a:ea typeface="Times New Roman" panose="02020603050405020304" pitchFamily="18" charset="0"/>
                        </a:rPr>
                        <a:t>Did you live with anyone who went to prison?</a:t>
                      </a:r>
                    </a:p>
                  </a:txBody>
                  <a:tcPr marL="68580" marR="68580" marT="0" marB="0" anchor="ctr">
                    <a:lnL w="12700">
                      <a:noFill/>
                    </a:lnL>
                    <a:lnR w="12700" cap="flat" cmpd="sng" algn="ctr">
                      <a:noFill/>
                      <a:prstDash val="solid"/>
                      <a:round/>
                      <a:headEnd type="none" w="med" len="med"/>
                      <a:tailEnd type="none" w="med" len="med"/>
                    </a:lnR>
                    <a:lnT w="12700">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600"/>
                        </a:spcAft>
                      </a:pPr>
                      <a:r>
                        <a:rPr lang="en-US" sz="3300" b="0" dirty="0">
                          <a:solidFill>
                            <a:schemeClr val="tx1"/>
                          </a:solidFill>
                          <a:effectLst/>
                          <a:latin typeface="Times New Roman"/>
                          <a:ea typeface="Times New Roman" panose="02020603050405020304" pitchFamily="18" charset="0"/>
                        </a:rPr>
                        <a:t>12%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5082174"/>
                  </a:ext>
                </a:extLst>
              </a:tr>
            </a:tbl>
          </a:graphicData>
        </a:graphic>
      </p:graphicFrame>
      <p:sp>
        <p:nvSpPr>
          <p:cNvPr id="56" name="TextBox 55">
            <a:extLst>
              <a:ext uri="{FF2B5EF4-FFF2-40B4-BE49-F238E27FC236}">
                <a16:creationId xmlns:a16="http://schemas.microsoft.com/office/drawing/2014/main" id="{5A13CE58-89C0-C2B9-DF59-65202DAAFCD9}"/>
              </a:ext>
            </a:extLst>
          </p:cNvPr>
          <p:cNvSpPr txBox="1"/>
          <p:nvPr/>
        </p:nvSpPr>
        <p:spPr>
          <a:xfrm>
            <a:off x="25193439" y="15027312"/>
            <a:ext cx="11187789"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latin typeface="Times New Roman"/>
                <a:cs typeface="Calibri"/>
              </a:rPr>
              <a:t>Table 1.</a:t>
            </a:r>
            <a:r>
              <a:rPr lang="en-US" sz="2600" dirty="0">
                <a:latin typeface="Times New Roman"/>
                <a:cs typeface="Calibri"/>
              </a:rPr>
              <a:t> Percentage of students who responded 'Yes' to 7 of  the 10 ACE questions.</a:t>
            </a:r>
            <a:endParaRPr lang="en-US" sz="2600" dirty="0">
              <a:latin typeface="Times New Roman"/>
              <a:cs typeface="Times New Roman"/>
            </a:endParaRPr>
          </a:p>
        </p:txBody>
      </p:sp>
      <p:sp>
        <p:nvSpPr>
          <p:cNvPr id="59" name="TextBox 58">
            <a:extLst>
              <a:ext uri="{FF2B5EF4-FFF2-40B4-BE49-F238E27FC236}">
                <a16:creationId xmlns:a16="http://schemas.microsoft.com/office/drawing/2014/main" id="{11E7B1A5-AC65-3A1E-8488-AF37B186A0B2}"/>
              </a:ext>
            </a:extLst>
          </p:cNvPr>
          <p:cNvSpPr txBox="1"/>
          <p:nvPr/>
        </p:nvSpPr>
        <p:spPr>
          <a:xfrm>
            <a:off x="19800487" y="29438972"/>
            <a:ext cx="5218248"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a:buChar char="•"/>
            </a:pPr>
            <a:r>
              <a:rPr lang="en-US" sz="3600" b="1" dirty="0">
                <a:latin typeface="Times New Roman"/>
                <a:ea typeface="Calibri"/>
                <a:cs typeface="Calibri"/>
              </a:rPr>
              <a:t>21% </a:t>
            </a:r>
            <a:r>
              <a:rPr lang="en-US" sz="3600" dirty="0">
                <a:latin typeface="Times New Roman"/>
                <a:ea typeface="Calibri"/>
                <a:cs typeface="Calibri"/>
              </a:rPr>
              <a:t>of respondents reported feeling no love from their family (Figure 5).</a:t>
            </a:r>
            <a:endParaRPr lang="en-US" sz="3600" dirty="0">
              <a:latin typeface="Times New Roman"/>
              <a:cs typeface="Calibri" panose="020F0502020204030204"/>
            </a:endParaRPr>
          </a:p>
        </p:txBody>
      </p:sp>
      <p:sp>
        <p:nvSpPr>
          <p:cNvPr id="60" name="TextBox 59">
            <a:extLst>
              <a:ext uri="{FF2B5EF4-FFF2-40B4-BE49-F238E27FC236}">
                <a16:creationId xmlns:a16="http://schemas.microsoft.com/office/drawing/2014/main" id="{9514BFF9-EFA2-C822-76D1-640512A48101}"/>
              </a:ext>
            </a:extLst>
          </p:cNvPr>
          <p:cNvSpPr txBox="1"/>
          <p:nvPr/>
        </p:nvSpPr>
        <p:spPr>
          <a:xfrm>
            <a:off x="13269275" y="32691669"/>
            <a:ext cx="10031543"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latin typeface="Times New Roman"/>
                <a:cs typeface="Calibri"/>
              </a:rPr>
              <a:t>Figure 5.</a:t>
            </a:r>
            <a:r>
              <a:rPr lang="en-US" sz="2600" dirty="0">
                <a:latin typeface="Times New Roman"/>
                <a:cs typeface="Calibri"/>
              </a:rPr>
              <a:t> Percentage of students who responded 'Yes' (red) and 'No' (blue) to the question about feeling no family love.</a:t>
            </a:r>
            <a:endParaRPr lang="en-US" sz="2600" dirty="0">
              <a:latin typeface="Times New Roman"/>
              <a:cs typeface="Times New Roman"/>
            </a:endParaRPr>
          </a:p>
        </p:txBody>
      </p:sp>
      <p:graphicFrame>
        <p:nvGraphicFramePr>
          <p:cNvPr id="61" name="Chart 60" title="Chart">
            <a:extLst>
              <a:ext uri="{FF2B5EF4-FFF2-40B4-BE49-F238E27FC236}">
                <a16:creationId xmlns:a16="http://schemas.microsoft.com/office/drawing/2014/main" id="{740780BB-9C7E-4D89-A28F-A7A51FB75A8D}"/>
              </a:ext>
            </a:extLst>
          </p:cNvPr>
          <p:cNvGraphicFramePr>
            <a:graphicFrameLocks noChangeAspect="1"/>
          </p:cNvGraphicFramePr>
          <p:nvPr>
            <p:extLst>
              <p:ext uri="{D42A27DB-BD31-4B8C-83A1-F6EECF244321}">
                <p14:modId xmlns:p14="http://schemas.microsoft.com/office/powerpoint/2010/main" val="2107386897"/>
              </p:ext>
            </p:extLst>
          </p:nvPr>
        </p:nvGraphicFramePr>
        <p:xfrm>
          <a:off x="13244516" y="28609045"/>
          <a:ext cx="5833872" cy="4023360"/>
        </p:xfrm>
        <a:graphic>
          <a:graphicData uri="http://schemas.openxmlformats.org/drawingml/2006/chart">
            <c:chart xmlns:c="http://schemas.openxmlformats.org/drawingml/2006/chart" xmlns:r="http://schemas.openxmlformats.org/officeDocument/2006/relationships" r:id="rId9"/>
          </a:graphicData>
        </a:graphic>
      </p:graphicFrame>
      <p:sp>
        <p:nvSpPr>
          <p:cNvPr id="62" name="TextBox 61">
            <a:extLst>
              <a:ext uri="{FF2B5EF4-FFF2-40B4-BE49-F238E27FC236}">
                <a16:creationId xmlns:a16="http://schemas.microsoft.com/office/drawing/2014/main" id="{EBA6860B-4765-E353-4262-28E5EEDE65E9}"/>
              </a:ext>
            </a:extLst>
          </p:cNvPr>
          <p:cNvSpPr txBox="1"/>
          <p:nvPr/>
        </p:nvSpPr>
        <p:spPr>
          <a:xfrm>
            <a:off x="13235590" y="27747700"/>
            <a:ext cx="1143098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b="1" dirty="0">
                <a:latin typeface="Times New Roman"/>
                <a:ea typeface="Calibri"/>
                <a:cs typeface="Times New Roman"/>
              </a:rPr>
              <a:t>Did you feel that no one in your family loved you or thought you were special?</a:t>
            </a:r>
          </a:p>
        </p:txBody>
      </p:sp>
      <p:sp>
        <p:nvSpPr>
          <p:cNvPr id="63" name="TextBox 62">
            <a:extLst>
              <a:ext uri="{FF2B5EF4-FFF2-40B4-BE49-F238E27FC236}">
                <a16:creationId xmlns:a16="http://schemas.microsoft.com/office/drawing/2014/main" id="{5E817767-9AE4-AB5C-78BA-B4843CD75275}"/>
              </a:ext>
            </a:extLst>
          </p:cNvPr>
          <p:cNvSpPr txBox="1"/>
          <p:nvPr/>
        </p:nvSpPr>
        <p:spPr>
          <a:xfrm>
            <a:off x="13202547" y="21361318"/>
            <a:ext cx="1143098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b="1" dirty="0">
                <a:latin typeface="Times New Roman"/>
                <a:ea typeface="Calibri"/>
                <a:cs typeface="Times New Roman"/>
              </a:rPr>
              <a:t>Did you live with anyone who was depressed, mentally ill, or attempted suicide?</a:t>
            </a:r>
          </a:p>
        </p:txBody>
      </p:sp>
    </p:spTree>
    <p:extLst>
      <p:ext uri="{BB962C8B-B14F-4D97-AF65-F5344CB8AC3E}">
        <p14:creationId xmlns:p14="http://schemas.microsoft.com/office/powerpoint/2010/main" val="38135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217</TotalTime>
  <Words>1278</Words>
  <Application>Microsoft Office PowerPoint</Application>
  <PresentationFormat>Custom</PresentationFormat>
  <Paragraphs>85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John Lucas</dc:creator>
  <cp:lastModifiedBy>Juanita Jellyman</cp:lastModifiedBy>
  <cp:revision>8</cp:revision>
  <dcterms:created xsi:type="dcterms:W3CDTF">2016-08-10T14:15:26Z</dcterms:created>
  <dcterms:modified xsi:type="dcterms:W3CDTF">2024-02-28T05:05:55Z</dcterms:modified>
</cp:coreProperties>
</file>