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Lst>
  <p:notesMasterIdLst>
    <p:notesMasterId r:id="rId36"/>
  </p:notesMasterIdLst>
  <p:sldIdLst>
    <p:sldId id="256" r:id="rId3"/>
    <p:sldId id="296" r:id="rId4"/>
    <p:sldId id="257" r:id="rId5"/>
    <p:sldId id="258" r:id="rId6"/>
    <p:sldId id="259" r:id="rId7"/>
    <p:sldId id="260" r:id="rId8"/>
    <p:sldId id="261" r:id="rId9"/>
    <p:sldId id="262" r:id="rId10"/>
    <p:sldId id="265" r:id="rId11"/>
    <p:sldId id="266" r:id="rId12"/>
    <p:sldId id="293" r:id="rId13"/>
    <p:sldId id="269" r:id="rId14"/>
    <p:sldId id="270" r:id="rId15"/>
    <p:sldId id="271" r:id="rId16"/>
    <p:sldId id="268" r:id="rId17"/>
    <p:sldId id="272" r:id="rId18"/>
    <p:sldId id="273" r:id="rId19"/>
    <p:sldId id="274" r:id="rId20"/>
    <p:sldId id="275" r:id="rId21"/>
    <p:sldId id="276" r:id="rId22"/>
    <p:sldId id="290" r:id="rId23"/>
    <p:sldId id="278" r:id="rId24"/>
    <p:sldId id="279" r:id="rId25"/>
    <p:sldId id="280" r:id="rId26"/>
    <p:sldId id="281" r:id="rId27"/>
    <p:sldId id="283" r:id="rId28"/>
    <p:sldId id="282" r:id="rId29"/>
    <p:sldId id="284" r:id="rId30"/>
    <p:sldId id="285" r:id="rId31"/>
    <p:sldId id="286" r:id="rId32"/>
    <p:sldId id="287" r:id="rId33"/>
    <p:sldId id="288" r:id="rId34"/>
    <p:sldId id="289" r:id="rId35"/>
  </p:sldIdLst>
  <p:sldSz cx="18288000" cy="10287000"/>
  <p:notesSz cx="6858000" cy="9144000"/>
  <p:embeddedFontLst>
    <p:embeddedFont>
      <p:font typeface="Aloja" panose="02000500000000000000" pitchFamily="2" charset="0"/>
      <p:regular r:id="rId37"/>
    </p:embeddedFont>
    <p:embeddedFont>
      <p:font typeface="Amaranth" panose="02000503050000020004" pitchFamily="2" charset="77"/>
      <p:regular r:id="rId38"/>
    </p:embeddedFont>
    <p:embeddedFont>
      <p:font typeface="Apricots" pitchFamily="2" charset="0"/>
      <p:regular r:id="rId39"/>
    </p:embeddedFont>
    <p:embeddedFont>
      <p:font typeface="Architects Daughter" pitchFamily="2" charset="0"/>
      <p:regular r:id="rId40"/>
    </p:embeddedFont>
    <p:embeddedFont>
      <p:font typeface="Barlow Condensed Semi-Bold" pitchFamily="2" charset="77"/>
      <p:regular r:id="rId41"/>
      <p:bold r:id="rId42"/>
    </p:embeddedFont>
    <p:embeddedFont>
      <p:font typeface="Black Bones" panose="02000500000000000000" pitchFamily="2" charset="0"/>
      <p:regular r:id="rId43"/>
    </p:embeddedFont>
    <p:embeddedFont>
      <p:font typeface="Canva Sans Bold" panose="020B0803030501040103" pitchFamily="34" charset="0"/>
      <p:regular r:id="rId44"/>
      <p:bold r:id="rId45"/>
    </p:embeddedFont>
    <p:embeddedFont>
      <p:font typeface="Canva Sans Bold Italics" panose="020B0803030501040103" pitchFamily="34" charset="0"/>
      <p:regular r:id="rId46"/>
      <p:bold r:id="rId47"/>
      <p:italic r:id="rId48"/>
      <p:boldItalic r:id="rId49"/>
    </p:embeddedFont>
    <p:embeddedFont>
      <p:font typeface="Now" pitchFamily="2" charset="77"/>
      <p:regular r:id="rId50"/>
    </p:embeddedFont>
    <p:embeddedFont>
      <p:font typeface="Now Bold" pitchFamily="2" charset="77"/>
      <p:regular r:id="rId51"/>
      <p:bold r:id="rId52"/>
    </p:embeddedFont>
    <p:embeddedFont>
      <p:font typeface="Now Medium" pitchFamily="2" charset="77"/>
      <p:regular r:id="rId5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DC7663D-1D1A-F946-894B-7C376F26ED11}" v="3" dt="2024-10-18T23:12:49.32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02"/>
    <p:restoredTop sz="94724"/>
  </p:normalViewPr>
  <p:slideViewPr>
    <p:cSldViewPr snapToGrid="0">
      <p:cViewPr varScale="1">
        <p:scale>
          <a:sx n="88" d="100"/>
          <a:sy n="88" d="100"/>
        </p:scale>
        <p:origin x="352" y="184"/>
      </p:cViewPr>
      <p:guideLst>
        <p:guide orient="horz" pos="2160"/>
        <p:guide pos="2880"/>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font" Target="fonts/font3.fntdata"/><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font" Target="fonts/font6.fntdata"/><Relationship Id="rId47" Type="http://schemas.openxmlformats.org/officeDocument/2006/relationships/font" Target="fonts/font11.fntdata"/><Relationship Id="rId50" Type="http://schemas.openxmlformats.org/officeDocument/2006/relationships/font" Target="fonts/font14.fntdata"/><Relationship Id="rId55" Type="http://schemas.openxmlformats.org/officeDocument/2006/relationships/viewProps" Target="view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font" Target="fonts/font1.fntdata"/><Relationship Id="rId40" Type="http://schemas.openxmlformats.org/officeDocument/2006/relationships/font" Target="fonts/font4.fntdata"/><Relationship Id="rId45" Type="http://schemas.openxmlformats.org/officeDocument/2006/relationships/font" Target="fonts/font9.fntdata"/><Relationship Id="rId53" Type="http://schemas.openxmlformats.org/officeDocument/2006/relationships/font" Target="fonts/font17.fntdata"/><Relationship Id="rId58" Type="http://schemas.microsoft.com/office/2016/11/relationships/changesInfo" Target="changesInfos/changesInfo1.xml"/><Relationship Id="rId5" Type="http://schemas.openxmlformats.org/officeDocument/2006/relationships/slide" Target="slides/slide3.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font" Target="fonts/font7.fntdata"/><Relationship Id="rId48" Type="http://schemas.openxmlformats.org/officeDocument/2006/relationships/font" Target="fonts/font12.fntdata"/><Relationship Id="rId56" Type="http://schemas.openxmlformats.org/officeDocument/2006/relationships/theme" Target="theme/theme1.xml"/><Relationship Id="rId8" Type="http://schemas.openxmlformats.org/officeDocument/2006/relationships/slide" Target="slides/slide6.xml"/><Relationship Id="rId51" Type="http://schemas.openxmlformats.org/officeDocument/2006/relationships/font" Target="fonts/font15.fntdata"/><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font" Target="fonts/font2.fntdata"/><Relationship Id="rId46" Type="http://schemas.openxmlformats.org/officeDocument/2006/relationships/font" Target="fonts/font10.fntdata"/><Relationship Id="rId59" Type="http://schemas.microsoft.com/office/2015/10/relationships/revisionInfo" Target="revisionInfo.xml"/><Relationship Id="rId20" Type="http://schemas.openxmlformats.org/officeDocument/2006/relationships/slide" Target="slides/slide18.xml"/><Relationship Id="rId41" Type="http://schemas.openxmlformats.org/officeDocument/2006/relationships/font" Target="fonts/font5.fntdata"/><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notesMaster" Target="notesMasters/notesMaster1.xml"/><Relationship Id="rId49" Type="http://schemas.openxmlformats.org/officeDocument/2006/relationships/font" Target="fonts/font13.fntdata"/><Relationship Id="rId57" Type="http://schemas.openxmlformats.org/officeDocument/2006/relationships/tableStyles" Target="tableStyles.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font" Target="fonts/font8.fntdata"/><Relationship Id="rId52" Type="http://schemas.openxmlformats.org/officeDocument/2006/relationships/font" Target="fonts/font16.fntdata"/></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erlinda A Crawford" userId="5eaf6119-e79f-4d2a-adcd-49504ab7a111" providerId="ADAL" clId="{4DC7663D-1D1A-F946-894B-7C376F26ED11}"/>
    <pc:docChg chg="custSel addSld delSld modSld">
      <pc:chgData name="Berlinda A Crawford" userId="5eaf6119-e79f-4d2a-adcd-49504ab7a111" providerId="ADAL" clId="{4DC7663D-1D1A-F946-894B-7C376F26ED11}" dt="2024-10-18T23:13:30.853" v="14" actId="20577"/>
      <pc:docMkLst>
        <pc:docMk/>
      </pc:docMkLst>
      <pc:sldChg chg="modSp mod">
        <pc:chgData name="Berlinda A Crawford" userId="5eaf6119-e79f-4d2a-adcd-49504ab7a111" providerId="ADAL" clId="{4DC7663D-1D1A-F946-894B-7C376F26ED11}" dt="2024-10-18T23:13:08.035" v="12" actId="20577"/>
        <pc:sldMkLst>
          <pc:docMk/>
          <pc:sldMk cId="0" sldId="265"/>
        </pc:sldMkLst>
        <pc:spChg chg="mod">
          <ac:chgData name="Berlinda A Crawford" userId="5eaf6119-e79f-4d2a-adcd-49504ab7a111" providerId="ADAL" clId="{4DC7663D-1D1A-F946-894B-7C376F26ED11}" dt="2024-10-18T23:13:08.035" v="12" actId="20577"/>
          <ac:spMkLst>
            <pc:docMk/>
            <pc:sldMk cId="0" sldId="265"/>
            <ac:spMk id="4" creationId="{00000000-0000-0000-0000-000000000000}"/>
          </ac:spMkLst>
        </pc:spChg>
      </pc:sldChg>
      <pc:sldChg chg="modSp mod">
        <pc:chgData name="Berlinda A Crawford" userId="5eaf6119-e79f-4d2a-adcd-49504ab7a111" providerId="ADAL" clId="{4DC7663D-1D1A-F946-894B-7C376F26ED11}" dt="2024-10-18T23:13:30.853" v="14" actId="20577"/>
        <pc:sldMkLst>
          <pc:docMk/>
          <pc:sldMk cId="3060853149" sldId="290"/>
        </pc:sldMkLst>
        <pc:spChg chg="mod">
          <ac:chgData name="Berlinda A Crawford" userId="5eaf6119-e79f-4d2a-adcd-49504ab7a111" providerId="ADAL" clId="{4DC7663D-1D1A-F946-894B-7C376F26ED11}" dt="2024-10-18T23:13:30.853" v="14" actId="20577"/>
          <ac:spMkLst>
            <pc:docMk/>
            <pc:sldMk cId="3060853149" sldId="290"/>
            <ac:spMk id="11" creationId="{6E049EE0-4F1C-EBD3-7A16-253C50926AFA}"/>
          </ac:spMkLst>
        </pc:spChg>
      </pc:sldChg>
      <pc:sldChg chg="add del">
        <pc:chgData name="Berlinda A Crawford" userId="5eaf6119-e79f-4d2a-adcd-49504ab7a111" providerId="ADAL" clId="{4DC7663D-1D1A-F946-894B-7C376F26ED11}" dt="2024-10-01T17:54:07.426" v="1" actId="2696"/>
        <pc:sldMkLst>
          <pc:docMk/>
          <pc:sldMk cId="0" sldId="294"/>
        </pc:sldMkLst>
      </pc:sldChg>
      <pc:sldChg chg="delSp modSp add del mod setBg">
        <pc:chgData name="Berlinda A Crawford" userId="5eaf6119-e79f-4d2a-adcd-49504ab7a111" providerId="ADAL" clId="{4DC7663D-1D1A-F946-894B-7C376F26ED11}" dt="2024-10-18T23:12:52.058" v="10" actId="2696"/>
        <pc:sldMkLst>
          <pc:docMk/>
          <pc:sldMk cId="0" sldId="295"/>
        </pc:sldMkLst>
        <pc:spChg chg="del">
          <ac:chgData name="Berlinda A Crawford" userId="5eaf6119-e79f-4d2a-adcd-49504ab7a111" providerId="ADAL" clId="{4DC7663D-1D1A-F946-894B-7C376F26ED11}" dt="2024-10-01T17:54:18.039" v="6" actId="478"/>
          <ac:spMkLst>
            <pc:docMk/>
            <pc:sldMk cId="0" sldId="295"/>
            <ac:spMk id="16" creationId="{F159CF54-3F78-341D-4A93-D4763D0AE11A}"/>
          </ac:spMkLst>
        </pc:spChg>
        <pc:spChg chg="del mod">
          <ac:chgData name="Berlinda A Crawford" userId="5eaf6119-e79f-4d2a-adcd-49504ab7a111" providerId="ADAL" clId="{4DC7663D-1D1A-F946-894B-7C376F26ED11}" dt="2024-10-01T17:54:17.184" v="5" actId="478"/>
          <ac:spMkLst>
            <pc:docMk/>
            <pc:sldMk cId="0" sldId="295"/>
            <ac:spMk id="17" creationId="{350774D3-B505-CB87-711B-875046C65CD8}"/>
          </ac:spMkLst>
        </pc:spChg>
        <pc:spChg chg="del">
          <ac:chgData name="Berlinda A Crawford" userId="5eaf6119-e79f-4d2a-adcd-49504ab7a111" providerId="ADAL" clId="{4DC7663D-1D1A-F946-894B-7C376F26ED11}" dt="2024-10-01T17:54:15.247" v="2" actId="478"/>
          <ac:spMkLst>
            <pc:docMk/>
            <pc:sldMk cId="0" sldId="295"/>
            <ac:spMk id="18" creationId="{18F5D048-15A8-9527-3A99-4EE3E30E75AF}"/>
          </ac:spMkLst>
        </pc:spChg>
        <pc:spChg chg="del">
          <ac:chgData name="Berlinda A Crawford" userId="5eaf6119-e79f-4d2a-adcd-49504ab7a111" providerId="ADAL" clId="{4DC7663D-1D1A-F946-894B-7C376F26ED11}" dt="2024-10-01T17:54:16.141" v="3" actId="478"/>
          <ac:spMkLst>
            <pc:docMk/>
            <pc:sldMk cId="0" sldId="295"/>
            <ac:spMk id="19" creationId="{5A48883F-5520-0187-70D1-60A0D1E349E6}"/>
          </ac:spMkLst>
        </pc:spChg>
        <pc:spChg chg="del">
          <ac:chgData name="Berlinda A Crawford" userId="5eaf6119-e79f-4d2a-adcd-49504ab7a111" providerId="ADAL" clId="{4DC7663D-1D1A-F946-894B-7C376F26ED11}" dt="2024-10-01T17:54:20.852" v="8" actId="478"/>
          <ac:spMkLst>
            <pc:docMk/>
            <pc:sldMk cId="0" sldId="295"/>
            <ac:spMk id="20" creationId="{F69C887B-1DF0-E649-250C-9758CDFE8C6F}"/>
          </ac:spMkLst>
        </pc:spChg>
        <pc:spChg chg="del">
          <ac:chgData name="Berlinda A Crawford" userId="5eaf6119-e79f-4d2a-adcd-49504ab7a111" providerId="ADAL" clId="{4DC7663D-1D1A-F946-894B-7C376F26ED11}" dt="2024-10-01T17:54:20.064" v="7" actId="478"/>
          <ac:spMkLst>
            <pc:docMk/>
            <pc:sldMk cId="0" sldId="295"/>
            <ac:spMk id="21" creationId="{BFEF36C7-C0C7-4056-B9D2-0DFBF3DB6695}"/>
          </ac:spMkLst>
        </pc:spChg>
      </pc:sldChg>
      <pc:sldChg chg="add setBg">
        <pc:chgData name="Berlinda A Crawford" userId="5eaf6119-e79f-4d2a-adcd-49504ab7a111" providerId="ADAL" clId="{4DC7663D-1D1A-F946-894B-7C376F26ED11}" dt="2024-10-18T23:12:49.319" v="9"/>
        <pc:sldMkLst>
          <pc:docMk/>
          <pc:sldMk cId="2073661120" sldId="296"/>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18.10.2024</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FA will give you a one-semester warning if your GPA goes below 2.0 but after this, you lose access to financial aid if you're below 2.0 again.</a:t>
            </a:r>
          </a:p>
          <a:p>
            <a:endParaRPr lang="en-US"/>
          </a:p>
          <a:p>
            <a:r>
              <a:rPr lang="en-US"/>
              <a:t>As your advisor, I don't see your midterm grades. Your professors might or might not reach out. Unlike high school, the responsibility of recognizing when a student is struggling is on the student.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FA will give you a one-semester warning if your GPA goes below 2.0 but after this, you lose access to financial aid if you're below 2.0 again.</a:t>
            </a:r>
          </a:p>
          <a:p>
            <a:endParaRPr lang="en-US"/>
          </a:p>
          <a:p>
            <a:r>
              <a:rPr lang="en-US"/>
              <a:t>As your advisor, I don't see your midterm grades. Your professors might or might not reach out. Unlike high school, the responsibility of recognizing when a student is struggling is on the student. </a:t>
            </a:r>
          </a:p>
          <a:p>
            <a:endParaRPr lang="en-US"/>
          </a:p>
          <a:p>
            <a:r>
              <a:rPr lang="en-US"/>
              <a:t>Being on probation does not mean you have failed. It means you need support in getting back on track.</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71B2431-D351-4C6E-A3CF-9DFAC0E3E050}" type="slidenum">
              <a:rPr lang="cs-CZ" smtClean="0"/>
              <a:t>33</a:t>
            </a:fld>
            <a:endParaRPr lang="cs-CZ"/>
          </a:p>
        </p:txBody>
      </p:sp>
    </p:spTree>
    <p:extLst>
      <p:ext uri="{BB962C8B-B14F-4D97-AF65-F5344CB8AC3E}">
        <p14:creationId xmlns:p14="http://schemas.microsoft.com/office/powerpoint/2010/main" val="319796752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10/18/24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10/18/24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10/18/24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cSld name="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10/18/24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6793373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B441B4-D299-3DF1-102C-B8A2CD347360}"/>
              </a:ext>
            </a:extLst>
          </p:cNvPr>
          <p:cNvSpPr>
            <a:spLocks noGrp="1"/>
          </p:cNvSpPr>
          <p:nvPr>
            <p:ph type="ctrTitle"/>
          </p:nvPr>
        </p:nvSpPr>
        <p:spPr>
          <a:xfrm>
            <a:off x="2286000" y="1684338"/>
            <a:ext cx="13716000" cy="35814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512D1B0-06A8-B66C-2437-1F3E4C69D964}"/>
              </a:ext>
            </a:extLst>
          </p:cNvPr>
          <p:cNvSpPr>
            <a:spLocks noGrp="1"/>
          </p:cNvSpPr>
          <p:nvPr>
            <p:ph type="subTitle" idx="1"/>
          </p:nvPr>
        </p:nvSpPr>
        <p:spPr>
          <a:xfrm>
            <a:off x="2286000" y="5403850"/>
            <a:ext cx="13716000" cy="2482850"/>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4D3BFB5-FBCC-9D93-4020-C5A6682841CF}"/>
              </a:ext>
            </a:extLst>
          </p:cNvPr>
          <p:cNvSpPr>
            <a:spLocks noGrp="1"/>
          </p:cNvSpPr>
          <p:nvPr>
            <p:ph type="dt" sz="half" idx="10"/>
          </p:nvPr>
        </p:nvSpPr>
        <p:spPr/>
        <p:txBody>
          <a:bodyPr/>
          <a:lstStyle/>
          <a:p>
            <a:fld id="{8BBF0871-D5AB-9D45-9982-0376DEF2301D}" type="datetimeFigureOut">
              <a:rPr lang="en-US" smtClean="0"/>
              <a:t>10/18/24</a:t>
            </a:fld>
            <a:endParaRPr lang="en-US"/>
          </a:p>
        </p:txBody>
      </p:sp>
      <p:sp>
        <p:nvSpPr>
          <p:cNvPr id="5" name="Footer Placeholder 4">
            <a:extLst>
              <a:ext uri="{FF2B5EF4-FFF2-40B4-BE49-F238E27FC236}">
                <a16:creationId xmlns:a16="http://schemas.microsoft.com/office/drawing/2014/main" id="{42393D27-4C12-E9AF-FCAB-6CC6EFACE00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C28F27C-8F9D-CF61-FACC-D1132F3FD829}"/>
              </a:ext>
            </a:extLst>
          </p:cNvPr>
          <p:cNvSpPr>
            <a:spLocks noGrp="1"/>
          </p:cNvSpPr>
          <p:nvPr>
            <p:ph type="sldNum" sz="quarter" idx="12"/>
          </p:nvPr>
        </p:nvSpPr>
        <p:spPr/>
        <p:txBody>
          <a:bodyPr/>
          <a:lstStyle/>
          <a:p>
            <a:fld id="{D9AEDB8C-D256-6C4C-AD90-C0009082047C}" type="slidenum">
              <a:rPr lang="en-US" smtClean="0"/>
              <a:t>‹#›</a:t>
            </a:fld>
            <a:endParaRPr lang="en-US"/>
          </a:p>
        </p:txBody>
      </p:sp>
    </p:spTree>
    <p:extLst>
      <p:ext uri="{BB962C8B-B14F-4D97-AF65-F5344CB8AC3E}">
        <p14:creationId xmlns:p14="http://schemas.microsoft.com/office/powerpoint/2010/main" val="165780325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672B1B-975A-4B0F-8371-124C470EECA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48E2330-BF66-F6DB-99DB-3A914360592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AA2C9A1-AE77-07F3-41EB-346FFE18554E}"/>
              </a:ext>
            </a:extLst>
          </p:cNvPr>
          <p:cNvSpPr>
            <a:spLocks noGrp="1"/>
          </p:cNvSpPr>
          <p:nvPr>
            <p:ph type="dt" sz="half" idx="10"/>
          </p:nvPr>
        </p:nvSpPr>
        <p:spPr/>
        <p:txBody>
          <a:bodyPr/>
          <a:lstStyle/>
          <a:p>
            <a:fld id="{8BBF0871-D5AB-9D45-9982-0376DEF2301D}" type="datetimeFigureOut">
              <a:rPr lang="en-US" smtClean="0"/>
              <a:t>10/18/24</a:t>
            </a:fld>
            <a:endParaRPr lang="en-US"/>
          </a:p>
        </p:txBody>
      </p:sp>
      <p:sp>
        <p:nvSpPr>
          <p:cNvPr id="5" name="Footer Placeholder 4">
            <a:extLst>
              <a:ext uri="{FF2B5EF4-FFF2-40B4-BE49-F238E27FC236}">
                <a16:creationId xmlns:a16="http://schemas.microsoft.com/office/drawing/2014/main" id="{F4BB7406-B89F-1951-05BD-2729A8807B5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D57C2DA-BB50-C605-0E51-127C001FF5F2}"/>
              </a:ext>
            </a:extLst>
          </p:cNvPr>
          <p:cNvSpPr>
            <a:spLocks noGrp="1"/>
          </p:cNvSpPr>
          <p:nvPr>
            <p:ph type="sldNum" sz="quarter" idx="12"/>
          </p:nvPr>
        </p:nvSpPr>
        <p:spPr/>
        <p:txBody>
          <a:bodyPr/>
          <a:lstStyle/>
          <a:p>
            <a:fld id="{D9AEDB8C-D256-6C4C-AD90-C0009082047C}" type="slidenum">
              <a:rPr lang="en-US" smtClean="0"/>
              <a:t>‹#›</a:t>
            </a:fld>
            <a:endParaRPr lang="en-US"/>
          </a:p>
        </p:txBody>
      </p:sp>
    </p:spTree>
    <p:extLst>
      <p:ext uri="{BB962C8B-B14F-4D97-AF65-F5344CB8AC3E}">
        <p14:creationId xmlns:p14="http://schemas.microsoft.com/office/powerpoint/2010/main" val="134411489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C51496-3E45-F327-A1EF-883EE6D7E6E4}"/>
              </a:ext>
            </a:extLst>
          </p:cNvPr>
          <p:cNvSpPr>
            <a:spLocks noGrp="1"/>
          </p:cNvSpPr>
          <p:nvPr>
            <p:ph type="title"/>
          </p:nvPr>
        </p:nvSpPr>
        <p:spPr>
          <a:xfrm>
            <a:off x="1247775" y="2565400"/>
            <a:ext cx="15773400" cy="4278313"/>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250A762-E888-7A6A-F7F1-33D65F107F8E}"/>
              </a:ext>
            </a:extLst>
          </p:cNvPr>
          <p:cNvSpPr>
            <a:spLocks noGrp="1"/>
          </p:cNvSpPr>
          <p:nvPr>
            <p:ph type="body" idx="1"/>
          </p:nvPr>
        </p:nvSpPr>
        <p:spPr>
          <a:xfrm>
            <a:off x="1247775" y="6884988"/>
            <a:ext cx="15773400" cy="22494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364A7A4-7123-7C8A-1EF5-9CE1F6F54EA5}"/>
              </a:ext>
            </a:extLst>
          </p:cNvPr>
          <p:cNvSpPr>
            <a:spLocks noGrp="1"/>
          </p:cNvSpPr>
          <p:nvPr>
            <p:ph type="dt" sz="half" idx="10"/>
          </p:nvPr>
        </p:nvSpPr>
        <p:spPr/>
        <p:txBody>
          <a:bodyPr/>
          <a:lstStyle/>
          <a:p>
            <a:fld id="{8BBF0871-D5AB-9D45-9982-0376DEF2301D}" type="datetimeFigureOut">
              <a:rPr lang="en-US" smtClean="0"/>
              <a:t>10/18/24</a:t>
            </a:fld>
            <a:endParaRPr lang="en-US"/>
          </a:p>
        </p:txBody>
      </p:sp>
      <p:sp>
        <p:nvSpPr>
          <p:cNvPr id="5" name="Footer Placeholder 4">
            <a:extLst>
              <a:ext uri="{FF2B5EF4-FFF2-40B4-BE49-F238E27FC236}">
                <a16:creationId xmlns:a16="http://schemas.microsoft.com/office/drawing/2014/main" id="{78FB05A4-B5E2-D689-9881-C33465A840A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65FAC5B-F329-E3E9-7C82-6B3331912F22}"/>
              </a:ext>
            </a:extLst>
          </p:cNvPr>
          <p:cNvSpPr>
            <a:spLocks noGrp="1"/>
          </p:cNvSpPr>
          <p:nvPr>
            <p:ph type="sldNum" sz="quarter" idx="12"/>
          </p:nvPr>
        </p:nvSpPr>
        <p:spPr/>
        <p:txBody>
          <a:bodyPr/>
          <a:lstStyle/>
          <a:p>
            <a:fld id="{D9AEDB8C-D256-6C4C-AD90-C0009082047C}" type="slidenum">
              <a:rPr lang="en-US" smtClean="0"/>
              <a:t>‹#›</a:t>
            </a:fld>
            <a:endParaRPr lang="en-US"/>
          </a:p>
        </p:txBody>
      </p:sp>
    </p:spTree>
    <p:extLst>
      <p:ext uri="{BB962C8B-B14F-4D97-AF65-F5344CB8AC3E}">
        <p14:creationId xmlns:p14="http://schemas.microsoft.com/office/powerpoint/2010/main" val="82139558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92D9FA-1F7A-2A45-4AEA-2D295AC11CF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0E1D0DC-7F57-35BA-BF23-C55CD076EC40}"/>
              </a:ext>
            </a:extLst>
          </p:cNvPr>
          <p:cNvSpPr>
            <a:spLocks noGrp="1"/>
          </p:cNvSpPr>
          <p:nvPr>
            <p:ph sz="half" idx="1"/>
          </p:nvPr>
        </p:nvSpPr>
        <p:spPr>
          <a:xfrm>
            <a:off x="1257300" y="2738438"/>
            <a:ext cx="7810500" cy="652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B66BD9D-F159-60C9-82D5-3A761FB8236F}"/>
              </a:ext>
            </a:extLst>
          </p:cNvPr>
          <p:cNvSpPr>
            <a:spLocks noGrp="1"/>
          </p:cNvSpPr>
          <p:nvPr>
            <p:ph sz="half" idx="2"/>
          </p:nvPr>
        </p:nvSpPr>
        <p:spPr>
          <a:xfrm>
            <a:off x="9220200" y="2738438"/>
            <a:ext cx="7810500" cy="652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DAA7F04-707E-9BE8-CE50-7BFDF4687605}"/>
              </a:ext>
            </a:extLst>
          </p:cNvPr>
          <p:cNvSpPr>
            <a:spLocks noGrp="1"/>
          </p:cNvSpPr>
          <p:nvPr>
            <p:ph type="dt" sz="half" idx="10"/>
          </p:nvPr>
        </p:nvSpPr>
        <p:spPr/>
        <p:txBody>
          <a:bodyPr/>
          <a:lstStyle/>
          <a:p>
            <a:fld id="{8BBF0871-D5AB-9D45-9982-0376DEF2301D}" type="datetimeFigureOut">
              <a:rPr lang="en-US" smtClean="0"/>
              <a:t>10/18/24</a:t>
            </a:fld>
            <a:endParaRPr lang="en-US"/>
          </a:p>
        </p:txBody>
      </p:sp>
      <p:sp>
        <p:nvSpPr>
          <p:cNvPr id="6" name="Footer Placeholder 5">
            <a:extLst>
              <a:ext uri="{FF2B5EF4-FFF2-40B4-BE49-F238E27FC236}">
                <a16:creationId xmlns:a16="http://schemas.microsoft.com/office/drawing/2014/main" id="{81607E67-7203-27D1-6D0F-52591E8C07C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52D1490-3192-4F55-5EAB-8FD9A106D274}"/>
              </a:ext>
            </a:extLst>
          </p:cNvPr>
          <p:cNvSpPr>
            <a:spLocks noGrp="1"/>
          </p:cNvSpPr>
          <p:nvPr>
            <p:ph type="sldNum" sz="quarter" idx="12"/>
          </p:nvPr>
        </p:nvSpPr>
        <p:spPr/>
        <p:txBody>
          <a:bodyPr/>
          <a:lstStyle/>
          <a:p>
            <a:fld id="{D9AEDB8C-D256-6C4C-AD90-C0009082047C}" type="slidenum">
              <a:rPr lang="en-US" smtClean="0"/>
              <a:t>‹#›</a:t>
            </a:fld>
            <a:endParaRPr lang="en-US"/>
          </a:p>
        </p:txBody>
      </p:sp>
    </p:spTree>
    <p:extLst>
      <p:ext uri="{BB962C8B-B14F-4D97-AF65-F5344CB8AC3E}">
        <p14:creationId xmlns:p14="http://schemas.microsoft.com/office/powerpoint/2010/main" val="260452802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A53AF2-2753-B501-5124-BF2535A5213F}"/>
              </a:ext>
            </a:extLst>
          </p:cNvPr>
          <p:cNvSpPr>
            <a:spLocks noGrp="1"/>
          </p:cNvSpPr>
          <p:nvPr>
            <p:ph type="title"/>
          </p:nvPr>
        </p:nvSpPr>
        <p:spPr>
          <a:xfrm>
            <a:off x="1260475" y="547688"/>
            <a:ext cx="15773400" cy="1989137"/>
          </a:xfrm>
        </p:spPr>
        <p:txBody>
          <a:bodyPr/>
          <a:lstStyle/>
          <a:p>
            <a:r>
              <a:rPr lang="en-US"/>
              <a:t>Click to edit Master title style</a:t>
            </a:r>
          </a:p>
        </p:txBody>
      </p:sp>
      <p:sp>
        <p:nvSpPr>
          <p:cNvPr id="3" name="Text Placeholder 2">
            <a:extLst>
              <a:ext uri="{FF2B5EF4-FFF2-40B4-BE49-F238E27FC236}">
                <a16:creationId xmlns:a16="http://schemas.microsoft.com/office/drawing/2014/main" id="{541BA849-BE85-7F2C-D2C9-B59AD3948294}"/>
              </a:ext>
            </a:extLst>
          </p:cNvPr>
          <p:cNvSpPr>
            <a:spLocks noGrp="1"/>
          </p:cNvSpPr>
          <p:nvPr>
            <p:ph type="body" idx="1"/>
          </p:nvPr>
        </p:nvSpPr>
        <p:spPr>
          <a:xfrm>
            <a:off x="1260475" y="2522538"/>
            <a:ext cx="7735888" cy="123507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8583C67-F35F-6A74-037C-16558B2AFED5}"/>
              </a:ext>
            </a:extLst>
          </p:cNvPr>
          <p:cNvSpPr>
            <a:spLocks noGrp="1"/>
          </p:cNvSpPr>
          <p:nvPr>
            <p:ph sz="half" idx="2"/>
          </p:nvPr>
        </p:nvSpPr>
        <p:spPr>
          <a:xfrm>
            <a:off x="1260475" y="3757613"/>
            <a:ext cx="7735888" cy="5527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2B3B4F3-E5C7-8832-9FA6-00798F0B1FD2}"/>
              </a:ext>
            </a:extLst>
          </p:cNvPr>
          <p:cNvSpPr>
            <a:spLocks noGrp="1"/>
          </p:cNvSpPr>
          <p:nvPr>
            <p:ph type="body" sz="quarter" idx="3"/>
          </p:nvPr>
        </p:nvSpPr>
        <p:spPr>
          <a:xfrm>
            <a:off x="9258300" y="2522538"/>
            <a:ext cx="7775575" cy="123507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5155736-A4E4-5D14-19A9-AB3D0424A8C3}"/>
              </a:ext>
            </a:extLst>
          </p:cNvPr>
          <p:cNvSpPr>
            <a:spLocks noGrp="1"/>
          </p:cNvSpPr>
          <p:nvPr>
            <p:ph sz="quarter" idx="4"/>
          </p:nvPr>
        </p:nvSpPr>
        <p:spPr>
          <a:xfrm>
            <a:off x="9258300" y="3757613"/>
            <a:ext cx="7775575" cy="5527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7CBAFDB-B357-C0A3-146B-FA38D6AAA602}"/>
              </a:ext>
            </a:extLst>
          </p:cNvPr>
          <p:cNvSpPr>
            <a:spLocks noGrp="1"/>
          </p:cNvSpPr>
          <p:nvPr>
            <p:ph type="dt" sz="half" idx="10"/>
          </p:nvPr>
        </p:nvSpPr>
        <p:spPr/>
        <p:txBody>
          <a:bodyPr/>
          <a:lstStyle/>
          <a:p>
            <a:fld id="{8BBF0871-D5AB-9D45-9982-0376DEF2301D}" type="datetimeFigureOut">
              <a:rPr lang="en-US" smtClean="0"/>
              <a:t>10/18/24</a:t>
            </a:fld>
            <a:endParaRPr lang="en-US"/>
          </a:p>
        </p:txBody>
      </p:sp>
      <p:sp>
        <p:nvSpPr>
          <p:cNvPr id="8" name="Footer Placeholder 7">
            <a:extLst>
              <a:ext uri="{FF2B5EF4-FFF2-40B4-BE49-F238E27FC236}">
                <a16:creationId xmlns:a16="http://schemas.microsoft.com/office/drawing/2014/main" id="{E436B856-1309-D5C0-C706-03601BD8864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D92EF59-918F-DE43-CBF7-A78B522CFEBD}"/>
              </a:ext>
            </a:extLst>
          </p:cNvPr>
          <p:cNvSpPr>
            <a:spLocks noGrp="1"/>
          </p:cNvSpPr>
          <p:nvPr>
            <p:ph type="sldNum" sz="quarter" idx="12"/>
          </p:nvPr>
        </p:nvSpPr>
        <p:spPr/>
        <p:txBody>
          <a:bodyPr/>
          <a:lstStyle/>
          <a:p>
            <a:fld id="{D9AEDB8C-D256-6C4C-AD90-C0009082047C}" type="slidenum">
              <a:rPr lang="en-US" smtClean="0"/>
              <a:t>‹#›</a:t>
            </a:fld>
            <a:endParaRPr lang="en-US"/>
          </a:p>
        </p:txBody>
      </p:sp>
    </p:spTree>
    <p:extLst>
      <p:ext uri="{BB962C8B-B14F-4D97-AF65-F5344CB8AC3E}">
        <p14:creationId xmlns:p14="http://schemas.microsoft.com/office/powerpoint/2010/main" val="75442029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F209EE-448A-96C1-CD9A-45F390D8966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0C77431-BEE3-07A7-A75A-BA59AA7954A3}"/>
              </a:ext>
            </a:extLst>
          </p:cNvPr>
          <p:cNvSpPr>
            <a:spLocks noGrp="1"/>
          </p:cNvSpPr>
          <p:nvPr>
            <p:ph type="dt" sz="half" idx="10"/>
          </p:nvPr>
        </p:nvSpPr>
        <p:spPr/>
        <p:txBody>
          <a:bodyPr/>
          <a:lstStyle/>
          <a:p>
            <a:fld id="{8BBF0871-D5AB-9D45-9982-0376DEF2301D}" type="datetimeFigureOut">
              <a:rPr lang="en-US" smtClean="0"/>
              <a:t>10/18/24</a:t>
            </a:fld>
            <a:endParaRPr lang="en-US"/>
          </a:p>
        </p:txBody>
      </p:sp>
      <p:sp>
        <p:nvSpPr>
          <p:cNvPr id="4" name="Footer Placeholder 3">
            <a:extLst>
              <a:ext uri="{FF2B5EF4-FFF2-40B4-BE49-F238E27FC236}">
                <a16:creationId xmlns:a16="http://schemas.microsoft.com/office/drawing/2014/main" id="{CA9124E1-8B67-7D8F-9F7B-7F5507AAA58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37B1B10-33B2-3910-0DFE-318A9261B18E}"/>
              </a:ext>
            </a:extLst>
          </p:cNvPr>
          <p:cNvSpPr>
            <a:spLocks noGrp="1"/>
          </p:cNvSpPr>
          <p:nvPr>
            <p:ph type="sldNum" sz="quarter" idx="12"/>
          </p:nvPr>
        </p:nvSpPr>
        <p:spPr/>
        <p:txBody>
          <a:bodyPr/>
          <a:lstStyle/>
          <a:p>
            <a:fld id="{D9AEDB8C-D256-6C4C-AD90-C0009082047C}" type="slidenum">
              <a:rPr lang="en-US" smtClean="0"/>
              <a:t>‹#›</a:t>
            </a:fld>
            <a:endParaRPr lang="en-US"/>
          </a:p>
        </p:txBody>
      </p:sp>
    </p:spTree>
    <p:extLst>
      <p:ext uri="{BB962C8B-B14F-4D97-AF65-F5344CB8AC3E}">
        <p14:creationId xmlns:p14="http://schemas.microsoft.com/office/powerpoint/2010/main" val="25053861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9AE3BC0-7468-D21E-25D9-DB54AA3B2716}"/>
              </a:ext>
            </a:extLst>
          </p:cNvPr>
          <p:cNvSpPr>
            <a:spLocks noGrp="1"/>
          </p:cNvSpPr>
          <p:nvPr>
            <p:ph type="dt" sz="half" idx="10"/>
          </p:nvPr>
        </p:nvSpPr>
        <p:spPr/>
        <p:txBody>
          <a:bodyPr/>
          <a:lstStyle/>
          <a:p>
            <a:fld id="{8BBF0871-D5AB-9D45-9982-0376DEF2301D}" type="datetimeFigureOut">
              <a:rPr lang="en-US" smtClean="0"/>
              <a:t>10/18/24</a:t>
            </a:fld>
            <a:endParaRPr lang="en-US"/>
          </a:p>
        </p:txBody>
      </p:sp>
      <p:sp>
        <p:nvSpPr>
          <p:cNvPr id="3" name="Footer Placeholder 2">
            <a:extLst>
              <a:ext uri="{FF2B5EF4-FFF2-40B4-BE49-F238E27FC236}">
                <a16:creationId xmlns:a16="http://schemas.microsoft.com/office/drawing/2014/main" id="{782D3093-B18E-7692-5389-BC6DBB6AB0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12AF43C-77AF-FACC-EC0C-0EA0442ABFD4}"/>
              </a:ext>
            </a:extLst>
          </p:cNvPr>
          <p:cNvSpPr>
            <a:spLocks noGrp="1"/>
          </p:cNvSpPr>
          <p:nvPr>
            <p:ph type="sldNum" sz="quarter" idx="12"/>
          </p:nvPr>
        </p:nvSpPr>
        <p:spPr/>
        <p:txBody>
          <a:bodyPr/>
          <a:lstStyle/>
          <a:p>
            <a:fld id="{D9AEDB8C-D256-6C4C-AD90-C0009082047C}" type="slidenum">
              <a:rPr lang="en-US" smtClean="0"/>
              <a:t>‹#›</a:t>
            </a:fld>
            <a:endParaRPr lang="en-US"/>
          </a:p>
        </p:txBody>
      </p:sp>
    </p:spTree>
    <p:extLst>
      <p:ext uri="{BB962C8B-B14F-4D97-AF65-F5344CB8AC3E}">
        <p14:creationId xmlns:p14="http://schemas.microsoft.com/office/powerpoint/2010/main" val="36971794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10/18/24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859EAC-C89C-ABEE-0EE5-54FB6AA9B9D9}"/>
              </a:ext>
            </a:extLst>
          </p:cNvPr>
          <p:cNvSpPr>
            <a:spLocks noGrp="1"/>
          </p:cNvSpPr>
          <p:nvPr>
            <p:ph type="title"/>
          </p:nvPr>
        </p:nvSpPr>
        <p:spPr>
          <a:xfrm>
            <a:off x="1260475" y="685800"/>
            <a:ext cx="5897563" cy="24003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6C17636-8BBF-C095-5215-A88FB001BA28}"/>
              </a:ext>
            </a:extLst>
          </p:cNvPr>
          <p:cNvSpPr>
            <a:spLocks noGrp="1"/>
          </p:cNvSpPr>
          <p:nvPr>
            <p:ph idx="1"/>
          </p:nvPr>
        </p:nvSpPr>
        <p:spPr>
          <a:xfrm>
            <a:off x="7775575" y="1481138"/>
            <a:ext cx="9258300" cy="731043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2D0A1B0-CE74-1731-96B7-9899D0B97702}"/>
              </a:ext>
            </a:extLst>
          </p:cNvPr>
          <p:cNvSpPr>
            <a:spLocks noGrp="1"/>
          </p:cNvSpPr>
          <p:nvPr>
            <p:ph type="body" sz="half" idx="2"/>
          </p:nvPr>
        </p:nvSpPr>
        <p:spPr>
          <a:xfrm>
            <a:off x="1260475" y="3086100"/>
            <a:ext cx="5897563" cy="571817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AC72332-DEF5-4964-368A-26298960F2F3}"/>
              </a:ext>
            </a:extLst>
          </p:cNvPr>
          <p:cNvSpPr>
            <a:spLocks noGrp="1"/>
          </p:cNvSpPr>
          <p:nvPr>
            <p:ph type="dt" sz="half" idx="10"/>
          </p:nvPr>
        </p:nvSpPr>
        <p:spPr/>
        <p:txBody>
          <a:bodyPr/>
          <a:lstStyle/>
          <a:p>
            <a:fld id="{8BBF0871-D5AB-9D45-9982-0376DEF2301D}" type="datetimeFigureOut">
              <a:rPr lang="en-US" smtClean="0"/>
              <a:t>10/18/24</a:t>
            </a:fld>
            <a:endParaRPr lang="en-US"/>
          </a:p>
        </p:txBody>
      </p:sp>
      <p:sp>
        <p:nvSpPr>
          <p:cNvPr id="6" name="Footer Placeholder 5">
            <a:extLst>
              <a:ext uri="{FF2B5EF4-FFF2-40B4-BE49-F238E27FC236}">
                <a16:creationId xmlns:a16="http://schemas.microsoft.com/office/drawing/2014/main" id="{278F063A-A405-D1D4-276D-04FF4469C9E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157306F-EC82-9589-39B2-05C48A81DD5A}"/>
              </a:ext>
            </a:extLst>
          </p:cNvPr>
          <p:cNvSpPr>
            <a:spLocks noGrp="1"/>
          </p:cNvSpPr>
          <p:nvPr>
            <p:ph type="sldNum" sz="quarter" idx="12"/>
          </p:nvPr>
        </p:nvSpPr>
        <p:spPr/>
        <p:txBody>
          <a:bodyPr/>
          <a:lstStyle/>
          <a:p>
            <a:fld id="{D9AEDB8C-D256-6C4C-AD90-C0009082047C}" type="slidenum">
              <a:rPr lang="en-US" smtClean="0"/>
              <a:t>‹#›</a:t>
            </a:fld>
            <a:endParaRPr lang="en-US"/>
          </a:p>
        </p:txBody>
      </p:sp>
    </p:spTree>
    <p:extLst>
      <p:ext uri="{BB962C8B-B14F-4D97-AF65-F5344CB8AC3E}">
        <p14:creationId xmlns:p14="http://schemas.microsoft.com/office/powerpoint/2010/main" val="321709959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9B7DB9-AE06-C3A4-6978-884B4E4BBADD}"/>
              </a:ext>
            </a:extLst>
          </p:cNvPr>
          <p:cNvSpPr>
            <a:spLocks noGrp="1"/>
          </p:cNvSpPr>
          <p:nvPr>
            <p:ph type="title"/>
          </p:nvPr>
        </p:nvSpPr>
        <p:spPr>
          <a:xfrm>
            <a:off x="1260475" y="685800"/>
            <a:ext cx="5897563" cy="24003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DB6E260-1FFD-3B35-791E-848609A0CFCD}"/>
              </a:ext>
            </a:extLst>
          </p:cNvPr>
          <p:cNvSpPr>
            <a:spLocks noGrp="1"/>
          </p:cNvSpPr>
          <p:nvPr>
            <p:ph type="pic" idx="1"/>
          </p:nvPr>
        </p:nvSpPr>
        <p:spPr>
          <a:xfrm>
            <a:off x="7775575" y="1481138"/>
            <a:ext cx="9258300" cy="7310437"/>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C0BD167-B82B-8EAB-433C-693CD0D6C6FE}"/>
              </a:ext>
            </a:extLst>
          </p:cNvPr>
          <p:cNvSpPr>
            <a:spLocks noGrp="1"/>
          </p:cNvSpPr>
          <p:nvPr>
            <p:ph type="body" sz="half" idx="2"/>
          </p:nvPr>
        </p:nvSpPr>
        <p:spPr>
          <a:xfrm>
            <a:off x="1260475" y="3086100"/>
            <a:ext cx="5897563" cy="571817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BCB1280-2FB8-314A-D9B0-1945706042C2}"/>
              </a:ext>
            </a:extLst>
          </p:cNvPr>
          <p:cNvSpPr>
            <a:spLocks noGrp="1"/>
          </p:cNvSpPr>
          <p:nvPr>
            <p:ph type="dt" sz="half" idx="10"/>
          </p:nvPr>
        </p:nvSpPr>
        <p:spPr/>
        <p:txBody>
          <a:bodyPr/>
          <a:lstStyle/>
          <a:p>
            <a:fld id="{8BBF0871-D5AB-9D45-9982-0376DEF2301D}" type="datetimeFigureOut">
              <a:rPr lang="en-US" smtClean="0"/>
              <a:t>10/18/24</a:t>
            </a:fld>
            <a:endParaRPr lang="en-US"/>
          </a:p>
        </p:txBody>
      </p:sp>
      <p:sp>
        <p:nvSpPr>
          <p:cNvPr id="6" name="Footer Placeholder 5">
            <a:extLst>
              <a:ext uri="{FF2B5EF4-FFF2-40B4-BE49-F238E27FC236}">
                <a16:creationId xmlns:a16="http://schemas.microsoft.com/office/drawing/2014/main" id="{7A13E651-A01E-AF6D-5E4B-220D58EF0E4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37AC9FE-2B25-2613-70E3-4DB5CDE4F3EB}"/>
              </a:ext>
            </a:extLst>
          </p:cNvPr>
          <p:cNvSpPr>
            <a:spLocks noGrp="1"/>
          </p:cNvSpPr>
          <p:nvPr>
            <p:ph type="sldNum" sz="quarter" idx="12"/>
          </p:nvPr>
        </p:nvSpPr>
        <p:spPr/>
        <p:txBody>
          <a:bodyPr/>
          <a:lstStyle/>
          <a:p>
            <a:fld id="{D9AEDB8C-D256-6C4C-AD90-C0009082047C}" type="slidenum">
              <a:rPr lang="en-US" smtClean="0"/>
              <a:t>‹#›</a:t>
            </a:fld>
            <a:endParaRPr lang="en-US"/>
          </a:p>
        </p:txBody>
      </p:sp>
    </p:spTree>
    <p:extLst>
      <p:ext uri="{BB962C8B-B14F-4D97-AF65-F5344CB8AC3E}">
        <p14:creationId xmlns:p14="http://schemas.microsoft.com/office/powerpoint/2010/main" val="53784793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6F3B48-108A-0ABF-D73B-3D43FCE5CA3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4DB2F55-CC3C-2EDA-F521-B17005AAD39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256F962-0512-3172-7ECB-62BAAA263408}"/>
              </a:ext>
            </a:extLst>
          </p:cNvPr>
          <p:cNvSpPr>
            <a:spLocks noGrp="1"/>
          </p:cNvSpPr>
          <p:nvPr>
            <p:ph type="dt" sz="half" idx="10"/>
          </p:nvPr>
        </p:nvSpPr>
        <p:spPr/>
        <p:txBody>
          <a:bodyPr/>
          <a:lstStyle/>
          <a:p>
            <a:fld id="{8BBF0871-D5AB-9D45-9982-0376DEF2301D}" type="datetimeFigureOut">
              <a:rPr lang="en-US" smtClean="0"/>
              <a:t>10/18/24</a:t>
            </a:fld>
            <a:endParaRPr lang="en-US"/>
          </a:p>
        </p:txBody>
      </p:sp>
      <p:sp>
        <p:nvSpPr>
          <p:cNvPr id="5" name="Footer Placeholder 4">
            <a:extLst>
              <a:ext uri="{FF2B5EF4-FFF2-40B4-BE49-F238E27FC236}">
                <a16:creationId xmlns:a16="http://schemas.microsoft.com/office/drawing/2014/main" id="{A8F52CE4-FD7A-5673-6D69-71DFC255642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6C219FC-A94D-949A-F8D9-D70E555D2EA9}"/>
              </a:ext>
            </a:extLst>
          </p:cNvPr>
          <p:cNvSpPr>
            <a:spLocks noGrp="1"/>
          </p:cNvSpPr>
          <p:nvPr>
            <p:ph type="sldNum" sz="quarter" idx="12"/>
          </p:nvPr>
        </p:nvSpPr>
        <p:spPr/>
        <p:txBody>
          <a:bodyPr/>
          <a:lstStyle/>
          <a:p>
            <a:fld id="{D9AEDB8C-D256-6C4C-AD90-C0009082047C}" type="slidenum">
              <a:rPr lang="en-US" smtClean="0"/>
              <a:t>‹#›</a:t>
            </a:fld>
            <a:endParaRPr lang="en-US"/>
          </a:p>
        </p:txBody>
      </p:sp>
    </p:spTree>
    <p:extLst>
      <p:ext uri="{BB962C8B-B14F-4D97-AF65-F5344CB8AC3E}">
        <p14:creationId xmlns:p14="http://schemas.microsoft.com/office/powerpoint/2010/main" val="171432005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66952C9-C3A6-DD72-67AF-49EEFD72CE4F}"/>
              </a:ext>
            </a:extLst>
          </p:cNvPr>
          <p:cNvSpPr>
            <a:spLocks noGrp="1"/>
          </p:cNvSpPr>
          <p:nvPr>
            <p:ph type="title" orient="vert"/>
          </p:nvPr>
        </p:nvSpPr>
        <p:spPr>
          <a:xfrm>
            <a:off x="13087350" y="547688"/>
            <a:ext cx="3943350" cy="8718550"/>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F23BA3E-2228-4967-BAA9-109A4EB27829}"/>
              </a:ext>
            </a:extLst>
          </p:cNvPr>
          <p:cNvSpPr>
            <a:spLocks noGrp="1"/>
          </p:cNvSpPr>
          <p:nvPr>
            <p:ph type="body" orient="vert" idx="1"/>
          </p:nvPr>
        </p:nvSpPr>
        <p:spPr>
          <a:xfrm>
            <a:off x="1257300" y="547688"/>
            <a:ext cx="11677650" cy="87185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2ABA917-0297-1243-3C13-30704D6B322D}"/>
              </a:ext>
            </a:extLst>
          </p:cNvPr>
          <p:cNvSpPr>
            <a:spLocks noGrp="1"/>
          </p:cNvSpPr>
          <p:nvPr>
            <p:ph type="dt" sz="half" idx="10"/>
          </p:nvPr>
        </p:nvSpPr>
        <p:spPr/>
        <p:txBody>
          <a:bodyPr/>
          <a:lstStyle/>
          <a:p>
            <a:fld id="{8BBF0871-D5AB-9D45-9982-0376DEF2301D}" type="datetimeFigureOut">
              <a:rPr lang="en-US" smtClean="0"/>
              <a:t>10/18/24</a:t>
            </a:fld>
            <a:endParaRPr lang="en-US"/>
          </a:p>
        </p:txBody>
      </p:sp>
      <p:sp>
        <p:nvSpPr>
          <p:cNvPr id="5" name="Footer Placeholder 4">
            <a:extLst>
              <a:ext uri="{FF2B5EF4-FFF2-40B4-BE49-F238E27FC236}">
                <a16:creationId xmlns:a16="http://schemas.microsoft.com/office/drawing/2014/main" id="{85F6FB37-5898-ABA0-6BD9-9BA1A37C4B8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E2F94F8-A563-FD1B-C8C2-6B56E1F7A375}"/>
              </a:ext>
            </a:extLst>
          </p:cNvPr>
          <p:cNvSpPr>
            <a:spLocks noGrp="1"/>
          </p:cNvSpPr>
          <p:nvPr>
            <p:ph type="sldNum" sz="quarter" idx="12"/>
          </p:nvPr>
        </p:nvSpPr>
        <p:spPr/>
        <p:txBody>
          <a:bodyPr/>
          <a:lstStyle/>
          <a:p>
            <a:fld id="{D9AEDB8C-D256-6C4C-AD90-C0009082047C}" type="slidenum">
              <a:rPr lang="en-US" smtClean="0"/>
              <a:t>‹#›</a:t>
            </a:fld>
            <a:endParaRPr lang="en-US"/>
          </a:p>
        </p:txBody>
      </p:sp>
    </p:spTree>
    <p:extLst>
      <p:ext uri="{BB962C8B-B14F-4D97-AF65-F5344CB8AC3E}">
        <p14:creationId xmlns:p14="http://schemas.microsoft.com/office/powerpoint/2010/main" val="63678456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FB1843-353B-B29D-9ED9-4CF8AA356F6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33F7125-A7F3-BF2E-7C66-6D8920ADD64F}"/>
              </a:ext>
            </a:extLst>
          </p:cNvPr>
          <p:cNvSpPr>
            <a:spLocks noGrp="1"/>
          </p:cNvSpPr>
          <p:nvPr>
            <p:ph type="dt" sz="half" idx="10"/>
          </p:nvPr>
        </p:nvSpPr>
        <p:spPr/>
        <p:txBody>
          <a:bodyPr/>
          <a:lstStyle/>
          <a:p>
            <a:fld id="{8BBF0871-D5AB-9D45-9982-0376DEF2301D}" type="datetimeFigureOut">
              <a:rPr lang="en-US" smtClean="0"/>
              <a:t>10/18/24</a:t>
            </a:fld>
            <a:endParaRPr lang="en-US"/>
          </a:p>
        </p:txBody>
      </p:sp>
      <p:sp>
        <p:nvSpPr>
          <p:cNvPr id="4" name="Footer Placeholder 3">
            <a:extLst>
              <a:ext uri="{FF2B5EF4-FFF2-40B4-BE49-F238E27FC236}">
                <a16:creationId xmlns:a16="http://schemas.microsoft.com/office/drawing/2014/main" id="{0224F90B-EBBE-0A08-4C0B-F18A5849C40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ED5FAD9-1523-3597-4AE2-C838FAE1C898}"/>
              </a:ext>
            </a:extLst>
          </p:cNvPr>
          <p:cNvSpPr>
            <a:spLocks noGrp="1"/>
          </p:cNvSpPr>
          <p:nvPr>
            <p:ph type="sldNum" sz="quarter" idx="12"/>
          </p:nvPr>
        </p:nvSpPr>
        <p:spPr/>
        <p:txBody>
          <a:bodyPr/>
          <a:lstStyle/>
          <a:p>
            <a:fld id="{D9AEDB8C-D256-6C4C-AD90-C0009082047C}" type="slidenum">
              <a:rPr lang="en-US" smtClean="0"/>
              <a:t>‹#›</a:t>
            </a:fld>
            <a:endParaRPr lang="en-US"/>
          </a:p>
        </p:txBody>
      </p:sp>
    </p:spTree>
    <p:extLst>
      <p:ext uri="{BB962C8B-B14F-4D97-AF65-F5344CB8AC3E}">
        <p14:creationId xmlns:p14="http://schemas.microsoft.com/office/powerpoint/2010/main" val="28180468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10/18/24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10/18/24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10/18/24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10/18/24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10/18/24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
        <p:nvSpPr>
          <p:cNvPr id="5" name="Title 4">
            <a:extLst>
              <a:ext uri="{FF2B5EF4-FFF2-40B4-BE49-F238E27FC236}">
                <a16:creationId xmlns:a16="http://schemas.microsoft.com/office/drawing/2014/main" id="{5B001A7C-9772-783F-C5FD-C82FEB2D0FC4}"/>
              </a:ext>
            </a:extLst>
          </p:cNvPr>
          <p:cNvSpPr>
            <a:spLocks noGrp="1"/>
          </p:cNvSpPr>
          <p:nvPr>
            <p:ph type="title"/>
          </p:nvPr>
        </p:nvSpPr>
        <p:spPr/>
        <p:txBody>
          <a:bodyPr/>
          <a:lstStyle/>
          <a:p>
            <a:r>
              <a:rPr lang="en-US"/>
              <a:t>Click to edit Master title style</a:t>
            </a: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10/18/24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10/18/24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10/18/24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73"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F310319-6C90-2E14-B26D-686B52E44045}"/>
              </a:ext>
            </a:extLst>
          </p:cNvPr>
          <p:cNvSpPr>
            <a:spLocks noGrp="1"/>
          </p:cNvSpPr>
          <p:nvPr>
            <p:ph type="title"/>
          </p:nvPr>
        </p:nvSpPr>
        <p:spPr>
          <a:xfrm>
            <a:off x="1257300" y="547688"/>
            <a:ext cx="15773400" cy="1989137"/>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FE4DA50-1668-FD07-31E6-4B62A8BD970D}"/>
              </a:ext>
            </a:extLst>
          </p:cNvPr>
          <p:cNvSpPr>
            <a:spLocks noGrp="1"/>
          </p:cNvSpPr>
          <p:nvPr>
            <p:ph type="body" idx="1"/>
          </p:nvPr>
        </p:nvSpPr>
        <p:spPr>
          <a:xfrm>
            <a:off x="1257300" y="2738438"/>
            <a:ext cx="15773400" cy="6527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3108CF7-1BC5-AE55-85A8-915A43218144}"/>
              </a:ext>
            </a:extLst>
          </p:cNvPr>
          <p:cNvSpPr>
            <a:spLocks noGrp="1"/>
          </p:cNvSpPr>
          <p:nvPr>
            <p:ph type="dt" sz="half" idx="2"/>
          </p:nvPr>
        </p:nvSpPr>
        <p:spPr>
          <a:xfrm>
            <a:off x="1257300" y="9534525"/>
            <a:ext cx="4114800" cy="547688"/>
          </a:xfrm>
          <a:prstGeom prst="rect">
            <a:avLst/>
          </a:prstGeom>
        </p:spPr>
        <p:txBody>
          <a:bodyPr vert="horz" lIns="91440" tIns="45720" rIns="91440" bIns="45720" rtlCol="0" anchor="ctr"/>
          <a:lstStyle>
            <a:lvl1pPr algn="l">
              <a:defRPr sz="1200">
                <a:solidFill>
                  <a:schemeClr val="tx1">
                    <a:tint val="82000"/>
                  </a:schemeClr>
                </a:solidFill>
              </a:defRPr>
            </a:lvl1pPr>
          </a:lstStyle>
          <a:p>
            <a:fld id="{8BBF0871-D5AB-9D45-9982-0376DEF2301D}" type="datetimeFigureOut">
              <a:rPr lang="en-US" smtClean="0"/>
              <a:t>10/18/24</a:t>
            </a:fld>
            <a:endParaRPr lang="en-US"/>
          </a:p>
        </p:txBody>
      </p:sp>
      <p:sp>
        <p:nvSpPr>
          <p:cNvPr id="5" name="Footer Placeholder 4">
            <a:extLst>
              <a:ext uri="{FF2B5EF4-FFF2-40B4-BE49-F238E27FC236}">
                <a16:creationId xmlns:a16="http://schemas.microsoft.com/office/drawing/2014/main" id="{DB6F027F-05D6-522D-B835-5A62DF49AD77}"/>
              </a:ext>
            </a:extLst>
          </p:cNvPr>
          <p:cNvSpPr>
            <a:spLocks noGrp="1"/>
          </p:cNvSpPr>
          <p:nvPr>
            <p:ph type="ftr" sz="quarter" idx="3"/>
          </p:nvPr>
        </p:nvSpPr>
        <p:spPr>
          <a:xfrm>
            <a:off x="6057900" y="9534525"/>
            <a:ext cx="6172200" cy="547688"/>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CC934503-1B3E-3EE7-19D1-B1B86981B943}"/>
              </a:ext>
            </a:extLst>
          </p:cNvPr>
          <p:cNvSpPr>
            <a:spLocks noGrp="1"/>
          </p:cNvSpPr>
          <p:nvPr>
            <p:ph type="sldNum" sz="quarter" idx="4"/>
          </p:nvPr>
        </p:nvSpPr>
        <p:spPr>
          <a:xfrm>
            <a:off x="12915900" y="9534525"/>
            <a:ext cx="4114800" cy="547688"/>
          </a:xfrm>
          <a:prstGeom prst="rect">
            <a:avLst/>
          </a:prstGeom>
        </p:spPr>
        <p:txBody>
          <a:bodyPr vert="horz" lIns="91440" tIns="45720" rIns="91440" bIns="45720" rtlCol="0" anchor="ctr"/>
          <a:lstStyle>
            <a:lvl1pPr algn="r">
              <a:defRPr sz="1200">
                <a:solidFill>
                  <a:schemeClr val="tx1">
                    <a:tint val="82000"/>
                  </a:schemeClr>
                </a:solidFill>
              </a:defRPr>
            </a:lvl1pPr>
          </a:lstStyle>
          <a:p>
            <a:fld id="{D9AEDB8C-D256-6C4C-AD90-C0009082047C}" type="slidenum">
              <a:rPr lang="en-US" smtClean="0"/>
              <a:t>‹#›</a:t>
            </a:fld>
            <a:endParaRPr lang="en-US"/>
          </a:p>
        </p:txBody>
      </p:sp>
    </p:spTree>
    <p:extLst>
      <p:ext uri="{BB962C8B-B14F-4D97-AF65-F5344CB8AC3E}">
        <p14:creationId xmlns:p14="http://schemas.microsoft.com/office/powerpoint/2010/main" val="60665990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svg"/><Relationship Id="rId3" Type="http://schemas.openxmlformats.org/officeDocument/2006/relationships/image" Target="../media/image2.svg"/><Relationship Id="rId7" Type="http://schemas.openxmlformats.org/officeDocument/2006/relationships/image" Target="../media/image6.svg"/><Relationship Id="rId12"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svg"/><Relationship Id="rId5" Type="http://schemas.openxmlformats.org/officeDocument/2006/relationships/image" Target="../media/image4.sv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svg"/></Relationships>
</file>

<file path=ppt/slides/_rels/slide10.xml.rels><?xml version="1.0" encoding="UTF-8" standalone="yes"?>
<Relationships xmlns="http://schemas.openxmlformats.org/package/2006/relationships"><Relationship Id="rId8" Type="http://schemas.openxmlformats.org/officeDocument/2006/relationships/hyperlink" Target="https://catalog.cpp.edu/content.php?catoid=65&amp;navoid=5524" TargetMode="External"/><Relationship Id="rId3" Type="http://schemas.openxmlformats.org/officeDocument/2006/relationships/image" Target="../media/image10.svg"/><Relationship Id="rId7" Type="http://schemas.openxmlformats.org/officeDocument/2006/relationships/hyperlink" Target="https://catalog.cpp.edu/content.php?catoid=68&amp;navoid=5724" TargetMode="External"/><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12.svg"/><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3.svg"/><Relationship Id="rId7" Type="http://schemas.openxmlformats.org/officeDocument/2006/relationships/image" Target="../media/image27.svg"/><Relationship Id="rId2" Type="http://schemas.openxmlformats.org/officeDocument/2006/relationships/image" Target="../media/image22.png"/><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25.svg"/><Relationship Id="rId4" Type="http://schemas.openxmlformats.org/officeDocument/2006/relationships/image" Target="../media/image24.png"/><Relationship Id="rId9" Type="http://schemas.openxmlformats.org/officeDocument/2006/relationships/image" Target="../media/image29.svg"/></Relationships>
</file>

<file path=ppt/slides/_rels/slide12.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Layout" Target="../slideLayouts/slideLayout7.xml"/><Relationship Id="rId5" Type="http://schemas.openxmlformats.org/officeDocument/2006/relationships/image" Target="../media/image12.svg"/><Relationship Id="rId4" Type="http://schemas.openxmlformats.org/officeDocument/2006/relationships/image" Target="../media/image11.png"/></Relationships>
</file>

<file path=ppt/slides/_rels/slide13.xml.rels><?xml version="1.0" encoding="UTF-8" standalone="yes"?>
<Relationships xmlns="http://schemas.openxmlformats.org/package/2006/relationships"><Relationship Id="rId8" Type="http://schemas.openxmlformats.org/officeDocument/2006/relationships/image" Target="../media/image33.svg"/><Relationship Id="rId13" Type="http://schemas.openxmlformats.org/officeDocument/2006/relationships/image" Target="../media/image5.png"/><Relationship Id="rId3" Type="http://schemas.openxmlformats.org/officeDocument/2006/relationships/image" Target="../media/image30.png"/><Relationship Id="rId7" Type="http://schemas.openxmlformats.org/officeDocument/2006/relationships/image" Target="../media/image32.png"/><Relationship Id="rId12" Type="http://schemas.openxmlformats.org/officeDocument/2006/relationships/image" Target="../media/image20.svg"/><Relationship Id="rId2" Type="http://schemas.openxmlformats.org/officeDocument/2006/relationships/notesSlide" Target="../notesSlides/notesSlide1.xml"/><Relationship Id="rId16" Type="http://schemas.openxmlformats.org/officeDocument/2006/relationships/image" Target="../media/image8.svg"/><Relationship Id="rId1" Type="http://schemas.openxmlformats.org/officeDocument/2006/relationships/slideLayout" Target="../slideLayouts/slideLayout7.xml"/><Relationship Id="rId6" Type="http://schemas.openxmlformats.org/officeDocument/2006/relationships/image" Target="../media/image10.svg"/><Relationship Id="rId11" Type="http://schemas.openxmlformats.org/officeDocument/2006/relationships/image" Target="../media/image19.png"/><Relationship Id="rId5" Type="http://schemas.openxmlformats.org/officeDocument/2006/relationships/image" Target="../media/image9.png"/><Relationship Id="rId15" Type="http://schemas.openxmlformats.org/officeDocument/2006/relationships/image" Target="../media/image7.png"/><Relationship Id="rId10" Type="http://schemas.openxmlformats.org/officeDocument/2006/relationships/image" Target="../media/image2.svg"/><Relationship Id="rId4" Type="http://schemas.openxmlformats.org/officeDocument/2006/relationships/image" Target="../media/image31.svg"/><Relationship Id="rId9" Type="http://schemas.openxmlformats.org/officeDocument/2006/relationships/image" Target="../media/image1.png"/><Relationship Id="rId14" Type="http://schemas.openxmlformats.org/officeDocument/2006/relationships/image" Target="../media/image6.svg"/></Relationships>
</file>

<file path=ppt/slides/_rels/slide14.xml.rels><?xml version="1.0" encoding="UTF-8" standalone="yes"?>
<Relationships xmlns="http://schemas.openxmlformats.org/package/2006/relationships"><Relationship Id="rId8" Type="http://schemas.openxmlformats.org/officeDocument/2006/relationships/image" Target="../media/image33.svg"/><Relationship Id="rId3" Type="http://schemas.openxmlformats.org/officeDocument/2006/relationships/image" Target="../media/image30.png"/><Relationship Id="rId7" Type="http://schemas.openxmlformats.org/officeDocument/2006/relationships/image" Target="../media/image32.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image" Target="../media/image31.sv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20.svg"/><Relationship Id="rId4" Type="http://schemas.openxmlformats.org/officeDocument/2006/relationships/image" Target="../media/image19.png"/></Relationships>
</file>

<file path=ppt/slides/_rels/slide1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20.svg"/><Relationship Id="rId4" Type="http://schemas.openxmlformats.org/officeDocument/2006/relationships/image" Target="../media/image19.png"/></Relationships>
</file>

<file path=ppt/slides/_rels/slide1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20.svg"/><Relationship Id="rId4" Type="http://schemas.openxmlformats.org/officeDocument/2006/relationships/image" Target="../media/image19.png"/></Relationships>
</file>

<file path=ppt/slides/_rels/slide19.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7.xml"/><Relationship Id="rId5" Type="http://schemas.openxmlformats.org/officeDocument/2006/relationships/image" Target="../media/image35.svg"/><Relationship Id="rId4" Type="http://schemas.openxmlformats.org/officeDocument/2006/relationships/image" Target="../media/image34.png"/></Relationships>
</file>

<file path=ppt/slides/_rels/slide2.xml.rels><?xml version="1.0" encoding="UTF-8" standalone="yes"?>
<Relationships xmlns="http://schemas.openxmlformats.org/package/2006/relationships"><Relationship Id="rId8" Type="http://schemas.openxmlformats.org/officeDocument/2006/relationships/image" Target="../media/image3.png"/><Relationship Id="rId13" Type="http://schemas.openxmlformats.org/officeDocument/2006/relationships/image" Target="../media/image8.svg"/><Relationship Id="rId3" Type="http://schemas.openxmlformats.org/officeDocument/2006/relationships/image" Target="../media/image14.jpeg"/><Relationship Id="rId7" Type="http://schemas.openxmlformats.org/officeDocument/2006/relationships/image" Target="../media/image2.svg"/><Relationship Id="rId12" Type="http://schemas.openxmlformats.org/officeDocument/2006/relationships/image" Target="../media/image7.png"/><Relationship Id="rId17" Type="http://schemas.openxmlformats.org/officeDocument/2006/relationships/image" Target="../media/image12.svg"/><Relationship Id="rId2" Type="http://schemas.openxmlformats.org/officeDocument/2006/relationships/image" Target="../media/image13.jpeg"/><Relationship Id="rId16" Type="http://schemas.openxmlformats.org/officeDocument/2006/relationships/image" Target="../media/image11.png"/><Relationship Id="rId1" Type="http://schemas.openxmlformats.org/officeDocument/2006/relationships/slideLayout" Target="../slideLayouts/slideLayout12.xml"/><Relationship Id="rId6" Type="http://schemas.openxmlformats.org/officeDocument/2006/relationships/image" Target="../media/image1.png"/><Relationship Id="rId11" Type="http://schemas.openxmlformats.org/officeDocument/2006/relationships/image" Target="../media/image6.svg"/><Relationship Id="rId5" Type="http://schemas.openxmlformats.org/officeDocument/2006/relationships/image" Target="../media/image16.jpeg"/><Relationship Id="rId15" Type="http://schemas.openxmlformats.org/officeDocument/2006/relationships/image" Target="../media/image10.svg"/><Relationship Id="rId10" Type="http://schemas.openxmlformats.org/officeDocument/2006/relationships/image" Target="../media/image5.png"/><Relationship Id="rId4" Type="http://schemas.openxmlformats.org/officeDocument/2006/relationships/image" Target="../media/image15.png"/><Relationship Id="rId9" Type="http://schemas.openxmlformats.org/officeDocument/2006/relationships/image" Target="../media/image4.svg"/><Relationship Id="rId14" Type="http://schemas.openxmlformats.org/officeDocument/2006/relationships/image" Target="../media/image9.png"/></Relationships>
</file>

<file path=ppt/slides/_rels/slide20.xml.rels><?xml version="1.0" encoding="UTF-8" standalone="yes"?>
<Relationships xmlns="http://schemas.openxmlformats.org/package/2006/relationships"><Relationship Id="rId8" Type="http://schemas.openxmlformats.org/officeDocument/2006/relationships/hyperlink" Target="https://catalog.cpp.edu/preview_entity.php?catoid=68&amp;ent_oid=5675&amp;returnto=5679" TargetMode="External"/><Relationship Id="rId3" Type="http://schemas.openxmlformats.org/officeDocument/2006/relationships/image" Target="../media/image37.svg"/><Relationship Id="rId7" Type="http://schemas.openxmlformats.org/officeDocument/2006/relationships/hyperlink" Target="https://www.cpp.edu/studentsuccess/cppconnect/index.shtml" TargetMode="External"/><Relationship Id="rId2" Type="http://schemas.openxmlformats.org/officeDocument/2006/relationships/image" Target="../media/image36.png"/><Relationship Id="rId1" Type="http://schemas.openxmlformats.org/officeDocument/2006/relationships/slideLayout" Target="../slideLayouts/slideLayout7.xml"/><Relationship Id="rId6" Type="http://schemas.openxmlformats.org/officeDocument/2006/relationships/hyperlink" Target="https://www.cpp.edu/studentsuccess/advising/planner.shtml" TargetMode="External"/><Relationship Id="rId11" Type="http://schemas.openxmlformats.org/officeDocument/2006/relationships/hyperlink" Target="https://my.cpp.edu/uPortal/p/broncodirect.ctf1/max/render.uP" TargetMode="External"/><Relationship Id="rId5" Type="http://schemas.openxmlformats.org/officeDocument/2006/relationships/image" Target="../media/image39.svg"/><Relationship Id="rId10" Type="http://schemas.openxmlformats.org/officeDocument/2006/relationships/hyperlink" Target="https://www.cpp.edu/academic-programs/academic-advising/tools/sheets-roadmaps/index.shtml" TargetMode="External"/><Relationship Id="rId4" Type="http://schemas.openxmlformats.org/officeDocument/2006/relationships/image" Target="../media/image38.png"/><Relationship Id="rId9" Type="http://schemas.openxmlformats.org/officeDocument/2006/relationships/hyperlink" Target="https://catalog.cpp.edu/content.php?catoid=65&amp;navoid=5524" TargetMode="External"/></Relationships>
</file>

<file path=ppt/slides/_rels/slide21.xml.rels><?xml version="1.0" encoding="UTF-8" standalone="yes"?>
<Relationships xmlns="http://schemas.openxmlformats.org/package/2006/relationships"><Relationship Id="rId8" Type="http://schemas.openxmlformats.org/officeDocument/2006/relationships/hyperlink" Target="https://catalog.cpp.edu/preview_entity.php?catoid=68&amp;ent_oid=5675&amp;returnto=5679" TargetMode="External"/><Relationship Id="rId3" Type="http://schemas.openxmlformats.org/officeDocument/2006/relationships/image" Target="../media/image37.svg"/><Relationship Id="rId7" Type="http://schemas.openxmlformats.org/officeDocument/2006/relationships/hyperlink" Target="https://www.cpp.edu/studentsuccess/cppconnect/index.shtml" TargetMode="External"/><Relationship Id="rId2" Type="http://schemas.openxmlformats.org/officeDocument/2006/relationships/image" Target="../media/image36.png"/><Relationship Id="rId1" Type="http://schemas.openxmlformats.org/officeDocument/2006/relationships/slideLayout" Target="../slideLayouts/slideLayout7.xml"/><Relationship Id="rId6" Type="http://schemas.openxmlformats.org/officeDocument/2006/relationships/hyperlink" Target="https://www.cpp.edu/studentsuccess/advising/planner.shtml" TargetMode="External"/><Relationship Id="rId11" Type="http://schemas.openxmlformats.org/officeDocument/2006/relationships/hyperlink" Target="https://my.cpp.edu/uPortal/p/broncodirect.ctf1/max/render.uP" TargetMode="External"/><Relationship Id="rId5" Type="http://schemas.openxmlformats.org/officeDocument/2006/relationships/image" Target="../media/image39.svg"/><Relationship Id="rId10" Type="http://schemas.openxmlformats.org/officeDocument/2006/relationships/hyperlink" Target="https://www.cpp.edu/academic-programs/academic-advising/tools/sheets-roadmaps/index.shtml" TargetMode="External"/><Relationship Id="rId4" Type="http://schemas.openxmlformats.org/officeDocument/2006/relationships/image" Target="../media/image38.png"/><Relationship Id="rId9" Type="http://schemas.openxmlformats.org/officeDocument/2006/relationships/hyperlink" Target="https://catalog.cpp.edu/content.php?catoid=65&amp;navoid=5524"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42.jpeg"/><Relationship Id="rId5" Type="http://schemas.openxmlformats.org/officeDocument/2006/relationships/image" Target="../media/image41.svg"/><Relationship Id="rId4" Type="http://schemas.openxmlformats.org/officeDocument/2006/relationships/image" Target="../media/image40.png"/></Relationships>
</file>

<file path=ppt/slides/_rels/slide23.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43.png"/><Relationship Id="rId5" Type="http://schemas.openxmlformats.org/officeDocument/2006/relationships/image" Target="../media/image35.svg"/><Relationship Id="rId4" Type="http://schemas.openxmlformats.org/officeDocument/2006/relationships/image" Target="../media/image34.png"/></Relationships>
</file>

<file path=ppt/slides/_rels/slide24.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hyperlink" Target="https://www.cpp.edu/studentsuccess/guides/community-college.shtml" TargetMode="External"/><Relationship Id="rId5" Type="http://schemas.openxmlformats.org/officeDocument/2006/relationships/image" Target="../media/image35.svg"/><Relationship Id="rId4" Type="http://schemas.openxmlformats.org/officeDocument/2006/relationships/image" Target="../media/image34.png"/></Relationships>
</file>

<file path=ppt/slides/_rels/slide2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18.svg"/><Relationship Id="rId4" Type="http://schemas.openxmlformats.org/officeDocument/2006/relationships/image" Target="../media/image17.png"/></Relationships>
</file>

<file path=ppt/slides/_rels/slide26.xml.rels><?xml version="1.0" encoding="UTF-8" standalone="yes"?>
<Relationships xmlns="http://schemas.openxmlformats.org/package/2006/relationships"><Relationship Id="rId3" Type="http://schemas.openxmlformats.org/officeDocument/2006/relationships/image" Target="../media/image4.svg"/><Relationship Id="rId7" Type="http://schemas.openxmlformats.org/officeDocument/2006/relationships/hyperlink" Target="https://sites.google.com/view/earlychildhoodcareerpaths/home?authuser=0" TargetMode="External"/><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44.jpeg"/><Relationship Id="rId5" Type="http://schemas.openxmlformats.org/officeDocument/2006/relationships/image" Target="../media/image20.svg"/><Relationship Id="rId4" Type="http://schemas.openxmlformats.org/officeDocument/2006/relationships/image" Target="../media/image19.png"/></Relationships>
</file>

<file path=ppt/slides/_rels/slide27.xml.rels><?xml version="1.0" encoding="UTF-8" standalone="yes"?>
<Relationships xmlns="http://schemas.openxmlformats.org/package/2006/relationships"><Relationship Id="rId3" Type="http://schemas.openxmlformats.org/officeDocument/2006/relationships/image" Target="../media/image4.svg"/><Relationship Id="rId7" Type="http://schemas.openxmlformats.org/officeDocument/2006/relationships/hyperlink" Target="https://sites.google.com/view/earlychildhoodcareerpaths/home?authuser=0" TargetMode="External"/><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45.jpeg"/><Relationship Id="rId5" Type="http://schemas.openxmlformats.org/officeDocument/2006/relationships/image" Target="../media/image20.svg"/><Relationship Id="rId4" Type="http://schemas.openxmlformats.org/officeDocument/2006/relationships/image" Target="../media/image19.png"/></Relationships>
</file>

<file path=ppt/slides/_rels/slide28.xml.rels><?xml version="1.0" encoding="UTF-8" standalone="yes"?>
<Relationships xmlns="http://schemas.openxmlformats.org/package/2006/relationships"><Relationship Id="rId3" Type="http://schemas.openxmlformats.org/officeDocument/2006/relationships/image" Target="../media/image47.png"/><Relationship Id="rId7" Type="http://schemas.openxmlformats.org/officeDocument/2006/relationships/image" Target="../media/image20.svg"/><Relationship Id="rId2" Type="http://schemas.openxmlformats.org/officeDocument/2006/relationships/image" Target="../media/image46.png"/><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4.svg"/><Relationship Id="rId4" Type="http://schemas.openxmlformats.org/officeDocument/2006/relationships/image" Target="../media/image3.png"/></Relationships>
</file>

<file path=ppt/slides/_rels/slide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8.png"/><Relationship Id="rId1" Type="http://schemas.openxmlformats.org/officeDocument/2006/relationships/slideLayout" Target="../slideLayouts/slideLayout7.xml"/><Relationship Id="rId6" Type="http://schemas.openxmlformats.org/officeDocument/2006/relationships/image" Target="../media/image20.svg"/><Relationship Id="rId5" Type="http://schemas.openxmlformats.org/officeDocument/2006/relationships/image" Target="../media/image19.png"/><Relationship Id="rId4" Type="http://schemas.openxmlformats.org/officeDocument/2006/relationships/image" Target="../media/image4.svg"/></Relationships>
</file>

<file path=ppt/slides/_rels/slide3.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svg"/><Relationship Id="rId3" Type="http://schemas.openxmlformats.org/officeDocument/2006/relationships/image" Target="../media/image2.svg"/><Relationship Id="rId7" Type="http://schemas.openxmlformats.org/officeDocument/2006/relationships/image" Target="../media/image6.svg"/><Relationship Id="rId12"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svg"/><Relationship Id="rId5" Type="http://schemas.openxmlformats.org/officeDocument/2006/relationships/image" Target="../media/image4.sv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svg"/></Relationships>
</file>

<file path=ppt/slides/_rels/slide30.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Layout" Target="../slideLayouts/slideLayout7.xml"/><Relationship Id="rId5" Type="http://schemas.openxmlformats.org/officeDocument/2006/relationships/image" Target="../media/image41.svg"/><Relationship Id="rId4" Type="http://schemas.openxmlformats.org/officeDocument/2006/relationships/image" Target="../media/image40.png"/></Relationships>
</file>

<file path=ppt/slides/_rels/slide31.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Layout" Target="../slideLayouts/slideLayout7.xml"/><Relationship Id="rId5" Type="http://schemas.openxmlformats.org/officeDocument/2006/relationships/image" Target="../media/image41.svg"/><Relationship Id="rId4" Type="http://schemas.openxmlformats.org/officeDocument/2006/relationships/image" Target="../media/image40.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8" Type="http://schemas.openxmlformats.org/officeDocument/2006/relationships/image" Target="../media/image8.svg"/><Relationship Id="rId13" Type="http://schemas.openxmlformats.org/officeDocument/2006/relationships/image" Target="../media/image40.png"/><Relationship Id="rId3" Type="http://schemas.openxmlformats.org/officeDocument/2006/relationships/image" Target="../media/image1.png"/><Relationship Id="rId7" Type="http://schemas.openxmlformats.org/officeDocument/2006/relationships/image" Target="../media/image7.png"/><Relationship Id="rId12" Type="http://schemas.openxmlformats.org/officeDocument/2006/relationships/image" Target="../media/image10.sv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20.svg"/><Relationship Id="rId11" Type="http://schemas.openxmlformats.org/officeDocument/2006/relationships/image" Target="../media/image9.png"/><Relationship Id="rId5" Type="http://schemas.openxmlformats.org/officeDocument/2006/relationships/image" Target="../media/image19.png"/><Relationship Id="rId10" Type="http://schemas.openxmlformats.org/officeDocument/2006/relationships/image" Target="../media/image35.svg"/><Relationship Id="rId4" Type="http://schemas.openxmlformats.org/officeDocument/2006/relationships/image" Target="../media/image2.svg"/><Relationship Id="rId9" Type="http://schemas.openxmlformats.org/officeDocument/2006/relationships/image" Target="../media/image34.png"/><Relationship Id="rId14" Type="http://schemas.openxmlformats.org/officeDocument/2006/relationships/image" Target="../media/image41.svg"/></Relationships>
</file>

<file path=ppt/slides/_rels/slide4.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2.svg"/><Relationship Id="rId7" Type="http://schemas.openxmlformats.org/officeDocument/2006/relationships/image" Target="../media/image4.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18.svg"/><Relationship Id="rId4" Type="http://schemas.openxmlformats.org/officeDocument/2006/relationships/image" Target="../media/image17.png"/><Relationship Id="rId9" Type="http://schemas.openxmlformats.org/officeDocument/2006/relationships/image" Target="../media/image20.svg"/></Relationships>
</file>

<file path=ppt/slides/_rels/slide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20.svg"/><Relationship Id="rId4" Type="http://schemas.openxmlformats.org/officeDocument/2006/relationships/image" Target="../media/image19.png"/></Relationships>
</file>

<file path=ppt/slides/_rels/slide6.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hyperlink" Target="https://www.cpp.edu/studentsuccess/advising/advising-syllabus.shtml" TargetMode="External"/><Relationship Id="rId5" Type="http://schemas.openxmlformats.org/officeDocument/2006/relationships/image" Target="../media/image2.svg"/><Relationship Id="rId4" Type="http://schemas.openxmlformats.org/officeDocument/2006/relationships/image" Target="../media/image1.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Layout" Target="../slideLayouts/slideLayout7.xml"/><Relationship Id="rId5" Type="http://schemas.openxmlformats.org/officeDocument/2006/relationships/image" Target="../media/image12.svg"/><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8" Type="http://schemas.openxmlformats.org/officeDocument/2006/relationships/hyperlink" Target="https://catalog.cpp.edu/content.php?catoid=65&amp;navoid=5519" TargetMode="External"/><Relationship Id="rId3" Type="http://schemas.openxmlformats.org/officeDocument/2006/relationships/image" Target="../media/image10.svg"/><Relationship Id="rId7" Type="http://schemas.openxmlformats.org/officeDocument/2006/relationships/hyperlink" Target="https://catalog.cpp.edu/content.php?catoid=68&amp;navoid=5719" TargetMode="External"/><Relationship Id="rId12" Type="http://schemas.openxmlformats.org/officeDocument/2006/relationships/hyperlink" Target="https://www.cpp.edu/registrar/forms/forms.shtml" TargetMode="External"/><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21.png"/><Relationship Id="rId11" Type="http://schemas.openxmlformats.org/officeDocument/2006/relationships/hyperlink" Target="https://www.cpp.edu/studentsuccess/directories/advising-directory.shtml" TargetMode="External"/><Relationship Id="rId5" Type="http://schemas.openxmlformats.org/officeDocument/2006/relationships/image" Target="../media/image12.svg"/><Relationship Id="rId10" Type="http://schemas.openxmlformats.org/officeDocument/2006/relationships/hyperlink" Target="https://www.cpp.edu/studentsuccess/guides/changeofmajor/requirements.shtml" TargetMode="External"/><Relationship Id="rId4" Type="http://schemas.openxmlformats.org/officeDocument/2006/relationships/image" Target="../media/image11.png"/><Relationship Id="rId9" Type="http://schemas.openxmlformats.org/officeDocument/2006/relationships/hyperlink" Target="https://www.cpp.edu/career/index.shtml"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2044071" y="-3273372"/>
            <a:ext cx="6012827" cy="5553666"/>
          </a:xfrm>
          <a:custGeom>
            <a:avLst/>
            <a:gdLst/>
            <a:ahLst/>
            <a:cxnLst/>
            <a:rect l="l" t="t" r="r" b="b"/>
            <a:pathLst>
              <a:path w="6012827" h="5553666">
                <a:moveTo>
                  <a:pt x="0" y="0"/>
                </a:moveTo>
                <a:lnTo>
                  <a:pt x="6012827" y="0"/>
                </a:lnTo>
                <a:lnTo>
                  <a:pt x="6012827" y="5553666"/>
                </a:lnTo>
                <a:lnTo>
                  <a:pt x="0" y="5553666"/>
                </a:lnTo>
                <a:lnTo>
                  <a:pt x="0" y="0"/>
                </a:lnTo>
                <a:close/>
              </a:path>
            </a:pathLst>
          </a:custGeom>
          <a:blipFill>
            <a:blip r:embed="rId2">
              <a:alphaModFix amt="60000"/>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a:off x="12687541" y="-3625610"/>
            <a:ext cx="6098110" cy="5632436"/>
          </a:xfrm>
          <a:custGeom>
            <a:avLst/>
            <a:gdLst/>
            <a:ahLst/>
            <a:cxnLst/>
            <a:rect l="l" t="t" r="r" b="b"/>
            <a:pathLst>
              <a:path w="6098110" h="5632436">
                <a:moveTo>
                  <a:pt x="0" y="0"/>
                </a:moveTo>
                <a:lnTo>
                  <a:pt x="6098111" y="0"/>
                </a:lnTo>
                <a:lnTo>
                  <a:pt x="6098111" y="5632436"/>
                </a:lnTo>
                <a:lnTo>
                  <a:pt x="0" y="5632436"/>
                </a:lnTo>
                <a:lnTo>
                  <a:pt x="0" y="0"/>
                </a:lnTo>
                <a:close/>
              </a:path>
            </a:pathLst>
          </a:custGeom>
          <a:blipFill>
            <a:blip r:embed="rId4">
              <a:alphaModFix amt="60000"/>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 name="TextBox 4"/>
          <p:cNvSpPr txBox="1"/>
          <p:nvPr/>
        </p:nvSpPr>
        <p:spPr>
          <a:xfrm>
            <a:off x="3279738" y="2600237"/>
            <a:ext cx="11728524" cy="5119808"/>
          </a:xfrm>
          <a:prstGeom prst="rect">
            <a:avLst/>
          </a:prstGeom>
        </p:spPr>
        <p:txBody>
          <a:bodyPr lIns="0" tIns="0" rIns="0" bIns="0" rtlCol="0" anchor="t">
            <a:spAutoFit/>
          </a:bodyPr>
          <a:lstStyle/>
          <a:p>
            <a:pPr algn="ctr">
              <a:lnSpc>
                <a:spcPts val="13834"/>
              </a:lnSpc>
            </a:pPr>
            <a:r>
              <a:rPr lang="en-US" sz="7685" spc="222">
                <a:solidFill>
                  <a:srgbClr val="042B60"/>
                </a:solidFill>
                <a:latin typeface="Now"/>
                <a:ea typeface="Now"/>
                <a:cs typeface="Now"/>
                <a:sym typeface="Now"/>
              </a:rPr>
              <a:t>EARLY CHILDHOOD STUDIES</a:t>
            </a:r>
          </a:p>
          <a:p>
            <a:pPr algn="ctr">
              <a:lnSpc>
                <a:spcPts val="13834"/>
              </a:lnSpc>
            </a:pPr>
            <a:r>
              <a:rPr lang="en-US" sz="7685" b="1" spc="222">
                <a:solidFill>
                  <a:srgbClr val="042B60"/>
                </a:solidFill>
                <a:latin typeface="Now Medium"/>
                <a:ea typeface="Now Medium"/>
                <a:cs typeface="Now Medium"/>
                <a:sym typeface="Now Medium"/>
              </a:rPr>
              <a:t>CLASS OF 2028</a:t>
            </a:r>
          </a:p>
        </p:txBody>
      </p:sp>
      <p:sp>
        <p:nvSpPr>
          <p:cNvPr id="5" name="Freeform 5"/>
          <p:cNvSpPr/>
          <p:nvPr/>
        </p:nvSpPr>
        <p:spPr>
          <a:xfrm>
            <a:off x="-3723224" y="2006826"/>
            <a:ext cx="6185571" cy="5713218"/>
          </a:xfrm>
          <a:custGeom>
            <a:avLst/>
            <a:gdLst/>
            <a:ahLst/>
            <a:cxnLst/>
            <a:rect l="l" t="t" r="r" b="b"/>
            <a:pathLst>
              <a:path w="6185571" h="5713218">
                <a:moveTo>
                  <a:pt x="0" y="0"/>
                </a:moveTo>
                <a:lnTo>
                  <a:pt x="6185571" y="0"/>
                </a:lnTo>
                <a:lnTo>
                  <a:pt x="6185571" y="5713218"/>
                </a:lnTo>
                <a:lnTo>
                  <a:pt x="0" y="5713218"/>
                </a:lnTo>
                <a:lnTo>
                  <a:pt x="0" y="0"/>
                </a:lnTo>
                <a:close/>
              </a:path>
            </a:pathLst>
          </a:custGeom>
          <a:blipFill>
            <a:blip r:embed="rId6">
              <a:alphaModFix amt="60000"/>
              <a:extLst>
                <a:ext uri="{96DAC541-7B7A-43D3-8B79-37D633B846F1}">
                  <asvg:svgBlip xmlns:asvg="http://schemas.microsoft.com/office/drawing/2016/SVG/main" r:embed="rId7"/>
                </a:ext>
              </a:extLst>
            </a:blip>
            <a:stretch>
              <a:fillRect/>
            </a:stretch>
          </a:blipFill>
        </p:spPr>
        <p:txBody>
          <a:bodyPr/>
          <a:lstStyle/>
          <a:p>
            <a:endParaRPr lang="en-US"/>
          </a:p>
        </p:txBody>
      </p:sp>
      <p:sp>
        <p:nvSpPr>
          <p:cNvPr id="6" name="Freeform 6"/>
          <p:cNvSpPr/>
          <p:nvPr/>
        </p:nvSpPr>
        <p:spPr>
          <a:xfrm rot="7200000">
            <a:off x="-3958736" y="973190"/>
            <a:ext cx="6325037" cy="5842034"/>
          </a:xfrm>
          <a:custGeom>
            <a:avLst/>
            <a:gdLst/>
            <a:ahLst/>
            <a:cxnLst/>
            <a:rect l="l" t="t" r="r" b="b"/>
            <a:pathLst>
              <a:path w="6325037" h="5842034">
                <a:moveTo>
                  <a:pt x="0" y="0"/>
                </a:moveTo>
                <a:lnTo>
                  <a:pt x="6325037" y="0"/>
                </a:lnTo>
                <a:lnTo>
                  <a:pt x="6325037" y="5842034"/>
                </a:lnTo>
                <a:lnTo>
                  <a:pt x="0" y="5842034"/>
                </a:lnTo>
                <a:lnTo>
                  <a:pt x="0" y="0"/>
                </a:lnTo>
                <a:close/>
              </a:path>
            </a:pathLst>
          </a:custGeom>
          <a:blipFill>
            <a:blip r:embed="rId8">
              <a:alphaModFix amt="60000"/>
              <a:extLst>
                <a:ext uri="{96DAC541-7B7A-43D3-8B79-37D633B846F1}">
                  <asvg:svgBlip xmlns:asvg="http://schemas.microsoft.com/office/drawing/2016/SVG/main" r:embed="rId9"/>
                </a:ext>
              </a:extLst>
            </a:blip>
            <a:stretch>
              <a:fillRect/>
            </a:stretch>
          </a:blipFill>
        </p:spPr>
        <p:txBody>
          <a:bodyPr/>
          <a:lstStyle/>
          <a:p>
            <a:endParaRPr lang="en-US"/>
          </a:p>
        </p:txBody>
      </p:sp>
      <p:sp>
        <p:nvSpPr>
          <p:cNvPr id="7" name="Freeform 7"/>
          <p:cNvSpPr/>
          <p:nvPr/>
        </p:nvSpPr>
        <p:spPr>
          <a:xfrm rot="7200000">
            <a:off x="14455269" y="6596587"/>
            <a:ext cx="6325037" cy="5842034"/>
          </a:xfrm>
          <a:custGeom>
            <a:avLst/>
            <a:gdLst/>
            <a:ahLst/>
            <a:cxnLst/>
            <a:rect l="l" t="t" r="r" b="b"/>
            <a:pathLst>
              <a:path w="6325037" h="5842034">
                <a:moveTo>
                  <a:pt x="0" y="0"/>
                </a:moveTo>
                <a:lnTo>
                  <a:pt x="6325037" y="0"/>
                </a:lnTo>
                <a:lnTo>
                  <a:pt x="6325037" y="5842035"/>
                </a:lnTo>
                <a:lnTo>
                  <a:pt x="0" y="5842035"/>
                </a:lnTo>
                <a:lnTo>
                  <a:pt x="0" y="0"/>
                </a:lnTo>
                <a:close/>
              </a:path>
            </a:pathLst>
          </a:custGeom>
          <a:blipFill>
            <a:blip r:embed="rId10">
              <a:alphaModFix amt="6000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8" name="Freeform 8"/>
          <p:cNvSpPr/>
          <p:nvPr/>
        </p:nvSpPr>
        <p:spPr>
          <a:xfrm>
            <a:off x="13790213" y="6853727"/>
            <a:ext cx="6185571" cy="5713218"/>
          </a:xfrm>
          <a:custGeom>
            <a:avLst/>
            <a:gdLst/>
            <a:ahLst/>
            <a:cxnLst/>
            <a:rect l="l" t="t" r="r" b="b"/>
            <a:pathLst>
              <a:path w="6185571" h="5713218">
                <a:moveTo>
                  <a:pt x="0" y="0"/>
                </a:moveTo>
                <a:lnTo>
                  <a:pt x="6185571" y="0"/>
                </a:lnTo>
                <a:lnTo>
                  <a:pt x="6185571" y="5713218"/>
                </a:lnTo>
                <a:lnTo>
                  <a:pt x="0" y="5713218"/>
                </a:lnTo>
                <a:lnTo>
                  <a:pt x="0" y="0"/>
                </a:lnTo>
                <a:close/>
              </a:path>
            </a:pathLst>
          </a:custGeom>
          <a:blipFill>
            <a:blip r:embed="rId12">
              <a:alphaModFix amt="60000"/>
              <a:extLst>
                <a:ext uri="{96DAC541-7B7A-43D3-8B79-37D633B846F1}">
                  <asvg:svgBlip xmlns:asvg="http://schemas.microsoft.com/office/drawing/2016/SVG/main" r:embed="rId13"/>
                </a:ext>
              </a:extLst>
            </a:blip>
            <a:stretch>
              <a:fillRect/>
            </a:stretch>
          </a:blipFill>
        </p:spPr>
        <p:txBody>
          <a:bodyPr/>
          <a:lstStyle/>
          <a:p>
            <a:endParaRPr 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661920" y="-389381"/>
            <a:ext cx="6185571" cy="5713218"/>
          </a:xfrm>
          <a:custGeom>
            <a:avLst/>
            <a:gdLst/>
            <a:ahLst/>
            <a:cxnLst/>
            <a:rect l="l" t="t" r="r" b="b"/>
            <a:pathLst>
              <a:path w="6185571" h="5713218">
                <a:moveTo>
                  <a:pt x="0" y="0"/>
                </a:moveTo>
                <a:lnTo>
                  <a:pt x="6185571" y="0"/>
                </a:lnTo>
                <a:lnTo>
                  <a:pt x="6185571" y="5713218"/>
                </a:lnTo>
                <a:lnTo>
                  <a:pt x="0" y="5713218"/>
                </a:lnTo>
                <a:lnTo>
                  <a:pt x="0" y="0"/>
                </a:lnTo>
                <a:close/>
              </a:path>
            </a:pathLst>
          </a:custGeom>
          <a:blipFill>
            <a:blip r:embed="rId2">
              <a:alphaModFix amt="60000"/>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rot="7200000">
            <a:off x="-526881" y="67873"/>
            <a:ext cx="6325037" cy="5842034"/>
          </a:xfrm>
          <a:custGeom>
            <a:avLst/>
            <a:gdLst/>
            <a:ahLst/>
            <a:cxnLst/>
            <a:rect l="l" t="t" r="r" b="b"/>
            <a:pathLst>
              <a:path w="6325037" h="5842034">
                <a:moveTo>
                  <a:pt x="0" y="0"/>
                </a:moveTo>
                <a:lnTo>
                  <a:pt x="6325037" y="0"/>
                </a:lnTo>
                <a:lnTo>
                  <a:pt x="6325037" y="5842034"/>
                </a:lnTo>
                <a:lnTo>
                  <a:pt x="0" y="5842034"/>
                </a:lnTo>
                <a:lnTo>
                  <a:pt x="0" y="0"/>
                </a:lnTo>
                <a:close/>
              </a:path>
            </a:pathLst>
          </a:custGeom>
          <a:blipFill>
            <a:blip r:embed="rId4">
              <a:alphaModFix amt="60000"/>
              <a:extLst>
                <a:ext uri="{96DAC541-7B7A-43D3-8B79-37D633B846F1}">
                  <asvg:svgBlip xmlns:asvg="http://schemas.microsoft.com/office/drawing/2016/SVG/main" r:embed="rId5"/>
                </a:ext>
              </a:extLst>
            </a:blip>
            <a:stretch>
              <a:fillRect/>
            </a:stretch>
          </a:blipFill>
        </p:spPr>
        <p:txBody>
          <a:bodyPr/>
          <a:lstStyle/>
          <a:p>
            <a:endParaRPr lang="en-US"/>
          </a:p>
        </p:txBody>
      </p:sp>
      <p:sp>
        <p:nvSpPr>
          <p:cNvPr id="5" name="TextBox 5"/>
          <p:cNvSpPr txBox="1"/>
          <p:nvPr/>
        </p:nvSpPr>
        <p:spPr>
          <a:xfrm>
            <a:off x="6177749" y="2671465"/>
            <a:ext cx="9596263" cy="2282571"/>
          </a:xfrm>
          <a:prstGeom prst="rect">
            <a:avLst/>
          </a:prstGeom>
        </p:spPr>
        <p:txBody>
          <a:bodyPr lIns="0" tIns="0" rIns="0" bIns="0" rtlCol="0" anchor="t">
            <a:spAutoFit/>
          </a:bodyPr>
          <a:lstStyle/>
          <a:p>
            <a:pPr algn="l">
              <a:lnSpc>
                <a:spcPts val="3612"/>
              </a:lnSpc>
              <a:spcBef>
                <a:spcPct val="0"/>
              </a:spcBef>
            </a:pPr>
            <a:r>
              <a:rPr lang="en-US" sz="2800" spc="81">
                <a:solidFill>
                  <a:srgbClr val="042B60"/>
                </a:solidFill>
                <a:latin typeface="Now"/>
                <a:ea typeface="Now"/>
                <a:cs typeface="Now"/>
                <a:sym typeface="Now"/>
              </a:rPr>
              <a:t>Register for courses that best align with the Major and Subplan/Option that you intend to complete.​</a:t>
            </a:r>
          </a:p>
          <a:p>
            <a:pPr algn="l">
              <a:lnSpc>
                <a:spcPts val="3612"/>
              </a:lnSpc>
              <a:spcBef>
                <a:spcPct val="0"/>
              </a:spcBef>
            </a:pPr>
            <a:endParaRPr lang="en-US" sz="2800" spc="81">
              <a:solidFill>
                <a:srgbClr val="042B60"/>
              </a:solidFill>
              <a:latin typeface="Now"/>
              <a:ea typeface="Now"/>
              <a:cs typeface="Now"/>
              <a:sym typeface="Now"/>
            </a:endParaRPr>
          </a:p>
          <a:p>
            <a:pPr algn="l">
              <a:lnSpc>
                <a:spcPts val="3612"/>
              </a:lnSpc>
              <a:spcBef>
                <a:spcPct val="0"/>
              </a:spcBef>
            </a:pPr>
            <a:r>
              <a:rPr lang="en-US" sz="2800" spc="81">
                <a:solidFill>
                  <a:srgbClr val="042B60"/>
                </a:solidFill>
                <a:latin typeface="Now"/>
                <a:ea typeface="Now"/>
                <a:cs typeface="Now"/>
                <a:sym typeface="Now"/>
              </a:rPr>
              <a:t>Connect with a Career Counselor this semster for help exploring careers AND majors.</a:t>
            </a:r>
          </a:p>
        </p:txBody>
      </p:sp>
      <p:sp>
        <p:nvSpPr>
          <p:cNvPr id="6" name="TextBox 6"/>
          <p:cNvSpPr txBox="1"/>
          <p:nvPr/>
        </p:nvSpPr>
        <p:spPr>
          <a:xfrm>
            <a:off x="5847908" y="1139835"/>
            <a:ext cx="10881653" cy="801243"/>
          </a:xfrm>
          <a:prstGeom prst="rect">
            <a:avLst/>
          </a:prstGeom>
        </p:spPr>
        <p:txBody>
          <a:bodyPr lIns="0" tIns="0" rIns="0" bIns="0" rtlCol="0" anchor="t">
            <a:spAutoFit/>
          </a:bodyPr>
          <a:lstStyle/>
          <a:p>
            <a:pPr algn="l">
              <a:lnSpc>
                <a:spcPts val="6320"/>
              </a:lnSpc>
              <a:spcBef>
                <a:spcPct val="0"/>
              </a:spcBef>
            </a:pPr>
            <a:r>
              <a:rPr lang="en-US" sz="4899" b="1" spc="142">
                <a:solidFill>
                  <a:srgbClr val="042B60"/>
                </a:solidFill>
                <a:latin typeface="Now Bold"/>
                <a:ea typeface="Now Bold"/>
                <a:cs typeface="Now Bold"/>
                <a:sym typeface="Now Bold"/>
              </a:rPr>
              <a:t>In the meantime...</a:t>
            </a:r>
          </a:p>
        </p:txBody>
      </p:sp>
      <p:sp>
        <p:nvSpPr>
          <p:cNvPr id="7" name="Freeform 7"/>
          <p:cNvSpPr/>
          <p:nvPr/>
        </p:nvSpPr>
        <p:spPr>
          <a:xfrm>
            <a:off x="6177749" y="6455557"/>
            <a:ext cx="3494951" cy="875335"/>
          </a:xfrm>
          <a:custGeom>
            <a:avLst/>
            <a:gdLst/>
            <a:ahLst/>
            <a:cxnLst/>
            <a:rect l="l" t="t" r="r" b="b"/>
            <a:pathLst>
              <a:path w="3494951" h="875335">
                <a:moveTo>
                  <a:pt x="0" y="0"/>
                </a:moveTo>
                <a:lnTo>
                  <a:pt x="3494950" y="0"/>
                </a:lnTo>
                <a:lnTo>
                  <a:pt x="3494950" y="875335"/>
                </a:lnTo>
                <a:lnTo>
                  <a:pt x="0" y="875335"/>
                </a:lnTo>
                <a:lnTo>
                  <a:pt x="0" y="0"/>
                </a:lnTo>
                <a:close/>
              </a:path>
            </a:pathLst>
          </a:custGeom>
          <a:blipFill>
            <a:blip r:embed="rId6"/>
            <a:stretch>
              <a:fillRect t="-8393" b="-8393"/>
            </a:stretch>
          </a:blipFill>
        </p:spPr>
        <p:txBody>
          <a:bodyPr/>
          <a:lstStyle/>
          <a:p>
            <a:endParaRPr lang="en-US"/>
          </a:p>
        </p:txBody>
      </p:sp>
      <p:sp>
        <p:nvSpPr>
          <p:cNvPr id="8" name="TextBox 8"/>
          <p:cNvSpPr txBox="1"/>
          <p:nvPr/>
        </p:nvSpPr>
        <p:spPr>
          <a:xfrm>
            <a:off x="6319705" y="6646057"/>
            <a:ext cx="3211037" cy="393056"/>
          </a:xfrm>
          <a:prstGeom prst="rect">
            <a:avLst/>
          </a:prstGeom>
        </p:spPr>
        <p:txBody>
          <a:bodyPr lIns="0" tIns="0" rIns="0" bIns="0" rtlCol="0" anchor="t">
            <a:spAutoFit/>
          </a:bodyPr>
          <a:lstStyle/>
          <a:p>
            <a:pPr algn="ctr">
              <a:lnSpc>
                <a:spcPts val="3320"/>
              </a:lnSpc>
            </a:pPr>
            <a:r>
              <a:rPr lang="en-US" sz="2000" u="sng" spc="94">
                <a:solidFill>
                  <a:srgbClr val="042B60"/>
                </a:solidFill>
                <a:latin typeface="Now"/>
                <a:ea typeface="Now"/>
                <a:cs typeface="Now"/>
                <a:sym typeface="Now"/>
                <a:hlinkClick r:id="rId7" tooltip="https://catalog.cpp.edu/content.php?catoid=65&amp;navoid=5524"/>
              </a:rPr>
              <a:t>Roadmaps</a:t>
            </a:r>
            <a:endParaRPr lang="en-US" sz="2000" u="sng" spc="94">
              <a:solidFill>
                <a:srgbClr val="042B60"/>
              </a:solidFill>
              <a:latin typeface="Now"/>
              <a:ea typeface="Now"/>
              <a:cs typeface="Now"/>
              <a:sym typeface="Now"/>
              <a:hlinkClick r:id="rId8" tooltip="https://catalog.cpp.edu/content.php?catoid=65&amp;navoid=5524"/>
            </a:endParaRPr>
          </a:p>
        </p:txBody>
      </p:sp>
      <p:sp>
        <p:nvSpPr>
          <p:cNvPr id="9" name="TextBox 4">
            <a:extLst>
              <a:ext uri="{FF2B5EF4-FFF2-40B4-BE49-F238E27FC236}">
                <a16:creationId xmlns:a16="http://schemas.microsoft.com/office/drawing/2014/main" id="{367177A8-5747-2397-4E08-BA97B12CD3FC}"/>
              </a:ext>
            </a:extLst>
          </p:cNvPr>
          <p:cNvSpPr txBox="1"/>
          <p:nvPr/>
        </p:nvSpPr>
        <p:spPr>
          <a:xfrm>
            <a:off x="656403" y="1109279"/>
            <a:ext cx="4177403" cy="2579745"/>
          </a:xfrm>
          <a:prstGeom prst="rect">
            <a:avLst/>
          </a:prstGeom>
        </p:spPr>
        <p:txBody>
          <a:bodyPr lIns="0" tIns="0" rIns="0" bIns="0" rtlCol="0" anchor="t">
            <a:spAutoFit/>
          </a:bodyPr>
          <a:lstStyle/>
          <a:p>
            <a:pPr algn="l">
              <a:lnSpc>
                <a:spcPts val="6818"/>
              </a:lnSpc>
            </a:pPr>
            <a:r>
              <a:rPr lang="en-US" sz="4800" spc="153">
                <a:solidFill>
                  <a:srgbClr val="042B60"/>
                </a:solidFill>
                <a:latin typeface="Now"/>
                <a:ea typeface="Now"/>
                <a:cs typeface="Now"/>
                <a:sym typeface="Now"/>
              </a:rPr>
              <a:t>CHANGE MAJOR OR OPTIONS</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82B9AF-5FFB-F5CF-1C75-2397647E3CC3}"/>
            </a:ext>
          </a:extLst>
        </p:cNvPr>
        <p:cNvGrpSpPr/>
        <p:nvPr/>
      </p:nvGrpSpPr>
      <p:grpSpPr>
        <a:xfrm>
          <a:off x="0" y="0"/>
          <a:ext cx="0" cy="0"/>
          <a:chOff x="0" y="0"/>
          <a:chExt cx="0" cy="0"/>
        </a:xfrm>
      </p:grpSpPr>
      <p:grpSp>
        <p:nvGrpSpPr>
          <p:cNvPr id="38" name="Group 2">
            <a:extLst>
              <a:ext uri="{FF2B5EF4-FFF2-40B4-BE49-F238E27FC236}">
                <a16:creationId xmlns:a16="http://schemas.microsoft.com/office/drawing/2014/main" id="{48B60786-C944-26A2-FA50-B3A229C004E4}"/>
              </a:ext>
            </a:extLst>
          </p:cNvPr>
          <p:cNvGrpSpPr/>
          <p:nvPr/>
        </p:nvGrpSpPr>
        <p:grpSpPr>
          <a:xfrm>
            <a:off x="9262028" y="2718541"/>
            <a:ext cx="8888163" cy="7418371"/>
            <a:chOff x="0" y="0"/>
            <a:chExt cx="2340915" cy="1953810"/>
          </a:xfrm>
        </p:grpSpPr>
        <p:sp>
          <p:nvSpPr>
            <p:cNvPr id="39" name="Freeform 3">
              <a:extLst>
                <a:ext uri="{FF2B5EF4-FFF2-40B4-BE49-F238E27FC236}">
                  <a16:creationId xmlns:a16="http://schemas.microsoft.com/office/drawing/2014/main" id="{EA10C170-F624-6171-6BEC-C5A5F5349520}"/>
                </a:ext>
              </a:extLst>
            </p:cNvPr>
            <p:cNvSpPr/>
            <p:nvPr/>
          </p:nvSpPr>
          <p:spPr>
            <a:xfrm>
              <a:off x="0" y="0"/>
              <a:ext cx="2340915" cy="1953810"/>
            </a:xfrm>
            <a:custGeom>
              <a:avLst/>
              <a:gdLst/>
              <a:ahLst/>
              <a:cxnLst/>
              <a:rect l="l" t="t" r="r" b="b"/>
              <a:pathLst>
                <a:path w="2340915" h="1953810">
                  <a:moveTo>
                    <a:pt x="44423" y="0"/>
                  </a:moveTo>
                  <a:lnTo>
                    <a:pt x="2296493" y="0"/>
                  </a:lnTo>
                  <a:cubicBezTo>
                    <a:pt x="2321027" y="0"/>
                    <a:pt x="2340915" y="19889"/>
                    <a:pt x="2340915" y="44423"/>
                  </a:cubicBezTo>
                  <a:lnTo>
                    <a:pt x="2340915" y="1909387"/>
                  </a:lnTo>
                  <a:cubicBezTo>
                    <a:pt x="2340915" y="1933921"/>
                    <a:pt x="2321027" y="1953810"/>
                    <a:pt x="2296493" y="1953810"/>
                  </a:cubicBezTo>
                  <a:lnTo>
                    <a:pt x="44423" y="1953810"/>
                  </a:lnTo>
                  <a:cubicBezTo>
                    <a:pt x="19889" y="1953810"/>
                    <a:pt x="0" y="1933921"/>
                    <a:pt x="0" y="1909387"/>
                  </a:cubicBezTo>
                  <a:lnTo>
                    <a:pt x="0" y="44423"/>
                  </a:lnTo>
                  <a:cubicBezTo>
                    <a:pt x="0" y="19889"/>
                    <a:pt x="19889" y="0"/>
                    <a:pt x="44423" y="0"/>
                  </a:cubicBezTo>
                  <a:close/>
                </a:path>
              </a:pathLst>
            </a:custGeom>
            <a:solidFill>
              <a:srgbClr val="000000">
                <a:alpha val="0"/>
              </a:srgbClr>
            </a:solidFill>
            <a:ln w="38100" cap="rnd">
              <a:solidFill>
                <a:srgbClr val="000000"/>
              </a:solidFill>
              <a:prstDash val="solid"/>
              <a:round/>
            </a:ln>
          </p:spPr>
          <p:txBody>
            <a:bodyPr/>
            <a:lstStyle/>
            <a:p>
              <a:endParaRPr lang="en-US"/>
            </a:p>
          </p:txBody>
        </p:sp>
        <p:sp>
          <p:nvSpPr>
            <p:cNvPr id="40" name="TextBox 4">
              <a:extLst>
                <a:ext uri="{FF2B5EF4-FFF2-40B4-BE49-F238E27FC236}">
                  <a16:creationId xmlns:a16="http://schemas.microsoft.com/office/drawing/2014/main" id="{35B0F506-25CE-75C7-E2A9-9F170A550B75}"/>
                </a:ext>
              </a:extLst>
            </p:cNvPr>
            <p:cNvSpPr txBox="1"/>
            <p:nvPr/>
          </p:nvSpPr>
          <p:spPr>
            <a:xfrm>
              <a:off x="0" y="-38100"/>
              <a:ext cx="2340915" cy="1991910"/>
            </a:xfrm>
            <a:prstGeom prst="rect">
              <a:avLst/>
            </a:prstGeom>
          </p:spPr>
          <p:txBody>
            <a:bodyPr lIns="50800" tIns="50800" rIns="50800" bIns="50800" rtlCol="0" anchor="ctr"/>
            <a:lstStyle/>
            <a:p>
              <a:pPr algn="ctr">
                <a:lnSpc>
                  <a:spcPts val="2659"/>
                </a:lnSpc>
              </a:pPr>
              <a:endParaRPr/>
            </a:p>
          </p:txBody>
        </p:sp>
      </p:grpSp>
      <p:grpSp>
        <p:nvGrpSpPr>
          <p:cNvPr id="41" name="Group 8">
            <a:extLst>
              <a:ext uri="{FF2B5EF4-FFF2-40B4-BE49-F238E27FC236}">
                <a16:creationId xmlns:a16="http://schemas.microsoft.com/office/drawing/2014/main" id="{35EB7C9B-40A3-12E9-B78B-A58F87D044CA}"/>
              </a:ext>
            </a:extLst>
          </p:cNvPr>
          <p:cNvGrpSpPr/>
          <p:nvPr/>
        </p:nvGrpSpPr>
        <p:grpSpPr>
          <a:xfrm>
            <a:off x="198280" y="2718541"/>
            <a:ext cx="8888163" cy="7418371"/>
            <a:chOff x="0" y="0"/>
            <a:chExt cx="2340915" cy="1953810"/>
          </a:xfrm>
        </p:grpSpPr>
        <p:sp>
          <p:nvSpPr>
            <p:cNvPr id="42" name="Freeform 9">
              <a:extLst>
                <a:ext uri="{FF2B5EF4-FFF2-40B4-BE49-F238E27FC236}">
                  <a16:creationId xmlns:a16="http://schemas.microsoft.com/office/drawing/2014/main" id="{4CE036A1-7824-2834-8F83-DE0A6DBA3D64}"/>
                </a:ext>
              </a:extLst>
            </p:cNvPr>
            <p:cNvSpPr/>
            <p:nvPr/>
          </p:nvSpPr>
          <p:spPr>
            <a:xfrm>
              <a:off x="0" y="0"/>
              <a:ext cx="2340915" cy="1953810"/>
            </a:xfrm>
            <a:custGeom>
              <a:avLst/>
              <a:gdLst/>
              <a:ahLst/>
              <a:cxnLst/>
              <a:rect l="l" t="t" r="r" b="b"/>
              <a:pathLst>
                <a:path w="2340915" h="1953810">
                  <a:moveTo>
                    <a:pt x="44423" y="0"/>
                  </a:moveTo>
                  <a:lnTo>
                    <a:pt x="2296493" y="0"/>
                  </a:lnTo>
                  <a:cubicBezTo>
                    <a:pt x="2321027" y="0"/>
                    <a:pt x="2340915" y="19889"/>
                    <a:pt x="2340915" y="44423"/>
                  </a:cubicBezTo>
                  <a:lnTo>
                    <a:pt x="2340915" y="1909387"/>
                  </a:lnTo>
                  <a:cubicBezTo>
                    <a:pt x="2340915" y="1933921"/>
                    <a:pt x="2321027" y="1953810"/>
                    <a:pt x="2296493" y="1953810"/>
                  </a:cubicBezTo>
                  <a:lnTo>
                    <a:pt x="44423" y="1953810"/>
                  </a:lnTo>
                  <a:cubicBezTo>
                    <a:pt x="19889" y="1953810"/>
                    <a:pt x="0" y="1933921"/>
                    <a:pt x="0" y="1909387"/>
                  </a:cubicBezTo>
                  <a:lnTo>
                    <a:pt x="0" y="44423"/>
                  </a:lnTo>
                  <a:cubicBezTo>
                    <a:pt x="0" y="19889"/>
                    <a:pt x="19889" y="0"/>
                    <a:pt x="44423" y="0"/>
                  </a:cubicBezTo>
                  <a:close/>
                </a:path>
              </a:pathLst>
            </a:custGeom>
            <a:solidFill>
              <a:srgbClr val="000000">
                <a:alpha val="0"/>
              </a:srgbClr>
            </a:solidFill>
            <a:ln w="38100" cap="rnd">
              <a:solidFill>
                <a:srgbClr val="000000"/>
              </a:solidFill>
              <a:prstDash val="solid"/>
              <a:round/>
            </a:ln>
          </p:spPr>
          <p:txBody>
            <a:bodyPr/>
            <a:lstStyle/>
            <a:p>
              <a:endParaRPr lang="en-US"/>
            </a:p>
          </p:txBody>
        </p:sp>
        <p:sp>
          <p:nvSpPr>
            <p:cNvPr id="43" name="TextBox 10">
              <a:extLst>
                <a:ext uri="{FF2B5EF4-FFF2-40B4-BE49-F238E27FC236}">
                  <a16:creationId xmlns:a16="http://schemas.microsoft.com/office/drawing/2014/main" id="{5ABF4459-FB28-A687-8785-81ED113BB2AA}"/>
                </a:ext>
              </a:extLst>
            </p:cNvPr>
            <p:cNvSpPr txBox="1"/>
            <p:nvPr/>
          </p:nvSpPr>
          <p:spPr>
            <a:xfrm>
              <a:off x="0" y="-38100"/>
              <a:ext cx="2340915" cy="1991910"/>
            </a:xfrm>
            <a:prstGeom prst="rect">
              <a:avLst/>
            </a:prstGeom>
          </p:spPr>
          <p:txBody>
            <a:bodyPr lIns="50800" tIns="50800" rIns="50800" bIns="50800" rtlCol="0" anchor="ctr"/>
            <a:lstStyle/>
            <a:p>
              <a:pPr algn="ctr">
                <a:lnSpc>
                  <a:spcPts val="2659"/>
                </a:lnSpc>
              </a:pPr>
              <a:endParaRPr/>
            </a:p>
          </p:txBody>
        </p:sp>
      </p:grpSp>
      <p:grpSp>
        <p:nvGrpSpPr>
          <p:cNvPr id="5" name="Group 5">
            <a:extLst>
              <a:ext uri="{FF2B5EF4-FFF2-40B4-BE49-F238E27FC236}">
                <a16:creationId xmlns:a16="http://schemas.microsoft.com/office/drawing/2014/main" id="{163685DE-1E6E-58EA-9BBE-4E76C9B852EB}"/>
              </a:ext>
            </a:extLst>
          </p:cNvPr>
          <p:cNvGrpSpPr/>
          <p:nvPr/>
        </p:nvGrpSpPr>
        <p:grpSpPr>
          <a:xfrm>
            <a:off x="12976713" y="3883633"/>
            <a:ext cx="1721826" cy="1629514"/>
            <a:chOff x="0" y="0"/>
            <a:chExt cx="2295768" cy="2172685"/>
          </a:xfrm>
        </p:grpSpPr>
        <p:sp>
          <p:nvSpPr>
            <p:cNvPr id="6" name="Freeform 6">
              <a:extLst>
                <a:ext uri="{FF2B5EF4-FFF2-40B4-BE49-F238E27FC236}">
                  <a16:creationId xmlns:a16="http://schemas.microsoft.com/office/drawing/2014/main" id="{D9C45E36-F064-62CA-3A9E-EE78B48040B9}"/>
                </a:ext>
              </a:extLst>
            </p:cNvPr>
            <p:cNvSpPr/>
            <p:nvPr/>
          </p:nvSpPr>
          <p:spPr>
            <a:xfrm>
              <a:off x="0" y="0"/>
              <a:ext cx="2295768" cy="2172685"/>
            </a:xfrm>
            <a:custGeom>
              <a:avLst/>
              <a:gdLst/>
              <a:ahLst/>
              <a:cxnLst/>
              <a:rect l="l" t="t" r="r" b="b"/>
              <a:pathLst>
                <a:path w="2295768" h="2172685">
                  <a:moveTo>
                    <a:pt x="0" y="0"/>
                  </a:moveTo>
                  <a:lnTo>
                    <a:pt x="2295768" y="0"/>
                  </a:lnTo>
                  <a:lnTo>
                    <a:pt x="2295768" y="2172685"/>
                  </a:lnTo>
                  <a:lnTo>
                    <a:pt x="0" y="217268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7" name="Freeform 7">
              <a:extLst>
                <a:ext uri="{FF2B5EF4-FFF2-40B4-BE49-F238E27FC236}">
                  <a16:creationId xmlns:a16="http://schemas.microsoft.com/office/drawing/2014/main" id="{279E6E26-B0B6-D104-B34D-BD06A938C1D1}"/>
                </a:ext>
              </a:extLst>
            </p:cNvPr>
            <p:cNvSpPr/>
            <p:nvPr/>
          </p:nvSpPr>
          <p:spPr>
            <a:xfrm>
              <a:off x="824378" y="510085"/>
              <a:ext cx="647011" cy="1218686"/>
            </a:xfrm>
            <a:custGeom>
              <a:avLst/>
              <a:gdLst/>
              <a:ahLst/>
              <a:cxnLst/>
              <a:rect l="l" t="t" r="r" b="b"/>
              <a:pathLst>
                <a:path w="647011" h="1218686">
                  <a:moveTo>
                    <a:pt x="0" y="0"/>
                  </a:moveTo>
                  <a:lnTo>
                    <a:pt x="647012" y="0"/>
                  </a:lnTo>
                  <a:lnTo>
                    <a:pt x="647012" y="1218686"/>
                  </a:lnTo>
                  <a:lnTo>
                    <a:pt x="0" y="121868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grpSp>
      <p:grpSp>
        <p:nvGrpSpPr>
          <p:cNvPr id="11" name="Group 11">
            <a:extLst>
              <a:ext uri="{FF2B5EF4-FFF2-40B4-BE49-F238E27FC236}">
                <a16:creationId xmlns:a16="http://schemas.microsoft.com/office/drawing/2014/main" id="{3B760999-CC9B-9176-C1D2-2493CB2B6D5E}"/>
              </a:ext>
            </a:extLst>
          </p:cNvPr>
          <p:cNvGrpSpPr/>
          <p:nvPr/>
        </p:nvGrpSpPr>
        <p:grpSpPr>
          <a:xfrm>
            <a:off x="8283087" y="3858819"/>
            <a:ext cx="1721826" cy="1629514"/>
            <a:chOff x="0" y="0"/>
            <a:chExt cx="2295768" cy="2172685"/>
          </a:xfrm>
        </p:grpSpPr>
        <p:sp>
          <p:nvSpPr>
            <p:cNvPr id="12" name="Freeform 12">
              <a:extLst>
                <a:ext uri="{FF2B5EF4-FFF2-40B4-BE49-F238E27FC236}">
                  <a16:creationId xmlns:a16="http://schemas.microsoft.com/office/drawing/2014/main" id="{70F1BE59-E769-3A94-89A9-1D65ED368C62}"/>
                </a:ext>
              </a:extLst>
            </p:cNvPr>
            <p:cNvSpPr/>
            <p:nvPr/>
          </p:nvSpPr>
          <p:spPr>
            <a:xfrm>
              <a:off x="0" y="0"/>
              <a:ext cx="2295768" cy="2172685"/>
            </a:xfrm>
            <a:custGeom>
              <a:avLst/>
              <a:gdLst/>
              <a:ahLst/>
              <a:cxnLst/>
              <a:rect l="l" t="t" r="r" b="b"/>
              <a:pathLst>
                <a:path w="2295768" h="2172685">
                  <a:moveTo>
                    <a:pt x="0" y="0"/>
                  </a:moveTo>
                  <a:lnTo>
                    <a:pt x="2295768" y="0"/>
                  </a:lnTo>
                  <a:lnTo>
                    <a:pt x="2295768" y="2172685"/>
                  </a:lnTo>
                  <a:lnTo>
                    <a:pt x="0" y="217268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3" name="Freeform 13">
              <a:extLst>
                <a:ext uri="{FF2B5EF4-FFF2-40B4-BE49-F238E27FC236}">
                  <a16:creationId xmlns:a16="http://schemas.microsoft.com/office/drawing/2014/main" id="{91D23454-59A1-C63E-E923-39CD4E1F8BCA}"/>
                </a:ext>
              </a:extLst>
            </p:cNvPr>
            <p:cNvSpPr/>
            <p:nvPr/>
          </p:nvSpPr>
          <p:spPr>
            <a:xfrm>
              <a:off x="824378" y="510085"/>
              <a:ext cx="647011" cy="1218686"/>
            </a:xfrm>
            <a:custGeom>
              <a:avLst/>
              <a:gdLst/>
              <a:ahLst/>
              <a:cxnLst/>
              <a:rect l="l" t="t" r="r" b="b"/>
              <a:pathLst>
                <a:path w="647011" h="1218686">
                  <a:moveTo>
                    <a:pt x="0" y="0"/>
                  </a:moveTo>
                  <a:lnTo>
                    <a:pt x="647012" y="0"/>
                  </a:lnTo>
                  <a:lnTo>
                    <a:pt x="647012" y="1218686"/>
                  </a:lnTo>
                  <a:lnTo>
                    <a:pt x="0" y="121868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grpSp>
      <p:grpSp>
        <p:nvGrpSpPr>
          <p:cNvPr id="14" name="Group 14">
            <a:extLst>
              <a:ext uri="{FF2B5EF4-FFF2-40B4-BE49-F238E27FC236}">
                <a16:creationId xmlns:a16="http://schemas.microsoft.com/office/drawing/2014/main" id="{B6B97939-459C-83A3-4122-C30850E5C9DC}"/>
              </a:ext>
            </a:extLst>
          </p:cNvPr>
          <p:cNvGrpSpPr/>
          <p:nvPr/>
        </p:nvGrpSpPr>
        <p:grpSpPr>
          <a:xfrm>
            <a:off x="3590509" y="3669156"/>
            <a:ext cx="1721826" cy="1629514"/>
            <a:chOff x="0" y="0"/>
            <a:chExt cx="2295768" cy="2172685"/>
          </a:xfrm>
        </p:grpSpPr>
        <p:sp>
          <p:nvSpPr>
            <p:cNvPr id="15" name="Freeform 15">
              <a:extLst>
                <a:ext uri="{FF2B5EF4-FFF2-40B4-BE49-F238E27FC236}">
                  <a16:creationId xmlns:a16="http://schemas.microsoft.com/office/drawing/2014/main" id="{5E9A6DAF-D5D6-421B-B249-C25BC37DEE73}"/>
                </a:ext>
              </a:extLst>
            </p:cNvPr>
            <p:cNvSpPr/>
            <p:nvPr/>
          </p:nvSpPr>
          <p:spPr>
            <a:xfrm>
              <a:off x="0" y="0"/>
              <a:ext cx="2295768" cy="2172685"/>
            </a:xfrm>
            <a:custGeom>
              <a:avLst/>
              <a:gdLst/>
              <a:ahLst/>
              <a:cxnLst/>
              <a:rect l="l" t="t" r="r" b="b"/>
              <a:pathLst>
                <a:path w="2295768" h="2172685">
                  <a:moveTo>
                    <a:pt x="0" y="0"/>
                  </a:moveTo>
                  <a:lnTo>
                    <a:pt x="2295768" y="0"/>
                  </a:lnTo>
                  <a:lnTo>
                    <a:pt x="2295768" y="2172685"/>
                  </a:lnTo>
                  <a:lnTo>
                    <a:pt x="0" y="217268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6" name="Freeform 16">
              <a:extLst>
                <a:ext uri="{FF2B5EF4-FFF2-40B4-BE49-F238E27FC236}">
                  <a16:creationId xmlns:a16="http://schemas.microsoft.com/office/drawing/2014/main" id="{60A98F3A-B693-E397-3DC8-84057A8724B8}"/>
                </a:ext>
              </a:extLst>
            </p:cNvPr>
            <p:cNvSpPr/>
            <p:nvPr/>
          </p:nvSpPr>
          <p:spPr>
            <a:xfrm>
              <a:off x="824378" y="510085"/>
              <a:ext cx="647011" cy="1218686"/>
            </a:xfrm>
            <a:custGeom>
              <a:avLst/>
              <a:gdLst/>
              <a:ahLst/>
              <a:cxnLst/>
              <a:rect l="l" t="t" r="r" b="b"/>
              <a:pathLst>
                <a:path w="647011" h="1218686">
                  <a:moveTo>
                    <a:pt x="0" y="0"/>
                  </a:moveTo>
                  <a:lnTo>
                    <a:pt x="647012" y="0"/>
                  </a:lnTo>
                  <a:lnTo>
                    <a:pt x="647012" y="1218686"/>
                  </a:lnTo>
                  <a:lnTo>
                    <a:pt x="0" y="121868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grpSp>
      <p:grpSp>
        <p:nvGrpSpPr>
          <p:cNvPr id="23" name="Group 23">
            <a:extLst>
              <a:ext uri="{FF2B5EF4-FFF2-40B4-BE49-F238E27FC236}">
                <a16:creationId xmlns:a16="http://schemas.microsoft.com/office/drawing/2014/main" id="{8E9B15C7-CB81-98F1-6ACD-5A51C40C3F66}"/>
              </a:ext>
            </a:extLst>
          </p:cNvPr>
          <p:cNvGrpSpPr/>
          <p:nvPr/>
        </p:nvGrpSpPr>
        <p:grpSpPr>
          <a:xfrm>
            <a:off x="245905" y="3014230"/>
            <a:ext cx="17681077" cy="3056555"/>
            <a:chOff x="0" y="0"/>
            <a:chExt cx="23574769" cy="4075407"/>
          </a:xfrm>
        </p:grpSpPr>
        <p:sp>
          <p:nvSpPr>
            <p:cNvPr id="24" name="Freeform 24">
              <a:extLst>
                <a:ext uri="{FF2B5EF4-FFF2-40B4-BE49-F238E27FC236}">
                  <a16:creationId xmlns:a16="http://schemas.microsoft.com/office/drawing/2014/main" id="{333C7631-9E09-9296-EBA1-01F7862109B5}"/>
                </a:ext>
              </a:extLst>
            </p:cNvPr>
            <p:cNvSpPr/>
            <p:nvPr/>
          </p:nvSpPr>
          <p:spPr>
            <a:xfrm rot="-10800000">
              <a:off x="18498444" y="349514"/>
              <a:ext cx="5076325" cy="3725893"/>
            </a:xfrm>
            <a:custGeom>
              <a:avLst/>
              <a:gdLst/>
              <a:ahLst/>
              <a:cxnLst/>
              <a:rect l="l" t="t" r="r" b="b"/>
              <a:pathLst>
                <a:path w="5076325" h="3725893">
                  <a:moveTo>
                    <a:pt x="0" y="0"/>
                  </a:moveTo>
                  <a:lnTo>
                    <a:pt x="5076325" y="0"/>
                  </a:lnTo>
                  <a:lnTo>
                    <a:pt x="5076325" y="3725893"/>
                  </a:lnTo>
                  <a:lnTo>
                    <a:pt x="0" y="372589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25" name="Freeform 25">
              <a:extLst>
                <a:ext uri="{FF2B5EF4-FFF2-40B4-BE49-F238E27FC236}">
                  <a16:creationId xmlns:a16="http://schemas.microsoft.com/office/drawing/2014/main" id="{76C637EB-C509-4339-04B7-D03CF7159283}"/>
                </a:ext>
              </a:extLst>
            </p:cNvPr>
            <p:cNvSpPr/>
            <p:nvPr/>
          </p:nvSpPr>
          <p:spPr>
            <a:xfrm>
              <a:off x="12393418" y="349514"/>
              <a:ext cx="5076325" cy="3725893"/>
            </a:xfrm>
            <a:custGeom>
              <a:avLst/>
              <a:gdLst/>
              <a:ahLst/>
              <a:cxnLst/>
              <a:rect l="l" t="t" r="r" b="b"/>
              <a:pathLst>
                <a:path w="5076325" h="3725893">
                  <a:moveTo>
                    <a:pt x="0" y="0"/>
                  </a:moveTo>
                  <a:lnTo>
                    <a:pt x="5076326" y="0"/>
                  </a:lnTo>
                  <a:lnTo>
                    <a:pt x="5076326" y="3725893"/>
                  </a:lnTo>
                  <a:lnTo>
                    <a:pt x="0" y="372589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26" name="Freeform 26">
              <a:extLst>
                <a:ext uri="{FF2B5EF4-FFF2-40B4-BE49-F238E27FC236}">
                  <a16:creationId xmlns:a16="http://schemas.microsoft.com/office/drawing/2014/main" id="{052DFFCC-7B9B-7B5C-230D-AA40EB1605CA}"/>
                </a:ext>
              </a:extLst>
            </p:cNvPr>
            <p:cNvSpPr/>
            <p:nvPr/>
          </p:nvSpPr>
          <p:spPr>
            <a:xfrm>
              <a:off x="0" y="259431"/>
              <a:ext cx="5076325" cy="3725893"/>
            </a:xfrm>
            <a:custGeom>
              <a:avLst/>
              <a:gdLst/>
              <a:ahLst/>
              <a:cxnLst/>
              <a:rect l="l" t="t" r="r" b="b"/>
              <a:pathLst>
                <a:path w="5076325" h="3725893">
                  <a:moveTo>
                    <a:pt x="0" y="0"/>
                  </a:moveTo>
                  <a:lnTo>
                    <a:pt x="5076325" y="0"/>
                  </a:lnTo>
                  <a:lnTo>
                    <a:pt x="5076325" y="3725893"/>
                  </a:lnTo>
                  <a:lnTo>
                    <a:pt x="0" y="372589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27" name="TextBox 27">
              <a:extLst>
                <a:ext uri="{FF2B5EF4-FFF2-40B4-BE49-F238E27FC236}">
                  <a16:creationId xmlns:a16="http://schemas.microsoft.com/office/drawing/2014/main" id="{F46E9CF8-2D96-A908-BFFF-9BE0CCC1FD0E}"/>
                </a:ext>
              </a:extLst>
            </p:cNvPr>
            <p:cNvSpPr txBox="1"/>
            <p:nvPr/>
          </p:nvSpPr>
          <p:spPr>
            <a:xfrm>
              <a:off x="388760" y="879855"/>
              <a:ext cx="4167009" cy="859790"/>
            </a:xfrm>
            <a:prstGeom prst="rect">
              <a:avLst/>
            </a:prstGeom>
          </p:spPr>
          <p:txBody>
            <a:bodyPr lIns="0" tIns="0" rIns="0" bIns="0" rtlCol="0" anchor="t">
              <a:spAutoFit/>
            </a:bodyPr>
            <a:lstStyle/>
            <a:p>
              <a:pPr algn="ctr">
                <a:lnSpc>
                  <a:spcPts val="5160"/>
                </a:lnSpc>
              </a:pPr>
              <a:r>
                <a:rPr lang="en-US" sz="4000" b="1" spc="116">
                  <a:solidFill>
                    <a:srgbClr val="042B60"/>
                  </a:solidFill>
                  <a:latin typeface="Now Medium"/>
                  <a:ea typeface="Now Medium"/>
                  <a:cs typeface="Now Medium"/>
                  <a:sym typeface="Now Medium"/>
                </a:rPr>
                <a:t>Freshman</a:t>
              </a:r>
            </a:p>
          </p:txBody>
        </p:sp>
        <p:sp>
          <p:nvSpPr>
            <p:cNvPr id="28" name="TextBox 28">
              <a:extLst>
                <a:ext uri="{FF2B5EF4-FFF2-40B4-BE49-F238E27FC236}">
                  <a16:creationId xmlns:a16="http://schemas.microsoft.com/office/drawing/2014/main" id="{0E6AC3BD-A297-33DB-2960-C3236ED85639}"/>
                </a:ext>
              </a:extLst>
            </p:cNvPr>
            <p:cNvSpPr txBox="1"/>
            <p:nvPr/>
          </p:nvSpPr>
          <p:spPr>
            <a:xfrm>
              <a:off x="388760" y="2346911"/>
              <a:ext cx="4345770" cy="699008"/>
            </a:xfrm>
            <a:prstGeom prst="rect">
              <a:avLst/>
            </a:prstGeom>
          </p:spPr>
          <p:txBody>
            <a:bodyPr lIns="0" tIns="0" rIns="0" bIns="0" rtlCol="0" anchor="t">
              <a:spAutoFit/>
            </a:bodyPr>
            <a:lstStyle/>
            <a:p>
              <a:pPr algn="ctr">
                <a:lnSpc>
                  <a:spcPts val="4257"/>
                </a:lnSpc>
              </a:pPr>
              <a:r>
                <a:rPr lang="en-US" sz="3300" spc="95">
                  <a:solidFill>
                    <a:srgbClr val="042B60"/>
                  </a:solidFill>
                  <a:latin typeface="Now"/>
                  <a:ea typeface="Now"/>
                  <a:cs typeface="Now"/>
                  <a:sym typeface="Now"/>
                </a:rPr>
                <a:t>0-29 credits</a:t>
              </a:r>
            </a:p>
          </p:txBody>
        </p:sp>
        <p:sp>
          <p:nvSpPr>
            <p:cNvPr id="29" name="Freeform 29">
              <a:extLst>
                <a:ext uri="{FF2B5EF4-FFF2-40B4-BE49-F238E27FC236}">
                  <a16:creationId xmlns:a16="http://schemas.microsoft.com/office/drawing/2014/main" id="{CC1A753D-7691-2916-8410-B9F27CA8111B}"/>
                </a:ext>
              </a:extLst>
            </p:cNvPr>
            <p:cNvSpPr/>
            <p:nvPr/>
          </p:nvSpPr>
          <p:spPr>
            <a:xfrm rot="-10620801">
              <a:off x="6194775" y="129716"/>
              <a:ext cx="5076325" cy="3725893"/>
            </a:xfrm>
            <a:custGeom>
              <a:avLst/>
              <a:gdLst/>
              <a:ahLst/>
              <a:cxnLst/>
              <a:rect l="l" t="t" r="r" b="b"/>
              <a:pathLst>
                <a:path w="5076325" h="3725893">
                  <a:moveTo>
                    <a:pt x="0" y="0"/>
                  </a:moveTo>
                  <a:lnTo>
                    <a:pt x="5076326" y="0"/>
                  </a:lnTo>
                  <a:lnTo>
                    <a:pt x="5076326" y="3725892"/>
                  </a:lnTo>
                  <a:lnTo>
                    <a:pt x="0" y="372589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30" name="TextBox 30">
              <a:extLst>
                <a:ext uri="{FF2B5EF4-FFF2-40B4-BE49-F238E27FC236}">
                  <a16:creationId xmlns:a16="http://schemas.microsoft.com/office/drawing/2014/main" id="{3AA5C1DA-0F76-FDC4-9F0A-FC90F2D99025}"/>
                </a:ext>
              </a:extLst>
            </p:cNvPr>
            <p:cNvSpPr txBox="1"/>
            <p:nvPr/>
          </p:nvSpPr>
          <p:spPr>
            <a:xfrm>
              <a:off x="6649434" y="879855"/>
              <a:ext cx="4167009" cy="859790"/>
            </a:xfrm>
            <a:prstGeom prst="rect">
              <a:avLst/>
            </a:prstGeom>
          </p:spPr>
          <p:txBody>
            <a:bodyPr lIns="0" tIns="0" rIns="0" bIns="0" rtlCol="0" anchor="t">
              <a:spAutoFit/>
            </a:bodyPr>
            <a:lstStyle/>
            <a:p>
              <a:pPr algn="ctr">
                <a:lnSpc>
                  <a:spcPts val="5160"/>
                </a:lnSpc>
              </a:pPr>
              <a:r>
                <a:rPr lang="en-US" sz="4000" b="1" spc="116">
                  <a:solidFill>
                    <a:srgbClr val="042B60"/>
                  </a:solidFill>
                  <a:latin typeface="Now Medium"/>
                  <a:ea typeface="Now Medium"/>
                  <a:cs typeface="Now Medium"/>
                  <a:sym typeface="Now Medium"/>
                </a:rPr>
                <a:t>Sophomore</a:t>
              </a:r>
            </a:p>
          </p:txBody>
        </p:sp>
        <p:sp>
          <p:nvSpPr>
            <p:cNvPr id="31" name="TextBox 31">
              <a:extLst>
                <a:ext uri="{FF2B5EF4-FFF2-40B4-BE49-F238E27FC236}">
                  <a16:creationId xmlns:a16="http://schemas.microsoft.com/office/drawing/2014/main" id="{E014589A-ECEA-7E1D-8ECC-702F352A5E99}"/>
                </a:ext>
              </a:extLst>
            </p:cNvPr>
            <p:cNvSpPr txBox="1"/>
            <p:nvPr/>
          </p:nvSpPr>
          <p:spPr>
            <a:xfrm>
              <a:off x="6470672" y="2346911"/>
              <a:ext cx="4345770" cy="699008"/>
            </a:xfrm>
            <a:prstGeom prst="rect">
              <a:avLst/>
            </a:prstGeom>
          </p:spPr>
          <p:txBody>
            <a:bodyPr lIns="0" tIns="0" rIns="0" bIns="0" rtlCol="0" anchor="t">
              <a:spAutoFit/>
            </a:bodyPr>
            <a:lstStyle/>
            <a:p>
              <a:pPr algn="ctr">
                <a:lnSpc>
                  <a:spcPts val="4257"/>
                </a:lnSpc>
              </a:pPr>
              <a:r>
                <a:rPr lang="en-US" sz="3300" spc="95">
                  <a:solidFill>
                    <a:srgbClr val="042B60"/>
                  </a:solidFill>
                  <a:latin typeface="Now"/>
                  <a:ea typeface="Now"/>
                  <a:cs typeface="Now"/>
                  <a:sym typeface="Now"/>
                </a:rPr>
                <a:t>30-59 credits</a:t>
              </a:r>
            </a:p>
          </p:txBody>
        </p:sp>
        <p:sp>
          <p:nvSpPr>
            <p:cNvPr id="32" name="TextBox 32">
              <a:extLst>
                <a:ext uri="{FF2B5EF4-FFF2-40B4-BE49-F238E27FC236}">
                  <a16:creationId xmlns:a16="http://schemas.microsoft.com/office/drawing/2014/main" id="{D76CFE85-0669-01C0-4507-4465FF0EF1B7}"/>
                </a:ext>
              </a:extLst>
            </p:cNvPr>
            <p:cNvSpPr txBox="1"/>
            <p:nvPr/>
          </p:nvSpPr>
          <p:spPr>
            <a:xfrm>
              <a:off x="18758273" y="860805"/>
              <a:ext cx="4167009" cy="859790"/>
            </a:xfrm>
            <a:prstGeom prst="rect">
              <a:avLst/>
            </a:prstGeom>
          </p:spPr>
          <p:txBody>
            <a:bodyPr lIns="0" tIns="0" rIns="0" bIns="0" rtlCol="0" anchor="t">
              <a:spAutoFit/>
            </a:bodyPr>
            <a:lstStyle/>
            <a:p>
              <a:pPr algn="ctr">
                <a:lnSpc>
                  <a:spcPts val="5160"/>
                </a:lnSpc>
              </a:pPr>
              <a:r>
                <a:rPr lang="en-US" sz="4000" b="1" spc="116">
                  <a:solidFill>
                    <a:srgbClr val="042B60"/>
                  </a:solidFill>
                  <a:latin typeface="Now Medium"/>
                  <a:ea typeface="Now Medium"/>
                  <a:cs typeface="Now Medium"/>
                  <a:sym typeface="Now Medium"/>
                </a:rPr>
                <a:t>Senior</a:t>
              </a:r>
            </a:p>
          </p:txBody>
        </p:sp>
        <p:sp>
          <p:nvSpPr>
            <p:cNvPr id="33" name="TextBox 33">
              <a:extLst>
                <a:ext uri="{FF2B5EF4-FFF2-40B4-BE49-F238E27FC236}">
                  <a16:creationId xmlns:a16="http://schemas.microsoft.com/office/drawing/2014/main" id="{F4CC2350-C2B8-8EAE-CEA4-83733F4334B6}"/>
                </a:ext>
              </a:extLst>
            </p:cNvPr>
            <p:cNvSpPr txBox="1"/>
            <p:nvPr/>
          </p:nvSpPr>
          <p:spPr>
            <a:xfrm>
              <a:off x="18866744" y="2346911"/>
              <a:ext cx="4345770" cy="1410208"/>
            </a:xfrm>
            <a:prstGeom prst="rect">
              <a:avLst/>
            </a:prstGeom>
          </p:spPr>
          <p:txBody>
            <a:bodyPr lIns="0" tIns="0" rIns="0" bIns="0" rtlCol="0" anchor="t">
              <a:spAutoFit/>
            </a:bodyPr>
            <a:lstStyle/>
            <a:p>
              <a:pPr algn="ctr">
                <a:lnSpc>
                  <a:spcPts val="4257"/>
                </a:lnSpc>
              </a:pPr>
              <a:r>
                <a:rPr lang="en-US" sz="3300" spc="95">
                  <a:solidFill>
                    <a:srgbClr val="042B60"/>
                  </a:solidFill>
                  <a:latin typeface="Now"/>
                  <a:ea typeface="Now"/>
                  <a:cs typeface="Now"/>
                  <a:sym typeface="Now"/>
                </a:rPr>
                <a:t>90 or more credits</a:t>
              </a:r>
            </a:p>
          </p:txBody>
        </p:sp>
      </p:grpSp>
      <p:sp>
        <p:nvSpPr>
          <p:cNvPr id="34" name="TextBox 34">
            <a:extLst>
              <a:ext uri="{FF2B5EF4-FFF2-40B4-BE49-F238E27FC236}">
                <a16:creationId xmlns:a16="http://schemas.microsoft.com/office/drawing/2014/main" id="{7AFB6F1B-4C7D-5DC2-8C28-F2098C07420F}"/>
              </a:ext>
            </a:extLst>
          </p:cNvPr>
          <p:cNvSpPr txBox="1"/>
          <p:nvPr/>
        </p:nvSpPr>
        <p:spPr>
          <a:xfrm>
            <a:off x="793822" y="971550"/>
            <a:ext cx="14747212" cy="861125"/>
          </a:xfrm>
          <a:prstGeom prst="rect">
            <a:avLst/>
          </a:prstGeom>
        </p:spPr>
        <p:txBody>
          <a:bodyPr lIns="0" tIns="0" rIns="0" bIns="0" rtlCol="0" anchor="t">
            <a:spAutoFit/>
          </a:bodyPr>
          <a:lstStyle/>
          <a:p>
            <a:pPr algn="l">
              <a:lnSpc>
                <a:spcPts val="6818"/>
              </a:lnSpc>
            </a:pPr>
            <a:r>
              <a:rPr lang="en-US" sz="5286" b="1" spc="153">
                <a:solidFill>
                  <a:srgbClr val="042B60"/>
                </a:solidFill>
                <a:latin typeface="Now Medium"/>
                <a:ea typeface="Now Medium"/>
                <a:cs typeface="Now Medium"/>
                <a:sym typeface="Now Medium"/>
              </a:rPr>
              <a:t>CLASS STANDING </a:t>
            </a:r>
            <a:r>
              <a:rPr lang="en-US" sz="5286" spc="153">
                <a:solidFill>
                  <a:srgbClr val="042B60"/>
                </a:solidFill>
                <a:latin typeface="Now"/>
                <a:ea typeface="Now"/>
                <a:cs typeface="Now"/>
                <a:sym typeface="Now"/>
              </a:rPr>
              <a:t>or</a:t>
            </a:r>
            <a:r>
              <a:rPr lang="en-US" sz="5286" b="1" spc="153">
                <a:solidFill>
                  <a:srgbClr val="042B60"/>
                </a:solidFill>
                <a:latin typeface="Now Medium"/>
                <a:ea typeface="Now Medium"/>
                <a:cs typeface="Now Medium"/>
                <a:sym typeface="Now Medium"/>
              </a:rPr>
              <a:t> ACADEMIC LEVEL</a:t>
            </a:r>
          </a:p>
        </p:txBody>
      </p:sp>
      <p:grpSp>
        <p:nvGrpSpPr>
          <p:cNvPr id="35" name="Group 35">
            <a:extLst>
              <a:ext uri="{FF2B5EF4-FFF2-40B4-BE49-F238E27FC236}">
                <a16:creationId xmlns:a16="http://schemas.microsoft.com/office/drawing/2014/main" id="{282DEB87-9A96-7211-772D-55D0E1FA02F9}"/>
              </a:ext>
            </a:extLst>
          </p:cNvPr>
          <p:cNvGrpSpPr/>
          <p:nvPr/>
        </p:nvGrpSpPr>
        <p:grpSpPr>
          <a:xfrm>
            <a:off x="9881963" y="3709840"/>
            <a:ext cx="3259328" cy="1588829"/>
            <a:chOff x="0" y="0"/>
            <a:chExt cx="4345770" cy="2118439"/>
          </a:xfrm>
        </p:grpSpPr>
        <p:sp>
          <p:nvSpPr>
            <p:cNvPr id="36" name="TextBox 36">
              <a:extLst>
                <a:ext uri="{FF2B5EF4-FFF2-40B4-BE49-F238E27FC236}">
                  <a16:creationId xmlns:a16="http://schemas.microsoft.com/office/drawing/2014/main" id="{89B5BB4F-1621-1B8C-67F5-82516F61EC9A}"/>
                </a:ext>
              </a:extLst>
            </p:cNvPr>
            <p:cNvSpPr txBox="1"/>
            <p:nvPr/>
          </p:nvSpPr>
          <p:spPr>
            <a:xfrm>
              <a:off x="0" y="-47625"/>
              <a:ext cx="4167009" cy="859790"/>
            </a:xfrm>
            <a:prstGeom prst="rect">
              <a:avLst/>
            </a:prstGeom>
          </p:spPr>
          <p:txBody>
            <a:bodyPr lIns="0" tIns="0" rIns="0" bIns="0" rtlCol="0" anchor="t">
              <a:spAutoFit/>
            </a:bodyPr>
            <a:lstStyle/>
            <a:p>
              <a:pPr algn="ctr">
                <a:lnSpc>
                  <a:spcPts val="5160"/>
                </a:lnSpc>
              </a:pPr>
              <a:r>
                <a:rPr lang="en-US" sz="4000" b="1" spc="116">
                  <a:solidFill>
                    <a:srgbClr val="042B60"/>
                  </a:solidFill>
                  <a:latin typeface="Now Medium"/>
                  <a:ea typeface="Now Medium"/>
                  <a:cs typeface="Now Medium"/>
                  <a:sym typeface="Now Medium"/>
                </a:rPr>
                <a:t>Junior</a:t>
              </a:r>
            </a:p>
          </p:txBody>
        </p:sp>
        <p:sp>
          <p:nvSpPr>
            <p:cNvPr id="37" name="TextBox 37">
              <a:extLst>
                <a:ext uri="{FF2B5EF4-FFF2-40B4-BE49-F238E27FC236}">
                  <a16:creationId xmlns:a16="http://schemas.microsoft.com/office/drawing/2014/main" id="{B1128E3A-DE19-9C5B-89EC-3C9C7D443DCB}"/>
                </a:ext>
              </a:extLst>
            </p:cNvPr>
            <p:cNvSpPr txBox="1"/>
            <p:nvPr/>
          </p:nvSpPr>
          <p:spPr>
            <a:xfrm>
              <a:off x="0" y="1419431"/>
              <a:ext cx="4345770" cy="699008"/>
            </a:xfrm>
            <a:prstGeom prst="rect">
              <a:avLst/>
            </a:prstGeom>
          </p:spPr>
          <p:txBody>
            <a:bodyPr lIns="0" tIns="0" rIns="0" bIns="0" rtlCol="0" anchor="t">
              <a:spAutoFit/>
            </a:bodyPr>
            <a:lstStyle/>
            <a:p>
              <a:pPr algn="ctr">
                <a:lnSpc>
                  <a:spcPts val="4257"/>
                </a:lnSpc>
              </a:pPr>
              <a:r>
                <a:rPr lang="en-US" sz="3300" spc="95">
                  <a:solidFill>
                    <a:srgbClr val="042B60"/>
                  </a:solidFill>
                  <a:latin typeface="Now"/>
                  <a:ea typeface="Now"/>
                  <a:cs typeface="Now"/>
                  <a:sym typeface="Now"/>
                </a:rPr>
                <a:t>60-89 credits</a:t>
              </a:r>
            </a:p>
          </p:txBody>
        </p:sp>
      </p:grpSp>
      <p:grpSp>
        <p:nvGrpSpPr>
          <p:cNvPr id="44" name="Group 17">
            <a:extLst>
              <a:ext uri="{FF2B5EF4-FFF2-40B4-BE49-F238E27FC236}">
                <a16:creationId xmlns:a16="http://schemas.microsoft.com/office/drawing/2014/main" id="{88A5A166-200A-B3A9-5DF4-C3D15F495414}"/>
              </a:ext>
            </a:extLst>
          </p:cNvPr>
          <p:cNvGrpSpPr/>
          <p:nvPr/>
        </p:nvGrpSpPr>
        <p:grpSpPr>
          <a:xfrm>
            <a:off x="720994" y="6316599"/>
            <a:ext cx="7460855" cy="3576787"/>
            <a:chOff x="0" y="0"/>
            <a:chExt cx="9947806" cy="4769049"/>
          </a:xfrm>
        </p:grpSpPr>
        <p:sp>
          <p:nvSpPr>
            <p:cNvPr id="45" name="Freeform 18">
              <a:extLst>
                <a:ext uri="{FF2B5EF4-FFF2-40B4-BE49-F238E27FC236}">
                  <a16:creationId xmlns:a16="http://schemas.microsoft.com/office/drawing/2014/main" id="{B43971AC-8E64-B3CD-7B49-717D8FD8FDEC}"/>
                </a:ext>
              </a:extLst>
            </p:cNvPr>
            <p:cNvSpPr/>
            <p:nvPr/>
          </p:nvSpPr>
          <p:spPr>
            <a:xfrm rot="163822">
              <a:off x="97103" y="229865"/>
              <a:ext cx="9753600" cy="4309318"/>
            </a:xfrm>
            <a:custGeom>
              <a:avLst/>
              <a:gdLst/>
              <a:ahLst/>
              <a:cxnLst/>
              <a:rect l="l" t="t" r="r" b="b"/>
              <a:pathLst>
                <a:path w="9753600" h="4309318">
                  <a:moveTo>
                    <a:pt x="0" y="0"/>
                  </a:moveTo>
                  <a:lnTo>
                    <a:pt x="9753600" y="0"/>
                  </a:lnTo>
                  <a:lnTo>
                    <a:pt x="9753600" y="4309318"/>
                  </a:lnTo>
                  <a:lnTo>
                    <a:pt x="0" y="430931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46" name="TextBox 19">
              <a:extLst>
                <a:ext uri="{FF2B5EF4-FFF2-40B4-BE49-F238E27FC236}">
                  <a16:creationId xmlns:a16="http://schemas.microsoft.com/office/drawing/2014/main" id="{D1A51F20-33D8-2752-9BC9-F4CBEE347A2A}"/>
                </a:ext>
              </a:extLst>
            </p:cNvPr>
            <p:cNvSpPr txBox="1"/>
            <p:nvPr/>
          </p:nvSpPr>
          <p:spPr>
            <a:xfrm>
              <a:off x="1620929" y="1363340"/>
              <a:ext cx="6389177" cy="1723390"/>
            </a:xfrm>
            <a:prstGeom prst="rect">
              <a:avLst/>
            </a:prstGeom>
          </p:spPr>
          <p:txBody>
            <a:bodyPr lIns="0" tIns="0" rIns="0" bIns="0" rtlCol="0" anchor="t">
              <a:spAutoFit/>
            </a:bodyPr>
            <a:lstStyle/>
            <a:p>
              <a:pPr algn="ctr">
                <a:lnSpc>
                  <a:spcPts val="5160"/>
                </a:lnSpc>
              </a:pPr>
              <a:r>
                <a:rPr lang="en-US" sz="4000" b="1" spc="116">
                  <a:solidFill>
                    <a:srgbClr val="042B60"/>
                  </a:solidFill>
                  <a:latin typeface="Now Medium"/>
                  <a:ea typeface="Now Medium"/>
                  <a:cs typeface="Now Medium"/>
                  <a:sym typeface="Now Medium"/>
                </a:rPr>
                <a:t>Lower Division</a:t>
              </a:r>
            </a:p>
            <a:p>
              <a:pPr algn="ctr">
                <a:lnSpc>
                  <a:spcPts val="5160"/>
                </a:lnSpc>
              </a:pPr>
              <a:r>
                <a:rPr lang="en-US" sz="4000" spc="116">
                  <a:solidFill>
                    <a:srgbClr val="042B60"/>
                  </a:solidFill>
                  <a:latin typeface="Now"/>
                  <a:ea typeface="Now"/>
                  <a:cs typeface="Now"/>
                  <a:sym typeface="Now"/>
                </a:rPr>
                <a:t>1000 - 2999 level</a:t>
              </a:r>
            </a:p>
          </p:txBody>
        </p:sp>
      </p:grpSp>
      <p:grpSp>
        <p:nvGrpSpPr>
          <p:cNvPr id="47" name="Group 20">
            <a:extLst>
              <a:ext uri="{FF2B5EF4-FFF2-40B4-BE49-F238E27FC236}">
                <a16:creationId xmlns:a16="http://schemas.microsoft.com/office/drawing/2014/main" id="{993C8EB4-5DD6-5D86-E206-4B775361AF29}"/>
              </a:ext>
            </a:extLst>
          </p:cNvPr>
          <p:cNvGrpSpPr/>
          <p:nvPr/>
        </p:nvGrpSpPr>
        <p:grpSpPr>
          <a:xfrm>
            <a:off x="9853132" y="6063286"/>
            <a:ext cx="7497135" cy="3668127"/>
            <a:chOff x="0" y="0"/>
            <a:chExt cx="9996180" cy="4890836"/>
          </a:xfrm>
        </p:grpSpPr>
        <p:sp>
          <p:nvSpPr>
            <p:cNvPr id="48" name="Freeform 21">
              <a:extLst>
                <a:ext uri="{FF2B5EF4-FFF2-40B4-BE49-F238E27FC236}">
                  <a16:creationId xmlns:a16="http://schemas.microsoft.com/office/drawing/2014/main" id="{5C42A800-D744-9A79-1306-93E49C701FEC}"/>
                </a:ext>
              </a:extLst>
            </p:cNvPr>
            <p:cNvSpPr/>
            <p:nvPr/>
          </p:nvSpPr>
          <p:spPr>
            <a:xfrm rot="-10592136">
              <a:off x="121290" y="290759"/>
              <a:ext cx="9753600" cy="4309318"/>
            </a:xfrm>
            <a:custGeom>
              <a:avLst/>
              <a:gdLst/>
              <a:ahLst/>
              <a:cxnLst/>
              <a:rect l="l" t="t" r="r" b="b"/>
              <a:pathLst>
                <a:path w="9753600" h="4309318">
                  <a:moveTo>
                    <a:pt x="0" y="0"/>
                  </a:moveTo>
                  <a:lnTo>
                    <a:pt x="9753600" y="0"/>
                  </a:lnTo>
                  <a:lnTo>
                    <a:pt x="9753600" y="4309318"/>
                  </a:lnTo>
                  <a:lnTo>
                    <a:pt x="0" y="430931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49" name="TextBox 22">
              <a:extLst>
                <a:ext uri="{FF2B5EF4-FFF2-40B4-BE49-F238E27FC236}">
                  <a16:creationId xmlns:a16="http://schemas.microsoft.com/office/drawing/2014/main" id="{A83B13D1-3E9C-2313-4530-586A02D5EAFE}"/>
                </a:ext>
              </a:extLst>
            </p:cNvPr>
            <p:cNvSpPr txBox="1"/>
            <p:nvPr/>
          </p:nvSpPr>
          <p:spPr>
            <a:xfrm>
              <a:off x="1597764" y="1559911"/>
              <a:ext cx="6800653" cy="1723390"/>
            </a:xfrm>
            <a:prstGeom prst="rect">
              <a:avLst/>
            </a:prstGeom>
          </p:spPr>
          <p:txBody>
            <a:bodyPr lIns="0" tIns="0" rIns="0" bIns="0" rtlCol="0" anchor="t">
              <a:spAutoFit/>
            </a:bodyPr>
            <a:lstStyle/>
            <a:p>
              <a:pPr algn="ctr">
                <a:lnSpc>
                  <a:spcPts val="5160"/>
                </a:lnSpc>
              </a:pPr>
              <a:r>
                <a:rPr lang="en-US" sz="4000" b="1" spc="116">
                  <a:solidFill>
                    <a:srgbClr val="042B60"/>
                  </a:solidFill>
                  <a:latin typeface="Now Medium"/>
                  <a:ea typeface="Now Medium"/>
                  <a:cs typeface="Now Medium"/>
                  <a:sym typeface="Now Medium"/>
                </a:rPr>
                <a:t>Upper Division</a:t>
              </a:r>
            </a:p>
            <a:p>
              <a:pPr algn="ctr">
                <a:lnSpc>
                  <a:spcPts val="5160"/>
                </a:lnSpc>
              </a:pPr>
              <a:r>
                <a:rPr lang="en-US" sz="4000" spc="116">
                  <a:solidFill>
                    <a:srgbClr val="042B60"/>
                  </a:solidFill>
                  <a:latin typeface="Now"/>
                  <a:ea typeface="Now"/>
                  <a:cs typeface="Now"/>
                  <a:sym typeface="Now"/>
                </a:rPr>
                <a:t>3000 - 4999 level</a:t>
              </a:r>
            </a:p>
          </p:txBody>
        </p:sp>
      </p:grpSp>
    </p:spTree>
    <p:extLst>
      <p:ext uri="{BB962C8B-B14F-4D97-AF65-F5344CB8AC3E}">
        <p14:creationId xmlns:p14="http://schemas.microsoft.com/office/powerpoint/2010/main" val="72460738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1000"/>
                                  </p:stCondLst>
                                  <p:childTnLst>
                                    <p:set>
                                      <p:cBhvr>
                                        <p:cTn id="6" dur="1" fill="hold">
                                          <p:stCondLst>
                                            <p:cond delay="0"/>
                                          </p:stCondLst>
                                        </p:cTn>
                                        <p:tgtEl>
                                          <p:spTgt spid="23"/>
                                        </p:tgtEl>
                                        <p:attrNameLst>
                                          <p:attrName>style.visibility</p:attrName>
                                        </p:attrNameLst>
                                      </p:cBhvr>
                                      <p:to>
                                        <p:strVal val="visible"/>
                                      </p:to>
                                    </p:set>
                                    <p:animEffect transition="in" filter="dissolve">
                                      <p:cBhvr>
                                        <p:cTn id="7" dur="500"/>
                                        <p:tgtEl>
                                          <p:spTgt spid="23"/>
                                        </p:tgtEl>
                                      </p:cBhvr>
                                    </p:animEffect>
                                  </p:childTnLst>
                                </p:cTn>
                              </p:par>
                              <p:par>
                                <p:cTn id="8" presetID="9" presetClass="entr" presetSubtype="0" fill="hold" nodeType="withEffect">
                                  <p:stCondLst>
                                    <p:cond delay="1000"/>
                                  </p:stCondLst>
                                  <p:childTnLst>
                                    <p:set>
                                      <p:cBhvr>
                                        <p:cTn id="9" dur="1" fill="hold">
                                          <p:stCondLst>
                                            <p:cond delay="0"/>
                                          </p:stCondLst>
                                        </p:cTn>
                                        <p:tgtEl>
                                          <p:spTgt spid="35"/>
                                        </p:tgtEl>
                                        <p:attrNameLst>
                                          <p:attrName>style.visibility</p:attrName>
                                        </p:attrNameLst>
                                      </p:cBhvr>
                                      <p:to>
                                        <p:strVal val="visible"/>
                                      </p:to>
                                    </p:set>
                                    <p:animEffect transition="in" filter="dissolve">
                                      <p:cBhvr>
                                        <p:cTn id="10" dur="500"/>
                                        <p:tgtEl>
                                          <p:spTgt spid="35"/>
                                        </p:tgtEl>
                                      </p:cBhvr>
                                    </p:animEffect>
                                  </p:childTnLst>
                                </p:cTn>
                              </p:par>
                              <p:par>
                                <p:cTn id="11" presetID="9" presetClass="entr" presetSubtype="0" fill="hold" nodeType="withEffect">
                                  <p:stCondLst>
                                    <p:cond delay="1000"/>
                                  </p:stCondLst>
                                  <p:childTnLst>
                                    <p:set>
                                      <p:cBhvr>
                                        <p:cTn id="12" dur="1" fill="hold">
                                          <p:stCondLst>
                                            <p:cond delay="0"/>
                                          </p:stCondLst>
                                        </p:cTn>
                                        <p:tgtEl>
                                          <p:spTgt spid="14"/>
                                        </p:tgtEl>
                                        <p:attrNameLst>
                                          <p:attrName>style.visibility</p:attrName>
                                        </p:attrNameLst>
                                      </p:cBhvr>
                                      <p:to>
                                        <p:strVal val="visible"/>
                                      </p:to>
                                    </p:set>
                                    <p:animEffect transition="in" filter="dissolve">
                                      <p:cBhvr>
                                        <p:cTn id="13" dur="500"/>
                                        <p:tgtEl>
                                          <p:spTgt spid="14"/>
                                        </p:tgtEl>
                                      </p:cBhvr>
                                    </p:animEffect>
                                  </p:childTnLst>
                                </p:cTn>
                              </p:par>
                              <p:par>
                                <p:cTn id="14" presetID="9" presetClass="entr" presetSubtype="0" fill="hold" nodeType="withEffect">
                                  <p:stCondLst>
                                    <p:cond delay="1000"/>
                                  </p:stCondLst>
                                  <p:childTnLst>
                                    <p:set>
                                      <p:cBhvr>
                                        <p:cTn id="15" dur="1" fill="hold">
                                          <p:stCondLst>
                                            <p:cond delay="0"/>
                                          </p:stCondLst>
                                        </p:cTn>
                                        <p:tgtEl>
                                          <p:spTgt spid="11"/>
                                        </p:tgtEl>
                                        <p:attrNameLst>
                                          <p:attrName>style.visibility</p:attrName>
                                        </p:attrNameLst>
                                      </p:cBhvr>
                                      <p:to>
                                        <p:strVal val="visible"/>
                                      </p:to>
                                    </p:set>
                                    <p:animEffect transition="in" filter="dissolve">
                                      <p:cBhvr>
                                        <p:cTn id="16" dur="500"/>
                                        <p:tgtEl>
                                          <p:spTgt spid="11"/>
                                        </p:tgtEl>
                                      </p:cBhvr>
                                    </p:animEffect>
                                  </p:childTnLst>
                                </p:cTn>
                              </p:par>
                              <p:par>
                                <p:cTn id="17" presetID="9" presetClass="entr" presetSubtype="0" fill="hold" nodeType="withEffect">
                                  <p:stCondLst>
                                    <p:cond delay="1000"/>
                                  </p:stCondLst>
                                  <p:childTnLst>
                                    <p:set>
                                      <p:cBhvr>
                                        <p:cTn id="18" dur="1" fill="hold">
                                          <p:stCondLst>
                                            <p:cond delay="0"/>
                                          </p:stCondLst>
                                        </p:cTn>
                                        <p:tgtEl>
                                          <p:spTgt spid="5"/>
                                        </p:tgtEl>
                                        <p:attrNameLst>
                                          <p:attrName>style.visibility</p:attrName>
                                        </p:attrNameLst>
                                      </p:cBhvr>
                                      <p:to>
                                        <p:strVal val="visible"/>
                                      </p:to>
                                    </p:set>
                                    <p:animEffect transition="in" filter="dissolve">
                                      <p:cBhvr>
                                        <p:cTn id="19" dur="5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9" presetClass="entr" presetSubtype="0" fill="hold" nodeType="clickEffect">
                                  <p:stCondLst>
                                    <p:cond delay="0"/>
                                  </p:stCondLst>
                                  <p:childTnLst>
                                    <p:set>
                                      <p:cBhvr>
                                        <p:cTn id="23" dur="1" fill="hold">
                                          <p:stCondLst>
                                            <p:cond delay="0"/>
                                          </p:stCondLst>
                                        </p:cTn>
                                        <p:tgtEl>
                                          <p:spTgt spid="38"/>
                                        </p:tgtEl>
                                        <p:attrNameLst>
                                          <p:attrName>style.visibility</p:attrName>
                                        </p:attrNameLst>
                                      </p:cBhvr>
                                      <p:to>
                                        <p:strVal val="visible"/>
                                      </p:to>
                                    </p:set>
                                    <p:animEffect transition="in" filter="dissolve">
                                      <p:cBhvr>
                                        <p:cTn id="24" dur="500"/>
                                        <p:tgtEl>
                                          <p:spTgt spid="38"/>
                                        </p:tgtEl>
                                      </p:cBhvr>
                                    </p:animEffect>
                                  </p:childTnLst>
                                </p:cTn>
                              </p:par>
                              <p:par>
                                <p:cTn id="25" presetID="9" presetClass="entr" presetSubtype="0" fill="hold" nodeType="withEffect">
                                  <p:stCondLst>
                                    <p:cond delay="0"/>
                                  </p:stCondLst>
                                  <p:childTnLst>
                                    <p:set>
                                      <p:cBhvr>
                                        <p:cTn id="26" dur="1" fill="hold">
                                          <p:stCondLst>
                                            <p:cond delay="0"/>
                                          </p:stCondLst>
                                        </p:cTn>
                                        <p:tgtEl>
                                          <p:spTgt spid="41"/>
                                        </p:tgtEl>
                                        <p:attrNameLst>
                                          <p:attrName>style.visibility</p:attrName>
                                        </p:attrNameLst>
                                      </p:cBhvr>
                                      <p:to>
                                        <p:strVal val="visible"/>
                                      </p:to>
                                    </p:set>
                                    <p:animEffect transition="in" filter="dissolve">
                                      <p:cBhvr>
                                        <p:cTn id="27" dur="500"/>
                                        <p:tgtEl>
                                          <p:spTgt spid="41"/>
                                        </p:tgtEl>
                                      </p:cBhvr>
                                    </p:animEffect>
                                  </p:childTnLst>
                                </p:cTn>
                              </p:par>
                            </p:childTnLst>
                          </p:cTn>
                        </p:par>
                        <p:par>
                          <p:cTn id="28" fill="hold">
                            <p:stCondLst>
                              <p:cond delay="500"/>
                            </p:stCondLst>
                            <p:childTnLst>
                              <p:par>
                                <p:cTn id="29" presetID="9" presetClass="entr" presetSubtype="0" fill="hold" nodeType="afterEffect">
                                  <p:stCondLst>
                                    <p:cond delay="0"/>
                                  </p:stCondLst>
                                  <p:childTnLst>
                                    <p:set>
                                      <p:cBhvr>
                                        <p:cTn id="30" dur="1" fill="hold">
                                          <p:stCondLst>
                                            <p:cond delay="0"/>
                                          </p:stCondLst>
                                        </p:cTn>
                                        <p:tgtEl>
                                          <p:spTgt spid="44"/>
                                        </p:tgtEl>
                                        <p:attrNameLst>
                                          <p:attrName>style.visibility</p:attrName>
                                        </p:attrNameLst>
                                      </p:cBhvr>
                                      <p:to>
                                        <p:strVal val="visible"/>
                                      </p:to>
                                    </p:set>
                                    <p:animEffect transition="in" filter="dissolve">
                                      <p:cBhvr>
                                        <p:cTn id="31" dur="500"/>
                                        <p:tgtEl>
                                          <p:spTgt spid="44"/>
                                        </p:tgtEl>
                                      </p:cBhvr>
                                    </p:animEffect>
                                  </p:childTnLst>
                                </p:cTn>
                              </p:par>
                            </p:childTnLst>
                          </p:cTn>
                        </p:par>
                        <p:par>
                          <p:cTn id="32" fill="hold">
                            <p:stCondLst>
                              <p:cond delay="1000"/>
                            </p:stCondLst>
                            <p:childTnLst>
                              <p:par>
                                <p:cTn id="33" presetID="9" presetClass="entr" presetSubtype="0" fill="hold" nodeType="afterEffect">
                                  <p:stCondLst>
                                    <p:cond delay="0"/>
                                  </p:stCondLst>
                                  <p:childTnLst>
                                    <p:set>
                                      <p:cBhvr>
                                        <p:cTn id="34" dur="1" fill="hold">
                                          <p:stCondLst>
                                            <p:cond delay="0"/>
                                          </p:stCondLst>
                                        </p:cTn>
                                        <p:tgtEl>
                                          <p:spTgt spid="47"/>
                                        </p:tgtEl>
                                        <p:attrNameLst>
                                          <p:attrName>style.visibility</p:attrName>
                                        </p:attrNameLst>
                                      </p:cBhvr>
                                      <p:to>
                                        <p:strVal val="visible"/>
                                      </p:to>
                                    </p:set>
                                    <p:animEffect transition="in" filter="dissolve">
                                      <p:cBhvr>
                                        <p:cTn id="35"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661920" y="-389381"/>
            <a:ext cx="6185571" cy="5713218"/>
          </a:xfrm>
          <a:custGeom>
            <a:avLst/>
            <a:gdLst/>
            <a:ahLst/>
            <a:cxnLst/>
            <a:rect l="l" t="t" r="r" b="b"/>
            <a:pathLst>
              <a:path w="6185571" h="5713218">
                <a:moveTo>
                  <a:pt x="0" y="0"/>
                </a:moveTo>
                <a:lnTo>
                  <a:pt x="6185571" y="0"/>
                </a:lnTo>
                <a:lnTo>
                  <a:pt x="6185571" y="5713218"/>
                </a:lnTo>
                <a:lnTo>
                  <a:pt x="0" y="5713218"/>
                </a:lnTo>
                <a:lnTo>
                  <a:pt x="0" y="0"/>
                </a:lnTo>
                <a:close/>
              </a:path>
            </a:pathLst>
          </a:custGeom>
          <a:blipFill>
            <a:blip r:embed="rId2">
              <a:alphaModFix amt="60000"/>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rot="7200000">
            <a:off x="-526881" y="67873"/>
            <a:ext cx="6325037" cy="5842034"/>
          </a:xfrm>
          <a:custGeom>
            <a:avLst/>
            <a:gdLst/>
            <a:ahLst/>
            <a:cxnLst/>
            <a:rect l="l" t="t" r="r" b="b"/>
            <a:pathLst>
              <a:path w="6325037" h="5842034">
                <a:moveTo>
                  <a:pt x="0" y="0"/>
                </a:moveTo>
                <a:lnTo>
                  <a:pt x="6325037" y="0"/>
                </a:lnTo>
                <a:lnTo>
                  <a:pt x="6325037" y="5842034"/>
                </a:lnTo>
                <a:lnTo>
                  <a:pt x="0" y="5842034"/>
                </a:lnTo>
                <a:lnTo>
                  <a:pt x="0" y="0"/>
                </a:lnTo>
                <a:close/>
              </a:path>
            </a:pathLst>
          </a:custGeom>
          <a:blipFill>
            <a:blip r:embed="rId4">
              <a:alphaModFix amt="60000"/>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 name="Freeform 4"/>
          <p:cNvSpPr/>
          <p:nvPr/>
        </p:nvSpPr>
        <p:spPr>
          <a:xfrm rot="7200000">
            <a:off x="5991602" y="5489833"/>
            <a:ext cx="822431" cy="759627"/>
          </a:xfrm>
          <a:custGeom>
            <a:avLst/>
            <a:gdLst/>
            <a:ahLst/>
            <a:cxnLst/>
            <a:rect l="l" t="t" r="r" b="b"/>
            <a:pathLst>
              <a:path w="822431" h="759627">
                <a:moveTo>
                  <a:pt x="0" y="0"/>
                </a:moveTo>
                <a:lnTo>
                  <a:pt x="822431" y="0"/>
                </a:lnTo>
                <a:lnTo>
                  <a:pt x="822431" y="759627"/>
                </a:lnTo>
                <a:lnTo>
                  <a:pt x="0" y="759627"/>
                </a:lnTo>
                <a:lnTo>
                  <a:pt x="0" y="0"/>
                </a:lnTo>
                <a:close/>
              </a:path>
            </a:pathLst>
          </a:custGeom>
          <a:blipFill>
            <a:blip r:embed="rId4">
              <a:alphaModFix amt="60000"/>
              <a:extLst>
                <a:ext uri="{96DAC541-7B7A-43D3-8B79-37D633B846F1}">
                  <asvg:svgBlip xmlns:asvg="http://schemas.microsoft.com/office/drawing/2016/SVG/main" r:embed="rId5"/>
                </a:ext>
              </a:extLst>
            </a:blip>
            <a:stretch>
              <a:fillRect/>
            </a:stretch>
          </a:blipFill>
        </p:spPr>
        <p:txBody>
          <a:bodyPr/>
          <a:lstStyle/>
          <a:p>
            <a:endParaRPr lang="en-US"/>
          </a:p>
        </p:txBody>
      </p:sp>
      <p:sp>
        <p:nvSpPr>
          <p:cNvPr id="5" name="Freeform 5"/>
          <p:cNvSpPr/>
          <p:nvPr/>
        </p:nvSpPr>
        <p:spPr>
          <a:xfrm rot="7200000">
            <a:off x="5831518" y="5607774"/>
            <a:ext cx="822431" cy="759627"/>
          </a:xfrm>
          <a:custGeom>
            <a:avLst/>
            <a:gdLst/>
            <a:ahLst/>
            <a:cxnLst/>
            <a:rect l="l" t="t" r="r" b="b"/>
            <a:pathLst>
              <a:path w="822431" h="759627">
                <a:moveTo>
                  <a:pt x="0" y="0"/>
                </a:moveTo>
                <a:lnTo>
                  <a:pt x="822430" y="0"/>
                </a:lnTo>
                <a:lnTo>
                  <a:pt x="822430" y="759627"/>
                </a:lnTo>
                <a:lnTo>
                  <a:pt x="0" y="759627"/>
                </a:lnTo>
                <a:lnTo>
                  <a:pt x="0" y="0"/>
                </a:lnTo>
                <a:close/>
              </a:path>
            </a:pathLst>
          </a:custGeom>
          <a:blipFill>
            <a:blip r:embed="rId2">
              <a:alphaModFix amt="60000"/>
              <a:extLst>
                <a:ext uri="{96DAC541-7B7A-43D3-8B79-37D633B846F1}">
                  <asvg:svgBlip xmlns:asvg="http://schemas.microsoft.com/office/drawing/2016/SVG/main" r:embed="rId3"/>
                </a:ext>
              </a:extLst>
            </a:blip>
            <a:stretch>
              <a:fillRect/>
            </a:stretch>
          </a:blipFill>
        </p:spPr>
        <p:txBody>
          <a:bodyPr/>
          <a:lstStyle/>
          <a:p>
            <a:endParaRPr lang="en-US"/>
          </a:p>
        </p:txBody>
      </p:sp>
      <p:sp>
        <p:nvSpPr>
          <p:cNvPr id="6" name="Freeform 6"/>
          <p:cNvSpPr/>
          <p:nvPr/>
        </p:nvSpPr>
        <p:spPr>
          <a:xfrm rot="7200000">
            <a:off x="5831518" y="6814133"/>
            <a:ext cx="822431" cy="759627"/>
          </a:xfrm>
          <a:custGeom>
            <a:avLst/>
            <a:gdLst/>
            <a:ahLst/>
            <a:cxnLst/>
            <a:rect l="l" t="t" r="r" b="b"/>
            <a:pathLst>
              <a:path w="822431" h="759627">
                <a:moveTo>
                  <a:pt x="0" y="0"/>
                </a:moveTo>
                <a:lnTo>
                  <a:pt x="822430" y="0"/>
                </a:lnTo>
                <a:lnTo>
                  <a:pt x="822430" y="759627"/>
                </a:lnTo>
                <a:lnTo>
                  <a:pt x="0" y="759627"/>
                </a:lnTo>
                <a:lnTo>
                  <a:pt x="0" y="0"/>
                </a:lnTo>
                <a:close/>
              </a:path>
            </a:pathLst>
          </a:custGeom>
          <a:blipFill>
            <a:blip r:embed="rId4">
              <a:alphaModFix amt="60000"/>
              <a:extLst>
                <a:ext uri="{96DAC541-7B7A-43D3-8B79-37D633B846F1}">
                  <asvg:svgBlip xmlns:asvg="http://schemas.microsoft.com/office/drawing/2016/SVG/main" r:embed="rId5"/>
                </a:ext>
              </a:extLst>
            </a:blip>
            <a:stretch>
              <a:fillRect/>
            </a:stretch>
          </a:blipFill>
        </p:spPr>
        <p:txBody>
          <a:bodyPr/>
          <a:lstStyle/>
          <a:p>
            <a:endParaRPr lang="en-US"/>
          </a:p>
        </p:txBody>
      </p:sp>
      <p:sp>
        <p:nvSpPr>
          <p:cNvPr id="7" name="Freeform 7"/>
          <p:cNvSpPr/>
          <p:nvPr/>
        </p:nvSpPr>
        <p:spPr>
          <a:xfrm rot="7200000">
            <a:off x="6022018" y="7004633"/>
            <a:ext cx="822431" cy="759627"/>
          </a:xfrm>
          <a:custGeom>
            <a:avLst/>
            <a:gdLst/>
            <a:ahLst/>
            <a:cxnLst/>
            <a:rect l="l" t="t" r="r" b="b"/>
            <a:pathLst>
              <a:path w="822431" h="759627">
                <a:moveTo>
                  <a:pt x="0" y="0"/>
                </a:moveTo>
                <a:lnTo>
                  <a:pt x="822430" y="0"/>
                </a:lnTo>
                <a:lnTo>
                  <a:pt x="822430" y="759627"/>
                </a:lnTo>
                <a:lnTo>
                  <a:pt x="0" y="759627"/>
                </a:lnTo>
                <a:lnTo>
                  <a:pt x="0" y="0"/>
                </a:lnTo>
                <a:close/>
              </a:path>
            </a:pathLst>
          </a:custGeom>
          <a:blipFill>
            <a:blip r:embed="rId2">
              <a:alphaModFix amt="60000"/>
              <a:extLst>
                <a:ext uri="{96DAC541-7B7A-43D3-8B79-37D633B846F1}">
                  <asvg:svgBlip xmlns:asvg="http://schemas.microsoft.com/office/drawing/2016/SVG/main" r:embed="rId3"/>
                </a:ext>
              </a:extLst>
            </a:blip>
            <a:stretch>
              <a:fillRect/>
            </a:stretch>
          </a:blipFill>
        </p:spPr>
        <p:txBody>
          <a:bodyPr/>
          <a:lstStyle/>
          <a:p>
            <a:endParaRPr lang="en-US"/>
          </a:p>
        </p:txBody>
      </p:sp>
      <p:sp>
        <p:nvSpPr>
          <p:cNvPr id="8" name="TextBox 8"/>
          <p:cNvSpPr txBox="1"/>
          <p:nvPr/>
        </p:nvSpPr>
        <p:spPr>
          <a:xfrm>
            <a:off x="7244315" y="5521208"/>
            <a:ext cx="10501445" cy="622735"/>
          </a:xfrm>
          <a:prstGeom prst="rect">
            <a:avLst/>
          </a:prstGeom>
        </p:spPr>
        <p:txBody>
          <a:bodyPr lIns="0" tIns="0" rIns="0" bIns="0" rtlCol="0" anchor="t">
            <a:spAutoFit/>
          </a:bodyPr>
          <a:lstStyle/>
          <a:p>
            <a:pPr algn="l">
              <a:lnSpc>
                <a:spcPts val="5160"/>
              </a:lnSpc>
            </a:pPr>
            <a:r>
              <a:rPr lang="en-US" sz="3200" spc="116">
                <a:solidFill>
                  <a:srgbClr val="042B60"/>
                </a:solidFill>
                <a:latin typeface="Now"/>
                <a:ea typeface="Now"/>
                <a:cs typeface="Now"/>
                <a:sym typeface="Now"/>
              </a:rPr>
              <a:t>"C" or better in </a:t>
            </a:r>
            <a:r>
              <a:rPr lang="en-US" sz="3200" b="1" u="sng" spc="116">
                <a:solidFill>
                  <a:srgbClr val="042B60"/>
                </a:solidFill>
                <a:latin typeface="Now Medium"/>
                <a:ea typeface="Now Medium"/>
                <a:cs typeface="Now Medium"/>
                <a:sym typeface="Now Medium"/>
              </a:rPr>
              <a:t>all</a:t>
            </a:r>
            <a:r>
              <a:rPr lang="en-US" sz="3200" spc="116">
                <a:solidFill>
                  <a:srgbClr val="042B60"/>
                </a:solidFill>
                <a:latin typeface="Now"/>
                <a:ea typeface="Now"/>
                <a:cs typeface="Now"/>
                <a:sym typeface="Now"/>
              </a:rPr>
              <a:t> courses in the major</a:t>
            </a:r>
          </a:p>
        </p:txBody>
      </p:sp>
      <p:sp>
        <p:nvSpPr>
          <p:cNvPr id="9" name="TextBox 9"/>
          <p:cNvSpPr txBox="1"/>
          <p:nvPr/>
        </p:nvSpPr>
        <p:spPr>
          <a:xfrm>
            <a:off x="7494261" y="6854857"/>
            <a:ext cx="9241943" cy="621260"/>
          </a:xfrm>
          <a:prstGeom prst="rect">
            <a:avLst/>
          </a:prstGeom>
        </p:spPr>
        <p:txBody>
          <a:bodyPr lIns="0" tIns="0" rIns="0" bIns="0" rtlCol="0" anchor="t">
            <a:spAutoFit/>
          </a:bodyPr>
          <a:lstStyle/>
          <a:p>
            <a:pPr algn="l">
              <a:lnSpc>
                <a:spcPts val="5160"/>
              </a:lnSpc>
            </a:pPr>
            <a:r>
              <a:rPr lang="en-US" sz="3200" spc="116">
                <a:solidFill>
                  <a:srgbClr val="042B60"/>
                </a:solidFill>
                <a:latin typeface="Now"/>
                <a:ea typeface="Now"/>
                <a:cs typeface="Now"/>
                <a:sym typeface="Now"/>
              </a:rPr>
              <a:t>2.0 CPP GPA Minimum is expected</a:t>
            </a:r>
          </a:p>
        </p:txBody>
      </p:sp>
      <p:sp>
        <p:nvSpPr>
          <p:cNvPr id="10" name="TextBox 10"/>
          <p:cNvSpPr txBox="1"/>
          <p:nvPr/>
        </p:nvSpPr>
        <p:spPr>
          <a:xfrm>
            <a:off x="914399" y="8356809"/>
            <a:ext cx="10208231" cy="1311592"/>
          </a:xfrm>
          <a:prstGeom prst="rect">
            <a:avLst/>
          </a:prstGeom>
        </p:spPr>
        <p:txBody>
          <a:bodyPr wrap="square" lIns="0" tIns="0" rIns="0" bIns="0" rtlCol="0" anchor="t">
            <a:spAutoFit/>
          </a:bodyPr>
          <a:lstStyle/>
          <a:p>
            <a:pPr>
              <a:lnSpc>
                <a:spcPts val="5160"/>
              </a:lnSpc>
            </a:pPr>
            <a:r>
              <a:rPr lang="en-US" sz="3600" b="1" spc="116">
                <a:solidFill>
                  <a:srgbClr val="042B60"/>
                </a:solidFill>
                <a:latin typeface="Now Medium"/>
                <a:ea typeface="Now Medium"/>
                <a:cs typeface="Now Medium"/>
                <a:sym typeface="Now Medium"/>
              </a:rPr>
              <a:t>Retake classes only at CPP to receive grade forgiveness (16 </a:t>
            </a:r>
            <a:r>
              <a:rPr lang="en-US" sz="3600" b="1" spc="116" err="1">
                <a:solidFill>
                  <a:srgbClr val="042B60"/>
                </a:solidFill>
                <a:latin typeface="Now Medium"/>
                <a:ea typeface="Now Medium"/>
                <a:cs typeface="Now Medium"/>
                <a:sym typeface="Now Medium"/>
              </a:rPr>
              <a:t>cr</a:t>
            </a:r>
            <a:r>
              <a:rPr lang="en-US" sz="3600" b="1" spc="116">
                <a:solidFill>
                  <a:srgbClr val="042B60"/>
                </a:solidFill>
                <a:latin typeface="Now Medium"/>
                <a:ea typeface="Now Medium"/>
                <a:cs typeface="Now Medium"/>
                <a:sym typeface="Now Medium"/>
              </a:rPr>
              <a:t> max)</a:t>
            </a:r>
          </a:p>
        </p:txBody>
      </p:sp>
      <p:sp>
        <p:nvSpPr>
          <p:cNvPr id="11" name="TextBox 11"/>
          <p:cNvSpPr txBox="1"/>
          <p:nvPr/>
        </p:nvSpPr>
        <p:spPr>
          <a:xfrm>
            <a:off x="7154587" y="2359546"/>
            <a:ext cx="9940340" cy="621260"/>
          </a:xfrm>
          <a:prstGeom prst="rect">
            <a:avLst/>
          </a:prstGeom>
        </p:spPr>
        <p:txBody>
          <a:bodyPr lIns="0" tIns="0" rIns="0" bIns="0" rtlCol="0" anchor="t">
            <a:spAutoFit/>
          </a:bodyPr>
          <a:lstStyle/>
          <a:p>
            <a:pPr algn="l">
              <a:lnSpc>
                <a:spcPts val="5160"/>
              </a:lnSpc>
            </a:pPr>
            <a:r>
              <a:rPr lang="en-US" sz="3200" spc="116">
                <a:solidFill>
                  <a:srgbClr val="042B60"/>
                </a:solidFill>
                <a:latin typeface="Now"/>
                <a:ea typeface="Now"/>
                <a:cs typeface="Now"/>
                <a:sym typeface="Now"/>
              </a:rPr>
              <a:t>"C-" or better in GE A1, A2, A3, B4</a:t>
            </a:r>
          </a:p>
        </p:txBody>
      </p:sp>
      <p:sp>
        <p:nvSpPr>
          <p:cNvPr id="12" name="Freeform 12"/>
          <p:cNvSpPr/>
          <p:nvPr/>
        </p:nvSpPr>
        <p:spPr>
          <a:xfrm rot="7200000">
            <a:off x="5852408" y="2382887"/>
            <a:ext cx="822431" cy="759627"/>
          </a:xfrm>
          <a:custGeom>
            <a:avLst/>
            <a:gdLst/>
            <a:ahLst/>
            <a:cxnLst/>
            <a:rect l="l" t="t" r="r" b="b"/>
            <a:pathLst>
              <a:path w="822431" h="759627">
                <a:moveTo>
                  <a:pt x="0" y="0"/>
                </a:moveTo>
                <a:lnTo>
                  <a:pt x="822431" y="0"/>
                </a:lnTo>
                <a:lnTo>
                  <a:pt x="822431" y="759627"/>
                </a:lnTo>
                <a:lnTo>
                  <a:pt x="0" y="759627"/>
                </a:lnTo>
                <a:lnTo>
                  <a:pt x="0" y="0"/>
                </a:lnTo>
                <a:close/>
              </a:path>
            </a:pathLst>
          </a:custGeom>
          <a:blipFill>
            <a:blip r:embed="rId4">
              <a:alphaModFix amt="60000"/>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3" name="Freeform 13"/>
          <p:cNvSpPr/>
          <p:nvPr/>
        </p:nvSpPr>
        <p:spPr>
          <a:xfrm rot="7200000">
            <a:off x="6042908" y="2573387"/>
            <a:ext cx="822431" cy="759627"/>
          </a:xfrm>
          <a:custGeom>
            <a:avLst/>
            <a:gdLst/>
            <a:ahLst/>
            <a:cxnLst/>
            <a:rect l="l" t="t" r="r" b="b"/>
            <a:pathLst>
              <a:path w="822431" h="759627">
                <a:moveTo>
                  <a:pt x="0" y="0"/>
                </a:moveTo>
                <a:lnTo>
                  <a:pt x="822431" y="0"/>
                </a:lnTo>
                <a:lnTo>
                  <a:pt x="822431" y="759627"/>
                </a:lnTo>
                <a:lnTo>
                  <a:pt x="0" y="759627"/>
                </a:lnTo>
                <a:lnTo>
                  <a:pt x="0" y="0"/>
                </a:lnTo>
                <a:close/>
              </a:path>
            </a:pathLst>
          </a:custGeom>
          <a:blipFill>
            <a:blip r:embed="rId2">
              <a:alphaModFix amt="60000"/>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4" name="TextBox 14"/>
          <p:cNvSpPr txBox="1"/>
          <p:nvPr/>
        </p:nvSpPr>
        <p:spPr>
          <a:xfrm>
            <a:off x="7410644" y="3029678"/>
            <a:ext cx="9940340" cy="505844"/>
          </a:xfrm>
          <a:prstGeom prst="rect">
            <a:avLst/>
          </a:prstGeom>
        </p:spPr>
        <p:txBody>
          <a:bodyPr lIns="0" tIns="0" rIns="0" bIns="0" rtlCol="0" anchor="t">
            <a:spAutoFit/>
          </a:bodyPr>
          <a:lstStyle/>
          <a:p>
            <a:pPr algn="l">
              <a:lnSpc>
                <a:spcPts val="3999"/>
              </a:lnSpc>
            </a:pPr>
            <a:r>
              <a:rPr lang="en-US" sz="3200" spc="89">
                <a:solidFill>
                  <a:srgbClr val="042B60"/>
                </a:solidFill>
                <a:latin typeface="Now"/>
                <a:ea typeface="Now"/>
                <a:cs typeface="Now"/>
                <a:sym typeface="Now"/>
              </a:rPr>
              <a:t>(math, </a:t>
            </a:r>
            <a:r>
              <a:rPr lang="en-US" sz="3200" spc="89" err="1">
                <a:solidFill>
                  <a:srgbClr val="042B60"/>
                </a:solidFill>
                <a:latin typeface="Now"/>
                <a:ea typeface="Now"/>
                <a:cs typeface="Now"/>
                <a:sym typeface="Now"/>
              </a:rPr>
              <a:t>english</a:t>
            </a:r>
            <a:r>
              <a:rPr lang="en-US" sz="3200" spc="89">
                <a:solidFill>
                  <a:srgbClr val="042B60"/>
                </a:solidFill>
                <a:latin typeface="Now"/>
                <a:ea typeface="Now"/>
                <a:cs typeface="Now"/>
                <a:sym typeface="Now"/>
              </a:rPr>
              <a:t> and communication)</a:t>
            </a:r>
          </a:p>
        </p:txBody>
      </p:sp>
      <p:sp>
        <p:nvSpPr>
          <p:cNvPr id="15" name="TextBox 15"/>
          <p:cNvSpPr txBox="1"/>
          <p:nvPr/>
        </p:nvSpPr>
        <p:spPr>
          <a:xfrm>
            <a:off x="7387835" y="3658838"/>
            <a:ext cx="10357926" cy="1527982"/>
          </a:xfrm>
          <a:prstGeom prst="rect">
            <a:avLst/>
          </a:prstGeom>
        </p:spPr>
        <p:txBody>
          <a:bodyPr lIns="0" tIns="0" rIns="0" bIns="0" rtlCol="0" anchor="t">
            <a:spAutoFit/>
          </a:bodyPr>
          <a:lstStyle/>
          <a:p>
            <a:pPr algn="l">
              <a:lnSpc>
                <a:spcPts val="3999"/>
              </a:lnSpc>
            </a:pPr>
            <a:r>
              <a:rPr lang="en-US" sz="2800" b="1" spc="89">
                <a:solidFill>
                  <a:srgbClr val="042B60"/>
                </a:solidFill>
                <a:latin typeface="Now Bold"/>
                <a:ea typeface="Now Bold"/>
                <a:cs typeface="Now Bold"/>
                <a:sym typeface="Now Bold"/>
              </a:rPr>
              <a:t>Future educators</a:t>
            </a:r>
            <a:r>
              <a:rPr lang="en-US" sz="2800" spc="89">
                <a:solidFill>
                  <a:srgbClr val="042B60"/>
                </a:solidFill>
                <a:latin typeface="Now"/>
                <a:ea typeface="Now"/>
                <a:cs typeface="Now"/>
                <a:sym typeface="Now"/>
              </a:rPr>
              <a:t> should be aiming for a “</a:t>
            </a:r>
            <a:r>
              <a:rPr lang="en-US" sz="2800" b="1" spc="89">
                <a:solidFill>
                  <a:srgbClr val="042B60"/>
                </a:solidFill>
                <a:latin typeface="Now Bold"/>
                <a:ea typeface="Now Bold"/>
                <a:cs typeface="Now Bold"/>
                <a:sym typeface="Now Bold"/>
              </a:rPr>
              <a:t>B</a:t>
            </a:r>
            <a:r>
              <a:rPr lang="en-US" sz="2800" spc="89">
                <a:solidFill>
                  <a:srgbClr val="042B60"/>
                </a:solidFill>
                <a:latin typeface="Now"/>
                <a:ea typeface="Now"/>
                <a:cs typeface="Now"/>
                <a:sym typeface="Now"/>
              </a:rPr>
              <a:t>” or better to avoid having to take a test for the credential admissions.</a:t>
            </a:r>
          </a:p>
        </p:txBody>
      </p:sp>
      <p:sp>
        <p:nvSpPr>
          <p:cNvPr id="17" name="Freeform 17"/>
          <p:cNvSpPr/>
          <p:nvPr/>
        </p:nvSpPr>
        <p:spPr>
          <a:xfrm rot="10510219">
            <a:off x="5971444" y="729775"/>
            <a:ext cx="822431" cy="759627"/>
          </a:xfrm>
          <a:custGeom>
            <a:avLst/>
            <a:gdLst/>
            <a:ahLst/>
            <a:cxnLst/>
            <a:rect l="l" t="t" r="r" b="b"/>
            <a:pathLst>
              <a:path w="822431" h="759627">
                <a:moveTo>
                  <a:pt x="0" y="0"/>
                </a:moveTo>
                <a:lnTo>
                  <a:pt x="822430" y="0"/>
                </a:lnTo>
                <a:lnTo>
                  <a:pt x="822430" y="759627"/>
                </a:lnTo>
                <a:lnTo>
                  <a:pt x="0" y="759627"/>
                </a:lnTo>
                <a:lnTo>
                  <a:pt x="0" y="0"/>
                </a:lnTo>
                <a:close/>
              </a:path>
            </a:pathLst>
          </a:custGeom>
          <a:blipFill>
            <a:blip r:embed="rId4">
              <a:alphaModFix amt="60000"/>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8" name="Freeform 18"/>
          <p:cNvSpPr/>
          <p:nvPr/>
        </p:nvSpPr>
        <p:spPr>
          <a:xfrm rot="10510219">
            <a:off x="5923873" y="994949"/>
            <a:ext cx="822431" cy="759627"/>
          </a:xfrm>
          <a:custGeom>
            <a:avLst/>
            <a:gdLst/>
            <a:ahLst/>
            <a:cxnLst/>
            <a:rect l="l" t="t" r="r" b="b"/>
            <a:pathLst>
              <a:path w="822431" h="759627">
                <a:moveTo>
                  <a:pt x="0" y="0"/>
                </a:moveTo>
                <a:lnTo>
                  <a:pt x="822431" y="0"/>
                </a:lnTo>
                <a:lnTo>
                  <a:pt x="822431" y="759627"/>
                </a:lnTo>
                <a:lnTo>
                  <a:pt x="0" y="759627"/>
                </a:lnTo>
                <a:lnTo>
                  <a:pt x="0" y="0"/>
                </a:lnTo>
                <a:close/>
              </a:path>
            </a:pathLst>
          </a:custGeom>
          <a:blipFill>
            <a:blip r:embed="rId2">
              <a:alphaModFix amt="60000"/>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9" name="TextBox 19"/>
          <p:cNvSpPr txBox="1"/>
          <p:nvPr/>
        </p:nvSpPr>
        <p:spPr>
          <a:xfrm>
            <a:off x="7154587" y="743771"/>
            <a:ext cx="9940340" cy="621260"/>
          </a:xfrm>
          <a:prstGeom prst="rect">
            <a:avLst/>
          </a:prstGeom>
        </p:spPr>
        <p:txBody>
          <a:bodyPr lIns="0" tIns="0" rIns="0" bIns="0" rtlCol="0" anchor="t">
            <a:spAutoFit/>
          </a:bodyPr>
          <a:lstStyle/>
          <a:p>
            <a:pPr algn="l">
              <a:lnSpc>
                <a:spcPts val="5160"/>
              </a:lnSpc>
            </a:pPr>
            <a:r>
              <a:rPr lang="en-US" sz="3200" spc="116">
                <a:solidFill>
                  <a:srgbClr val="042B60"/>
                </a:solidFill>
                <a:latin typeface="Now"/>
                <a:ea typeface="Now"/>
                <a:cs typeface="Now"/>
                <a:sym typeface="Now"/>
              </a:rPr>
              <a:t>Definition of a “D-” is “passing”</a:t>
            </a:r>
          </a:p>
        </p:txBody>
      </p:sp>
      <p:sp>
        <p:nvSpPr>
          <p:cNvPr id="20" name="TextBox 20"/>
          <p:cNvSpPr txBox="1"/>
          <p:nvPr/>
        </p:nvSpPr>
        <p:spPr>
          <a:xfrm>
            <a:off x="7154587" y="1298563"/>
            <a:ext cx="2562701" cy="644535"/>
          </a:xfrm>
          <a:prstGeom prst="rect">
            <a:avLst/>
          </a:prstGeom>
        </p:spPr>
        <p:txBody>
          <a:bodyPr lIns="0" tIns="0" rIns="0" bIns="0" rtlCol="0" anchor="t">
            <a:spAutoFit/>
          </a:bodyPr>
          <a:lstStyle/>
          <a:p>
            <a:pPr algn="ctr">
              <a:lnSpc>
                <a:spcPts val="5599"/>
              </a:lnSpc>
            </a:pPr>
            <a:r>
              <a:rPr lang="en-US" sz="3200" b="1" i="1">
                <a:solidFill>
                  <a:srgbClr val="042B60"/>
                </a:solidFill>
                <a:latin typeface="Canva Sans Bold Italics"/>
                <a:ea typeface="Canva Sans Bold Italics"/>
                <a:cs typeface="Canva Sans Bold Italics"/>
                <a:sym typeface="Canva Sans Bold Italics"/>
              </a:rPr>
              <a:t>however...</a:t>
            </a:r>
          </a:p>
        </p:txBody>
      </p:sp>
      <p:sp>
        <p:nvSpPr>
          <p:cNvPr id="21" name="TextBox 4">
            <a:extLst>
              <a:ext uri="{FF2B5EF4-FFF2-40B4-BE49-F238E27FC236}">
                <a16:creationId xmlns:a16="http://schemas.microsoft.com/office/drawing/2014/main" id="{B8FA7B01-6346-CF42-E888-2125151E70B5}"/>
              </a:ext>
            </a:extLst>
          </p:cNvPr>
          <p:cNvSpPr txBox="1"/>
          <p:nvPr/>
        </p:nvSpPr>
        <p:spPr>
          <a:xfrm>
            <a:off x="525843" y="1393376"/>
            <a:ext cx="4177403" cy="1707712"/>
          </a:xfrm>
          <a:prstGeom prst="rect">
            <a:avLst/>
          </a:prstGeom>
        </p:spPr>
        <p:txBody>
          <a:bodyPr lIns="0" tIns="0" rIns="0" bIns="0" rtlCol="0" anchor="t">
            <a:spAutoFit/>
          </a:bodyPr>
          <a:lstStyle/>
          <a:p>
            <a:pPr algn="l">
              <a:lnSpc>
                <a:spcPts val="6818"/>
              </a:lnSpc>
            </a:pPr>
            <a:r>
              <a:rPr lang="en-US" sz="4800" spc="153">
                <a:solidFill>
                  <a:srgbClr val="042B60"/>
                </a:solidFill>
                <a:latin typeface="Now"/>
                <a:ea typeface="Now"/>
                <a:cs typeface="Now"/>
                <a:sym typeface="Now"/>
              </a:rPr>
              <a:t>GRADES &amp; GPA</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5849811" y="4060378"/>
            <a:ext cx="1596676" cy="183005"/>
          </a:xfrm>
          <a:custGeom>
            <a:avLst/>
            <a:gdLst/>
            <a:ahLst/>
            <a:cxnLst/>
            <a:rect l="l" t="t" r="r" b="b"/>
            <a:pathLst>
              <a:path w="1596676" h="183005">
                <a:moveTo>
                  <a:pt x="0" y="0"/>
                </a:moveTo>
                <a:lnTo>
                  <a:pt x="1596676" y="0"/>
                </a:lnTo>
                <a:lnTo>
                  <a:pt x="1596676" y="183005"/>
                </a:lnTo>
                <a:lnTo>
                  <a:pt x="0" y="183005"/>
                </a:lnTo>
                <a:lnTo>
                  <a:pt x="0" y="0"/>
                </a:lnTo>
                <a:close/>
              </a:path>
            </a:pathLst>
          </a:custGeom>
          <a:blipFill>
            <a:blip r:embed="rId3">
              <a:extLst>
                <a:ext uri="{96DAC541-7B7A-43D3-8B79-37D633B846F1}">
                  <asvg:svgBlip xmlns:asvg="http://schemas.microsoft.com/office/drawing/2016/SVG/main" r:embed="rId4"/>
                </a:ext>
              </a:extLst>
            </a:blip>
            <a:stretch>
              <a:fillRect l="-21536" r="-315096"/>
            </a:stretch>
          </a:blipFill>
        </p:spPr>
        <p:txBody>
          <a:bodyPr/>
          <a:lstStyle/>
          <a:p>
            <a:endParaRPr lang="en-US"/>
          </a:p>
        </p:txBody>
      </p:sp>
      <p:grpSp>
        <p:nvGrpSpPr>
          <p:cNvPr id="3" name="Group 3"/>
          <p:cNvGrpSpPr/>
          <p:nvPr/>
        </p:nvGrpSpPr>
        <p:grpSpPr>
          <a:xfrm>
            <a:off x="937109" y="4385995"/>
            <a:ext cx="6171383" cy="5453183"/>
            <a:chOff x="0" y="0"/>
            <a:chExt cx="1625385" cy="1436229"/>
          </a:xfrm>
        </p:grpSpPr>
        <p:sp>
          <p:nvSpPr>
            <p:cNvPr id="4" name="Freeform 4"/>
            <p:cNvSpPr/>
            <p:nvPr/>
          </p:nvSpPr>
          <p:spPr>
            <a:xfrm>
              <a:off x="0" y="0"/>
              <a:ext cx="1625385" cy="1436229"/>
            </a:xfrm>
            <a:custGeom>
              <a:avLst/>
              <a:gdLst/>
              <a:ahLst/>
              <a:cxnLst/>
              <a:rect l="l" t="t" r="r" b="b"/>
              <a:pathLst>
                <a:path w="1625385" h="1436229">
                  <a:moveTo>
                    <a:pt x="0" y="0"/>
                  </a:moveTo>
                  <a:lnTo>
                    <a:pt x="1625385" y="0"/>
                  </a:lnTo>
                  <a:lnTo>
                    <a:pt x="1625385" y="1436229"/>
                  </a:lnTo>
                  <a:lnTo>
                    <a:pt x="0" y="1436229"/>
                  </a:lnTo>
                  <a:close/>
                </a:path>
              </a:pathLst>
            </a:custGeom>
            <a:solidFill>
              <a:srgbClr val="000000">
                <a:alpha val="8627"/>
              </a:srgbClr>
            </a:solidFill>
          </p:spPr>
          <p:txBody>
            <a:bodyPr/>
            <a:lstStyle/>
            <a:p>
              <a:endParaRPr lang="en-US"/>
            </a:p>
          </p:txBody>
        </p:sp>
        <p:sp>
          <p:nvSpPr>
            <p:cNvPr id="5" name="TextBox 5"/>
            <p:cNvSpPr txBox="1"/>
            <p:nvPr/>
          </p:nvSpPr>
          <p:spPr>
            <a:xfrm>
              <a:off x="0" y="-38100"/>
              <a:ext cx="1625385" cy="1474329"/>
            </a:xfrm>
            <a:prstGeom prst="rect">
              <a:avLst/>
            </a:prstGeom>
          </p:spPr>
          <p:txBody>
            <a:bodyPr lIns="50800" tIns="50800" rIns="50800" bIns="50800" rtlCol="0" anchor="ctr"/>
            <a:lstStyle/>
            <a:p>
              <a:pPr algn="ctr">
                <a:lnSpc>
                  <a:spcPts val="2659"/>
                </a:lnSpc>
                <a:spcBef>
                  <a:spcPct val="0"/>
                </a:spcBef>
              </a:pPr>
              <a:endParaRPr/>
            </a:p>
          </p:txBody>
        </p:sp>
      </p:grpSp>
      <p:grpSp>
        <p:nvGrpSpPr>
          <p:cNvPr id="8" name="Group 8"/>
          <p:cNvGrpSpPr/>
          <p:nvPr/>
        </p:nvGrpSpPr>
        <p:grpSpPr>
          <a:xfrm>
            <a:off x="7624872" y="4295119"/>
            <a:ext cx="9452196" cy="5544059"/>
            <a:chOff x="0" y="0"/>
            <a:chExt cx="2489467" cy="1460164"/>
          </a:xfrm>
        </p:grpSpPr>
        <p:sp>
          <p:nvSpPr>
            <p:cNvPr id="9" name="Freeform 9"/>
            <p:cNvSpPr/>
            <p:nvPr/>
          </p:nvSpPr>
          <p:spPr>
            <a:xfrm>
              <a:off x="0" y="0"/>
              <a:ext cx="2489467" cy="1460164"/>
            </a:xfrm>
            <a:custGeom>
              <a:avLst/>
              <a:gdLst/>
              <a:ahLst/>
              <a:cxnLst/>
              <a:rect l="l" t="t" r="r" b="b"/>
              <a:pathLst>
                <a:path w="2489467" h="1460164">
                  <a:moveTo>
                    <a:pt x="0" y="0"/>
                  </a:moveTo>
                  <a:lnTo>
                    <a:pt x="2489467" y="0"/>
                  </a:lnTo>
                  <a:lnTo>
                    <a:pt x="2489467" y="1460164"/>
                  </a:lnTo>
                  <a:lnTo>
                    <a:pt x="0" y="1460164"/>
                  </a:lnTo>
                  <a:close/>
                </a:path>
              </a:pathLst>
            </a:custGeom>
            <a:solidFill>
              <a:srgbClr val="7ED957">
                <a:alpha val="8627"/>
              </a:srgbClr>
            </a:solidFill>
          </p:spPr>
          <p:txBody>
            <a:bodyPr/>
            <a:lstStyle/>
            <a:p>
              <a:endParaRPr lang="en-US"/>
            </a:p>
          </p:txBody>
        </p:sp>
        <p:sp>
          <p:nvSpPr>
            <p:cNvPr id="10" name="TextBox 10"/>
            <p:cNvSpPr txBox="1"/>
            <p:nvPr/>
          </p:nvSpPr>
          <p:spPr>
            <a:xfrm>
              <a:off x="0" y="-38100"/>
              <a:ext cx="2489467" cy="1498264"/>
            </a:xfrm>
            <a:prstGeom prst="rect">
              <a:avLst/>
            </a:prstGeom>
          </p:spPr>
          <p:txBody>
            <a:bodyPr lIns="50800" tIns="50800" rIns="50800" bIns="50800" rtlCol="0" anchor="ctr"/>
            <a:lstStyle/>
            <a:p>
              <a:pPr algn="ctr">
                <a:lnSpc>
                  <a:spcPts val="2659"/>
                </a:lnSpc>
                <a:spcBef>
                  <a:spcPct val="0"/>
                </a:spcBef>
              </a:pPr>
              <a:endParaRPr/>
            </a:p>
          </p:txBody>
        </p:sp>
      </p:grpSp>
      <p:sp>
        <p:nvSpPr>
          <p:cNvPr id="15" name="Freeform 15"/>
          <p:cNvSpPr/>
          <p:nvPr/>
        </p:nvSpPr>
        <p:spPr>
          <a:xfrm>
            <a:off x="11015937" y="4060378"/>
            <a:ext cx="1615883" cy="183005"/>
          </a:xfrm>
          <a:custGeom>
            <a:avLst/>
            <a:gdLst/>
            <a:ahLst/>
            <a:cxnLst/>
            <a:rect l="l" t="t" r="r" b="b"/>
            <a:pathLst>
              <a:path w="1615883" h="183005">
                <a:moveTo>
                  <a:pt x="0" y="0"/>
                </a:moveTo>
                <a:lnTo>
                  <a:pt x="1615883" y="0"/>
                </a:lnTo>
                <a:lnTo>
                  <a:pt x="1615883" y="183005"/>
                </a:lnTo>
                <a:lnTo>
                  <a:pt x="0" y="183005"/>
                </a:lnTo>
                <a:lnTo>
                  <a:pt x="0" y="0"/>
                </a:lnTo>
                <a:close/>
              </a:path>
            </a:pathLst>
          </a:custGeom>
          <a:blipFill>
            <a:blip r:embed="rId3">
              <a:extLst>
                <a:ext uri="{96DAC541-7B7A-43D3-8B79-37D633B846F1}">
                  <asvg:svgBlip xmlns:asvg="http://schemas.microsoft.com/office/drawing/2016/SVG/main" r:embed="rId4"/>
                </a:ext>
              </a:extLst>
            </a:blip>
            <a:stretch>
              <a:fillRect l="-20091" r="-311351"/>
            </a:stretch>
          </a:blipFill>
        </p:spPr>
        <p:txBody>
          <a:bodyPr/>
          <a:lstStyle/>
          <a:p>
            <a:endParaRPr lang="en-US"/>
          </a:p>
        </p:txBody>
      </p:sp>
      <p:sp>
        <p:nvSpPr>
          <p:cNvPr id="16" name="Freeform 16"/>
          <p:cNvSpPr/>
          <p:nvPr/>
        </p:nvSpPr>
        <p:spPr>
          <a:xfrm rot="-5400000">
            <a:off x="6573107" y="8368459"/>
            <a:ext cx="1596676" cy="183005"/>
          </a:xfrm>
          <a:custGeom>
            <a:avLst/>
            <a:gdLst/>
            <a:ahLst/>
            <a:cxnLst/>
            <a:rect l="l" t="t" r="r" b="b"/>
            <a:pathLst>
              <a:path w="1596676" h="183005">
                <a:moveTo>
                  <a:pt x="0" y="0"/>
                </a:moveTo>
                <a:lnTo>
                  <a:pt x="1596676" y="0"/>
                </a:lnTo>
                <a:lnTo>
                  <a:pt x="1596676" y="183005"/>
                </a:lnTo>
                <a:lnTo>
                  <a:pt x="0" y="183005"/>
                </a:lnTo>
                <a:lnTo>
                  <a:pt x="0" y="0"/>
                </a:lnTo>
                <a:close/>
              </a:path>
            </a:pathLst>
          </a:custGeom>
          <a:blipFill>
            <a:blip r:embed="rId3">
              <a:extLst>
                <a:ext uri="{96DAC541-7B7A-43D3-8B79-37D633B846F1}">
                  <asvg:svgBlip xmlns:asvg="http://schemas.microsoft.com/office/drawing/2016/SVG/main" r:embed="rId4"/>
                </a:ext>
              </a:extLst>
            </a:blip>
            <a:stretch>
              <a:fillRect l="-21536" r="-315096"/>
            </a:stretch>
          </a:blipFill>
        </p:spPr>
        <p:txBody>
          <a:bodyPr/>
          <a:lstStyle/>
          <a:p>
            <a:endParaRPr lang="en-US"/>
          </a:p>
        </p:txBody>
      </p:sp>
      <p:sp>
        <p:nvSpPr>
          <p:cNvPr id="17" name="Freeform 17"/>
          <p:cNvSpPr/>
          <p:nvPr/>
        </p:nvSpPr>
        <p:spPr>
          <a:xfrm rot="-5400000">
            <a:off x="6563582" y="6680334"/>
            <a:ext cx="1596676" cy="183005"/>
          </a:xfrm>
          <a:custGeom>
            <a:avLst/>
            <a:gdLst/>
            <a:ahLst/>
            <a:cxnLst/>
            <a:rect l="l" t="t" r="r" b="b"/>
            <a:pathLst>
              <a:path w="1596676" h="183005">
                <a:moveTo>
                  <a:pt x="0" y="0"/>
                </a:moveTo>
                <a:lnTo>
                  <a:pt x="1596676" y="0"/>
                </a:lnTo>
                <a:lnTo>
                  <a:pt x="1596676" y="183005"/>
                </a:lnTo>
                <a:lnTo>
                  <a:pt x="0" y="183005"/>
                </a:lnTo>
                <a:lnTo>
                  <a:pt x="0" y="0"/>
                </a:lnTo>
                <a:close/>
              </a:path>
            </a:pathLst>
          </a:custGeom>
          <a:blipFill>
            <a:blip r:embed="rId3">
              <a:extLst>
                <a:ext uri="{96DAC541-7B7A-43D3-8B79-37D633B846F1}">
                  <asvg:svgBlip xmlns:asvg="http://schemas.microsoft.com/office/drawing/2016/SVG/main" r:embed="rId4"/>
                </a:ext>
              </a:extLst>
            </a:blip>
            <a:stretch>
              <a:fillRect l="-21536" r="-315096"/>
            </a:stretch>
          </a:blipFill>
        </p:spPr>
        <p:txBody>
          <a:bodyPr/>
          <a:lstStyle/>
          <a:p>
            <a:endParaRPr lang="en-US"/>
          </a:p>
        </p:txBody>
      </p:sp>
      <p:sp>
        <p:nvSpPr>
          <p:cNvPr id="18" name="Freeform 18"/>
          <p:cNvSpPr/>
          <p:nvPr/>
        </p:nvSpPr>
        <p:spPr>
          <a:xfrm rot="5400000">
            <a:off x="6573107" y="5111432"/>
            <a:ext cx="1596676" cy="183005"/>
          </a:xfrm>
          <a:custGeom>
            <a:avLst/>
            <a:gdLst/>
            <a:ahLst/>
            <a:cxnLst/>
            <a:rect l="l" t="t" r="r" b="b"/>
            <a:pathLst>
              <a:path w="1596676" h="183005">
                <a:moveTo>
                  <a:pt x="0" y="0"/>
                </a:moveTo>
                <a:lnTo>
                  <a:pt x="1596676" y="0"/>
                </a:lnTo>
                <a:lnTo>
                  <a:pt x="1596676" y="183005"/>
                </a:lnTo>
                <a:lnTo>
                  <a:pt x="0" y="183005"/>
                </a:lnTo>
                <a:lnTo>
                  <a:pt x="0" y="0"/>
                </a:lnTo>
                <a:close/>
              </a:path>
            </a:pathLst>
          </a:custGeom>
          <a:blipFill>
            <a:blip r:embed="rId3">
              <a:extLst>
                <a:ext uri="{96DAC541-7B7A-43D3-8B79-37D633B846F1}">
                  <asvg:svgBlip xmlns:asvg="http://schemas.microsoft.com/office/drawing/2016/SVG/main" r:embed="rId4"/>
                </a:ext>
              </a:extLst>
            </a:blip>
            <a:stretch>
              <a:fillRect l="-21536" r="-315096"/>
            </a:stretch>
          </a:blipFill>
        </p:spPr>
        <p:txBody>
          <a:bodyPr/>
          <a:lstStyle/>
          <a:p>
            <a:endParaRPr lang="en-US"/>
          </a:p>
        </p:txBody>
      </p:sp>
      <p:sp>
        <p:nvSpPr>
          <p:cNvPr id="19" name="TextBox 19"/>
          <p:cNvSpPr txBox="1"/>
          <p:nvPr/>
        </p:nvSpPr>
        <p:spPr>
          <a:xfrm>
            <a:off x="7626229" y="6626710"/>
            <a:ext cx="3389707" cy="569595"/>
          </a:xfrm>
          <a:prstGeom prst="rect">
            <a:avLst/>
          </a:prstGeom>
        </p:spPr>
        <p:txBody>
          <a:bodyPr lIns="0" tIns="0" rIns="0" bIns="0" rtlCol="0" anchor="t">
            <a:spAutoFit/>
          </a:bodyPr>
          <a:lstStyle/>
          <a:p>
            <a:pPr algn="ctr">
              <a:lnSpc>
                <a:spcPts val="4515"/>
              </a:lnSpc>
            </a:pPr>
            <a:r>
              <a:rPr lang="en-US" sz="3500" spc="101">
                <a:solidFill>
                  <a:srgbClr val="042B60"/>
                </a:solidFill>
                <a:latin typeface="Now"/>
                <a:ea typeface="Now"/>
                <a:cs typeface="Now"/>
                <a:sym typeface="Now"/>
              </a:rPr>
              <a:t>At Risk</a:t>
            </a:r>
          </a:p>
        </p:txBody>
      </p:sp>
      <p:sp>
        <p:nvSpPr>
          <p:cNvPr id="20" name="TextBox 20"/>
          <p:cNvSpPr txBox="1"/>
          <p:nvPr/>
        </p:nvSpPr>
        <p:spPr>
          <a:xfrm>
            <a:off x="12688970" y="6626710"/>
            <a:ext cx="4570330" cy="569595"/>
          </a:xfrm>
          <a:prstGeom prst="rect">
            <a:avLst/>
          </a:prstGeom>
        </p:spPr>
        <p:txBody>
          <a:bodyPr lIns="0" tIns="0" rIns="0" bIns="0" rtlCol="0" anchor="t">
            <a:spAutoFit/>
          </a:bodyPr>
          <a:lstStyle/>
          <a:p>
            <a:pPr algn="ctr">
              <a:lnSpc>
                <a:spcPts val="4515"/>
              </a:lnSpc>
            </a:pPr>
            <a:r>
              <a:rPr lang="en-US" sz="3500" spc="101">
                <a:solidFill>
                  <a:srgbClr val="042B60"/>
                </a:solidFill>
                <a:latin typeface="Now"/>
                <a:ea typeface="Now"/>
                <a:cs typeface="Now"/>
                <a:sym typeface="Now"/>
              </a:rPr>
              <a:t>Good Standing</a:t>
            </a:r>
          </a:p>
        </p:txBody>
      </p:sp>
      <p:grpSp>
        <p:nvGrpSpPr>
          <p:cNvPr id="33" name="Group 32">
            <a:extLst>
              <a:ext uri="{FF2B5EF4-FFF2-40B4-BE49-F238E27FC236}">
                <a16:creationId xmlns:a16="http://schemas.microsoft.com/office/drawing/2014/main" id="{B151F580-2DFD-0EB2-9CEF-68FD07B08D32}"/>
              </a:ext>
            </a:extLst>
          </p:cNvPr>
          <p:cNvGrpSpPr/>
          <p:nvPr/>
        </p:nvGrpSpPr>
        <p:grpSpPr>
          <a:xfrm>
            <a:off x="1696295" y="2586753"/>
            <a:ext cx="4222635" cy="3663984"/>
            <a:chOff x="1696295" y="2586753"/>
            <a:chExt cx="4222635" cy="3663984"/>
          </a:xfrm>
        </p:grpSpPr>
        <p:sp>
          <p:nvSpPr>
            <p:cNvPr id="6" name="Freeform 6"/>
            <p:cNvSpPr/>
            <p:nvPr/>
          </p:nvSpPr>
          <p:spPr>
            <a:xfrm>
              <a:off x="1696295" y="2586753"/>
              <a:ext cx="3966911" cy="3663984"/>
            </a:xfrm>
            <a:custGeom>
              <a:avLst/>
              <a:gdLst/>
              <a:ahLst/>
              <a:cxnLst/>
              <a:rect l="l" t="t" r="r" b="b"/>
              <a:pathLst>
                <a:path w="3966911" h="3663984">
                  <a:moveTo>
                    <a:pt x="0" y="0"/>
                  </a:moveTo>
                  <a:lnTo>
                    <a:pt x="3966912" y="0"/>
                  </a:lnTo>
                  <a:lnTo>
                    <a:pt x="3966912" y="3663984"/>
                  </a:lnTo>
                  <a:lnTo>
                    <a:pt x="0" y="3663984"/>
                  </a:lnTo>
                  <a:lnTo>
                    <a:pt x="0" y="0"/>
                  </a:lnTo>
                  <a:close/>
                </a:path>
              </a:pathLst>
            </a:custGeom>
            <a:blipFill>
              <a:blip r:embed="rId5">
                <a:alphaModFix amt="60000"/>
                <a:extLst>
                  <a:ext uri="{96DAC541-7B7A-43D3-8B79-37D633B846F1}">
                    <asvg:svgBlip xmlns:asvg="http://schemas.microsoft.com/office/drawing/2016/SVG/main" r:embed="rId6"/>
                  </a:ext>
                </a:extLst>
              </a:blip>
              <a:stretch>
                <a:fillRect/>
              </a:stretch>
            </a:blipFill>
          </p:spPr>
          <p:txBody>
            <a:bodyPr/>
            <a:lstStyle/>
            <a:p>
              <a:endParaRPr lang="en-US"/>
            </a:p>
          </p:txBody>
        </p:sp>
        <p:sp>
          <p:nvSpPr>
            <p:cNvPr id="7" name="Freeform 7"/>
            <p:cNvSpPr/>
            <p:nvPr/>
          </p:nvSpPr>
          <p:spPr>
            <a:xfrm rot="7200000">
              <a:off x="2456226" y="2756123"/>
              <a:ext cx="3600165" cy="3325243"/>
            </a:xfrm>
            <a:custGeom>
              <a:avLst/>
              <a:gdLst/>
              <a:ahLst/>
              <a:cxnLst/>
              <a:rect l="l" t="t" r="r" b="b"/>
              <a:pathLst>
                <a:path w="3600165" h="3325243">
                  <a:moveTo>
                    <a:pt x="0" y="0"/>
                  </a:moveTo>
                  <a:lnTo>
                    <a:pt x="3600165" y="0"/>
                  </a:lnTo>
                  <a:lnTo>
                    <a:pt x="3600165" y="3325244"/>
                  </a:lnTo>
                  <a:lnTo>
                    <a:pt x="0" y="3325244"/>
                  </a:lnTo>
                  <a:lnTo>
                    <a:pt x="0" y="0"/>
                  </a:lnTo>
                  <a:close/>
                </a:path>
              </a:pathLst>
            </a:custGeom>
            <a:blipFill>
              <a:blip r:embed="rId7">
                <a:alphaModFix amt="60000"/>
                <a:extLst>
                  <a:ext uri="{96DAC541-7B7A-43D3-8B79-37D633B846F1}">
                    <asvg:svgBlip xmlns:asvg="http://schemas.microsoft.com/office/drawing/2016/SVG/main" r:embed="rId8"/>
                  </a:ext>
                </a:extLst>
              </a:blip>
              <a:stretch>
                <a:fillRect/>
              </a:stretch>
            </a:blipFill>
          </p:spPr>
          <p:txBody>
            <a:bodyPr/>
            <a:lstStyle/>
            <a:p>
              <a:endParaRPr lang="en-US"/>
            </a:p>
          </p:txBody>
        </p:sp>
      </p:grpSp>
      <p:sp>
        <p:nvSpPr>
          <p:cNvPr id="21" name="TextBox 21"/>
          <p:cNvSpPr txBox="1"/>
          <p:nvPr/>
        </p:nvSpPr>
        <p:spPr>
          <a:xfrm>
            <a:off x="2618174" y="3894704"/>
            <a:ext cx="2461624" cy="698906"/>
          </a:xfrm>
          <a:prstGeom prst="rect">
            <a:avLst/>
          </a:prstGeom>
        </p:spPr>
        <p:txBody>
          <a:bodyPr lIns="0" tIns="0" rIns="0" bIns="0" rtlCol="0" anchor="t">
            <a:spAutoFit/>
          </a:bodyPr>
          <a:lstStyle/>
          <a:p>
            <a:pPr algn="ctr">
              <a:lnSpc>
                <a:spcPts val="5508"/>
              </a:lnSpc>
            </a:pPr>
            <a:r>
              <a:rPr lang="en-US" sz="4269" b="1" spc="123">
                <a:solidFill>
                  <a:srgbClr val="042B60"/>
                </a:solidFill>
                <a:latin typeface="Now Medium"/>
                <a:ea typeface="Now Medium"/>
                <a:cs typeface="Now Medium"/>
                <a:sym typeface="Now Medium"/>
              </a:rPr>
              <a:t>&lt;2.0</a:t>
            </a:r>
          </a:p>
        </p:txBody>
      </p:sp>
      <p:grpSp>
        <p:nvGrpSpPr>
          <p:cNvPr id="32" name="Group 31">
            <a:extLst>
              <a:ext uri="{FF2B5EF4-FFF2-40B4-BE49-F238E27FC236}">
                <a16:creationId xmlns:a16="http://schemas.microsoft.com/office/drawing/2014/main" id="{78009DC9-DC1C-F467-64DB-9DF550F7FED1}"/>
              </a:ext>
            </a:extLst>
          </p:cNvPr>
          <p:cNvGrpSpPr/>
          <p:nvPr/>
        </p:nvGrpSpPr>
        <p:grpSpPr>
          <a:xfrm>
            <a:off x="7323285" y="2340588"/>
            <a:ext cx="4029545" cy="3831036"/>
            <a:chOff x="7323285" y="2340588"/>
            <a:chExt cx="4029545" cy="3831036"/>
          </a:xfrm>
        </p:grpSpPr>
        <p:sp>
          <p:nvSpPr>
            <p:cNvPr id="13" name="Freeform 13"/>
            <p:cNvSpPr/>
            <p:nvPr/>
          </p:nvSpPr>
          <p:spPr>
            <a:xfrm>
              <a:off x="7323285" y="2340588"/>
              <a:ext cx="3723955" cy="3439580"/>
            </a:xfrm>
            <a:custGeom>
              <a:avLst/>
              <a:gdLst/>
              <a:ahLst/>
              <a:cxnLst/>
              <a:rect l="l" t="t" r="r" b="b"/>
              <a:pathLst>
                <a:path w="3723955" h="3439580">
                  <a:moveTo>
                    <a:pt x="0" y="0"/>
                  </a:moveTo>
                  <a:lnTo>
                    <a:pt x="3723955" y="0"/>
                  </a:lnTo>
                  <a:lnTo>
                    <a:pt x="3723955" y="3439580"/>
                  </a:lnTo>
                  <a:lnTo>
                    <a:pt x="0" y="3439580"/>
                  </a:lnTo>
                  <a:lnTo>
                    <a:pt x="0" y="0"/>
                  </a:lnTo>
                  <a:close/>
                </a:path>
              </a:pathLst>
            </a:custGeom>
            <a:blipFill>
              <a:blip r:embed="rId9">
                <a:alphaModFix amt="85000"/>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14" name="Freeform 14"/>
            <p:cNvSpPr/>
            <p:nvPr/>
          </p:nvSpPr>
          <p:spPr>
            <a:xfrm rot="7200000">
              <a:off x="7831062" y="2649857"/>
              <a:ext cx="3661573" cy="3381962"/>
            </a:xfrm>
            <a:custGeom>
              <a:avLst/>
              <a:gdLst/>
              <a:ahLst/>
              <a:cxnLst/>
              <a:rect l="l" t="t" r="r" b="b"/>
              <a:pathLst>
                <a:path w="3661573" h="3381962">
                  <a:moveTo>
                    <a:pt x="0" y="0"/>
                  </a:moveTo>
                  <a:lnTo>
                    <a:pt x="3661573" y="0"/>
                  </a:lnTo>
                  <a:lnTo>
                    <a:pt x="3661573" y="3381962"/>
                  </a:lnTo>
                  <a:lnTo>
                    <a:pt x="0" y="3381962"/>
                  </a:lnTo>
                  <a:lnTo>
                    <a:pt x="0" y="0"/>
                  </a:lnTo>
                  <a:close/>
                </a:path>
              </a:pathLst>
            </a:custGeom>
            <a:blipFill>
              <a:blip r:embed="rId11">
                <a:alphaModFix amt="60000"/>
                <a:extLst>
                  <a:ext uri="{96DAC541-7B7A-43D3-8B79-37D633B846F1}">
                    <asvg:svgBlip xmlns:asvg="http://schemas.microsoft.com/office/drawing/2016/SVG/main" r:embed="rId12"/>
                  </a:ext>
                </a:extLst>
              </a:blip>
              <a:stretch>
                <a:fillRect/>
              </a:stretch>
            </a:blipFill>
          </p:spPr>
          <p:txBody>
            <a:bodyPr/>
            <a:lstStyle/>
            <a:p>
              <a:endParaRPr lang="en-US"/>
            </a:p>
          </p:txBody>
        </p:sp>
      </p:grpSp>
      <p:sp>
        <p:nvSpPr>
          <p:cNvPr id="22" name="TextBox 22"/>
          <p:cNvSpPr txBox="1"/>
          <p:nvPr/>
        </p:nvSpPr>
        <p:spPr>
          <a:xfrm>
            <a:off x="8132406" y="3778639"/>
            <a:ext cx="2461624" cy="698859"/>
          </a:xfrm>
          <a:prstGeom prst="rect">
            <a:avLst/>
          </a:prstGeom>
        </p:spPr>
        <p:txBody>
          <a:bodyPr lIns="0" tIns="0" rIns="0" bIns="0" rtlCol="0" anchor="t">
            <a:spAutoFit/>
          </a:bodyPr>
          <a:lstStyle/>
          <a:p>
            <a:pPr algn="ctr">
              <a:lnSpc>
                <a:spcPts val="5513"/>
              </a:lnSpc>
            </a:pPr>
            <a:r>
              <a:rPr lang="en-US" sz="4274" b="1" spc="123">
                <a:solidFill>
                  <a:srgbClr val="042B60"/>
                </a:solidFill>
                <a:latin typeface="Now Medium"/>
                <a:ea typeface="Now Medium"/>
                <a:cs typeface="Now Medium"/>
                <a:sym typeface="Now Medium"/>
              </a:rPr>
              <a:t>2.0 - 2.2</a:t>
            </a:r>
          </a:p>
        </p:txBody>
      </p:sp>
      <p:grpSp>
        <p:nvGrpSpPr>
          <p:cNvPr id="31" name="Group 30">
            <a:extLst>
              <a:ext uri="{FF2B5EF4-FFF2-40B4-BE49-F238E27FC236}">
                <a16:creationId xmlns:a16="http://schemas.microsoft.com/office/drawing/2014/main" id="{98F0D4DF-E9E8-50E2-BB00-CB32D3026E9A}"/>
              </a:ext>
            </a:extLst>
          </p:cNvPr>
          <p:cNvGrpSpPr/>
          <p:nvPr/>
        </p:nvGrpSpPr>
        <p:grpSpPr>
          <a:xfrm>
            <a:off x="12878276" y="2336358"/>
            <a:ext cx="3921559" cy="3790917"/>
            <a:chOff x="12878276" y="2336358"/>
            <a:chExt cx="3921559" cy="3790917"/>
          </a:xfrm>
        </p:grpSpPr>
        <p:sp>
          <p:nvSpPr>
            <p:cNvPr id="11" name="Freeform 11"/>
            <p:cNvSpPr/>
            <p:nvPr/>
          </p:nvSpPr>
          <p:spPr>
            <a:xfrm rot="7691876">
              <a:off x="13170251" y="2497690"/>
              <a:ext cx="3773670" cy="3485499"/>
            </a:xfrm>
            <a:custGeom>
              <a:avLst/>
              <a:gdLst/>
              <a:ahLst/>
              <a:cxnLst/>
              <a:rect l="l" t="t" r="r" b="b"/>
              <a:pathLst>
                <a:path w="3773670" h="3485499">
                  <a:moveTo>
                    <a:pt x="0" y="0"/>
                  </a:moveTo>
                  <a:lnTo>
                    <a:pt x="3773670" y="0"/>
                  </a:lnTo>
                  <a:lnTo>
                    <a:pt x="3773670" y="3485499"/>
                  </a:lnTo>
                  <a:lnTo>
                    <a:pt x="0" y="3485499"/>
                  </a:lnTo>
                  <a:lnTo>
                    <a:pt x="0" y="0"/>
                  </a:lnTo>
                  <a:close/>
                </a:path>
              </a:pathLst>
            </a:custGeom>
            <a:blipFill>
              <a:blip r:embed="rId13">
                <a:alphaModFix amt="60000"/>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2" name="Freeform 12"/>
            <p:cNvSpPr/>
            <p:nvPr/>
          </p:nvSpPr>
          <p:spPr>
            <a:xfrm rot="7200000">
              <a:off x="12739636" y="2474998"/>
              <a:ext cx="3631046" cy="3353766"/>
            </a:xfrm>
            <a:custGeom>
              <a:avLst/>
              <a:gdLst/>
              <a:ahLst/>
              <a:cxnLst/>
              <a:rect l="l" t="t" r="r" b="b"/>
              <a:pathLst>
                <a:path w="3631046" h="3353766">
                  <a:moveTo>
                    <a:pt x="0" y="0"/>
                  </a:moveTo>
                  <a:lnTo>
                    <a:pt x="3631045" y="0"/>
                  </a:lnTo>
                  <a:lnTo>
                    <a:pt x="3631045" y="3353765"/>
                  </a:lnTo>
                  <a:lnTo>
                    <a:pt x="0" y="3353765"/>
                  </a:lnTo>
                  <a:lnTo>
                    <a:pt x="0" y="0"/>
                  </a:lnTo>
                  <a:close/>
                </a:path>
              </a:pathLst>
            </a:custGeom>
            <a:blipFill>
              <a:blip r:embed="rId15">
                <a:alphaModFix amt="60000"/>
                <a:extLst>
                  <a:ext uri="{96DAC541-7B7A-43D3-8B79-37D633B846F1}">
                    <asvg:svgBlip xmlns:asvg="http://schemas.microsoft.com/office/drawing/2016/SVG/main" r:embed="rId16"/>
                  </a:ext>
                </a:extLst>
              </a:blip>
              <a:stretch>
                <a:fillRect/>
              </a:stretch>
            </a:blipFill>
          </p:spPr>
          <p:txBody>
            <a:bodyPr/>
            <a:lstStyle/>
            <a:p>
              <a:endParaRPr lang="en-US"/>
            </a:p>
          </p:txBody>
        </p:sp>
      </p:grpSp>
      <p:sp>
        <p:nvSpPr>
          <p:cNvPr id="23" name="TextBox 23"/>
          <p:cNvSpPr txBox="1"/>
          <p:nvPr/>
        </p:nvSpPr>
        <p:spPr>
          <a:xfrm>
            <a:off x="13706110" y="3687136"/>
            <a:ext cx="2461624" cy="698859"/>
          </a:xfrm>
          <a:prstGeom prst="rect">
            <a:avLst/>
          </a:prstGeom>
        </p:spPr>
        <p:txBody>
          <a:bodyPr lIns="0" tIns="0" rIns="0" bIns="0" rtlCol="0" anchor="t">
            <a:spAutoFit/>
          </a:bodyPr>
          <a:lstStyle/>
          <a:p>
            <a:pPr algn="ctr">
              <a:lnSpc>
                <a:spcPts val="5513"/>
              </a:lnSpc>
            </a:pPr>
            <a:r>
              <a:rPr lang="en-US" sz="4274" b="1" spc="123">
                <a:solidFill>
                  <a:srgbClr val="042B60"/>
                </a:solidFill>
                <a:latin typeface="Now Medium"/>
                <a:ea typeface="Now Medium"/>
                <a:cs typeface="Now Medium"/>
                <a:sym typeface="Now Medium"/>
              </a:rPr>
              <a:t>2.0 </a:t>
            </a:r>
            <a:r>
              <a:rPr lang="en-US" sz="4274" b="1" u="sng" spc="123">
                <a:solidFill>
                  <a:srgbClr val="042B60"/>
                </a:solidFill>
                <a:latin typeface="Now Medium"/>
                <a:ea typeface="Now Medium"/>
                <a:cs typeface="Now Medium"/>
                <a:sym typeface="Now Medium"/>
              </a:rPr>
              <a:t>&gt;</a:t>
            </a:r>
          </a:p>
        </p:txBody>
      </p:sp>
      <p:sp>
        <p:nvSpPr>
          <p:cNvPr id="24" name="TextBox 24"/>
          <p:cNvSpPr txBox="1"/>
          <p:nvPr/>
        </p:nvSpPr>
        <p:spPr>
          <a:xfrm>
            <a:off x="7764535" y="8412337"/>
            <a:ext cx="4867285" cy="1398946"/>
          </a:xfrm>
          <a:prstGeom prst="rect">
            <a:avLst/>
          </a:prstGeom>
        </p:spPr>
        <p:txBody>
          <a:bodyPr wrap="square" lIns="0" tIns="0" rIns="0" bIns="0" rtlCol="0" anchor="t">
            <a:spAutoFit/>
          </a:bodyPr>
          <a:lstStyle/>
          <a:p>
            <a:pPr algn="l">
              <a:lnSpc>
                <a:spcPts val="5513"/>
              </a:lnSpc>
            </a:pPr>
            <a:r>
              <a:rPr lang="en-US" sz="3600" b="1" spc="123">
                <a:solidFill>
                  <a:srgbClr val="008037"/>
                </a:solidFill>
                <a:latin typeface="Now Medium"/>
                <a:ea typeface="Now Medium"/>
                <a:cs typeface="Now Medium"/>
                <a:sym typeface="Now Medium"/>
              </a:rPr>
              <a:t>Eligible for Financial Aid</a:t>
            </a:r>
          </a:p>
        </p:txBody>
      </p:sp>
      <p:sp>
        <p:nvSpPr>
          <p:cNvPr id="25" name="TextBox 25"/>
          <p:cNvSpPr txBox="1"/>
          <p:nvPr/>
        </p:nvSpPr>
        <p:spPr>
          <a:xfrm>
            <a:off x="793822" y="971550"/>
            <a:ext cx="14747212" cy="861125"/>
          </a:xfrm>
          <a:prstGeom prst="rect">
            <a:avLst/>
          </a:prstGeom>
        </p:spPr>
        <p:txBody>
          <a:bodyPr lIns="0" tIns="0" rIns="0" bIns="0" rtlCol="0" anchor="t">
            <a:spAutoFit/>
          </a:bodyPr>
          <a:lstStyle/>
          <a:p>
            <a:pPr algn="l">
              <a:lnSpc>
                <a:spcPts val="6818"/>
              </a:lnSpc>
            </a:pPr>
            <a:r>
              <a:rPr lang="en-US" sz="5286" b="1" spc="153">
                <a:solidFill>
                  <a:srgbClr val="042B60"/>
                </a:solidFill>
                <a:latin typeface="Now Medium"/>
                <a:ea typeface="Now Medium"/>
                <a:cs typeface="Now Medium"/>
                <a:sym typeface="Now Medium"/>
              </a:rPr>
              <a:t>ACADEMIC STANDING</a:t>
            </a:r>
          </a:p>
        </p:txBody>
      </p:sp>
      <p:sp>
        <p:nvSpPr>
          <p:cNvPr id="26" name="TextBox 26"/>
          <p:cNvSpPr txBox="1"/>
          <p:nvPr/>
        </p:nvSpPr>
        <p:spPr>
          <a:xfrm>
            <a:off x="1696295" y="6591300"/>
            <a:ext cx="4614315" cy="1141095"/>
          </a:xfrm>
          <a:prstGeom prst="rect">
            <a:avLst/>
          </a:prstGeom>
        </p:spPr>
        <p:txBody>
          <a:bodyPr lIns="0" tIns="0" rIns="0" bIns="0" rtlCol="0" anchor="t">
            <a:spAutoFit/>
          </a:bodyPr>
          <a:lstStyle/>
          <a:p>
            <a:pPr algn="ctr">
              <a:lnSpc>
                <a:spcPts val="4515"/>
              </a:lnSpc>
            </a:pPr>
            <a:r>
              <a:rPr lang="en-US" sz="3500" spc="101">
                <a:solidFill>
                  <a:srgbClr val="042B60"/>
                </a:solidFill>
                <a:latin typeface="Now"/>
                <a:ea typeface="Now"/>
                <a:cs typeface="Now"/>
                <a:sym typeface="Now"/>
              </a:rPr>
              <a:t>Academic</a:t>
            </a:r>
          </a:p>
          <a:p>
            <a:pPr algn="ctr">
              <a:lnSpc>
                <a:spcPts val="4515"/>
              </a:lnSpc>
            </a:pPr>
            <a:r>
              <a:rPr lang="en-US" sz="3500" spc="101">
                <a:solidFill>
                  <a:srgbClr val="042B60"/>
                </a:solidFill>
                <a:latin typeface="Now"/>
                <a:ea typeface="Now"/>
                <a:cs typeface="Now"/>
                <a:sym typeface="Now"/>
              </a:rPr>
              <a:t>Probation</a:t>
            </a:r>
          </a:p>
        </p:txBody>
      </p:sp>
      <p:sp>
        <p:nvSpPr>
          <p:cNvPr id="27" name="TextBox 27"/>
          <p:cNvSpPr txBox="1"/>
          <p:nvPr/>
        </p:nvSpPr>
        <p:spPr>
          <a:xfrm>
            <a:off x="1210931" y="8440231"/>
            <a:ext cx="4638879" cy="1372812"/>
          </a:xfrm>
          <a:prstGeom prst="rect">
            <a:avLst/>
          </a:prstGeom>
        </p:spPr>
        <p:txBody>
          <a:bodyPr wrap="square" lIns="0" tIns="0" rIns="0" bIns="0" rtlCol="0" anchor="t">
            <a:spAutoFit/>
          </a:bodyPr>
          <a:lstStyle/>
          <a:p>
            <a:pPr algn="l">
              <a:lnSpc>
                <a:spcPts val="5513"/>
              </a:lnSpc>
            </a:pPr>
            <a:r>
              <a:rPr lang="en-US" sz="3600" b="1" spc="123">
                <a:solidFill>
                  <a:srgbClr val="004AAD"/>
                </a:solidFill>
                <a:latin typeface="Now Medium"/>
                <a:ea typeface="Now Medium"/>
                <a:cs typeface="Now Medium"/>
                <a:sym typeface="Now Medium"/>
              </a:rPr>
              <a:t>Ineligible for Financial Aid</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5849811" y="4060378"/>
            <a:ext cx="1596676" cy="183005"/>
          </a:xfrm>
          <a:custGeom>
            <a:avLst/>
            <a:gdLst/>
            <a:ahLst/>
            <a:cxnLst/>
            <a:rect l="l" t="t" r="r" b="b"/>
            <a:pathLst>
              <a:path w="1596676" h="183005">
                <a:moveTo>
                  <a:pt x="0" y="0"/>
                </a:moveTo>
                <a:lnTo>
                  <a:pt x="1596676" y="0"/>
                </a:lnTo>
                <a:lnTo>
                  <a:pt x="1596676" y="183005"/>
                </a:lnTo>
                <a:lnTo>
                  <a:pt x="0" y="183005"/>
                </a:lnTo>
                <a:lnTo>
                  <a:pt x="0" y="0"/>
                </a:lnTo>
                <a:close/>
              </a:path>
            </a:pathLst>
          </a:custGeom>
          <a:blipFill>
            <a:blip r:embed="rId3">
              <a:extLst>
                <a:ext uri="{96DAC541-7B7A-43D3-8B79-37D633B846F1}">
                  <asvg:svgBlip xmlns:asvg="http://schemas.microsoft.com/office/drawing/2016/SVG/main" r:embed="rId4"/>
                </a:ext>
              </a:extLst>
            </a:blip>
            <a:stretch>
              <a:fillRect l="-21536" r="-315096"/>
            </a:stretch>
          </a:blipFill>
        </p:spPr>
        <p:txBody>
          <a:bodyPr/>
          <a:lstStyle/>
          <a:p>
            <a:endParaRPr lang="en-US"/>
          </a:p>
        </p:txBody>
      </p:sp>
      <p:grpSp>
        <p:nvGrpSpPr>
          <p:cNvPr id="3" name="Group 3"/>
          <p:cNvGrpSpPr/>
          <p:nvPr/>
        </p:nvGrpSpPr>
        <p:grpSpPr>
          <a:xfrm>
            <a:off x="937109" y="4385995"/>
            <a:ext cx="6171383" cy="5453183"/>
            <a:chOff x="0" y="0"/>
            <a:chExt cx="1625385" cy="1436229"/>
          </a:xfrm>
        </p:grpSpPr>
        <p:sp>
          <p:nvSpPr>
            <p:cNvPr id="4" name="Freeform 4"/>
            <p:cNvSpPr/>
            <p:nvPr/>
          </p:nvSpPr>
          <p:spPr>
            <a:xfrm>
              <a:off x="0" y="0"/>
              <a:ext cx="1625385" cy="1436229"/>
            </a:xfrm>
            <a:custGeom>
              <a:avLst/>
              <a:gdLst/>
              <a:ahLst/>
              <a:cxnLst/>
              <a:rect l="l" t="t" r="r" b="b"/>
              <a:pathLst>
                <a:path w="1625385" h="1436229">
                  <a:moveTo>
                    <a:pt x="0" y="0"/>
                  </a:moveTo>
                  <a:lnTo>
                    <a:pt x="1625385" y="0"/>
                  </a:lnTo>
                  <a:lnTo>
                    <a:pt x="1625385" y="1436229"/>
                  </a:lnTo>
                  <a:lnTo>
                    <a:pt x="0" y="1436229"/>
                  </a:lnTo>
                  <a:close/>
                </a:path>
              </a:pathLst>
            </a:custGeom>
            <a:solidFill>
              <a:srgbClr val="000000">
                <a:alpha val="8627"/>
              </a:srgbClr>
            </a:solidFill>
          </p:spPr>
          <p:txBody>
            <a:bodyPr/>
            <a:lstStyle/>
            <a:p>
              <a:endParaRPr lang="en-US"/>
            </a:p>
          </p:txBody>
        </p:sp>
        <p:sp>
          <p:nvSpPr>
            <p:cNvPr id="5" name="TextBox 5"/>
            <p:cNvSpPr txBox="1"/>
            <p:nvPr/>
          </p:nvSpPr>
          <p:spPr>
            <a:xfrm>
              <a:off x="0" y="-38100"/>
              <a:ext cx="1625385" cy="1474329"/>
            </a:xfrm>
            <a:prstGeom prst="rect">
              <a:avLst/>
            </a:prstGeom>
          </p:spPr>
          <p:txBody>
            <a:bodyPr lIns="50800" tIns="50800" rIns="50800" bIns="50800" rtlCol="0" anchor="ctr"/>
            <a:lstStyle/>
            <a:p>
              <a:pPr algn="ctr">
                <a:lnSpc>
                  <a:spcPts val="2659"/>
                </a:lnSpc>
                <a:spcBef>
                  <a:spcPct val="0"/>
                </a:spcBef>
              </a:pPr>
              <a:endParaRPr/>
            </a:p>
          </p:txBody>
        </p:sp>
      </p:grpSp>
      <p:sp>
        <p:nvSpPr>
          <p:cNvPr id="6" name="Freeform 6"/>
          <p:cNvSpPr/>
          <p:nvPr/>
        </p:nvSpPr>
        <p:spPr>
          <a:xfrm>
            <a:off x="1696295" y="2586753"/>
            <a:ext cx="3966911" cy="3663984"/>
          </a:xfrm>
          <a:custGeom>
            <a:avLst/>
            <a:gdLst/>
            <a:ahLst/>
            <a:cxnLst/>
            <a:rect l="l" t="t" r="r" b="b"/>
            <a:pathLst>
              <a:path w="3966911" h="3663984">
                <a:moveTo>
                  <a:pt x="0" y="0"/>
                </a:moveTo>
                <a:lnTo>
                  <a:pt x="3966912" y="0"/>
                </a:lnTo>
                <a:lnTo>
                  <a:pt x="3966912" y="3663984"/>
                </a:lnTo>
                <a:lnTo>
                  <a:pt x="0" y="3663984"/>
                </a:lnTo>
                <a:lnTo>
                  <a:pt x="0" y="0"/>
                </a:lnTo>
                <a:close/>
              </a:path>
            </a:pathLst>
          </a:custGeom>
          <a:blipFill>
            <a:blip r:embed="rId5">
              <a:alphaModFix amt="60000"/>
              <a:extLst>
                <a:ext uri="{96DAC541-7B7A-43D3-8B79-37D633B846F1}">
                  <asvg:svgBlip xmlns:asvg="http://schemas.microsoft.com/office/drawing/2016/SVG/main" r:embed="rId6"/>
                </a:ext>
              </a:extLst>
            </a:blip>
            <a:stretch>
              <a:fillRect/>
            </a:stretch>
          </a:blipFill>
        </p:spPr>
        <p:txBody>
          <a:bodyPr/>
          <a:lstStyle/>
          <a:p>
            <a:endParaRPr lang="en-US"/>
          </a:p>
        </p:txBody>
      </p:sp>
      <p:sp>
        <p:nvSpPr>
          <p:cNvPr id="7" name="Freeform 7"/>
          <p:cNvSpPr/>
          <p:nvPr/>
        </p:nvSpPr>
        <p:spPr>
          <a:xfrm rot="7200000">
            <a:off x="2456226" y="2756123"/>
            <a:ext cx="3600165" cy="3325243"/>
          </a:xfrm>
          <a:custGeom>
            <a:avLst/>
            <a:gdLst/>
            <a:ahLst/>
            <a:cxnLst/>
            <a:rect l="l" t="t" r="r" b="b"/>
            <a:pathLst>
              <a:path w="3600165" h="3325243">
                <a:moveTo>
                  <a:pt x="0" y="0"/>
                </a:moveTo>
                <a:lnTo>
                  <a:pt x="3600165" y="0"/>
                </a:lnTo>
                <a:lnTo>
                  <a:pt x="3600165" y="3325244"/>
                </a:lnTo>
                <a:lnTo>
                  <a:pt x="0" y="3325244"/>
                </a:lnTo>
                <a:lnTo>
                  <a:pt x="0" y="0"/>
                </a:lnTo>
                <a:close/>
              </a:path>
            </a:pathLst>
          </a:custGeom>
          <a:blipFill>
            <a:blip r:embed="rId7">
              <a:alphaModFix amt="60000"/>
              <a:extLst>
                <a:ext uri="{96DAC541-7B7A-43D3-8B79-37D633B846F1}">
                  <asvg:svgBlip xmlns:asvg="http://schemas.microsoft.com/office/drawing/2016/SVG/main" r:embed="rId8"/>
                </a:ext>
              </a:extLst>
            </a:blip>
            <a:stretch>
              <a:fillRect/>
            </a:stretch>
          </a:blipFill>
        </p:spPr>
        <p:txBody>
          <a:bodyPr/>
          <a:lstStyle/>
          <a:p>
            <a:endParaRPr lang="en-US"/>
          </a:p>
        </p:txBody>
      </p:sp>
      <p:sp>
        <p:nvSpPr>
          <p:cNvPr id="8" name="TextBox 8"/>
          <p:cNvSpPr txBox="1"/>
          <p:nvPr/>
        </p:nvSpPr>
        <p:spPr>
          <a:xfrm>
            <a:off x="2618174" y="3894704"/>
            <a:ext cx="2461624" cy="698906"/>
          </a:xfrm>
          <a:prstGeom prst="rect">
            <a:avLst/>
          </a:prstGeom>
        </p:spPr>
        <p:txBody>
          <a:bodyPr lIns="0" tIns="0" rIns="0" bIns="0" rtlCol="0" anchor="t">
            <a:spAutoFit/>
          </a:bodyPr>
          <a:lstStyle/>
          <a:p>
            <a:pPr algn="ctr">
              <a:lnSpc>
                <a:spcPts val="5508"/>
              </a:lnSpc>
            </a:pPr>
            <a:r>
              <a:rPr lang="en-US" sz="4269" b="1" spc="123">
                <a:solidFill>
                  <a:srgbClr val="042B60"/>
                </a:solidFill>
                <a:latin typeface="Now Medium"/>
                <a:ea typeface="Now Medium"/>
                <a:cs typeface="Now Medium"/>
                <a:sym typeface="Now Medium"/>
              </a:rPr>
              <a:t>&lt;2.0</a:t>
            </a:r>
          </a:p>
        </p:txBody>
      </p:sp>
      <p:sp>
        <p:nvSpPr>
          <p:cNvPr id="9" name="TextBox 9"/>
          <p:cNvSpPr txBox="1"/>
          <p:nvPr/>
        </p:nvSpPr>
        <p:spPr>
          <a:xfrm>
            <a:off x="793822" y="971550"/>
            <a:ext cx="14747212" cy="861125"/>
          </a:xfrm>
          <a:prstGeom prst="rect">
            <a:avLst/>
          </a:prstGeom>
        </p:spPr>
        <p:txBody>
          <a:bodyPr lIns="0" tIns="0" rIns="0" bIns="0" rtlCol="0" anchor="t">
            <a:spAutoFit/>
          </a:bodyPr>
          <a:lstStyle/>
          <a:p>
            <a:pPr algn="l">
              <a:lnSpc>
                <a:spcPts val="6818"/>
              </a:lnSpc>
            </a:pPr>
            <a:r>
              <a:rPr lang="en-US" sz="5286" b="1" spc="153">
                <a:solidFill>
                  <a:srgbClr val="042B60"/>
                </a:solidFill>
                <a:latin typeface="Now Medium"/>
                <a:ea typeface="Now Medium"/>
                <a:cs typeface="Now Medium"/>
                <a:sym typeface="Now Medium"/>
              </a:rPr>
              <a:t>ACADEMIC STANDING</a:t>
            </a:r>
          </a:p>
        </p:txBody>
      </p:sp>
      <p:sp>
        <p:nvSpPr>
          <p:cNvPr id="12" name="Freeform 12"/>
          <p:cNvSpPr/>
          <p:nvPr/>
        </p:nvSpPr>
        <p:spPr>
          <a:xfrm>
            <a:off x="6928821" y="4050853"/>
            <a:ext cx="1596676" cy="183005"/>
          </a:xfrm>
          <a:custGeom>
            <a:avLst/>
            <a:gdLst/>
            <a:ahLst/>
            <a:cxnLst/>
            <a:rect l="l" t="t" r="r" b="b"/>
            <a:pathLst>
              <a:path w="1596676" h="183005">
                <a:moveTo>
                  <a:pt x="0" y="0"/>
                </a:moveTo>
                <a:lnTo>
                  <a:pt x="1596676" y="0"/>
                </a:lnTo>
                <a:lnTo>
                  <a:pt x="1596676" y="183005"/>
                </a:lnTo>
                <a:lnTo>
                  <a:pt x="0" y="183005"/>
                </a:lnTo>
                <a:lnTo>
                  <a:pt x="0" y="0"/>
                </a:lnTo>
                <a:close/>
              </a:path>
            </a:pathLst>
          </a:custGeom>
          <a:blipFill>
            <a:blip r:embed="rId3">
              <a:extLst>
                <a:ext uri="{96DAC541-7B7A-43D3-8B79-37D633B846F1}">
                  <asvg:svgBlip xmlns:asvg="http://schemas.microsoft.com/office/drawing/2016/SVG/main" r:embed="rId4"/>
                </a:ext>
              </a:extLst>
            </a:blip>
            <a:stretch>
              <a:fillRect l="-21536" r="-315096"/>
            </a:stretch>
          </a:blipFill>
        </p:spPr>
        <p:txBody>
          <a:bodyPr/>
          <a:lstStyle/>
          <a:p>
            <a:endParaRPr lang="en-US"/>
          </a:p>
        </p:txBody>
      </p:sp>
      <p:sp>
        <p:nvSpPr>
          <p:cNvPr id="13" name="TextBox 13"/>
          <p:cNvSpPr txBox="1"/>
          <p:nvPr/>
        </p:nvSpPr>
        <p:spPr>
          <a:xfrm>
            <a:off x="8858872" y="3486986"/>
            <a:ext cx="8578247" cy="6691598"/>
          </a:xfrm>
          <a:prstGeom prst="rect">
            <a:avLst/>
          </a:prstGeom>
        </p:spPr>
        <p:txBody>
          <a:bodyPr lIns="0" tIns="0" rIns="0" bIns="0" rtlCol="0" anchor="t">
            <a:spAutoFit/>
          </a:bodyPr>
          <a:lstStyle/>
          <a:p>
            <a:pPr algn="l">
              <a:lnSpc>
                <a:spcPts val="3999"/>
              </a:lnSpc>
            </a:pPr>
            <a:r>
              <a:rPr lang="en-US" sz="3100" b="1" spc="89">
                <a:solidFill>
                  <a:srgbClr val="042B60"/>
                </a:solidFill>
                <a:latin typeface="Now Bold"/>
                <a:ea typeface="Now Bold"/>
                <a:cs typeface="Now Bold"/>
                <a:sym typeface="Now Bold"/>
              </a:rPr>
              <a:t>The probation process:</a:t>
            </a:r>
          </a:p>
          <a:p>
            <a:pPr algn="l">
              <a:lnSpc>
                <a:spcPts val="3999"/>
              </a:lnSpc>
            </a:pPr>
            <a:endParaRPr lang="en-US" sz="3100" b="1" spc="89">
              <a:solidFill>
                <a:srgbClr val="042B60"/>
              </a:solidFill>
              <a:latin typeface="Now Bold"/>
              <a:ea typeface="Now Bold"/>
              <a:cs typeface="Now Bold"/>
              <a:sym typeface="Now Bold"/>
            </a:endParaRPr>
          </a:p>
          <a:p>
            <a:pPr marL="669298" lvl="1" indent="-334649" algn="l">
              <a:lnSpc>
                <a:spcPts val="3999"/>
              </a:lnSpc>
              <a:buFont typeface="Arial"/>
              <a:buChar char="•"/>
            </a:pPr>
            <a:r>
              <a:rPr lang="en-US" sz="3100" spc="89">
                <a:solidFill>
                  <a:srgbClr val="042B60"/>
                </a:solidFill>
                <a:latin typeface="Now"/>
                <a:ea typeface="Now"/>
                <a:cs typeface="Now"/>
                <a:sym typeface="Now"/>
              </a:rPr>
              <a:t>Complete a non-credit, asynchronous course through Canvas that reviews academic standing policies.</a:t>
            </a:r>
          </a:p>
          <a:p>
            <a:pPr marL="669298" lvl="1" indent="-334649" algn="l">
              <a:lnSpc>
                <a:spcPts val="3999"/>
              </a:lnSpc>
              <a:buFont typeface="Arial"/>
              <a:buChar char="•"/>
            </a:pPr>
            <a:r>
              <a:rPr lang="en-US" sz="3100" spc="89">
                <a:solidFill>
                  <a:srgbClr val="042B60"/>
                </a:solidFill>
                <a:latin typeface="Now"/>
                <a:ea typeface="Now"/>
                <a:cs typeface="Now"/>
                <a:sym typeface="Now"/>
              </a:rPr>
              <a:t>Attend an 1:1 advising appointment.</a:t>
            </a:r>
          </a:p>
          <a:p>
            <a:pPr marL="1338595" lvl="2" indent="-446198" algn="l">
              <a:lnSpc>
                <a:spcPts val="3999"/>
              </a:lnSpc>
              <a:buFont typeface="Arial"/>
              <a:buChar char="⚬"/>
            </a:pPr>
            <a:r>
              <a:rPr lang="en-US" sz="3100" spc="89">
                <a:solidFill>
                  <a:srgbClr val="042B60"/>
                </a:solidFill>
                <a:latin typeface="Now"/>
                <a:ea typeface="Now"/>
                <a:cs typeface="Now"/>
                <a:sym typeface="Now"/>
              </a:rPr>
              <a:t>Set goals for the current/upcoming semester.</a:t>
            </a:r>
          </a:p>
          <a:p>
            <a:pPr marL="1338595" lvl="2" indent="-446198" algn="l">
              <a:lnSpc>
                <a:spcPts val="3999"/>
              </a:lnSpc>
              <a:buFont typeface="Arial"/>
              <a:buChar char="⚬"/>
            </a:pPr>
            <a:r>
              <a:rPr lang="en-US" sz="3100" spc="89">
                <a:solidFill>
                  <a:srgbClr val="042B60"/>
                </a:solidFill>
                <a:latin typeface="Now"/>
                <a:ea typeface="Now"/>
                <a:cs typeface="Now"/>
                <a:sym typeface="Now"/>
              </a:rPr>
              <a:t>Create a plan to get your GPA back above a 2.0 (good standing).</a:t>
            </a:r>
          </a:p>
          <a:p>
            <a:pPr marL="669298" lvl="1" indent="-334649" algn="l">
              <a:lnSpc>
                <a:spcPts val="3999"/>
              </a:lnSpc>
              <a:buFont typeface="Arial"/>
              <a:buChar char="•"/>
            </a:pPr>
            <a:r>
              <a:rPr lang="en-US" sz="3100" spc="89">
                <a:solidFill>
                  <a:srgbClr val="042B60"/>
                </a:solidFill>
                <a:latin typeface="Now"/>
                <a:ea typeface="Now"/>
                <a:cs typeface="Now"/>
                <a:sym typeface="Now"/>
              </a:rPr>
              <a:t>After your GPA is above a 2.0 the probation process ends.</a:t>
            </a:r>
          </a:p>
          <a:p>
            <a:pPr algn="l">
              <a:lnSpc>
                <a:spcPts val="3999"/>
              </a:lnSpc>
            </a:pPr>
            <a:endParaRPr lang="en-US" sz="3100" spc="89">
              <a:solidFill>
                <a:srgbClr val="042B60"/>
              </a:solidFill>
              <a:latin typeface="Now"/>
              <a:ea typeface="Now"/>
              <a:cs typeface="Now"/>
              <a:sym typeface="Now"/>
            </a:endParaRPr>
          </a:p>
        </p:txBody>
      </p:sp>
      <p:sp>
        <p:nvSpPr>
          <p:cNvPr id="14" name="TextBox 14"/>
          <p:cNvSpPr txBox="1"/>
          <p:nvPr/>
        </p:nvSpPr>
        <p:spPr>
          <a:xfrm>
            <a:off x="13590820" y="640315"/>
            <a:ext cx="3846299" cy="1388201"/>
          </a:xfrm>
          <a:prstGeom prst="rect">
            <a:avLst/>
          </a:prstGeom>
        </p:spPr>
        <p:txBody>
          <a:bodyPr wrap="square" lIns="0" tIns="0" rIns="0" bIns="0" rtlCol="0" anchor="t">
            <a:spAutoFit/>
          </a:bodyPr>
          <a:lstStyle/>
          <a:p>
            <a:pPr algn="ctr">
              <a:lnSpc>
                <a:spcPts val="5513"/>
              </a:lnSpc>
            </a:pPr>
            <a:r>
              <a:rPr lang="en-US" sz="4000" b="1" i="1" spc="123">
                <a:solidFill>
                  <a:srgbClr val="004AAD"/>
                </a:solidFill>
                <a:latin typeface="Arial" panose="020B0604020202020204" pitchFamily="34" charset="0"/>
                <a:ea typeface="Now Medium"/>
                <a:cs typeface="Arial" panose="020B0604020202020204" pitchFamily="34" charset="0"/>
                <a:sym typeface="Now Medium"/>
              </a:rPr>
              <a:t>Fight the urge to hide</a:t>
            </a:r>
          </a:p>
        </p:txBody>
      </p:sp>
      <p:sp>
        <p:nvSpPr>
          <p:cNvPr id="15" name="TextBox 26">
            <a:extLst>
              <a:ext uri="{FF2B5EF4-FFF2-40B4-BE49-F238E27FC236}">
                <a16:creationId xmlns:a16="http://schemas.microsoft.com/office/drawing/2014/main" id="{0775C9F2-FB14-15D3-1D2E-1455F9A1DFFB}"/>
              </a:ext>
            </a:extLst>
          </p:cNvPr>
          <p:cNvSpPr txBox="1"/>
          <p:nvPr/>
        </p:nvSpPr>
        <p:spPr>
          <a:xfrm>
            <a:off x="1696295" y="6591300"/>
            <a:ext cx="4614315" cy="1141095"/>
          </a:xfrm>
          <a:prstGeom prst="rect">
            <a:avLst/>
          </a:prstGeom>
        </p:spPr>
        <p:txBody>
          <a:bodyPr lIns="0" tIns="0" rIns="0" bIns="0" rtlCol="0" anchor="t">
            <a:spAutoFit/>
          </a:bodyPr>
          <a:lstStyle/>
          <a:p>
            <a:pPr algn="ctr">
              <a:lnSpc>
                <a:spcPts val="4515"/>
              </a:lnSpc>
            </a:pPr>
            <a:r>
              <a:rPr lang="en-US" sz="3500" spc="101">
                <a:solidFill>
                  <a:srgbClr val="042B60"/>
                </a:solidFill>
                <a:latin typeface="Now"/>
                <a:ea typeface="Now"/>
                <a:cs typeface="Now"/>
                <a:sym typeface="Now"/>
              </a:rPr>
              <a:t>Academic</a:t>
            </a:r>
          </a:p>
          <a:p>
            <a:pPr algn="ctr">
              <a:lnSpc>
                <a:spcPts val="4515"/>
              </a:lnSpc>
            </a:pPr>
            <a:r>
              <a:rPr lang="en-US" sz="3500" spc="101">
                <a:solidFill>
                  <a:srgbClr val="042B60"/>
                </a:solidFill>
                <a:latin typeface="Now"/>
                <a:ea typeface="Now"/>
                <a:cs typeface="Now"/>
                <a:sym typeface="Now"/>
              </a:rPr>
              <a:t>Probation</a:t>
            </a:r>
          </a:p>
        </p:txBody>
      </p:sp>
      <p:sp>
        <p:nvSpPr>
          <p:cNvPr id="16" name="TextBox 27">
            <a:extLst>
              <a:ext uri="{FF2B5EF4-FFF2-40B4-BE49-F238E27FC236}">
                <a16:creationId xmlns:a16="http://schemas.microsoft.com/office/drawing/2014/main" id="{2C39D677-C62A-2B8F-5454-01B8ABACEAB3}"/>
              </a:ext>
            </a:extLst>
          </p:cNvPr>
          <p:cNvSpPr txBox="1"/>
          <p:nvPr/>
        </p:nvSpPr>
        <p:spPr>
          <a:xfrm>
            <a:off x="1210931" y="8440231"/>
            <a:ext cx="4638879" cy="1372812"/>
          </a:xfrm>
          <a:prstGeom prst="rect">
            <a:avLst/>
          </a:prstGeom>
        </p:spPr>
        <p:txBody>
          <a:bodyPr wrap="square" lIns="0" tIns="0" rIns="0" bIns="0" rtlCol="0" anchor="t">
            <a:spAutoFit/>
          </a:bodyPr>
          <a:lstStyle/>
          <a:p>
            <a:pPr algn="l">
              <a:lnSpc>
                <a:spcPts val="5513"/>
              </a:lnSpc>
            </a:pPr>
            <a:r>
              <a:rPr lang="en-US" sz="3600" b="1" spc="123">
                <a:solidFill>
                  <a:srgbClr val="004AAD"/>
                </a:solidFill>
                <a:latin typeface="Now Medium"/>
                <a:ea typeface="Now Medium"/>
                <a:cs typeface="Now Medium"/>
                <a:sym typeface="Now Medium"/>
              </a:rPr>
              <a:t>Ineligible for Financial Aid</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5000"/>
                                  </p:stCondLst>
                                  <p:childTnLst>
                                    <p:set>
                                      <p:cBhvr>
                                        <p:cTn id="6" dur="1" fill="hold">
                                          <p:stCondLst>
                                            <p:cond delay="0"/>
                                          </p:stCondLst>
                                        </p:cTn>
                                        <p:tgtEl>
                                          <p:spTgt spid="14"/>
                                        </p:tgtEl>
                                        <p:attrNameLst>
                                          <p:attrName>style.visibility</p:attrName>
                                        </p:attrNameLst>
                                      </p:cBhvr>
                                      <p:to>
                                        <p:strVal val="visible"/>
                                      </p:to>
                                    </p:set>
                                    <p:animEffect transition="in" filter="dissolv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3794528" y="3728402"/>
            <a:ext cx="10698944" cy="2734945"/>
          </a:xfrm>
          <a:prstGeom prst="rect">
            <a:avLst/>
          </a:prstGeom>
        </p:spPr>
        <p:txBody>
          <a:bodyPr lIns="0" tIns="0" rIns="0" bIns="0" rtlCol="0" anchor="t">
            <a:spAutoFit/>
          </a:bodyPr>
          <a:lstStyle/>
          <a:p>
            <a:pPr algn="ctr">
              <a:lnSpc>
                <a:spcPts val="7279"/>
              </a:lnSpc>
            </a:pPr>
            <a:r>
              <a:rPr lang="en-US" sz="5199" b="1">
                <a:solidFill>
                  <a:srgbClr val="042B60"/>
                </a:solidFill>
                <a:latin typeface="Canva Sans Bold"/>
                <a:ea typeface="Canva Sans Bold"/>
                <a:cs typeface="Canva Sans Bold"/>
                <a:sym typeface="Canva Sans Bold"/>
              </a:rPr>
              <a:t>Sharing your grades and GPA will be a common practice as a college student</a:t>
            </a:r>
          </a:p>
        </p:txBody>
      </p:sp>
    </p:spTree>
  </p:cSld>
  <p:clrMapOvr>
    <a:masterClrMapping/>
  </p:clrMapOvr>
  <p:transition spd="med">
    <p:pull/>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6535196" y="3194685"/>
            <a:ext cx="10508298" cy="3022092"/>
          </a:xfrm>
          <a:prstGeom prst="rect">
            <a:avLst/>
          </a:prstGeom>
        </p:spPr>
        <p:txBody>
          <a:bodyPr lIns="0" tIns="0" rIns="0" bIns="0" rtlCol="0" anchor="t">
            <a:spAutoFit/>
          </a:bodyPr>
          <a:lstStyle/>
          <a:p>
            <a:pPr algn="l">
              <a:lnSpc>
                <a:spcPts val="3998"/>
              </a:lnSpc>
            </a:pPr>
            <a:r>
              <a:rPr lang="en-US" sz="3099" spc="89">
                <a:solidFill>
                  <a:srgbClr val="042B60"/>
                </a:solidFill>
                <a:latin typeface="Now"/>
                <a:ea typeface="Now"/>
                <a:cs typeface="Now"/>
                <a:sym typeface="Now"/>
              </a:rPr>
              <a:t>After the Add/Drop Period, we call it "Course Withdrawal".</a:t>
            </a:r>
          </a:p>
          <a:p>
            <a:pPr algn="l">
              <a:lnSpc>
                <a:spcPts val="3998"/>
              </a:lnSpc>
            </a:pPr>
            <a:endParaRPr lang="en-US" sz="3099" spc="89">
              <a:solidFill>
                <a:srgbClr val="042B60"/>
              </a:solidFill>
              <a:latin typeface="Now"/>
              <a:ea typeface="Now"/>
              <a:cs typeface="Now"/>
              <a:sym typeface="Now"/>
            </a:endParaRPr>
          </a:p>
          <a:p>
            <a:pPr algn="l">
              <a:lnSpc>
                <a:spcPts val="3998"/>
              </a:lnSpc>
            </a:pPr>
            <a:r>
              <a:rPr lang="en-US" sz="3099" spc="89">
                <a:solidFill>
                  <a:srgbClr val="042B60"/>
                </a:solidFill>
                <a:latin typeface="Now"/>
                <a:ea typeface="Now"/>
                <a:cs typeface="Now"/>
                <a:sym typeface="Now"/>
              </a:rPr>
              <a:t>Through the 20th day of class, you can withdrawal for any reason.</a:t>
            </a:r>
          </a:p>
          <a:p>
            <a:pPr algn="l">
              <a:lnSpc>
                <a:spcPts val="3998"/>
              </a:lnSpc>
            </a:pPr>
            <a:endParaRPr lang="en-US" sz="3099" spc="89">
              <a:solidFill>
                <a:srgbClr val="042B60"/>
              </a:solidFill>
              <a:latin typeface="Now"/>
              <a:ea typeface="Now"/>
              <a:cs typeface="Now"/>
              <a:sym typeface="Now"/>
            </a:endParaRPr>
          </a:p>
        </p:txBody>
      </p:sp>
      <p:sp>
        <p:nvSpPr>
          <p:cNvPr id="3" name="TextBox 3"/>
          <p:cNvSpPr txBox="1"/>
          <p:nvPr/>
        </p:nvSpPr>
        <p:spPr>
          <a:xfrm>
            <a:off x="1215400" y="7233659"/>
            <a:ext cx="15348899" cy="1311592"/>
          </a:xfrm>
          <a:prstGeom prst="rect">
            <a:avLst/>
          </a:prstGeom>
        </p:spPr>
        <p:txBody>
          <a:bodyPr lIns="0" tIns="0" rIns="0" bIns="0" rtlCol="0" anchor="t">
            <a:spAutoFit/>
          </a:bodyPr>
          <a:lstStyle/>
          <a:p>
            <a:pPr algn="ctr">
              <a:lnSpc>
                <a:spcPts val="5160"/>
              </a:lnSpc>
            </a:pPr>
            <a:r>
              <a:rPr lang="en-US" sz="4000" b="1" spc="116">
                <a:solidFill>
                  <a:srgbClr val="042B60"/>
                </a:solidFill>
                <a:latin typeface="Now Medium"/>
                <a:ea typeface="Now Medium"/>
                <a:cs typeface="Now Medium"/>
                <a:sym typeface="Now Medium"/>
              </a:rPr>
              <a:t>After the 20th day of class, you can only withdraw for "serious and compelling reasons"</a:t>
            </a:r>
          </a:p>
        </p:txBody>
      </p:sp>
      <p:sp>
        <p:nvSpPr>
          <p:cNvPr id="4" name="TextBox 4"/>
          <p:cNvSpPr txBox="1"/>
          <p:nvPr/>
        </p:nvSpPr>
        <p:spPr>
          <a:xfrm>
            <a:off x="6355174" y="1831876"/>
            <a:ext cx="10508298" cy="656749"/>
          </a:xfrm>
          <a:prstGeom prst="rect">
            <a:avLst/>
          </a:prstGeom>
        </p:spPr>
        <p:txBody>
          <a:bodyPr lIns="0" tIns="0" rIns="0" bIns="0" rtlCol="0" anchor="t">
            <a:spAutoFit/>
          </a:bodyPr>
          <a:lstStyle/>
          <a:p>
            <a:pPr algn="l">
              <a:lnSpc>
                <a:spcPts val="5160"/>
              </a:lnSpc>
            </a:pPr>
            <a:r>
              <a:rPr lang="en-US" sz="4000" b="1" spc="116">
                <a:solidFill>
                  <a:srgbClr val="042B60"/>
                </a:solidFill>
                <a:latin typeface="Now Medium"/>
                <a:ea typeface="Now Medium"/>
                <a:cs typeface="Now Medium"/>
                <a:sym typeface="Now Medium"/>
              </a:rPr>
              <a:t>REMOVING YOURSELF FROM A CLASS</a:t>
            </a:r>
          </a:p>
        </p:txBody>
      </p:sp>
      <p:sp>
        <p:nvSpPr>
          <p:cNvPr id="5" name="Freeform 5"/>
          <p:cNvSpPr/>
          <p:nvPr/>
        </p:nvSpPr>
        <p:spPr>
          <a:xfrm>
            <a:off x="-180021" y="-114300"/>
            <a:ext cx="6185571" cy="5713218"/>
          </a:xfrm>
          <a:custGeom>
            <a:avLst/>
            <a:gdLst/>
            <a:ahLst/>
            <a:cxnLst/>
            <a:rect l="l" t="t" r="r" b="b"/>
            <a:pathLst>
              <a:path w="6185571" h="5713218">
                <a:moveTo>
                  <a:pt x="0" y="0"/>
                </a:moveTo>
                <a:lnTo>
                  <a:pt x="6185570" y="0"/>
                </a:lnTo>
                <a:lnTo>
                  <a:pt x="6185570" y="5713218"/>
                </a:lnTo>
                <a:lnTo>
                  <a:pt x="0" y="5713218"/>
                </a:lnTo>
                <a:lnTo>
                  <a:pt x="0" y="0"/>
                </a:lnTo>
                <a:close/>
              </a:path>
            </a:pathLst>
          </a:custGeom>
          <a:blipFill>
            <a:blip r:embed="rId2">
              <a:alphaModFix amt="60000"/>
              <a:extLst>
                <a:ext uri="{96DAC541-7B7A-43D3-8B79-37D633B846F1}">
                  <asvg:svgBlip xmlns:asvg="http://schemas.microsoft.com/office/drawing/2016/SVG/main" r:embed="rId3"/>
                </a:ext>
              </a:extLst>
            </a:blip>
            <a:stretch>
              <a:fillRect/>
            </a:stretch>
          </a:blipFill>
        </p:spPr>
        <p:txBody>
          <a:bodyPr/>
          <a:lstStyle/>
          <a:p>
            <a:endParaRPr lang="en-US"/>
          </a:p>
        </p:txBody>
      </p:sp>
      <p:sp>
        <p:nvSpPr>
          <p:cNvPr id="6" name="Freeform 6"/>
          <p:cNvSpPr/>
          <p:nvPr/>
        </p:nvSpPr>
        <p:spPr>
          <a:xfrm rot="7200000">
            <a:off x="-1267903" y="-673785"/>
            <a:ext cx="6325037" cy="5842034"/>
          </a:xfrm>
          <a:custGeom>
            <a:avLst/>
            <a:gdLst/>
            <a:ahLst/>
            <a:cxnLst/>
            <a:rect l="l" t="t" r="r" b="b"/>
            <a:pathLst>
              <a:path w="6325037" h="5842034">
                <a:moveTo>
                  <a:pt x="0" y="0"/>
                </a:moveTo>
                <a:lnTo>
                  <a:pt x="6325038" y="0"/>
                </a:lnTo>
                <a:lnTo>
                  <a:pt x="6325038" y="5842035"/>
                </a:lnTo>
                <a:lnTo>
                  <a:pt x="0" y="5842035"/>
                </a:lnTo>
                <a:lnTo>
                  <a:pt x="0" y="0"/>
                </a:lnTo>
                <a:close/>
              </a:path>
            </a:pathLst>
          </a:custGeom>
          <a:blipFill>
            <a:blip r:embed="rId4">
              <a:alphaModFix amt="60000"/>
              <a:extLst>
                <a:ext uri="{96DAC541-7B7A-43D3-8B79-37D633B846F1}">
                  <asvg:svgBlip xmlns:asvg="http://schemas.microsoft.com/office/drawing/2016/SVG/main" r:embed="rId5"/>
                </a:ext>
              </a:extLst>
            </a:blip>
            <a:stretch>
              <a:fillRect/>
            </a:stretch>
          </a:blipFill>
        </p:spPr>
        <p:txBody>
          <a:bodyPr/>
          <a:lstStyle/>
          <a:p>
            <a:endParaRPr lang="en-US"/>
          </a:p>
        </p:txBody>
      </p:sp>
      <p:sp>
        <p:nvSpPr>
          <p:cNvPr id="8" name="TextBox 4">
            <a:extLst>
              <a:ext uri="{FF2B5EF4-FFF2-40B4-BE49-F238E27FC236}">
                <a16:creationId xmlns:a16="http://schemas.microsoft.com/office/drawing/2014/main" id="{301773C7-999D-9A63-743E-822E08D0D80D}"/>
              </a:ext>
            </a:extLst>
          </p:cNvPr>
          <p:cNvSpPr txBox="1"/>
          <p:nvPr/>
        </p:nvSpPr>
        <p:spPr>
          <a:xfrm>
            <a:off x="584885" y="1486973"/>
            <a:ext cx="4655757" cy="1707712"/>
          </a:xfrm>
          <a:prstGeom prst="rect">
            <a:avLst/>
          </a:prstGeom>
        </p:spPr>
        <p:txBody>
          <a:bodyPr wrap="square" lIns="0" tIns="0" rIns="0" bIns="0" rtlCol="0" anchor="t">
            <a:spAutoFit/>
          </a:bodyPr>
          <a:lstStyle/>
          <a:p>
            <a:pPr algn="l">
              <a:lnSpc>
                <a:spcPts val="6818"/>
              </a:lnSpc>
            </a:pPr>
            <a:r>
              <a:rPr lang="en-US" sz="4800" spc="153">
                <a:solidFill>
                  <a:srgbClr val="042B60"/>
                </a:solidFill>
                <a:latin typeface="Now"/>
                <a:ea typeface="Now"/>
                <a:cs typeface="Now"/>
                <a:sym typeface="Now"/>
              </a:rPr>
              <a:t>COURSE WITHDRAWALS</a:t>
            </a:r>
          </a:p>
        </p:txBody>
      </p:sp>
    </p:spTree>
  </p:cSld>
  <p:clrMapOvr>
    <a:masterClrMapping/>
  </p:clrMapOvr>
  <p:transition spd="slow">
    <p:wip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6535196" y="3194685"/>
            <a:ext cx="10508298" cy="1002792"/>
          </a:xfrm>
          <a:prstGeom prst="rect">
            <a:avLst/>
          </a:prstGeom>
        </p:spPr>
        <p:txBody>
          <a:bodyPr lIns="0" tIns="0" rIns="0" bIns="0" rtlCol="0" anchor="t">
            <a:spAutoFit/>
          </a:bodyPr>
          <a:lstStyle/>
          <a:p>
            <a:pPr algn="l">
              <a:lnSpc>
                <a:spcPts val="3998"/>
              </a:lnSpc>
            </a:pPr>
            <a:r>
              <a:rPr lang="en-US" sz="3099" spc="89">
                <a:solidFill>
                  <a:srgbClr val="042B60"/>
                </a:solidFill>
                <a:latin typeface="Now"/>
                <a:ea typeface="Now"/>
                <a:cs typeface="Now"/>
                <a:sym typeface="Now"/>
              </a:rPr>
              <a:t>Grades of "W" do not impact your GPA, but can negatively impact your eligibility for Financial Aid.</a:t>
            </a:r>
          </a:p>
        </p:txBody>
      </p:sp>
      <p:sp>
        <p:nvSpPr>
          <p:cNvPr id="3" name="TextBox 3"/>
          <p:cNvSpPr txBox="1"/>
          <p:nvPr/>
        </p:nvSpPr>
        <p:spPr>
          <a:xfrm>
            <a:off x="1215400" y="7233659"/>
            <a:ext cx="15348899" cy="1311592"/>
          </a:xfrm>
          <a:prstGeom prst="rect">
            <a:avLst/>
          </a:prstGeom>
        </p:spPr>
        <p:txBody>
          <a:bodyPr lIns="0" tIns="0" rIns="0" bIns="0" rtlCol="0" anchor="t">
            <a:spAutoFit/>
          </a:bodyPr>
          <a:lstStyle/>
          <a:p>
            <a:pPr algn="ctr">
              <a:lnSpc>
                <a:spcPts val="5160"/>
              </a:lnSpc>
            </a:pPr>
            <a:r>
              <a:rPr lang="en-US" sz="4000" b="1" spc="116">
                <a:solidFill>
                  <a:srgbClr val="042B60"/>
                </a:solidFill>
                <a:latin typeface="Now Medium"/>
                <a:ea typeface="Now Medium"/>
                <a:cs typeface="Now Medium"/>
                <a:sym typeface="Now Medium"/>
              </a:rPr>
              <a:t>Connect with the Financial Aid Office before deciding to Withdraw from a class</a:t>
            </a:r>
          </a:p>
        </p:txBody>
      </p:sp>
      <p:sp>
        <p:nvSpPr>
          <p:cNvPr id="4" name="TextBox 4"/>
          <p:cNvSpPr txBox="1"/>
          <p:nvPr/>
        </p:nvSpPr>
        <p:spPr>
          <a:xfrm>
            <a:off x="6355174" y="1831876"/>
            <a:ext cx="10508298" cy="656749"/>
          </a:xfrm>
          <a:prstGeom prst="rect">
            <a:avLst/>
          </a:prstGeom>
        </p:spPr>
        <p:txBody>
          <a:bodyPr lIns="0" tIns="0" rIns="0" bIns="0" rtlCol="0" anchor="t">
            <a:spAutoFit/>
          </a:bodyPr>
          <a:lstStyle/>
          <a:p>
            <a:pPr algn="l">
              <a:lnSpc>
                <a:spcPts val="5160"/>
              </a:lnSpc>
            </a:pPr>
            <a:r>
              <a:rPr lang="en-US" sz="4000" b="1" spc="116">
                <a:solidFill>
                  <a:srgbClr val="042B60"/>
                </a:solidFill>
                <a:latin typeface="Now Medium"/>
                <a:ea typeface="Now Medium"/>
                <a:cs typeface="Now Medium"/>
                <a:sym typeface="Now Medium"/>
              </a:rPr>
              <a:t>REMOVING YOURSELF FROM A CLASS</a:t>
            </a:r>
          </a:p>
        </p:txBody>
      </p:sp>
      <p:sp>
        <p:nvSpPr>
          <p:cNvPr id="8" name="Freeform 5">
            <a:extLst>
              <a:ext uri="{FF2B5EF4-FFF2-40B4-BE49-F238E27FC236}">
                <a16:creationId xmlns:a16="http://schemas.microsoft.com/office/drawing/2014/main" id="{FB44A613-C9EC-CDCD-DE87-495CB97427AD}"/>
              </a:ext>
            </a:extLst>
          </p:cNvPr>
          <p:cNvSpPr/>
          <p:nvPr/>
        </p:nvSpPr>
        <p:spPr>
          <a:xfrm>
            <a:off x="-180021" y="-114300"/>
            <a:ext cx="6185571" cy="5713218"/>
          </a:xfrm>
          <a:custGeom>
            <a:avLst/>
            <a:gdLst/>
            <a:ahLst/>
            <a:cxnLst/>
            <a:rect l="l" t="t" r="r" b="b"/>
            <a:pathLst>
              <a:path w="6185571" h="5713218">
                <a:moveTo>
                  <a:pt x="0" y="0"/>
                </a:moveTo>
                <a:lnTo>
                  <a:pt x="6185570" y="0"/>
                </a:lnTo>
                <a:lnTo>
                  <a:pt x="6185570" y="5713218"/>
                </a:lnTo>
                <a:lnTo>
                  <a:pt x="0" y="5713218"/>
                </a:lnTo>
                <a:lnTo>
                  <a:pt x="0" y="0"/>
                </a:lnTo>
                <a:close/>
              </a:path>
            </a:pathLst>
          </a:custGeom>
          <a:blipFill>
            <a:blip r:embed="rId2">
              <a:alphaModFix amt="60000"/>
              <a:extLst>
                <a:ext uri="{96DAC541-7B7A-43D3-8B79-37D633B846F1}">
                  <asvg:svgBlip xmlns:asvg="http://schemas.microsoft.com/office/drawing/2016/SVG/main" r:embed="rId3"/>
                </a:ext>
              </a:extLst>
            </a:blip>
            <a:stretch>
              <a:fillRect/>
            </a:stretch>
          </a:blipFill>
        </p:spPr>
        <p:txBody>
          <a:bodyPr/>
          <a:lstStyle/>
          <a:p>
            <a:endParaRPr lang="en-US"/>
          </a:p>
        </p:txBody>
      </p:sp>
      <p:sp>
        <p:nvSpPr>
          <p:cNvPr id="9" name="Freeform 6">
            <a:extLst>
              <a:ext uri="{FF2B5EF4-FFF2-40B4-BE49-F238E27FC236}">
                <a16:creationId xmlns:a16="http://schemas.microsoft.com/office/drawing/2014/main" id="{92A07F64-6470-B2FB-BFFC-07B8B46AA5C9}"/>
              </a:ext>
            </a:extLst>
          </p:cNvPr>
          <p:cNvSpPr/>
          <p:nvPr/>
        </p:nvSpPr>
        <p:spPr>
          <a:xfrm rot="7200000">
            <a:off x="-1267903" y="-673785"/>
            <a:ext cx="6325037" cy="5842034"/>
          </a:xfrm>
          <a:custGeom>
            <a:avLst/>
            <a:gdLst/>
            <a:ahLst/>
            <a:cxnLst/>
            <a:rect l="l" t="t" r="r" b="b"/>
            <a:pathLst>
              <a:path w="6325037" h="5842034">
                <a:moveTo>
                  <a:pt x="0" y="0"/>
                </a:moveTo>
                <a:lnTo>
                  <a:pt x="6325038" y="0"/>
                </a:lnTo>
                <a:lnTo>
                  <a:pt x="6325038" y="5842035"/>
                </a:lnTo>
                <a:lnTo>
                  <a:pt x="0" y="5842035"/>
                </a:lnTo>
                <a:lnTo>
                  <a:pt x="0" y="0"/>
                </a:lnTo>
                <a:close/>
              </a:path>
            </a:pathLst>
          </a:custGeom>
          <a:blipFill>
            <a:blip r:embed="rId4">
              <a:alphaModFix amt="60000"/>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0" name="TextBox 4">
            <a:extLst>
              <a:ext uri="{FF2B5EF4-FFF2-40B4-BE49-F238E27FC236}">
                <a16:creationId xmlns:a16="http://schemas.microsoft.com/office/drawing/2014/main" id="{8EEF14B0-F8CF-A49D-A967-E793B29E8A9B}"/>
              </a:ext>
            </a:extLst>
          </p:cNvPr>
          <p:cNvSpPr txBox="1"/>
          <p:nvPr/>
        </p:nvSpPr>
        <p:spPr>
          <a:xfrm>
            <a:off x="584885" y="1486973"/>
            <a:ext cx="4655757" cy="1707712"/>
          </a:xfrm>
          <a:prstGeom prst="rect">
            <a:avLst/>
          </a:prstGeom>
        </p:spPr>
        <p:txBody>
          <a:bodyPr wrap="square" lIns="0" tIns="0" rIns="0" bIns="0" rtlCol="0" anchor="t">
            <a:spAutoFit/>
          </a:bodyPr>
          <a:lstStyle/>
          <a:p>
            <a:pPr algn="l">
              <a:lnSpc>
                <a:spcPts val="6818"/>
              </a:lnSpc>
            </a:pPr>
            <a:r>
              <a:rPr lang="en-US" sz="4800" spc="153">
                <a:solidFill>
                  <a:srgbClr val="042B60"/>
                </a:solidFill>
                <a:latin typeface="Now"/>
                <a:ea typeface="Now"/>
                <a:cs typeface="Now"/>
                <a:sym typeface="Now"/>
              </a:rPr>
              <a:t>COURSE WITHDRAWALS</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877371" y="4876800"/>
            <a:ext cx="15381929" cy="502730"/>
          </a:xfrm>
          <a:prstGeom prst="rect">
            <a:avLst/>
          </a:prstGeom>
        </p:spPr>
        <p:txBody>
          <a:bodyPr lIns="0" tIns="0" rIns="0" bIns="0" rtlCol="0" anchor="t">
            <a:spAutoFit/>
          </a:bodyPr>
          <a:lstStyle/>
          <a:p>
            <a:pPr algn="l">
              <a:lnSpc>
                <a:spcPts val="3998"/>
              </a:lnSpc>
            </a:pPr>
            <a:r>
              <a:rPr lang="en-US" sz="3099" b="1" spc="89">
                <a:solidFill>
                  <a:srgbClr val="042B60"/>
                </a:solidFill>
                <a:latin typeface="Now Medium"/>
                <a:ea typeface="Now Medium"/>
                <a:cs typeface="Now Medium"/>
                <a:sym typeface="Now Medium"/>
              </a:rPr>
              <a:t>Stop-out</a:t>
            </a:r>
            <a:r>
              <a:rPr lang="en-US" sz="3099" spc="89">
                <a:solidFill>
                  <a:srgbClr val="042B60"/>
                </a:solidFill>
                <a:latin typeface="Now"/>
                <a:ea typeface="Now"/>
                <a:cs typeface="Now"/>
                <a:sym typeface="Now"/>
              </a:rPr>
              <a:t> is a 1 semester leave, no request is needed.</a:t>
            </a:r>
          </a:p>
        </p:txBody>
      </p:sp>
      <p:sp>
        <p:nvSpPr>
          <p:cNvPr id="3" name="TextBox 3"/>
          <p:cNvSpPr txBox="1"/>
          <p:nvPr/>
        </p:nvSpPr>
        <p:spPr>
          <a:xfrm>
            <a:off x="1028700" y="2891480"/>
            <a:ext cx="10508298" cy="656749"/>
          </a:xfrm>
          <a:prstGeom prst="rect">
            <a:avLst/>
          </a:prstGeom>
        </p:spPr>
        <p:txBody>
          <a:bodyPr lIns="0" tIns="0" rIns="0" bIns="0" rtlCol="0" anchor="t">
            <a:spAutoFit/>
          </a:bodyPr>
          <a:lstStyle/>
          <a:p>
            <a:pPr algn="l">
              <a:lnSpc>
                <a:spcPts val="5160"/>
              </a:lnSpc>
            </a:pPr>
            <a:r>
              <a:rPr lang="en-US" sz="4000" b="1" spc="116">
                <a:solidFill>
                  <a:srgbClr val="042B60"/>
                </a:solidFill>
                <a:latin typeface="Now Medium"/>
                <a:ea typeface="Now Medium"/>
                <a:cs typeface="Now Medium"/>
                <a:sym typeface="Now Medium"/>
              </a:rPr>
              <a:t>TAKING A BREAK FROM SCHOOL</a:t>
            </a:r>
          </a:p>
        </p:txBody>
      </p:sp>
      <p:sp>
        <p:nvSpPr>
          <p:cNvPr id="4" name="TextBox 4"/>
          <p:cNvSpPr txBox="1"/>
          <p:nvPr/>
        </p:nvSpPr>
        <p:spPr>
          <a:xfrm>
            <a:off x="1877371" y="7699722"/>
            <a:ext cx="15690400" cy="502730"/>
          </a:xfrm>
          <a:prstGeom prst="rect">
            <a:avLst/>
          </a:prstGeom>
        </p:spPr>
        <p:txBody>
          <a:bodyPr lIns="0" tIns="0" rIns="0" bIns="0" rtlCol="0" anchor="t">
            <a:spAutoFit/>
          </a:bodyPr>
          <a:lstStyle/>
          <a:p>
            <a:pPr algn="l">
              <a:lnSpc>
                <a:spcPts val="3998"/>
              </a:lnSpc>
            </a:pPr>
            <a:r>
              <a:rPr lang="en-US" sz="3099" b="1" spc="89">
                <a:solidFill>
                  <a:srgbClr val="042B60"/>
                </a:solidFill>
                <a:latin typeface="Now Medium"/>
                <a:ea typeface="Now Medium"/>
                <a:cs typeface="Now Medium"/>
                <a:sym typeface="Now Medium"/>
              </a:rPr>
              <a:t>Leave of Absense</a:t>
            </a:r>
            <a:r>
              <a:rPr lang="en-US" sz="3099" spc="89">
                <a:solidFill>
                  <a:srgbClr val="042B60"/>
                </a:solidFill>
                <a:latin typeface="Now"/>
                <a:ea typeface="Now"/>
                <a:cs typeface="Now"/>
                <a:sym typeface="Now"/>
              </a:rPr>
              <a:t> can be for a 2 or more semester leave.</a:t>
            </a:r>
          </a:p>
        </p:txBody>
      </p:sp>
      <p:sp>
        <p:nvSpPr>
          <p:cNvPr id="5" name="TextBox 5"/>
          <p:cNvSpPr txBox="1"/>
          <p:nvPr/>
        </p:nvSpPr>
        <p:spPr>
          <a:xfrm>
            <a:off x="2391717" y="5675088"/>
            <a:ext cx="12994062" cy="1002792"/>
          </a:xfrm>
          <a:prstGeom prst="rect">
            <a:avLst/>
          </a:prstGeom>
        </p:spPr>
        <p:txBody>
          <a:bodyPr lIns="0" tIns="0" rIns="0" bIns="0" rtlCol="0" anchor="t">
            <a:spAutoFit/>
          </a:bodyPr>
          <a:lstStyle/>
          <a:p>
            <a:pPr algn="l">
              <a:lnSpc>
                <a:spcPts val="3998"/>
              </a:lnSpc>
            </a:pPr>
            <a:r>
              <a:rPr lang="en-US" sz="3099" spc="89">
                <a:solidFill>
                  <a:srgbClr val="042B60"/>
                </a:solidFill>
                <a:latin typeface="Now"/>
                <a:ea typeface="Now"/>
                <a:cs typeface="Now"/>
                <a:sym typeface="Now"/>
              </a:rPr>
              <a:t>After 2 semesters of non-enrollment, you would need to reapply for admissions to return.</a:t>
            </a:r>
          </a:p>
        </p:txBody>
      </p:sp>
      <p:sp>
        <p:nvSpPr>
          <p:cNvPr id="6" name="Freeform 6"/>
          <p:cNvSpPr/>
          <p:nvPr/>
        </p:nvSpPr>
        <p:spPr>
          <a:xfrm>
            <a:off x="13475864" y="-1389425"/>
            <a:ext cx="6185571" cy="5713218"/>
          </a:xfrm>
          <a:custGeom>
            <a:avLst/>
            <a:gdLst/>
            <a:ahLst/>
            <a:cxnLst/>
            <a:rect l="l" t="t" r="r" b="b"/>
            <a:pathLst>
              <a:path w="6185571" h="5713218">
                <a:moveTo>
                  <a:pt x="0" y="0"/>
                </a:moveTo>
                <a:lnTo>
                  <a:pt x="6185571" y="0"/>
                </a:lnTo>
                <a:lnTo>
                  <a:pt x="6185571" y="5713218"/>
                </a:lnTo>
                <a:lnTo>
                  <a:pt x="0" y="5713218"/>
                </a:lnTo>
                <a:lnTo>
                  <a:pt x="0" y="0"/>
                </a:lnTo>
                <a:close/>
              </a:path>
            </a:pathLst>
          </a:custGeom>
          <a:blipFill>
            <a:blip r:embed="rId2">
              <a:alphaModFix amt="60000"/>
              <a:extLst>
                <a:ext uri="{96DAC541-7B7A-43D3-8B79-37D633B846F1}">
                  <asvg:svgBlip xmlns:asvg="http://schemas.microsoft.com/office/drawing/2016/SVG/main" r:embed="rId3"/>
                </a:ext>
              </a:extLst>
            </a:blip>
            <a:stretch>
              <a:fillRect/>
            </a:stretch>
          </a:blipFill>
        </p:spPr>
        <p:txBody>
          <a:bodyPr/>
          <a:lstStyle/>
          <a:p>
            <a:endParaRPr lang="en-US"/>
          </a:p>
        </p:txBody>
      </p:sp>
      <p:sp>
        <p:nvSpPr>
          <p:cNvPr id="7" name="Freeform 7"/>
          <p:cNvSpPr/>
          <p:nvPr/>
        </p:nvSpPr>
        <p:spPr>
          <a:xfrm rot="7200000">
            <a:off x="12737607" y="-1146849"/>
            <a:ext cx="6325037" cy="5842034"/>
          </a:xfrm>
          <a:custGeom>
            <a:avLst/>
            <a:gdLst/>
            <a:ahLst/>
            <a:cxnLst/>
            <a:rect l="l" t="t" r="r" b="b"/>
            <a:pathLst>
              <a:path w="6325037" h="5842034">
                <a:moveTo>
                  <a:pt x="0" y="0"/>
                </a:moveTo>
                <a:lnTo>
                  <a:pt x="6325037" y="0"/>
                </a:lnTo>
                <a:lnTo>
                  <a:pt x="6325037" y="5842035"/>
                </a:lnTo>
                <a:lnTo>
                  <a:pt x="0" y="5842035"/>
                </a:lnTo>
                <a:lnTo>
                  <a:pt x="0" y="0"/>
                </a:lnTo>
                <a:close/>
              </a:path>
            </a:pathLst>
          </a:custGeom>
          <a:blipFill>
            <a:blip r:embed="rId4">
              <a:alphaModFix amt="60000"/>
              <a:extLst>
                <a:ext uri="{96DAC541-7B7A-43D3-8B79-37D633B846F1}">
                  <asvg:svgBlip xmlns:asvg="http://schemas.microsoft.com/office/drawing/2016/SVG/main" r:embed="rId5"/>
                </a:ext>
              </a:extLst>
            </a:blip>
            <a:stretch>
              <a:fillRect/>
            </a:stretch>
          </a:blipFill>
        </p:spPr>
        <p:txBody>
          <a:bodyPr/>
          <a:lstStyle/>
          <a:p>
            <a:endParaRPr lang="en-US"/>
          </a:p>
        </p:txBody>
      </p:sp>
      <p:sp>
        <p:nvSpPr>
          <p:cNvPr id="9" name="TextBox 4">
            <a:extLst>
              <a:ext uri="{FF2B5EF4-FFF2-40B4-BE49-F238E27FC236}">
                <a16:creationId xmlns:a16="http://schemas.microsoft.com/office/drawing/2014/main" id="{3C81B012-547C-426C-D604-5E9490707DA4}"/>
              </a:ext>
            </a:extLst>
          </p:cNvPr>
          <p:cNvSpPr txBox="1"/>
          <p:nvPr/>
        </p:nvSpPr>
        <p:spPr>
          <a:xfrm>
            <a:off x="13057900" y="814807"/>
            <a:ext cx="4655757" cy="1707712"/>
          </a:xfrm>
          <a:prstGeom prst="rect">
            <a:avLst/>
          </a:prstGeom>
        </p:spPr>
        <p:txBody>
          <a:bodyPr wrap="square" lIns="0" tIns="0" rIns="0" bIns="0" rtlCol="0" anchor="t">
            <a:spAutoFit/>
          </a:bodyPr>
          <a:lstStyle/>
          <a:p>
            <a:pPr algn="r">
              <a:lnSpc>
                <a:spcPts val="6818"/>
              </a:lnSpc>
            </a:pPr>
            <a:r>
              <a:rPr lang="en-US" sz="4800" spc="153">
                <a:solidFill>
                  <a:srgbClr val="042B60"/>
                </a:solidFill>
                <a:latin typeface="Now"/>
                <a:ea typeface="Now"/>
                <a:cs typeface="Now"/>
                <a:sym typeface="Now"/>
              </a:rPr>
              <a:t>LEAVE OPTIONS</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8955689">
            <a:off x="1662435" y="3775779"/>
            <a:ext cx="3247095" cy="2999135"/>
          </a:xfrm>
          <a:custGeom>
            <a:avLst/>
            <a:gdLst/>
            <a:ahLst/>
            <a:cxnLst/>
            <a:rect l="l" t="t" r="r" b="b"/>
            <a:pathLst>
              <a:path w="3247095" h="2999135">
                <a:moveTo>
                  <a:pt x="0" y="0"/>
                </a:moveTo>
                <a:lnTo>
                  <a:pt x="3247095" y="0"/>
                </a:lnTo>
                <a:lnTo>
                  <a:pt x="3247095" y="2999135"/>
                </a:lnTo>
                <a:lnTo>
                  <a:pt x="0" y="2999135"/>
                </a:lnTo>
                <a:lnTo>
                  <a:pt x="0" y="0"/>
                </a:lnTo>
                <a:close/>
              </a:path>
            </a:pathLst>
          </a:custGeom>
          <a:blipFill>
            <a:blip r:embed="rId2">
              <a:alphaModFix amt="75000"/>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rot="-5444310">
            <a:off x="1319223" y="3250674"/>
            <a:ext cx="3320308" cy="3066757"/>
          </a:xfrm>
          <a:custGeom>
            <a:avLst/>
            <a:gdLst/>
            <a:ahLst/>
            <a:cxnLst/>
            <a:rect l="l" t="t" r="r" b="b"/>
            <a:pathLst>
              <a:path w="3320308" h="3066757">
                <a:moveTo>
                  <a:pt x="0" y="0"/>
                </a:moveTo>
                <a:lnTo>
                  <a:pt x="3320307" y="0"/>
                </a:lnTo>
                <a:lnTo>
                  <a:pt x="3320307" y="3066757"/>
                </a:lnTo>
                <a:lnTo>
                  <a:pt x="0" y="3066757"/>
                </a:lnTo>
                <a:lnTo>
                  <a:pt x="0" y="0"/>
                </a:lnTo>
                <a:close/>
              </a:path>
            </a:pathLst>
          </a:custGeom>
          <a:blipFill>
            <a:blip r:embed="rId4">
              <a:alphaModFix amt="44999"/>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 name="Freeform 4"/>
          <p:cNvSpPr/>
          <p:nvPr/>
        </p:nvSpPr>
        <p:spPr>
          <a:xfrm rot="7200000">
            <a:off x="10092416" y="5605486"/>
            <a:ext cx="6325037" cy="5842034"/>
          </a:xfrm>
          <a:custGeom>
            <a:avLst/>
            <a:gdLst/>
            <a:ahLst/>
            <a:cxnLst/>
            <a:rect l="l" t="t" r="r" b="b"/>
            <a:pathLst>
              <a:path w="6325037" h="5842034">
                <a:moveTo>
                  <a:pt x="0" y="0"/>
                </a:moveTo>
                <a:lnTo>
                  <a:pt x="6325037" y="0"/>
                </a:lnTo>
                <a:lnTo>
                  <a:pt x="6325037" y="5842034"/>
                </a:lnTo>
                <a:lnTo>
                  <a:pt x="0" y="5842034"/>
                </a:lnTo>
                <a:lnTo>
                  <a:pt x="0" y="0"/>
                </a:lnTo>
                <a:close/>
              </a:path>
            </a:pathLst>
          </a:custGeom>
          <a:blipFill>
            <a:blip r:embed="rId4">
              <a:alphaModFix amt="60000"/>
              <a:extLst>
                <a:ext uri="{96DAC541-7B7A-43D3-8B79-37D633B846F1}">
                  <asvg:svgBlip xmlns:asvg="http://schemas.microsoft.com/office/drawing/2016/SVG/main" r:embed="rId5"/>
                </a:ext>
              </a:extLst>
            </a:blip>
            <a:stretch>
              <a:fillRect/>
            </a:stretch>
          </a:blipFill>
        </p:spPr>
        <p:txBody>
          <a:bodyPr/>
          <a:lstStyle/>
          <a:p>
            <a:endParaRPr lang="en-US"/>
          </a:p>
        </p:txBody>
      </p:sp>
      <p:sp>
        <p:nvSpPr>
          <p:cNvPr id="5" name="Freeform 5"/>
          <p:cNvSpPr/>
          <p:nvPr/>
        </p:nvSpPr>
        <p:spPr>
          <a:xfrm>
            <a:off x="10698146" y="5061788"/>
            <a:ext cx="6185571" cy="5713218"/>
          </a:xfrm>
          <a:custGeom>
            <a:avLst/>
            <a:gdLst/>
            <a:ahLst/>
            <a:cxnLst/>
            <a:rect l="l" t="t" r="r" b="b"/>
            <a:pathLst>
              <a:path w="6185571" h="5713218">
                <a:moveTo>
                  <a:pt x="0" y="0"/>
                </a:moveTo>
                <a:lnTo>
                  <a:pt x="6185571" y="0"/>
                </a:lnTo>
                <a:lnTo>
                  <a:pt x="6185571" y="5713218"/>
                </a:lnTo>
                <a:lnTo>
                  <a:pt x="0" y="5713218"/>
                </a:lnTo>
                <a:lnTo>
                  <a:pt x="0" y="0"/>
                </a:lnTo>
                <a:close/>
              </a:path>
            </a:pathLst>
          </a:custGeom>
          <a:blipFill>
            <a:blip r:embed="rId2">
              <a:alphaModFix amt="60000"/>
              <a:extLst>
                <a:ext uri="{96DAC541-7B7A-43D3-8B79-37D633B846F1}">
                  <asvg:svgBlip xmlns:asvg="http://schemas.microsoft.com/office/drawing/2016/SVG/main" r:embed="rId3"/>
                </a:ext>
              </a:extLst>
            </a:blip>
            <a:stretch>
              <a:fillRect/>
            </a:stretch>
          </a:blipFill>
        </p:spPr>
        <p:txBody>
          <a:bodyPr/>
          <a:lstStyle/>
          <a:p>
            <a:endParaRPr lang="en-US"/>
          </a:p>
        </p:txBody>
      </p:sp>
      <p:sp>
        <p:nvSpPr>
          <p:cNvPr id="6" name="Freeform 6"/>
          <p:cNvSpPr/>
          <p:nvPr/>
        </p:nvSpPr>
        <p:spPr>
          <a:xfrm rot="8955689">
            <a:off x="13558086" y="934322"/>
            <a:ext cx="1184466" cy="1094015"/>
          </a:xfrm>
          <a:custGeom>
            <a:avLst/>
            <a:gdLst/>
            <a:ahLst/>
            <a:cxnLst/>
            <a:rect l="l" t="t" r="r" b="b"/>
            <a:pathLst>
              <a:path w="1184466" h="1094015">
                <a:moveTo>
                  <a:pt x="0" y="0"/>
                </a:moveTo>
                <a:lnTo>
                  <a:pt x="1184465" y="0"/>
                </a:lnTo>
                <a:lnTo>
                  <a:pt x="1184465" y="1094015"/>
                </a:lnTo>
                <a:lnTo>
                  <a:pt x="0" y="1094015"/>
                </a:lnTo>
                <a:lnTo>
                  <a:pt x="0" y="0"/>
                </a:lnTo>
                <a:close/>
              </a:path>
            </a:pathLst>
          </a:custGeom>
          <a:blipFill>
            <a:blip r:embed="rId2">
              <a:alphaModFix amt="79000"/>
              <a:extLst>
                <a:ext uri="{96DAC541-7B7A-43D3-8B79-37D633B846F1}">
                  <asvg:svgBlip xmlns:asvg="http://schemas.microsoft.com/office/drawing/2016/SVG/main" r:embed="rId3"/>
                </a:ext>
              </a:extLst>
            </a:blip>
            <a:stretch>
              <a:fillRect/>
            </a:stretch>
          </a:blipFill>
        </p:spPr>
        <p:txBody>
          <a:bodyPr/>
          <a:lstStyle/>
          <a:p>
            <a:endParaRPr lang="en-US"/>
          </a:p>
        </p:txBody>
      </p:sp>
      <p:sp>
        <p:nvSpPr>
          <p:cNvPr id="7" name="Freeform 7"/>
          <p:cNvSpPr/>
          <p:nvPr/>
        </p:nvSpPr>
        <p:spPr>
          <a:xfrm rot="-5444310">
            <a:off x="13573008" y="695598"/>
            <a:ext cx="1211172" cy="1118682"/>
          </a:xfrm>
          <a:custGeom>
            <a:avLst/>
            <a:gdLst/>
            <a:ahLst/>
            <a:cxnLst/>
            <a:rect l="l" t="t" r="r" b="b"/>
            <a:pathLst>
              <a:path w="1211172" h="1118682">
                <a:moveTo>
                  <a:pt x="0" y="0"/>
                </a:moveTo>
                <a:lnTo>
                  <a:pt x="1211172" y="0"/>
                </a:lnTo>
                <a:lnTo>
                  <a:pt x="1211172" y="1118683"/>
                </a:lnTo>
                <a:lnTo>
                  <a:pt x="0" y="1118683"/>
                </a:lnTo>
                <a:lnTo>
                  <a:pt x="0" y="0"/>
                </a:lnTo>
                <a:close/>
              </a:path>
            </a:pathLst>
          </a:custGeom>
          <a:blipFill>
            <a:blip r:embed="rId4">
              <a:alphaModFix amt="53000"/>
              <a:extLst>
                <a:ext uri="{96DAC541-7B7A-43D3-8B79-37D633B846F1}">
                  <asvg:svgBlip xmlns:asvg="http://schemas.microsoft.com/office/drawing/2016/SVG/main" r:embed="rId5"/>
                </a:ext>
              </a:extLst>
            </a:blip>
            <a:stretch>
              <a:fillRect/>
            </a:stretch>
          </a:blipFill>
        </p:spPr>
        <p:txBody>
          <a:bodyPr/>
          <a:lstStyle/>
          <a:p>
            <a:endParaRPr lang="en-US"/>
          </a:p>
        </p:txBody>
      </p:sp>
      <p:sp>
        <p:nvSpPr>
          <p:cNvPr id="8" name="TextBox 8"/>
          <p:cNvSpPr txBox="1"/>
          <p:nvPr/>
        </p:nvSpPr>
        <p:spPr>
          <a:xfrm>
            <a:off x="4926298" y="3037598"/>
            <a:ext cx="8435405" cy="2512475"/>
          </a:xfrm>
          <a:prstGeom prst="rect">
            <a:avLst/>
          </a:prstGeom>
        </p:spPr>
        <p:txBody>
          <a:bodyPr lIns="0" tIns="0" rIns="0" bIns="0" rtlCol="0" anchor="t">
            <a:spAutoFit/>
          </a:bodyPr>
          <a:lstStyle/>
          <a:p>
            <a:pPr algn="ctr">
              <a:lnSpc>
                <a:spcPts val="9914"/>
              </a:lnSpc>
            </a:pPr>
            <a:r>
              <a:rPr lang="en-US" sz="7685" b="1" spc="222">
                <a:solidFill>
                  <a:srgbClr val="042B60"/>
                </a:solidFill>
                <a:latin typeface="Now Medium"/>
                <a:ea typeface="Now Medium"/>
                <a:cs typeface="Now Medium"/>
                <a:sym typeface="Now Medium"/>
              </a:rPr>
              <a:t>ADVISING TOOLS</a:t>
            </a:r>
          </a:p>
        </p:txBody>
      </p:sp>
      <p:sp>
        <p:nvSpPr>
          <p:cNvPr id="9" name="TextBox 9"/>
          <p:cNvSpPr txBox="1"/>
          <p:nvPr/>
        </p:nvSpPr>
        <p:spPr>
          <a:xfrm>
            <a:off x="5447896" y="2197040"/>
            <a:ext cx="7392207" cy="907233"/>
          </a:xfrm>
          <a:prstGeom prst="rect">
            <a:avLst/>
          </a:prstGeom>
        </p:spPr>
        <p:txBody>
          <a:bodyPr lIns="0" tIns="0" rIns="0" bIns="0" rtlCol="0" anchor="t">
            <a:spAutoFit/>
          </a:bodyPr>
          <a:lstStyle/>
          <a:p>
            <a:pPr algn="ctr">
              <a:lnSpc>
                <a:spcPts val="7258"/>
              </a:lnSpc>
              <a:spcBef>
                <a:spcPct val="0"/>
              </a:spcBef>
            </a:pPr>
            <a:r>
              <a:rPr lang="en-US" sz="5627" spc="163">
                <a:solidFill>
                  <a:srgbClr val="042B60"/>
                </a:solidFill>
                <a:latin typeface="Now"/>
                <a:ea typeface="Now"/>
                <a:cs typeface="Now"/>
                <a:sym typeface="Now"/>
              </a:rPr>
              <a:t>CPP</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20A04D-8705-2265-02EB-F7DF49EEF03A}"/>
            </a:ext>
          </a:extLst>
        </p:cNvPr>
        <p:cNvGrpSpPr/>
        <p:nvPr/>
      </p:nvGrpSpPr>
      <p:grpSpPr>
        <a:xfrm>
          <a:off x="0" y="0"/>
          <a:ext cx="0" cy="0"/>
          <a:chOff x="0" y="0"/>
          <a:chExt cx="0" cy="0"/>
        </a:xfrm>
      </p:grpSpPr>
      <p:pic>
        <p:nvPicPr>
          <p:cNvPr id="1038" name="Picture 14" descr="160,700+ Magic Stars Stock Illustrations, Royalty-Free Vector Graphics &amp;  Clip Art - iStock | Magic stars vector, Magic stars on black, Magic stars  swirl">
            <a:extLst>
              <a:ext uri="{FF2B5EF4-FFF2-40B4-BE49-F238E27FC236}">
                <a16:creationId xmlns:a16="http://schemas.microsoft.com/office/drawing/2014/main" id="{50A6FD0B-4676-1CE8-6F42-B0A70CB86D1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256981">
            <a:off x="270074" y="7054480"/>
            <a:ext cx="7772400" cy="294640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4" descr="160,700+ Magic Stars Stock Illustrations, Royalty-Free Vector Graphics &amp;  Clip Art - iStock | Magic stars vector, Magic stars on black, Magic stars  swirl">
            <a:extLst>
              <a:ext uri="{FF2B5EF4-FFF2-40B4-BE49-F238E27FC236}">
                <a16:creationId xmlns:a16="http://schemas.microsoft.com/office/drawing/2014/main" id="{44DA1012-3CAF-F0B1-FD1B-6B189F68A9C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21197000" flipH="1">
            <a:off x="10472909" y="6756494"/>
            <a:ext cx="7669103" cy="294640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Pomona College Pomona College Magazine">
            <a:extLst>
              <a:ext uri="{FF2B5EF4-FFF2-40B4-BE49-F238E27FC236}">
                <a16:creationId xmlns:a16="http://schemas.microsoft.com/office/drawing/2014/main" id="{9AD0F201-7A5F-FAE4-92E2-A0BEA2EC6B8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1069697">
            <a:off x="272460" y="1214481"/>
            <a:ext cx="5060999" cy="2870164"/>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8">
            <a:extLst>
              <a:ext uri="{FF2B5EF4-FFF2-40B4-BE49-F238E27FC236}">
                <a16:creationId xmlns:a16="http://schemas.microsoft.com/office/drawing/2014/main" id="{E9555FA3-4EEE-9690-18E3-E0A145A754B3}"/>
              </a:ext>
            </a:extLst>
          </p:cNvPr>
          <p:cNvSpPr txBox="1"/>
          <p:nvPr/>
        </p:nvSpPr>
        <p:spPr>
          <a:xfrm>
            <a:off x="1657039" y="3489690"/>
            <a:ext cx="14973921" cy="4285917"/>
          </a:xfrm>
          <a:prstGeom prst="rect">
            <a:avLst/>
          </a:prstGeom>
        </p:spPr>
        <p:txBody>
          <a:bodyPr lIns="0" tIns="0" rIns="0" bIns="0" rtlCol="0" anchor="t">
            <a:spAutoFit/>
          </a:bodyPr>
          <a:lstStyle/>
          <a:p>
            <a:pPr algn="ctr">
              <a:lnSpc>
                <a:spcPts val="6838"/>
              </a:lnSpc>
            </a:pPr>
            <a:r>
              <a:rPr lang="en-US" sz="3799" spc="110" dirty="0">
                <a:latin typeface="Now"/>
                <a:ea typeface="Now"/>
                <a:cs typeface="Now"/>
                <a:sym typeface="Now"/>
              </a:rPr>
              <a:t>CEIS Student Success Center</a:t>
            </a:r>
          </a:p>
          <a:p>
            <a:pPr algn="ctr">
              <a:lnSpc>
                <a:spcPts val="6838"/>
              </a:lnSpc>
            </a:pPr>
            <a:r>
              <a:rPr lang="en-US" sz="3799" b="1" spc="110" dirty="0">
                <a:latin typeface="Now"/>
                <a:ea typeface="Now"/>
                <a:cs typeface="Now"/>
                <a:sym typeface="Now"/>
              </a:rPr>
              <a:t>Open House</a:t>
            </a:r>
          </a:p>
          <a:p>
            <a:pPr algn="ctr">
              <a:lnSpc>
                <a:spcPts val="6838"/>
              </a:lnSpc>
            </a:pPr>
            <a:r>
              <a:rPr lang="en-US" sz="3799" b="1" spc="110" dirty="0">
                <a:latin typeface="Now"/>
                <a:ea typeface="Now"/>
                <a:cs typeface="Now"/>
                <a:sym typeface="Now"/>
              </a:rPr>
              <a:t>Thursday, October 31</a:t>
            </a:r>
            <a:r>
              <a:rPr lang="en-US" sz="3799" b="1" spc="110" baseline="30000" dirty="0">
                <a:latin typeface="Now"/>
                <a:ea typeface="Now"/>
                <a:cs typeface="Now"/>
                <a:sym typeface="Now"/>
              </a:rPr>
              <a:t>st</a:t>
            </a:r>
            <a:endParaRPr lang="en-US" sz="3799" b="1" spc="110" dirty="0">
              <a:latin typeface="Now"/>
              <a:ea typeface="Now"/>
              <a:cs typeface="Now"/>
              <a:sym typeface="Now"/>
            </a:endParaRPr>
          </a:p>
          <a:p>
            <a:pPr algn="ctr">
              <a:lnSpc>
                <a:spcPts val="6838"/>
              </a:lnSpc>
            </a:pPr>
            <a:r>
              <a:rPr lang="en-US" sz="3799" spc="110" dirty="0">
                <a:latin typeface="Now"/>
                <a:ea typeface="Now"/>
                <a:cs typeface="Now"/>
                <a:sym typeface="Now"/>
              </a:rPr>
              <a:t>11:00am – 2:00pm</a:t>
            </a:r>
          </a:p>
          <a:p>
            <a:pPr algn="ctr">
              <a:lnSpc>
                <a:spcPts val="6838"/>
              </a:lnSpc>
            </a:pPr>
            <a:r>
              <a:rPr lang="en-US" sz="3799" spc="110" dirty="0">
                <a:latin typeface="Now"/>
                <a:ea typeface="Now"/>
                <a:cs typeface="Now"/>
                <a:sym typeface="Now"/>
              </a:rPr>
              <a:t>Building 94, Room 275 (2</a:t>
            </a:r>
            <a:r>
              <a:rPr lang="en-US" sz="3799" spc="110" baseline="30000" dirty="0">
                <a:latin typeface="Now"/>
                <a:ea typeface="Now"/>
                <a:cs typeface="Now"/>
                <a:sym typeface="Now"/>
              </a:rPr>
              <a:t>nd</a:t>
            </a:r>
            <a:r>
              <a:rPr lang="en-US" sz="3799" spc="110" dirty="0">
                <a:latin typeface="Now"/>
                <a:ea typeface="Now"/>
                <a:cs typeface="Now"/>
                <a:sym typeface="Now"/>
              </a:rPr>
              <a:t> floor)</a:t>
            </a:r>
          </a:p>
        </p:txBody>
      </p:sp>
      <p:pic>
        <p:nvPicPr>
          <p:cNvPr id="11" name="Picture 10" descr="A black and white logo&#10;&#10;Description automatically generated">
            <a:extLst>
              <a:ext uri="{FF2B5EF4-FFF2-40B4-BE49-F238E27FC236}">
                <a16:creationId xmlns:a16="http://schemas.microsoft.com/office/drawing/2014/main" id="{24E7E7AE-CF9D-E350-BE32-99660D30646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20093" y="1156845"/>
            <a:ext cx="8647812" cy="1837264"/>
          </a:xfrm>
          <a:prstGeom prst="rect">
            <a:avLst/>
          </a:prstGeom>
        </p:spPr>
      </p:pic>
      <p:pic>
        <p:nvPicPr>
          <p:cNvPr id="1028" name="Picture 4" descr="Harry Potter™ Sorting Hat™ Ornament ...">
            <a:extLst>
              <a:ext uri="{FF2B5EF4-FFF2-40B4-BE49-F238E27FC236}">
                <a16:creationId xmlns:a16="http://schemas.microsoft.com/office/drawing/2014/main" id="{84CBB7AD-D0B7-B1A5-E030-5CD90B8B569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307872" y="940864"/>
            <a:ext cx="4206024" cy="4206024"/>
          </a:xfrm>
          <a:prstGeom prst="rect">
            <a:avLst/>
          </a:prstGeom>
          <a:noFill/>
          <a:extLst>
            <a:ext uri="{909E8E84-426E-40DD-AFC4-6F175D3DCCD1}">
              <a14:hiddenFill xmlns:a14="http://schemas.microsoft.com/office/drawing/2010/main">
                <a:solidFill>
                  <a:srgbClr val="FFFFFF"/>
                </a:solidFill>
              </a14:hiddenFill>
            </a:ext>
          </a:extLst>
        </p:spPr>
      </p:pic>
      <p:sp>
        <p:nvSpPr>
          <p:cNvPr id="16" name="Freeform 2">
            <a:extLst>
              <a:ext uri="{FF2B5EF4-FFF2-40B4-BE49-F238E27FC236}">
                <a16:creationId xmlns:a16="http://schemas.microsoft.com/office/drawing/2014/main" id="{80D3812A-FCB2-6039-B90C-8045251316F0}"/>
              </a:ext>
            </a:extLst>
          </p:cNvPr>
          <p:cNvSpPr/>
          <p:nvPr/>
        </p:nvSpPr>
        <p:spPr>
          <a:xfrm>
            <a:off x="7890930" y="-5338217"/>
            <a:ext cx="6012827" cy="5553666"/>
          </a:xfrm>
          <a:custGeom>
            <a:avLst/>
            <a:gdLst/>
            <a:ahLst/>
            <a:cxnLst/>
            <a:rect l="l" t="t" r="r" b="b"/>
            <a:pathLst>
              <a:path w="6012827" h="5553666">
                <a:moveTo>
                  <a:pt x="0" y="0"/>
                </a:moveTo>
                <a:lnTo>
                  <a:pt x="6012827" y="0"/>
                </a:lnTo>
                <a:lnTo>
                  <a:pt x="6012827" y="5553666"/>
                </a:lnTo>
                <a:lnTo>
                  <a:pt x="0" y="5553666"/>
                </a:lnTo>
                <a:lnTo>
                  <a:pt x="0" y="0"/>
                </a:lnTo>
                <a:close/>
              </a:path>
            </a:pathLst>
          </a:custGeom>
          <a:blipFill>
            <a:blip r:embed="rId6">
              <a:alphaModFix amt="60000"/>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7" name="Freeform 3">
            <a:extLst>
              <a:ext uri="{FF2B5EF4-FFF2-40B4-BE49-F238E27FC236}">
                <a16:creationId xmlns:a16="http://schemas.microsoft.com/office/drawing/2014/main" id="{20B58A2A-B453-D7E1-24C1-403B9385AFD1}"/>
              </a:ext>
            </a:extLst>
          </p:cNvPr>
          <p:cNvSpPr/>
          <p:nvPr/>
        </p:nvSpPr>
        <p:spPr>
          <a:xfrm>
            <a:off x="8534400" y="-5690455"/>
            <a:ext cx="6098110" cy="5632436"/>
          </a:xfrm>
          <a:custGeom>
            <a:avLst/>
            <a:gdLst/>
            <a:ahLst/>
            <a:cxnLst/>
            <a:rect l="l" t="t" r="r" b="b"/>
            <a:pathLst>
              <a:path w="6098110" h="5632436">
                <a:moveTo>
                  <a:pt x="0" y="0"/>
                </a:moveTo>
                <a:lnTo>
                  <a:pt x="6098111" y="0"/>
                </a:lnTo>
                <a:lnTo>
                  <a:pt x="6098111" y="5632436"/>
                </a:lnTo>
                <a:lnTo>
                  <a:pt x="0" y="5632436"/>
                </a:lnTo>
                <a:lnTo>
                  <a:pt x="0" y="0"/>
                </a:lnTo>
                <a:close/>
              </a:path>
            </a:pathLst>
          </a:custGeom>
          <a:blipFill>
            <a:blip r:embed="rId8">
              <a:alphaModFix amt="60000"/>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8" name="Freeform 5">
            <a:extLst>
              <a:ext uri="{FF2B5EF4-FFF2-40B4-BE49-F238E27FC236}">
                <a16:creationId xmlns:a16="http://schemas.microsoft.com/office/drawing/2014/main" id="{8F48AA79-1AA9-42DC-8F29-E0298D451374}"/>
              </a:ext>
            </a:extLst>
          </p:cNvPr>
          <p:cNvSpPr/>
          <p:nvPr/>
        </p:nvSpPr>
        <p:spPr>
          <a:xfrm>
            <a:off x="-5688361" y="6768360"/>
            <a:ext cx="6185571" cy="5713218"/>
          </a:xfrm>
          <a:custGeom>
            <a:avLst/>
            <a:gdLst/>
            <a:ahLst/>
            <a:cxnLst/>
            <a:rect l="l" t="t" r="r" b="b"/>
            <a:pathLst>
              <a:path w="6185571" h="5713218">
                <a:moveTo>
                  <a:pt x="0" y="0"/>
                </a:moveTo>
                <a:lnTo>
                  <a:pt x="6185571" y="0"/>
                </a:lnTo>
                <a:lnTo>
                  <a:pt x="6185571" y="5713218"/>
                </a:lnTo>
                <a:lnTo>
                  <a:pt x="0" y="5713218"/>
                </a:lnTo>
                <a:lnTo>
                  <a:pt x="0" y="0"/>
                </a:lnTo>
                <a:close/>
              </a:path>
            </a:pathLst>
          </a:custGeom>
          <a:blipFill>
            <a:blip r:embed="rId10">
              <a:alphaModFix amt="6000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19" name="Freeform 6">
            <a:extLst>
              <a:ext uri="{FF2B5EF4-FFF2-40B4-BE49-F238E27FC236}">
                <a16:creationId xmlns:a16="http://schemas.microsoft.com/office/drawing/2014/main" id="{00119062-D0DD-E75E-DA23-C00DF13CBD62}"/>
              </a:ext>
            </a:extLst>
          </p:cNvPr>
          <p:cNvSpPr/>
          <p:nvPr/>
        </p:nvSpPr>
        <p:spPr>
          <a:xfrm rot="7200000">
            <a:off x="-5923873" y="5734724"/>
            <a:ext cx="6325037" cy="5842034"/>
          </a:xfrm>
          <a:custGeom>
            <a:avLst/>
            <a:gdLst/>
            <a:ahLst/>
            <a:cxnLst/>
            <a:rect l="l" t="t" r="r" b="b"/>
            <a:pathLst>
              <a:path w="6325037" h="5842034">
                <a:moveTo>
                  <a:pt x="0" y="0"/>
                </a:moveTo>
                <a:lnTo>
                  <a:pt x="6325037" y="0"/>
                </a:lnTo>
                <a:lnTo>
                  <a:pt x="6325037" y="5842034"/>
                </a:lnTo>
                <a:lnTo>
                  <a:pt x="0" y="5842034"/>
                </a:lnTo>
                <a:lnTo>
                  <a:pt x="0" y="0"/>
                </a:lnTo>
                <a:close/>
              </a:path>
            </a:pathLst>
          </a:custGeom>
          <a:blipFill>
            <a:blip r:embed="rId12">
              <a:alphaModFix amt="60000"/>
              <a:extLst>
                <a:ext uri="{96DAC541-7B7A-43D3-8B79-37D633B846F1}">
                  <asvg:svgBlip xmlns:asvg="http://schemas.microsoft.com/office/drawing/2016/SVG/main" r:embed="rId13"/>
                </a:ext>
              </a:extLst>
            </a:blip>
            <a:stretch>
              <a:fillRect/>
            </a:stretch>
          </a:blipFill>
        </p:spPr>
        <p:txBody>
          <a:bodyPr/>
          <a:lstStyle/>
          <a:p>
            <a:endParaRPr lang="en-US" dirty="0"/>
          </a:p>
        </p:txBody>
      </p:sp>
      <p:sp>
        <p:nvSpPr>
          <p:cNvPr id="20" name="Freeform 7">
            <a:extLst>
              <a:ext uri="{FF2B5EF4-FFF2-40B4-BE49-F238E27FC236}">
                <a16:creationId xmlns:a16="http://schemas.microsoft.com/office/drawing/2014/main" id="{0313C2A5-BC99-EB3F-9232-160C8F96D2CA}"/>
              </a:ext>
            </a:extLst>
          </p:cNvPr>
          <p:cNvSpPr/>
          <p:nvPr/>
        </p:nvSpPr>
        <p:spPr>
          <a:xfrm rot="7200000">
            <a:off x="18290555" y="2269143"/>
            <a:ext cx="6325037" cy="5842034"/>
          </a:xfrm>
          <a:custGeom>
            <a:avLst/>
            <a:gdLst/>
            <a:ahLst/>
            <a:cxnLst/>
            <a:rect l="l" t="t" r="r" b="b"/>
            <a:pathLst>
              <a:path w="6325037" h="5842034">
                <a:moveTo>
                  <a:pt x="0" y="0"/>
                </a:moveTo>
                <a:lnTo>
                  <a:pt x="6325037" y="0"/>
                </a:lnTo>
                <a:lnTo>
                  <a:pt x="6325037" y="5842035"/>
                </a:lnTo>
                <a:lnTo>
                  <a:pt x="0" y="5842035"/>
                </a:lnTo>
                <a:lnTo>
                  <a:pt x="0" y="0"/>
                </a:lnTo>
                <a:close/>
              </a:path>
            </a:pathLst>
          </a:custGeom>
          <a:blipFill>
            <a:blip r:embed="rId14">
              <a:alphaModFix amt="60000"/>
              <a:extLst>
                <a:ext uri="{96DAC541-7B7A-43D3-8B79-37D633B846F1}">
                  <asvg:svgBlip xmlns:asvg="http://schemas.microsoft.com/office/drawing/2016/SVG/main" r:embed="rId15"/>
                </a:ext>
              </a:extLst>
            </a:blip>
            <a:stretch>
              <a:fillRect/>
            </a:stretch>
          </a:blipFill>
        </p:spPr>
        <p:txBody>
          <a:bodyPr/>
          <a:lstStyle/>
          <a:p>
            <a:endParaRPr lang="en-US"/>
          </a:p>
        </p:txBody>
      </p:sp>
      <p:sp>
        <p:nvSpPr>
          <p:cNvPr id="21" name="Freeform 8">
            <a:extLst>
              <a:ext uri="{FF2B5EF4-FFF2-40B4-BE49-F238E27FC236}">
                <a16:creationId xmlns:a16="http://schemas.microsoft.com/office/drawing/2014/main" id="{0FFB5359-D3C4-1974-C212-99BBA8D16368}"/>
              </a:ext>
            </a:extLst>
          </p:cNvPr>
          <p:cNvSpPr/>
          <p:nvPr/>
        </p:nvSpPr>
        <p:spPr>
          <a:xfrm>
            <a:off x="17625499" y="2526283"/>
            <a:ext cx="6185571" cy="5713218"/>
          </a:xfrm>
          <a:custGeom>
            <a:avLst/>
            <a:gdLst/>
            <a:ahLst/>
            <a:cxnLst/>
            <a:rect l="l" t="t" r="r" b="b"/>
            <a:pathLst>
              <a:path w="6185571" h="5713218">
                <a:moveTo>
                  <a:pt x="0" y="0"/>
                </a:moveTo>
                <a:lnTo>
                  <a:pt x="6185571" y="0"/>
                </a:lnTo>
                <a:lnTo>
                  <a:pt x="6185571" y="5713218"/>
                </a:lnTo>
                <a:lnTo>
                  <a:pt x="0" y="5713218"/>
                </a:lnTo>
                <a:lnTo>
                  <a:pt x="0" y="0"/>
                </a:lnTo>
                <a:close/>
              </a:path>
            </a:pathLst>
          </a:custGeom>
          <a:blipFill>
            <a:blip r:embed="rId16">
              <a:alphaModFix amt="60000"/>
              <a:extLst>
                <a:ext uri="{96DAC541-7B7A-43D3-8B79-37D633B846F1}">
                  <asvg:svgBlip xmlns:asvg="http://schemas.microsoft.com/office/drawing/2016/SVG/main" r:embed="rId17"/>
                </a:ext>
              </a:extLst>
            </a:blip>
            <a:stretch>
              <a:fillRect/>
            </a:stretch>
          </a:blipFill>
        </p:spPr>
        <p:txBody>
          <a:bodyPr/>
          <a:lstStyle/>
          <a:p>
            <a:endParaRPr lang="en-US"/>
          </a:p>
        </p:txBody>
      </p:sp>
    </p:spTree>
    <p:extLst>
      <p:ext uri="{BB962C8B-B14F-4D97-AF65-F5344CB8AC3E}">
        <p14:creationId xmlns:p14="http://schemas.microsoft.com/office/powerpoint/2010/main" val="2073661120"/>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8747193" y="1273053"/>
            <a:ext cx="7650485" cy="7441836"/>
          </a:xfrm>
          <a:custGeom>
            <a:avLst/>
            <a:gdLst/>
            <a:ahLst/>
            <a:cxnLst/>
            <a:rect l="l" t="t" r="r" b="b"/>
            <a:pathLst>
              <a:path w="7650485" h="7441836">
                <a:moveTo>
                  <a:pt x="0" y="0"/>
                </a:moveTo>
                <a:lnTo>
                  <a:pt x="7650485" y="0"/>
                </a:lnTo>
                <a:lnTo>
                  <a:pt x="7650485" y="7441836"/>
                </a:lnTo>
                <a:lnTo>
                  <a:pt x="0" y="7441836"/>
                </a:lnTo>
                <a:lnTo>
                  <a:pt x="0" y="0"/>
                </a:lnTo>
                <a:close/>
              </a:path>
            </a:pathLst>
          </a:custGeom>
          <a:blipFill>
            <a:blip r:embed="rId2">
              <a:alphaModFix amt="69000"/>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a:off x="9254461" y="1028700"/>
            <a:ext cx="7650485" cy="7441836"/>
          </a:xfrm>
          <a:custGeom>
            <a:avLst/>
            <a:gdLst/>
            <a:ahLst/>
            <a:cxnLst/>
            <a:rect l="l" t="t" r="r" b="b"/>
            <a:pathLst>
              <a:path w="7650485" h="7441836">
                <a:moveTo>
                  <a:pt x="0" y="0"/>
                </a:moveTo>
                <a:lnTo>
                  <a:pt x="7650485" y="0"/>
                </a:lnTo>
                <a:lnTo>
                  <a:pt x="7650485" y="7441836"/>
                </a:lnTo>
                <a:lnTo>
                  <a:pt x="0" y="7441836"/>
                </a:lnTo>
                <a:lnTo>
                  <a:pt x="0" y="0"/>
                </a:lnTo>
                <a:close/>
              </a:path>
            </a:pathLst>
          </a:custGeom>
          <a:blipFill>
            <a:blip r:embed="rId4">
              <a:alphaModFix amt="69000"/>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 name="TextBox 4"/>
          <p:cNvSpPr txBox="1"/>
          <p:nvPr/>
        </p:nvSpPr>
        <p:spPr>
          <a:xfrm>
            <a:off x="14030245" y="1934452"/>
            <a:ext cx="2566952" cy="1065484"/>
          </a:xfrm>
          <a:prstGeom prst="rect">
            <a:avLst/>
          </a:prstGeom>
        </p:spPr>
        <p:txBody>
          <a:bodyPr lIns="0" tIns="0" rIns="0" bIns="0" rtlCol="0" anchor="t">
            <a:spAutoFit/>
          </a:bodyPr>
          <a:lstStyle/>
          <a:p>
            <a:pPr algn="ctr">
              <a:lnSpc>
                <a:spcPts val="4190"/>
              </a:lnSpc>
            </a:pPr>
            <a:r>
              <a:rPr lang="en-US" sz="3248" u="sng" spc="94">
                <a:solidFill>
                  <a:srgbClr val="004AAD"/>
                </a:solidFill>
                <a:latin typeface="Now"/>
                <a:ea typeface="Now"/>
                <a:cs typeface="Now"/>
                <a:sym typeface="Now"/>
                <a:hlinkClick r:id="rId6" tooltip="https://www.cpp.edu/studentsuccess/cppconnect/index.shtml"/>
              </a:rPr>
              <a:t>Academic Planner</a:t>
            </a:r>
            <a:endParaRPr lang="en-US" sz="3248" u="sng" spc="94">
              <a:solidFill>
                <a:srgbClr val="004AAD"/>
              </a:solidFill>
              <a:latin typeface="Now"/>
              <a:ea typeface="Now"/>
              <a:cs typeface="Now"/>
              <a:sym typeface="Now"/>
              <a:hlinkClick r:id="rId7" tooltip="https://www.cpp.edu/studentsuccess/cppconnect/index.shtml"/>
            </a:endParaRPr>
          </a:p>
        </p:txBody>
      </p:sp>
      <p:sp>
        <p:nvSpPr>
          <p:cNvPr id="5" name="TextBox 5"/>
          <p:cNvSpPr txBox="1"/>
          <p:nvPr/>
        </p:nvSpPr>
        <p:spPr>
          <a:xfrm>
            <a:off x="14030245" y="6728380"/>
            <a:ext cx="2566952" cy="526876"/>
          </a:xfrm>
          <a:prstGeom prst="rect">
            <a:avLst/>
          </a:prstGeom>
        </p:spPr>
        <p:txBody>
          <a:bodyPr lIns="0" tIns="0" rIns="0" bIns="0" rtlCol="0" anchor="t">
            <a:spAutoFit/>
          </a:bodyPr>
          <a:lstStyle/>
          <a:p>
            <a:pPr algn="ctr">
              <a:lnSpc>
                <a:spcPts val="4190"/>
              </a:lnSpc>
            </a:pPr>
            <a:r>
              <a:rPr lang="en-US" sz="3248" u="sng" spc="94">
                <a:solidFill>
                  <a:srgbClr val="004AAD"/>
                </a:solidFill>
                <a:latin typeface="Now"/>
                <a:ea typeface="Now"/>
                <a:cs typeface="Now"/>
                <a:sym typeface="Now"/>
                <a:hlinkClick r:id="rId8" tooltip="https://catalog.cpp.edu/content.php?catoid=65&amp;navoid=5524"/>
              </a:rPr>
              <a:t>Roadmaps</a:t>
            </a:r>
            <a:endParaRPr lang="en-US" sz="3248" u="sng" spc="94">
              <a:solidFill>
                <a:srgbClr val="004AAD"/>
              </a:solidFill>
              <a:latin typeface="Now"/>
              <a:ea typeface="Now"/>
              <a:cs typeface="Now"/>
              <a:sym typeface="Now"/>
              <a:hlinkClick r:id="rId9" tooltip="https://catalog.cpp.edu/content.php?catoid=65&amp;navoid=5524"/>
            </a:endParaRPr>
          </a:p>
        </p:txBody>
      </p:sp>
      <p:sp>
        <p:nvSpPr>
          <p:cNvPr id="6" name="TextBox 6"/>
          <p:cNvSpPr txBox="1"/>
          <p:nvPr/>
        </p:nvSpPr>
        <p:spPr>
          <a:xfrm>
            <a:off x="9480269" y="6466442"/>
            <a:ext cx="2566952" cy="1065484"/>
          </a:xfrm>
          <a:prstGeom prst="rect">
            <a:avLst/>
          </a:prstGeom>
        </p:spPr>
        <p:txBody>
          <a:bodyPr lIns="0" tIns="0" rIns="0" bIns="0" rtlCol="0" anchor="t">
            <a:spAutoFit/>
          </a:bodyPr>
          <a:lstStyle/>
          <a:p>
            <a:pPr algn="ctr">
              <a:lnSpc>
                <a:spcPts val="4190"/>
              </a:lnSpc>
            </a:pPr>
            <a:r>
              <a:rPr lang="en-US" sz="3248" u="sng" spc="94">
                <a:solidFill>
                  <a:srgbClr val="004AAD"/>
                </a:solidFill>
                <a:latin typeface="Now"/>
                <a:ea typeface="Now"/>
                <a:cs typeface="Now"/>
                <a:sym typeface="Now"/>
                <a:hlinkClick r:id="rId8" tooltip="https://www.cpp.edu/academic-programs/academic-advising/tools/sheets-roadmaps/index.shtml"/>
              </a:rPr>
              <a:t>Curriculum Sheet</a:t>
            </a:r>
            <a:endParaRPr lang="en-US" sz="3248" u="sng" spc="94">
              <a:solidFill>
                <a:srgbClr val="004AAD"/>
              </a:solidFill>
              <a:latin typeface="Now"/>
              <a:ea typeface="Now"/>
              <a:cs typeface="Now"/>
              <a:sym typeface="Now"/>
              <a:hlinkClick r:id="rId10" tooltip="https://www.cpp.edu/academic-programs/academic-advising/tools/sheets-roadmaps/index.shtml"/>
            </a:endParaRPr>
          </a:p>
        </p:txBody>
      </p:sp>
      <p:sp>
        <p:nvSpPr>
          <p:cNvPr id="7" name="TextBox 7"/>
          <p:cNvSpPr txBox="1"/>
          <p:nvPr/>
        </p:nvSpPr>
        <p:spPr>
          <a:xfrm>
            <a:off x="1028700" y="1232042"/>
            <a:ext cx="7718493" cy="907233"/>
          </a:xfrm>
          <a:prstGeom prst="rect">
            <a:avLst/>
          </a:prstGeom>
        </p:spPr>
        <p:txBody>
          <a:bodyPr lIns="0" tIns="0" rIns="0" bIns="0" rtlCol="0" anchor="t">
            <a:spAutoFit/>
          </a:bodyPr>
          <a:lstStyle/>
          <a:p>
            <a:pPr algn="l">
              <a:lnSpc>
                <a:spcPts val="7258"/>
              </a:lnSpc>
            </a:pPr>
            <a:r>
              <a:rPr lang="en-US" sz="5627" spc="163">
                <a:solidFill>
                  <a:srgbClr val="042B60"/>
                </a:solidFill>
                <a:latin typeface="Now"/>
                <a:ea typeface="Now"/>
                <a:cs typeface="Now"/>
                <a:sym typeface="Now"/>
              </a:rPr>
              <a:t>Advising Tools</a:t>
            </a:r>
          </a:p>
        </p:txBody>
      </p:sp>
      <p:sp>
        <p:nvSpPr>
          <p:cNvPr id="8" name="TextBox 8"/>
          <p:cNvSpPr txBox="1"/>
          <p:nvPr/>
        </p:nvSpPr>
        <p:spPr>
          <a:xfrm>
            <a:off x="1028700" y="2579913"/>
            <a:ext cx="7272943" cy="2563587"/>
          </a:xfrm>
          <a:prstGeom prst="rect">
            <a:avLst/>
          </a:prstGeom>
        </p:spPr>
        <p:txBody>
          <a:bodyPr lIns="0" tIns="0" rIns="0" bIns="0" rtlCol="0" anchor="t">
            <a:spAutoFit/>
          </a:bodyPr>
          <a:lstStyle/>
          <a:p>
            <a:pPr algn="l">
              <a:lnSpc>
                <a:spcPts val="4105"/>
              </a:lnSpc>
            </a:pPr>
            <a:r>
              <a:rPr lang="en-US" sz="2774" b="1" spc="80">
                <a:solidFill>
                  <a:srgbClr val="042B60"/>
                </a:solidFill>
                <a:latin typeface="Now Medium"/>
                <a:ea typeface="Now Medium"/>
                <a:cs typeface="Now Medium"/>
                <a:sym typeface="Now Medium"/>
              </a:rPr>
              <a:t>Degree Progress Report</a:t>
            </a:r>
            <a:r>
              <a:rPr lang="en-US" sz="2774" spc="80">
                <a:solidFill>
                  <a:srgbClr val="042B60"/>
                </a:solidFill>
                <a:latin typeface="Now"/>
                <a:ea typeface="Now"/>
                <a:cs typeface="Now"/>
                <a:sym typeface="Now"/>
              </a:rPr>
              <a:t> - A tool in your Student Center that indicates which requirements for your degree that you’ve satisfied and which requirements you have left to complete. </a:t>
            </a:r>
          </a:p>
        </p:txBody>
      </p:sp>
      <p:sp>
        <p:nvSpPr>
          <p:cNvPr id="9" name="TextBox 9"/>
          <p:cNvSpPr txBox="1"/>
          <p:nvPr/>
        </p:nvSpPr>
        <p:spPr>
          <a:xfrm>
            <a:off x="1028700" y="5919043"/>
            <a:ext cx="7272943" cy="3654014"/>
          </a:xfrm>
          <a:prstGeom prst="rect">
            <a:avLst/>
          </a:prstGeom>
        </p:spPr>
        <p:txBody>
          <a:bodyPr lIns="0" tIns="0" rIns="0" bIns="0" rtlCol="0" anchor="t">
            <a:spAutoFit/>
          </a:bodyPr>
          <a:lstStyle/>
          <a:p>
            <a:pPr algn="l">
              <a:lnSpc>
                <a:spcPts val="4105"/>
              </a:lnSpc>
            </a:pPr>
            <a:r>
              <a:rPr lang="en-US" sz="2774" b="1" spc="80">
                <a:solidFill>
                  <a:srgbClr val="042B60"/>
                </a:solidFill>
                <a:latin typeface="Now Medium"/>
                <a:ea typeface="Now Medium"/>
                <a:cs typeface="Now Medium"/>
                <a:sym typeface="Now Medium"/>
              </a:rPr>
              <a:t>Academic Planner - </a:t>
            </a:r>
            <a:r>
              <a:rPr lang="en-US" sz="2774" spc="80">
                <a:solidFill>
                  <a:srgbClr val="042B60"/>
                </a:solidFill>
                <a:latin typeface="Now"/>
                <a:ea typeface="Now"/>
                <a:cs typeface="Now"/>
                <a:sym typeface="Now"/>
              </a:rPr>
              <a:t>Interactive tool that allows you to plan out your coursework for the remainder of your career, term by term. You can share your Planner with your faculty and college advisor for feedback.</a:t>
            </a:r>
          </a:p>
          <a:p>
            <a:pPr algn="l">
              <a:lnSpc>
                <a:spcPts val="4105"/>
              </a:lnSpc>
            </a:pPr>
            <a:endParaRPr lang="en-US" sz="2774" spc="80">
              <a:solidFill>
                <a:srgbClr val="042B60"/>
              </a:solidFill>
              <a:latin typeface="Now"/>
              <a:ea typeface="Now"/>
              <a:cs typeface="Now"/>
              <a:sym typeface="Now"/>
            </a:endParaRPr>
          </a:p>
        </p:txBody>
      </p:sp>
      <p:sp>
        <p:nvSpPr>
          <p:cNvPr id="10" name="TextBox 10"/>
          <p:cNvSpPr txBox="1"/>
          <p:nvPr/>
        </p:nvSpPr>
        <p:spPr>
          <a:xfrm>
            <a:off x="9480269" y="1685659"/>
            <a:ext cx="2566952" cy="1563070"/>
          </a:xfrm>
          <a:prstGeom prst="rect">
            <a:avLst/>
          </a:prstGeom>
        </p:spPr>
        <p:txBody>
          <a:bodyPr lIns="0" tIns="0" rIns="0" bIns="0" rtlCol="0" anchor="t">
            <a:spAutoFit/>
          </a:bodyPr>
          <a:lstStyle/>
          <a:p>
            <a:pPr algn="ctr">
              <a:lnSpc>
                <a:spcPts val="4190"/>
              </a:lnSpc>
            </a:pPr>
            <a:r>
              <a:rPr lang="en-US" sz="3248" u="sng" spc="94">
                <a:solidFill>
                  <a:srgbClr val="004AAD"/>
                </a:solidFill>
                <a:latin typeface="Now"/>
                <a:ea typeface="Now"/>
                <a:cs typeface="Now"/>
                <a:sym typeface="Now"/>
                <a:hlinkClick r:id="rId11" tooltip="https://my.cpp.edu/uPortal/p/broncodirect.ctf1/max/render.uP"/>
              </a:rPr>
              <a:t>Degree Progress Report</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5484B1-38AB-506B-BA49-FDC3B76569ED}"/>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436F1EA7-9A3F-B4CD-1CF1-65012F341AF2}"/>
              </a:ext>
            </a:extLst>
          </p:cNvPr>
          <p:cNvSpPr/>
          <p:nvPr/>
        </p:nvSpPr>
        <p:spPr>
          <a:xfrm>
            <a:off x="8747193" y="1273053"/>
            <a:ext cx="7650485" cy="7441836"/>
          </a:xfrm>
          <a:custGeom>
            <a:avLst/>
            <a:gdLst/>
            <a:ahLst/>
            <a:cxnLst/>
            <a:rect l="l" t="t" r="r" b="b"/>
            <a:pathLst>
              <a:path w="7650485" h="7441836">
                <a:moveTo>
                  <a:pt x="0" y="0"/>
                </a:moveTo>
                <a:lnTo>
                  <a:pt x="7650485" y="0"/>
                </a:lnTo>
                <a:lnTo>
                  <a:pt x="7650485" y="7441836"/>
                </a:lnTo>
                <a:lnTo>
                  <a:pt x="0" y="7441836"/>
                </a:lnTo>
                <a:lnTo>
                  <a:pt x="0" y="0"/>
                </a:lnTo>
                <a:close/>
              </a:path>
            </a:pathLst>
          </a:custGeom>
          <a:blipFill>
            <a:blip r:embed="rId2">
              <a:alphaModFix amt="69000"/>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a:extLst>
              <a:ext uri="{FF2B5EF4-FFF2-40B4-BE49-F238E27FC236}">
                <a16:creationId xmlns:a16="http://schemas.microsoft.com/office/drawing/2014/main" id="{F83A9E5A-A93F-026B-4D93-0B02B690ACB4}"/>
              </a:ext>
            </a:extLst>
          </p:cNvPr>
          <p:cNvSpPr/>
          <p:nvPr/>
        </p:nvSpPr>
        <p:spPr>
          <a:xfrm>
            <a:off x="9254461" y="1028700"/>
            <a:ext cx="7650485" cy="7441836"/>
          </a:xfrm>
          <a:custGeom>
            <a:avLst/>
            <a:gdLst/>
            <a:ahLst/>
            <a:cxnLst/>
            <a:rect l="l" t="t" r="r" b="b"/>
            <a:pathLst>
              <a:path w="7650485" h="7441836">
                <a:moveTo>
                  <a:pt x="0" y="0"/>
                </a:moveTo>
                <a:lnTo>
                  <a:pt x="7650485" y="0"/>
                </a:lnTo>
                <a:lnTo>
                  <a:pt x="7650485" y="7441836"/>
                </a:lnTo>
                <a:lnTo>
                  <a:pt x="0" y="7441836"/>
                </a:lnTo>
                <a:lnTo>
                  <a:pt x="0" y="0"/>
                </a:lnTo>
                <a:close/>
              </a:path>
            </a:pathLst>
          </a:custGeom>
          <a:blipFill>
            <a:blip r:embed="rId4">
              <a:alphaModFix amt="69000"/>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 name="TextBox 4">
            <a:extLst>
              <a:ext uri="{FF2B5EF4-FFF2-40B4-BE49-F238E27FC236}">
                <a16:creationId xmlns:a16="http://schemas.microsoft.com/office/drawing/2014/main" id="{ACC508A8-FED2-4B79-76B7-35A4DDBDFD97}"/>
              </a:ext>
            </a:extLst>
          </p:cNvPr>
          <p:cNvSpPr txBox="1"/>
          <p:nvPr/>
        </p:nvSpPr>
        <p:spPr>
          <a:xfrm>
            <a:off x="14030245" y="1934452"/>
            <a:ext cx="2566952" cy="1065484"/>
          </a:xfrm>
          <a:prstGeom prst="rect">
            <a:avLst/>
          </a:prstGeom>
        </p:spPr>
        <p:txBody>
          <a:bodyPr lIns="0" tIns="0" rIns="0" bIns="0" rtlCol="0" anchor="t">
            <a:spAutoFit/>
          </a:bodyPr>
          <a:lstStyle/>
          <a:p>
            <a:pPr algn="ctr">
              <a:lnSpc>
                <a:spcPts val="4190"/>
              </a:lnSpc>
            </a:pPr>
            <a:r>
              <a:rPr lang="en-US" sz="3248" u="sng" spc="94">
                <a:solidFill>
                  <a:srgbClr val="004AAD"/>
                </a:solidFill>
                <a:latin typeface="Now"/>
                <a:ea typeface="Now"/>
                <a:cs typeface="Now"/>
                <a:sym typeface="Now"/>
                <a:hlinkClick r:id="rId6" tooltip="https://www.cpp.edu/studentsuccess/cppconnect/index.shtml"/>
              </a:rPr>
              <a:t>Academic Planner</a:t>
            </a:r>
            <a:endParaRPr lang="en-US" sz="3248" u="sng" spc="94">
              <a:solidFill>
                <a:srgbClr val="004AAD"/>
              </a:solidFill>
              <a:latin typeface="Now"/>
              <a:ea typeface="Now"/>
              <a:cs typeface="Now"/>
              <a:sym typeface="Now"/>
              <a:hlinkClick r:id="rId7" tooltip="https://www.cpp.edu/studentsuccess/cppconnect/index.shtml"/>
            </a:endParaRPr>
          </a:p>
        </p:txBody>
      </p:sp>
      <p:sp>
        <p:nvSpPr>
          <p:cNvPr id="5" name="TextBox 5">
            <a:extLst>
              <a:ext uri="{FF2B5EF4-FFF2-40B4-BE49-F238E27FC236}">
                <a16:creationId xmlns:a16="http://schemas.microsoft.com/office/drawing/2014/main" id="{6EB9E76C-CC4E-EBCF-D7BA-580BEC5FFF2F}"/>
              </a:ext>
            </a:extLst>
          </p:cNvPr>
          <p:cNvSpPr txBox="1"/>
          <p:nvPr/>
        </p:nvSpPr>
        <p:spPr>
          <a:xfrm>
            <a:off x="14030245" y="6728380"/>
            <a:ext cx="2566952" cy="526876"/>
          </a:xfrm>
          <a:prstGeom prst="rect">
            <a:avLst/>
          </a:prstGeom>
        </p:spPr>
        <p:txBody>
          <a:bodyPr lIns="0" tIns="0" rIns="0" bIns="0" rtlCol="0" anchor="t">
            <a:spAutoFit/>
          </a:bodyPr>
          <a:lstStyle/>
          <a:p>
            <a:pPr algn="ctr">
              <a:lnSpc>
                <a:spcPts val="4190"/>
              </a:lnSpc>
            </a:pPr>
            <a:r>
              <a:rPr lang="en-US" sz="3248" u="sng" spc="94">
                <a:solidFill>
                  <a:srgbClr val="004AAD"/>
                </a:solidFill>
                <a:latin typeface="Now"/>
                <a:ea typeface="Now"/>
                <a:cs typeface="Now"/>
                <a:sym typeface="Now"/>
                <a:hlinkClick r:id="rId8" tooltip="https://catalog.cpp.edu/content.php?catoid=65&amp;navoid=5524"/>
              </a:rPr>
              <a:t>Roadmaps</a:t>
            </a:r>
            <a:endParaRPr lang="en-US" sz="3248" u="sng" spc="94">
              <a:solidFill>
                <a:srgbClr val="004AAD"/>
              </a:solidFill>
              <a:latin typeface="Now"/>
              <a:ea typeface="Now"/>
              <a:cs typeface="Now"/>
              <a:sym typeface="Now"/>
              <a:hlinkClick r:id="rId9" tooltip="https://catalog.cpp.edu/content.php?catoid=65&amp;navoid=5524"/>
            </a:endParaRPr>
          </a:p>
        </p:txBody>
      </p:sp>
      <p:sp>
        <p:nvSpPr>
          <p:cNvPr id="6" name="TextBox 6">
            <a:extLst>
              <a:ext uri="{FF2B5EF4-FFF2-40B4-BE49-F238E27FC236}">
                <a16:creationId xmlns:a16="http://schemas.microsoft.com/office/drawing/2014/main" id="{DD5B92BB-A27E-9A8E-F69B-1BDB0EEFACF9}"/>
              </a:ext>
            </a:extLst>
          </p:cNvPr>
          <p:cNvSpPr txBox="1"/>
          <p:nvPr/>
        </p:nvSpPr>
        <p:spPr>
          <a:xfrm>
            <a:off x="9480269" y="6466442"/>
            <a:ext cx="2566952" cy="1065484"/>
          </a:xfrm>
          <a:prstGeom prst="rect">
            <a:avLst/>
          </a:prstGeom>
        </p:spPr>
        <p:txBody>
          <a:bodyPr lIns="0" tIns="0" rIns="0" bIns="0" rtlCol="0" anchor="t">
            <a:spAutoFit/>
          </a:bodyPr>
          <a:lstStyle/>
          <a:p>
            <a:pPr algn="ctr">
              <a:lnSpc>
                <a:spcPts val="4190"/>
              </a:lnSpc>
            </a:pPr>
            <a:r>
              <a:rPr lang="en-US" sz="3248" u="sng" spc="94">
                <a:solidFill>
                  <a:srgbClr val="004AAD"/>
                </a:solidFill>
                <a:latin typeface="Now"/>
                <a:ea typeface="Now"/>
                <a:cs typeface="Now"/>
                <a:sym typeface="Now"/>
                <a:hlinkClick r:id="rId8" tooltip="https://www.cpp.edu/academic-programs/academic-advising/tools/sheets-roadmaps/index.shtml"/>
              </a:rPr>
              <a:t>Curriculum Sheet</a:t>
            </a:r>
            <a:endParaRPr lang="en-US" sz="3248" u="sng" spc="94">
              <a:solidFill>
                <a:srgbClr val="004AAD"/>
              </a:solidFill>
              <a:latin typeface="Now"/>
              <a:ea typeface="Now"/>
              <a:cs typeface="Now"/>
              <a:sym typeface="Now"/>
              <a:hlinkClick r:id="rId10" tooltip="https://www.cpp.edu/academic-programs/academic-advising/tools/sheets-roadmaps/index.shtml"/>
            </a:endParaRPr>
          </a:p>
        </p:txBody>
      </p:sp>
      <p:sp>
        <p:nvSpPr>
          <p:cNvPr id="7" name="TextBox 7">
            <a:extLst>
              <a:ext uri="{FF2B5EF4-FFF2-40B4-BE49-F238E27FC236}">
                <a16:creationId xmlns:a16="http://schemas.microsoft.com/office/drawing/2014/main" id="{B33907B0-4F24-15FE-92E1-51175DCF003B}"/>
              </a:ext>
            </a:extLst>
          </p:cNvPr>
          <p:cNvSpPr txBox="1"/>
          <p:nvPr/>
        </p:nvSpPr>
        <p:spPr>
          <a:xfrm>
            <a:off x="1028700" y="1232042"/>
            <a:ext cx="7718493" cy="907233"/>
          </a:xfrm>
          <a:prstGeom prst="rect">
            <a:avLst/>
          </a:prstGeom>
        </p:spPr>
        <p:txBody>
          <a:bodyPr lIns="0" tIns="0" rIns="0" bIns="0" rtlCol="0" anchor="t">
            <a:spAutoFit/>
          </a:bodyPr>
          <a:lstStyle/>
          <a:p>
            <a:pPr algn="l">
              <a:lnSpc>
                <a:spcPts val="7258"/>
              </a:lnSpc>
            </a:pPr>
            <a:r>
              <a:rPr lang="en-US" sz="5627" spc="163">
                <a:solidFill>
                  <a:srgbClr val="042B60"/>
                </a:solidFill>
                <a:latin typeface="Now"/>
                <a:ea typeface="Now"/>
                <a:cs typeface="Now"/>
                <a:sym typeface="Now"/>
              </a:rPr>
              <a:t>Advising Tools</a:t>
            </a:r>
          </a:p>
        </p:txBody>
      </p:sp>
      <p:sp>
        <p:nvSpPr>
          <p:cNvPr id="10" name="TextBox 10">
            <a:extLst>
              <a:ext uri="{FF2B5EF4-FFF2-40B4-BE49-F238E27FC236}">
                <a16:creationId xmlns:a16="http://schemas.microsoft.com/office/drawing/2014/main" id="{E9EC9F56-E974-6636-CA0B-8C3887FBFA05}"/>
              </a:ext>
            </a:extLst>
          </p:cNvPr>
          <p:cNvSpPr txBox="1"/>
          <p:nvPr/>
        </p:nvSpPr>
        <p:spPr>
          <a:xfrm>
            <a:off x="9480269" y="1685659"/>
            <a:ext cx="2566952" cy="1563070"/>
          </a:xfrm>
          <a:prstGeom prst="rect">
            <a:avLst/>
          </a:prstGeom>
        </p:spPr>
        <p:txBody>
          <a:bodyPr lIns="0" tIns="0" rIns="0" bIns="0" rtlCol="0" anchor="t">
            <a:spAutoFit/>
          </a:bodyPr>
          <a:lstStyle/>
          <a:p>
            <a:pPr algn="ctr">
              <a:lnSpc>
                <a:spcPts val="4190"/>
              </a:lnSpc>
            </a:pPr>
            <a:r>
              <a:rPr lang="en-US" sz="3248" u="sng" spc="94">
                <a:solidFill>
                  <a:srgbClr val="004AAD"/>
                </a:solidFill>
                <a:latin typeface="Now"/>
                <a:ea typeface="Now"/>
                <a:cs typeface="Now"/>
                <a:sym typeface="Now"/>
                <a:hlinkClick r:id="rId11" tooltip="https://my.cpp.edu/uPortal/p/broncodirect.ctf1/max/render.uP"/>
              </a:rPr>
              <a:t>Degree Progress Report</a:t>
            </a:r>
          </a:p>
        </p:txBody>
      </p:sp>
      <p:sp>
        <p:nvSpPr>
          <p:cNvPr id="11" name="TextBox 5">
            <a:extLst>
              <a:ext uri="{FF2B5EF4-FFF2-40B4-BE49-F238E27FC236}">
                <a16:creationId xmlns:a16="http://schemas.microsoft.com/office/drawing/2014/main" id="{6E049EE0-4F1C-EBD3-7A16-253C50926AFA}"/>
              </a:ext>
            </a:extLst>
          </p:cNvPr>
          <p:cNvSpPr txBox="1"/>
          <p:nvPr/>
        </p:nvSpPr>
        <p:spPr>
          <a:xfrm>
            <a:off x="1028700" y="2579913"/>
            <a:ext cx="7272943" cy="2602444"/>
          </a:xfrm>
          <a:prstGeom prst="rect">
            <a:avLst/>
          </a:prstGeom>
        </p:spPr>
        <p:txBody>
          <a:bodyPr lIns="0" tIns="0" rIns="0" bIns="0" rtlCol="0" anchor="t">
            <a:spAutoFit/>
          </a:bodyPr>
          <a:lstStyle/>
          <a:p>
            <a:pPr algn="l">
              <a:lnSpc>
                <a:spcPts val="4105"/>
              </a:lnSpc>
            </a:pPr>
            <a:r>
              <a:rPr lang="en-US" sz="2774" b="1" spc="80" dirty="0">
                <a:solidFill>
                  <a:srgbClr val="042B60"/>
                </a:solidFill>
                <a:latin typeface="Now Medium"/>
                <a:ea typeface="Now Medium"/>
                <a:cs typeface="Now Medium"/>
                <a:sym typeface="Now Medium"/>
              </a:rPr>
              <a:t>Roadmaps -</a:t>
            </a:r>
            <a:r>
              <a:rPr lang="en-US" sz="2774" spc="80" dirty="0">
                <a:solidFill>
                  <a:srgbClr val="042B60"/>
                </a:solidFill>
                <a:latin typeface="Now"/>
                <a:ea typeface="Now"/>
                <a:cs typeface="Now"/>
                <a:sym typeface="Now"/>
              </a:rPr>
              <a:t> A roadmap shows you the order in which you should take courses for your major. Make sure that you follow the 2025 Catalog/Curriculum Year.</a:t>
            </a:r>
          </a:p>
        </p:txBody>
      </p:sp>
      <p:sp>
        <p:nvSpPr>
          <p:cNvPr id="12" name="TextBox 6">
            <a:extLst>
              <a:ext uri="{FF2B5EF4-FFF2-40B4-BE49-F238E27FC236}">
                <a16:creationId xmlns:a16="http://schemas.microsoft.com/office/drawing/2014/main" id="{A234FE3D-D5FC-E432-D281-511D44190737}"/>
              </a:ext>
            </a:extLst>
          </p:cNvPr>
          <p:cNvSpPr txBox="1"/>
          <p:nvPr/>
        </p:nvSpPr>
        <p:spPr>
          <a:xfrm>
            <a:off x="1028700" y="5581650"/>
            <a:ext cx="7272943" cy="3077937"/>
          </a:xfrm>
          <a:prstGeom prst="rect">
            <a:avLst/>
          </a:prstGeom>
        </p:spPr>
        <p:txBody>
          <a:bodyPr lIns="0" tIns="0" rIns="0" bIns="0" rtlCol="0" anchor="t">
            <a:spAutoFit/>
          </a:bodyPr>
          <a:lstStyle/>
          <a:p>
            <a:pPr algn="l">
              <a:lnSpc>
                <a:spcPts val="4105"/>
              </a:lnSpc>
            </a:pPr>
            <a:r>
              <a:rPr lang="en-US" sz="2774" b="1" spc="80">
                <a:solidFill>
                  <a:srgbClr val="042B60"/>
                </a:solidFill>
                <a:latin typeface="Now Medium"/>
                <a:ea typeface="Now Medium"/>
                <a:cs typeface="Now Medium"/>
                <a:sym typeface="Now Medium"/>
              </a:rPr>
              <a:t>Curriculum Sheet - </a:t>
            </a:r>
            <a:r>
              <a:rPr lang="en-US" sz="2774" spc="80">
                <a:solidFill>
                  <a:srgbClr val="042B60"/>
                </a:solidFill>
                <a:latin typeface="Now"/>
                <a:ea typeface="Now"/>
                <a:cs typeface="Now"/>
                <a:sym typeface="Now"/>
              </a:rPr>
              <a:t>The coursework you are required to complete to earn your degree. Make sure that you select the year you started school at Cal Poly Pomona or the year in which you switched majors to your current major.</a:t>
            </a:r>
          </a:p>
        </p:txBody>
      </p:sp>
    </p:spTree>
    <p:extLst>
      <p:ext uri="{BB962C8B-B14F-4D97-AF65-F5344CB8AC3E}">
        <p14:creationId xmlns:p14="http://schemas.microsoft.com/office/powerpoint/2010/main" val="30608531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0821314" y="-2209943"/>
            <a:ext cx="9396621" cy="8679061"/>
          </a:xfrm>
          <a:custGeom>
            <a:avLst/>
            <a:gdLst/>
            <a:ahLst/>
            <a:cxnLst/>
            <a:rect l="l" t="t" r="r" b="b"/>
            <a:pathLst>
              <a:path w="9396621" h="8679061">
                <a:moveTo>
                  <a:pt x="0" y="0"/>
                </a:moveTo>
                <a:lnTo>
                  <a:pt x="9396622" y="0"/>
                </a:lnTo>
                <a:lnTo>
                  <a:pt x="9396622" y="8679061"/>
                </a:lnTo>
                <a:lnTo>
                  <a:pt x="0" y="8679061"/>
                </a:lnTo>
                <a:lnTo>
                  <a:pt x="0" y="0"/>
                </a:lnTo>
                <a:close/>
              </a:path>
            </a:pathLst>
          </a:custGeom>
          <a:blipFill>
            <a:blip r:embed="rId2">
              <a:alphaModFix amt="60000"/>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a:off x="11556070" y="517510"/>
            <a:ext cx="8821533" cy="8147889"/>
          </a:xfrm>
          <a:custGeom>
            <a:avLst/>
            <a:gdLst/>
            <a:ahLst/>
            <a:cxnLst/>
            <a:rect l="l" t="t" r="r" b="b"/>
            <a:pathLst>
              <a:path w="8821533" h="8147889">
                <a:moveTo>
                  <a:pt x="0" y="0"/>
                </a:moveTo>
                <a:lnTo>
                  <a:pt x="8821533" y="0"/>
                </a:lnTo>
                <a:lnTo>
                  <a:pt x="8821533" y="8147889"/>
                </a:lnTo>
                <a:lnTo>
                  <a:pt x="0" y="8147889"/>
                </a:lnTo>
                <a:lnTo>
                  <a:pt x="0" y="0"/>
                </a:lnTo>
                <a:close/>
              </a:path>
            </a:pathLst>
          </a:custGeom>
          <a:blipFill>
            <a:blip r:embed="rId4">
              <a:alphaModFix amt="60000"/>
              <a:extLst>
                <a:ext uri="{96DAC541-7B7A-43D3-8B79-37D633B846F1}">
                  <asvg:svgBlip xmlns:asvg="http://schemas.microsoft.com/office/drawing/2016/SVG/main" r:embed="rId5"/>
                </a:ext>
              </a:extLst>
            </a:blip>
            <a:stretch>
              <a:fillRect/>
            </a:stretch>
          </a:blipFill>
        </p:spPr>
        <p:txBody>
          <a:bodyPr/>
          <a:lstStyle/>
          <a:p>
            <a:endParaRPr lang="en-US"/>
          </a:p>
        </p:txBody>
      </p:sp>
      <p:grpSp>
        <p:nvGrpSpPr>
          <p:cNvPr id="4" name="Group 4"/>
          <p:cNvGrpSpPr>
            <a:grpSpLocks noChangeAspect="1"/>
          </p:cNvGrpSpPr>
          <p:nvPr/>
        </p:nvGrpSpPr>
        <p:grpSpPr>
          <a:xfrm>
            <a:off x="9764561" y="1621601"/>
            <a:ext cx="7210695" cy="7043798"/>
            <a:chOff x="0" y="0"/>
            <a:chExt cx="4828540" cy="4716780"/>
          </a:xfrm>
        </p:grpSpPr>
        <p:sp>
          <p:nvSpPr>
            <p:cNvPr id="5" name="Freeform 5"/>
            <p:cNvSpPr/>
            <p:nvPr/>
          </p:nvSpPr>
          <p:spPr>
            <a:xfrm>
              <a:off x="0" y="-7620"/>
              <a:ext cx="4833620" cy="4726940"/>
            </a:xfrm>
            <a:custGeom>
              <a:avLst/>
              <a:gdLst/>
              <a:ahLst/>
              <a:cxnLst/>
              <a:rect l="l" t="t" r="r" b="b"/>
              <a:pathLst>
                <a:path w="4833620" h="4726940">
                  <a:moveTo>
                    <a:pt x="3416300" y="4662170"/>
                  </a:moveTo>
                  <a:cubicBezTo>
                    <a:pt x="3388360" y="4669790"/>
                    <a:pt x="3366770" y="4679950"/>
                    <a:pt x="3345180" y="4682490"/>
                  </a:cubicBezTo>
                  <a:cubicBezTo>
                    <a:pt x="3223260" y="4692650"/>
                    <a:pt x="3102610" y="4702810"/>
                    <a:pt x="2980690" y="4711700"/>
                  </a:cubicBezTo>
                  <a:cubicBezTo>
                    <a:pt x="2918460" y="4715510"/>
                    <a:pt x="2856230" y="4719320"/>
                    <a:pt x="2794000" y="4720590"/>
                  </a:cubicBezTo>
                  <a:cubicBezTo>
                    <a:pt x="2726690" y="4723130"/>
                    <a:pt x="2659380" y="4726940"/>
                    <a:pt x="2593340" y="4724400"/>
                  </a:cubicBezTo>
                  <a:cubicBezTo>
                    <a:pt x="2529840" y="4723130"/>
                    <a:pt x="2466340" y="4719320"/>
                    <a:pt x="2405380" y="4707890"/>
                  </a:cubicBezTo>
                  <a:cubicBezTo>
                    <a:pt x="2326640" y="4693920"/>
                    <a:pt x="2246630" y="4693920"/>
                    <a:pt x="2169160" y="4681220"/>
                  </a:cubicBezTo>
                  <a:cubicBezTo>
                    <a:pt x="1967230" y="4648200"/>
                    <a:pt x="1761490" y="4657090"/>
                    <a:pt x="1558290" y="4643120"/>
                  </a:cubicBezTo>
                  <a:cubicBezTo>
                    <a:pt x="1443990" y="4635500"/>
                    <a:pt x="1329690" y="4617720"/>
                    <a:pt x="1215390" y="4602480"/>
                  </a:cubicBezTo>
                  <a:cubicBezTo>
                    <a:pt x="1085850" y="4585970"/>
                    <a:pt x="956310" y="4566920"/>
                    <a:pt x="825500" y="4549140"/>
                  </a:cubicBezTo>
                  <a:cubicBezTo>
                    <a:pt x="730250" y="4536440"/>
                    <a:pt x="633730" y="4523740"/>
                    <a:pt x="538480" y="4511040"/>
                  </a:cubicBezTo>
                  <a:cubicBezTo>
                    <a:pt x="535940" y="4511040"/>
                    <a:pt x="533400" y="4509770"/>
                    <a:pt x="530860" y="4509770"/>
                  </a:cubicBezTo>
                  <a:cubicBezTo>
                    <a:pt x="450850" y="4475479"/>
                    <a:pt x="365760" y="4448810"/>
                    <a:pt x="292100" y="4404360"/>
                  </a:cubicBezTo>
                  <a:cubicBezTo>
                    <a:pt x="167640" y="4328160"/>
                    <a:pt x="114300" y="4206240"/>
                    <a:pt x="109220" y="4062730"/>
                  </a:cubicBezTo>
                  <a:cubicBezTo>
                    <a:pt x="107950" y="4013200"/>
                    <a:pt x="101600" y="3964940"/>
                    <a:pt x="101600" y="3915410"/>
                  </a:cubicBezTo>
                  <a:cubicBezTo>
                    <a:pt x="102870" y="3846830"/>
                    <a:pt x="107950" y="3779520"/>
                    <a:pt x="111760" y="3712210"/>
                  </a:cubicBezTo>
                  <a:cubicBezTo>
                    <a:pt x="121920" y="3511550"/>
                    <a:pt x="127000" y="3310890"/>
                    <a:pt x="111760" y="3110230"/>
                  </a:cubicBezTo>
                  <a:cubicBezTo>
                    <a:pt x="97790" y="2929890"/>
                    <a:pt x="85090" y="2750820"/>
                    <a:pt x="71120" y="2570480"/>
                  </a:cubicBezTo>
                  <a:cubicBezTo>
                    <a:pt x="62230" y="2454910"/>
                    <a:pt x="50800" y="2340610"/>
                    <a:pt x="43180" y="2225040"/>
                  </a:cubicBezTo>
                  <a:cubicBezTo>
                    <a:pt x="38100" y="2148840"/>
                    <a:pt x="39370" y="2071370"/>
                    <a:pt x="34290" y="1995170"/>
                  </a:cubicBezTo>
                  <a:cubicBezTo>
                    <a:pt x="31750" y="1951990"/>
                    <a:pt x="17780" y="1910080"/>
                    <a:pt x="16510" y="1866900"/>
                  </a:cubicBezTo>
                  <a:cubicBezTo>
                    <a:pt x="11430" y="1762760"/>
                    <a:pt x="10160" y="1657350"/>
                    <a:pt x="7620" y="1551940"/>
                  </a:cubicBezTo>
                  <a:cubicBezTo>
                    <a:pt x="6350" y="1511300"/>
                    <a:pt x="0" y="1470660"/>
                    <a:pt x="1270" y="1430020"/>
                  </a:cubicBezTo>
                  <a:cubicBezTo>
                    <a:pt x="2540" y="1366520"/>
                    <a:pt x="10160" y="1303020"/>
                    <a:pt x="11430" y="1239520"/>
                  </a:cubicBezTo>
                  <a:cubicBezTo>
                    <a:pt x="12700" y="1165860"/>
                    <a:pt x="5080" y="1092200"/>
                    <a:pt x="7620" y="1019810"/>
                  </a:cubicBezTo>
                  <a:cubicBezTo>
                    <a:pt x="7620" y="949960"/>
                    <a:pt x="16510" y="881380"/>
                    <a:pt x="25400" y="811530"/>
                  </a:cubicBezTo>
                  <a:cubicBezTo>
                    <a:pt x="27940" y="787400"/>
                    <a:pt x="45720" y="765810"/>
                    <a:pt x="50800" y="741680"/>
                  </a:cubicBezTo>
                  <a:cubicBezTo>
                    <a:pt x="72390" y="622300"/>
                    <a:pt x="95250" y="502920"/>
                    <a:pt x="151130" y="392430"/>
                  </a:cubicBezTo>
                  <a:cubicBezTo>
                    <a:pt x="163830" y="368300"/>
                    <a:pt x="184150" y="346710"/>
                    <a:pt x="203200" y="327660"/>
                  </a:cubicBezTo>
                  <a:cubicBezTo>
                    <a:pt x="209550" y="321310"/>
                    <a:pt x="224790" y="325120"/>
                    <a:pt x="228600" y="325120"/>
                  </a:cubicBezTo>
                  <a:cubicBezTo>
                    <a:pt x="237490" y="308610"/>
                    <a:pt x="242570" y="292100"/>
                    <a:pt x="252730" y="284480"/>
                  </a:cubicBezTo>
                  <a:cubicBezTo>
                    <a:pt x="307340" y="242570"/>
                    <a:pt x="364490" y="212090"/>
                    <a:pt x="435610" y="204470"/>
                  </a:cubicBezTo>
                  <a:cubicBezTo>
                    <a:pt x="488950" y="198120"/>
                    <a:pt x="541020" y="175260"/>
                    <a:pt x="594360" y="162560"/>
                  </a:cubicBezTo>
                  <a:cubicBezTo>
                    <a:pt x="659130" y="147320"/>
                    <a:pt x="723900" y="129540"/>
                    <a:pt x="791210" y="120650"/>
                  </a:cubicBezTo>
                  <a:cubicBezTo>
                    <a:pt x="852170" y="113030"/>
                    <a:pt x="910590" y="96520"/>
                    <a:pt x="972820" y="91440"/>
                  </a:cubicBezTo>
                  <a:cubicBezTo>
                    <a:pt x="1036320" y="86360"/>
                    <a:pt x="1099820" y="71120"/>
                    <a:pt x="1164590" y="66040"/>
                  </a:cubicBezTo>
                  <a:cubicBezTo>
                    <a:pt x="1339850" y="53340"/>
                    <a:pt x="1516380" y="44450"/>
                    <a:pt x="1691640" y="34290"/>
                  </a:cubicBezTo>
                  <a:cubicBezTo>
                    <a:pt x="1734820" y="31750"/>
                    <a:pt x="1778000" y="34290"/>
                    <a:pt x="1821180" y="35560"/>
                  </a:cubicBezTo>
                  <a:cubicBezTo>
                    <a:pt x="1842770" y="36830"/>
                    <a:pt x="1864360" y="41910"/>
                    <a:pt x="1887220" y="44450"/>
                  </a:cubicBezTo>
                  <a:cubicBezTo>
                    <a:pt x="1897380" y="45720"/>
                    <a:pt x="1907540" y="41910"/>
                    <a:pt x="1917700" y="41910"/>
                  </a:cubicBezTo>
                  <a:cubicBezTo>
                    <a:pt x="1948180" y="41910"/>
                    <a:pt x="1979930" y="41910"/>
                    <a:pt x="2010410" y="40640"/>
                  </a:cubicBezTo>
                  <a:cubicBezTo>
                    <a:pt x="2068830" y="38100"/>
                    <a:pt x="2128520" y="31750"/>
                    <a:pt x="2186940" y="31750"/>
                  </a:cubicBezTo>
                  <a:cubicBezTo>
                    <a:pt x="2244090" y="31750"/>
                    <a:pt x="2301240" y="35560"/>
                    <a:pt x="2358390" y="38100"/>
                  </a:cubicBezTo>
                  <a:lnTo>
                    <a:pt x="2404110" y="38100"/>
                  </a:lnTo>
                  <a:cubicBezTo>
                    <a:pt x="2473960" y="35560"/>
                    <a:pt x="2542540" y="35560"/>
                    <a:pt x="2612390" y="31750"/>
                  </a:cubicBezTo>
                  <a:cubicBezTo>
                    <a:pt x="2679700" y="27940"/>
                    <a:pt x="2745740" y="19050"/>
                    <a:pt x="2813050" y="15240"/>
                  </a:cubicBezTo>
                  <a:cubicBezTo>
                    <a:pt x="2844800" y="12700"/>
                    <a:pt x="2877820" y="12700"/>
                    <a:pt x="2909570" y="19050"/>
                  </a:cubicBezTo>
                  <a:cubicBezTo>
                    <a:pt x="2957830" y="27940"/>
                    <a:pt x="3003550" y="33020"/>
                    <a:pt x="3051810" y="19050"/>
                  </a:cubicBezTo>
                  <a:cubicBezTo>
                    <a:pt x="3069590" y="13970"/>
                    <a:pt x="3092450" y="22860"/>
                    <a:pt x="3112770" y="25400"/>
                  </a:cubicBezTo>
                  <a:cubicBezTo>
                    <a:pt x="3121660" y="26670"/>
                    <a:pt x="3131820" y="29210"/>
                    <a:pt x="3136900" y="25400"/>
                  </a:cubicBezTo>
                  <a:cubicBezTo>
                    <a:pt x="3171190" y="0"/>
                    <a:pt x="3202940" y="6350"/>
                    <a:pt x="3235960" y="27940"/>
                  </a:cubicBezTo>
                  <a:cubicBezTo>
                    <a:pt x="3239770" y="30480"/>
                    <a:pt x="3249930" y="24130"/>
                    <a:pt x="3257550" y="24130"/>
                  </a:cubicBezTo>
                  <a:cubicBezTo>
                    <a:pt x="3288030" y="24130"/>
                    <a:pt x="3318510" y="24130"/>
                    <a:pt x="3350260" y="25400"/>
                  </a:cubicBezTo>
                  <a:cubicBezTo>
                    <a:pt x="3373120" y="26670"/>
                    <a:pt x="3394710" y="34290"/>
                    <a:pt x="3417570" y="36830"/>
                  </a:cubicBezTo>
                  <a:cubicBezTo>
                    <a:pt x="3467100" y="43180"/>
                    <a:pt x="3517900" y="53340"/>
                    <a:pt x="3568700" y="53340"/>
                  </a:cubicBezTo>
                  <a:cubicBezTo>
                    <a:pt x="3663950" y="54610"/>
                    <a:pt x="3759200" y="58420"/>
                    <a:pt x="3853180" y="78740"/>
                  </a:cubicBezTo>
                  <a:cubicBezTo>
                    <a:pt x="3940809" y="97790"/>
                    <a:pt x="4030980" y="97790"/>
                    <a:pt x="4119880" y="113030"/>
                  </a:cubicBezTo>
                  <a:cubicBezTo>
                    <a:pt x="4173220" y="121920"/>
                    <a:pt x="4227830" y="138430"/>
                    <a:pt x="4273550" y="165100"/>
                  </a:cubicBezTo>
                  <a:cubicBezTo>
                    <a:pt x="4323080" y="193040"/>
                    <a:pt x="4361180" y="238760"/>
                    <a:pt x="4405630" y="276860"/>
                  </a:cubicBezTo>
                  <a:cubicBezTo>
                    <a:pt x="4422139" y="290830"/>
                    <a:pt x="4446270" y="300990"/>
                    <a:pt x="4457700" y="318770"/>
                  </a:cubicBezTo>
                  <a:cubicBezTo>
                    <a:pt x="4490720" y="367030"/>
                    <a:pt x="4519930" y="417830"/>
                    <a:pt x="4549140" y="468630"/>
                  </a:cubicBezTo>
                  <a:cubicBezTo>
                    <a:pt x="4570730" y="505460"/>
                    <a:pt x="4592320" y="543560"/>
                    <a:pt x="4608830" y="581660"/>
                  </a:cubicBezTo>
                  <a:cubicBezTo>
                    <a:pt x="4626610" y="626110"/>
                    <a:pt x="4640580" y="671830"/>
                    <a:pt x="4654550" y="718820"/>
                  </a:cubicBezTo>
                  <a:cubicBezTo>
                    <a:pt x="4676140" y="792480"/>
                    <a:pt x="4701540" y="866140"/>
                    <a:pt x="4715510" y="942340"/>
                  </a:cubicBezTo>
                  <a:cubicBezTo>
                    <a:pt x="4735830" y="1049020"/>
                    <a:pt x="4745990" y="1158240"/>
                    <a:pt x="4761230" y="1266190"/>
                  </a:cubicBezTo>
                  <a:cubicBezTo>
                    <a:pt x="4766310" y="1301750"/>
                    <a:pt x="4772660" y="1337310"/>
                    <a:pt x="4775200" y="1372870"/>
                  </a:cubicBezTo>
                  <a:cubicBezTo>
                    <a:pt x="4782820" y="1474470"/>
                    <a:pt x="4787900" y="1574800"/>
                    <a:pt x="4794250" y="1676400"/>
                  </a:cubicBezTo>
                  <a:cubicBezTo>
                    <a:pt x="4803140" y="1802130"/>
                    <a:pt x="4815840" y="1926590"/>
                    <a:pt x="4822190" y="2052320"/>
                  </a:cubicBezTo>
                  <a:cubicBezTo>
                    <a:pt x="4828540" y="2172970"/>
                    <a:pt x="4833620" y="2294890"/>
                    <a:pt x="4831080" y="2416810"/>
                  </a:cubicBezTo>
                  <a:cubicBezTo>
                    <a:pt x="4827270" y="2620010"/>
                    <a:pt x="4817110" y="2821940"/>
                    <a:pt x="4806950" y="3025140"/>
                  </a:cubicBezTo>
                  <a:cubicBezTo>
                    <a:pt x="4800600" y="3150870"/>
                    <a:pt x="4791710" y="3275330"/>
                    <a:pt x="4779010" y="3399790"/>
                  </a:cubicBezTo>
                  <a:cubicBezTo>
                    <a:pt x="4766310" y="3524250"/>
                    <a:pt x="4747260" y="3647440"/>
                    <a:pt x="4733290" y="3771900"/>
                  </a:cubicBezTo>
                  <a:cubicBezTo>
                    <a:pt x="4723130" y="3858260"/>
                    <a:pt x="4720590" y="3944620"/>
                    <a:pt x="4709160" y="4029710"/>
                  </a:cubicBezTo>
                  <a:cubicBezTo>
                    <a:pt x="4699000" y="4107180"/>
                    <a:pt x="4660900" y="4175760"/>
                    <a:pt x="4610100" y="4232910"/>
                  </a:cubicBezTo>
                  <a:cubicBezTo>
                    <a:pt x="4568191" y="4281170"/>
                    <a:pt x="4535170" y="4335780"/>
                    <a:pt x="4491991" y="4382770"/>
                  </a:cubicBezTo>
                  <a:cubicBezTo>
                    <a:pt x="4453891" y="4424679"/>
                    <a:pt x="4411981" y="4466590"/>
                    <a:pt x="4345941" y="4467860"/>
                  </a:cubicBezTo>
                  <a:cubicBezTo>
                    <a:pt x="4330700" y="4467860"/>
                    <a:pt x="4316731" y="4483100"/>
                    <a:pt x="4301491" y="4490720"/>
                  </a:cubicBezTo>
                  <a:cubicBezTo>
                    <a:pt x="4236720" y="4518660"/>
                    <a:pt x="4169411" y="4542790"/>
                    <a:pt x="4105911" y="4573270"/>
                  </a:cubicBezTo>
                  <a:cubicBezTo>
                    <a:pt x="3989070" y="4629150"/>
                    <a:pt x="3863341" y="4638040"/>
                    <a:pt x="3737611" y="4643120"/>
                  </a:cubicBezTo>
                  <a:cubicBezTo>
                    <a:pt x="3689351" y="4645660"/>
                    <a:pt x="3639820" y="4641850"/>
                    <a:pt x="3591561" y="4645660"/>
                  </a:cubicBezTo>
                  <a:cubicBezTo>
                    <a:pt x="3567431" y="4646930"/>
                    <a:pt x="3544570" y="4658360"/>
                    <a:pt x="3521711" y="4663440"/>
                  </a:cubicBezTo>
                  <a:cubicBezTo>
                    <a:pt x="3511551" y="4665980"/>
                    <a:pt x="3501391" y="4664710"/>
                    <a:pt x="3489961" y="4665980"/>
                  </a:cubicBezTo>
                  <a:cubicBezTo>
                    <a:pt x="3474720" y="4667250"/>
                    <a:pt x="3459481" y="4671060"/>
                    <a:pt x="3444241" y="4669790"/>
                  </a:cubicBezTo>
                  <a:cubicBezTo>
                    <a:pt x="3429000" y="4667250"/>
                    <a:pt x="3418841" y="4662170"/>
                    <a:pt x="3416300" y="4662170"/>
                  </a:cubicBezTo>
                  <a:close/>
                </a:path>
              </a:pathLst>
            </a:custGeom>
            <a:blipFill>
              <a:blip r:embed="rId6"/>
              <a:stretch>
                <a:fillRect l="-19325" r="-19325"/>
              </a:stretch>
            </a:blipFill>
          </p:spPr>
          <p:txBody>
            <a:bodyPr/>
            <a:lstStyle/>
            <a:p>
              <a:endParaRPr lang="en-US"/>
            </a:p>
          </p:txBody>
        </p:sp>
      </p:grpSp>
      <p:sp>
        <p:nvSpPr>
          <p:cNvPr id="6" name="Freeform 6"/>
          <p:cNvSpPr/>
          <p:nvPr/>
        </p:nvSpPr>
        <p:spPr>
          <a:xfrm>
            <a:off x="-308385" y="7492969"/>
            <a:ext cx="6012827" cy="5553666"/>
          </a:xfrm>
          <a:custGeom>
            <a:avLst/>
            <a:gdLst/>
            <a:ahLst/>
            <a:cxnLst/>
            <a:rect l="l" t="t" r="r" b="b"/>
            <a:pathLst>
              <a:path w="6012827" h="5553666">
                <a:moveTo>
                  <a:pt x="0" y="0"/>
                </a:moveTo>
                <a:lnTo>
                  <a:pt x="6012827" y="0"/>
                </a:lnTo>
                <a:lnTo>
                  <a:pt x="6012827" y="5553666"/>
                </a:lnTo>
                <a:lnTo>
                  <a:pt x="0" y="5553666"/>
                </a:lnTo>
                <a:lnTo>
                  <a:pt x="0" y="0"/>
                </a:lnTo>
                <a:close/>
              </a:path>
            </a:pathLst>
          </a:custGeom>
          <a:blipFill>
            <a:blip r:embed="rId4">
              <a:alphaModFix amt="60000"/>
              <a:extLst>
                <a:ext uri="{96DAC541-7B7A-43D3-8B79-37D633B846F1}">
                  <asvg:svgBlip xmlns:asvg="http://schemas.microsoft.com/office/drawing/2016/SVG/main" r:embed="rId5"/>
                </a:ext>
              </a:extLst>
            </a:blip>
            <a:stretch>
              <a:fillRect/>
            </a:stretch>
          </a:blipFill>
        </p:spPr>
        <p:txBody>
          <a:bodyPr/>
          <a:lstStyle/>
          <a:p>
            <a:endParaRPr lang="en-US"/>
          </a:p>
        </p:txBody>
      </p:sp>
      <p:sp>
        <p:nvSpPr>
          <p:cNvPr id="7" name="Freeform 7"/>
          <p:cNvSpPr/>
          <p:nvPr/>
        </p:nvSpPr>
        <p:spPr>
          <a:xfrm>
            <a:off x="-792251" y="7968421"/>
            <a:ext cx="6098110" cy="5632436"/>
          </a:xfrm>
          <a:custGeom>
            <a:avLst/>
            <a:gdLst/>
            <a:ahLst/>
            <a:cxnLst/>
            <a:rect l="l" t="t" r="r" b="b"/>
            <a:pathLst>
              <a:path w="6098110" h="5632436">
                <a:moveTo>
                  <a:pt x="0" y="0"/>
                </a:moveTo>
                <a:lnTo>
                  <a:pt x="6098110" y="0"/>
                </a:lnTo>
                <a:lnTo>
                  <a:pt x="6098110" y="5632436"/>
                </a:lnTo>
                <a:lnTo>
                  <a:pt x="0" y="5632436"/>
                </a:lnTo>
                <a:lnTo>
                  <a:pt x="0" y="0"/>
                </a:lnTo>
                <a:close/>
              </a:path>
            </a:pathLst>
          </a:custGeom>
          <a:blipFill>
            <a:blip r:embed="rId2">
              <a:alphaModFix amt="60000"/>
              <a:extLst>
                <a:ext uri="{96DAC541-7B7A-43D3-8B79-37D633B846F1}">
                  <asvg:svgBlip xmlns:asvg="http://schemas.microsoft.com/office/drawing/2016/SVG/main" r:embed="rId3"/>
                </a:ext>
              </a:extLst>
            </a:blip>
            <a:stretch>
              <a:fillRect/>
            </a:stretch>
          </a:blipFill>
        </p:spPr>
        <p:txBody>
          <a:bodyPr/>
          <a:lstStyle/>
          <a:p>
            <a:endParaRPr lang="en-US"/>
          </a:p>
        </p:txBody>
      </p:sp>
      <p:sp>
        <p:nvSpPr>
          <p:cNvPr id="8" name="TextBox 8"/>
          <p:cNvSpPr txBox="1"/>
          <p:nvPr/>
        </p:nvSpPr>
        <p:spPr>
          <a:xfrm>
            <a:off x="1279606" y="3451820"/>
            <a:ext cx="7718493" cy="1851212"/>
          </a:xfrm>
          <a:prstGeom prst="rect">
            <a:avLst/>
          </a:prstGeom>
        </p:spPr>
        <p:txBody>
          <a:bodyPr lIns="0" tIns="0" rIns="0" bIns="0" rtlCol="0" anchor="t">
            <a:spAutoFit/>
          </a:bodyPr>
          <a:lstStyle/>
          <a:p>
            <a:pPr algn="ctr">
              <a:lnSpc>
                <a:spcPts val="7258"/>
              </a:lnSpc>
            </a:pPr>
            <a:r>
              <a:rPr lang="en-US" sz="5627" spc="163">
                <a:solidFill>
                  <a:srgbClr val="042B60"/>
                </a:solidFill>
                <a:latin typeface="Now"/>
                <a:ea typeface="Now"/>
                <a:cs typeface="Now"/>
                <a:sym typeface="Now"/>
              </a:rPr>
              <a:t>Registration for Spring 2025</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020356" y="-4075020"/>
            <a:ext cx="6098110" cy="5632436"/>
          </a:xfrm>
          <a:custGeom>
            <a:avLst/>
            <a:gdLst/>
            <a:ahLst/>
            <a:cxnLst/>
            <a:rect l="l" t="t" r="r" b="b"/>
            <a:pathLst>
              <a:path w="6098110" h="5632436">
                <a:moveTo>
                  <a:pt x="0" y="0"/>
                </a:moveTo>
                <a:lnTo>
                  <a:pt x="6098111" y="0"/>
                </a:lnTo>
                <a:lnTo>
                  <a:pt x="6098111" y="5632436"/>
                </a:lnTo>
                <a:lnTo>
                  <a:pt x="0" y="5632436"/>
                </a:lnTo>
                <a:lnTo>
                  <a:pt x="0" y="0"/>
                </a:lnTo>
                <a:close/>
              </a:path>
            </a:pathLst>
          </a:custGeom>
          <a:blipFill>
            <a:blip r:embed="rId2">
              <a:alphaModFix amt="60000"/>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a:off x="-95250" y="-3215271"/>
            <a:ext cx="6012827" cy="5553666"/>
          </a:xfrm>
          <a:custGeom>
            <a:avLst/>
            <a:gdLst/>
            <a:ahLst/>
            <a:cxnLst/>
            <a:rect l="l" t="t" r="r" b="b"/>
            <a:pathLst>
              <a:path w="6012827" h="5553666">
                <a:moveTo>
                  <a:pt x="0" y="0"/>
                </a:moveTo>
                <a:lnTo>
                  <a:pt x="6012827" y="0"/>
                </a:lnTo>
                <a:lnTo>
                  <a:pt x="6012827" y="5553666"/>
                </a:lnTo>
                <a:lnTo>
                  <a:pt x="0" y="5553666"/>
                </a:lnTo>
                <a:lnTo>
                  <a:pt x="0" y="0"/>
                </a:lnTo>
                <a:close/>
              </a:path>
            </a:pathLst>
          </a:custGeom>
          <a:blipFill>
            <a:blip r:embed="rId4">
              <a:alphaModFix amt="60000"/>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 name="Freeform 4"/>
          <p:cNvSpPr/>
          <p:nvPr/>
        </p:nvSpPr>
        <p:spPr>
          <a:xfrm>
            <a:off x="9536950" y="866521"/>
            <a:ext cx="6621819" cy="2695019"/>
          </a:xfrm>
          <a:custGeom>
            <a:avLst/>
            <a:gdLst/>
            <a:ahLst/>
            <a:cxnLst/>
            <a:rect l="l" t="t" r="r" b="b"/>
            <a:pathLst>
              <a:path w="4961782" h="2178343">
                <a:moveTo>
                  <a:pt x="0" y="0"/>
                </a:moveTo>
                <a:lnTo>
                  <a:pt x="4961782" y="0"/>
                </a:lnTo>
                <a:lnTo>
                  <a:pt x="4961782" y="2178343"/>
                </a:lnTo>
                <a:lnTo>
                  <a:pt x="0" y="2178343"/>
                </a:lnTo>
                <a:lnTo>
                  <a:pt x="0" y="0"/>
                </a:lnTo>
                <a:close/>
              </a:path>
            </a:pathLst>
          </a:custGeom>
          <a:blipFill>
            <a:blip r:embed="rId6"/>
            <a:stretch>
              <a:fillRect/>
            </a:stretch>
          </a:blipFill>
        </p:spPr>
        <p:txBody>
          <a:bodyPr/>
          <a:lstStyle/>
          <a:p>
            <a:endParaRPr lang="en-US"/>
          </a:p>
        </p:txBody>
      </p:sp>
      <p:sp>
        <p:nvSpPr>
          <p:cNvPr id="5" name="TextBox 5"/>
          <p:cNvSpPr txBox="1"/>
          <p:nvPr/>
        </p:nvSpPr>
        <p:spPr>
          <a:xfrm>
            <a:off x="888043" y="694899"/>
            <a:ext cx="12319686" cy="907233"/>
          </a:xfrm>
          <a:prstGeom prst="rect">
            <a:avLst/>
          </a:prstGeom>
        </p:spPr>
        <p:txBody>
          <a:bodyPr lIns="0" tIns="0" rIns="0" bIns="0" rtlCol="0" anchor="t">
            <a:spAutoFit/>
          </a:bodyPr>
          <a:lstStyle/>
          <a:p>
            <a:pPr algn="l">
              <a:lnSpc>
                <a:spcPts val="7258"/>
              </a:lnSpc>
            </a:pPr>
            <a:r>
              <a:rPr lang="en-US" sz="5627" spc="163">
                <a:solidFill>
                  <a:srgbClr val="042B60"/>
                </a:solidFill>
                <a:latin typeface="Now"/>
                <a:ea typeface="Now"/>
                <a:cs typeface="Now"/>
                <a:sym typeface="Now"/>
              </a:rPr>
              <a:t>What to Expect</a:t>
            </a:r>
          </a:p>
        </p:txBody>
      </p:sp>
      <p:sp>
        <p:nvSpPr>
          <p:cNvPr id="6" name="TextBox 6"/>
          <p:cNvSpPr txBox="1"/>
          <p:nvPr/>
        </p:nvSpPr>
        <p:spPr>
          <a:xfrm>
            <a:off x="1028699" y="2310031"/>
            <a:ext cx="8648701" cy="1020537"/>
          </a:xfrm>
          <a:prstGeom prst="rect">
            <a:avLst/>
          </a:prstGeom>
        </p:spPr>
        <p:txBody>
          <a:bodyPr wrap="square" lIns="0" tIns="0" rIns="0" bIns="0" rtlCol="0" anchor="t">
            <a:spAutoFit/>
          </a:bodyPr>
          <a:lstStyle/>
          <a:p>
            <a:pPr algn="l">
              <a:lnSpc>
                <a:spcPts val="4105"/>
              </a:lnSpc>
            </a:pPr>
            <a:r>
              <a:rPr lang="en-US" sz="2774" b="1" spc="80">
                <a:solidFill>
                  <a:srgbClr val="042B60"/>
                </a:solidFill>
                <a:latin typeface="Now Medium"/>
                <a:ea typeface="Now Medium"/>
                <a:cs typeface="Now Medium"/>
                <a:sym typeface="Now Medium"/>
              </a:rPr>
              <a:t>Registration Windows </a:t>
            </a:r>
            <a:r>
              <a:rPr lang="en-US" sz="2774" spc="80">
                <a:solidFill>
                  <a:srgbClr val="042B60"/>
                </a:solidFill>
                <a:latin typeface="Now"/>
                <a:ea typeface="Now"/>
                <a:cs typeface="Now"/>
                <a:sym typeface="Now"/>
              </a:rPr>
              <a:t>are given based on Class Level (units completed)</a:t>
            </a:r>
          </a:p>
        </p:txBody>
      </p:sp>
      <p:sp>
        <p:nvSpPr>
          <p:cNvPr id="7" name="TextBox 7"/>
          <p:cNvSpPr txBox="1"/>
          <p:nvPr/>
        </p:nvSpPr>
        <p:spPr>
          <a:xfrm>
            <a:off x="1028700" y="8091020"/>
            <a:ext cx="16469923" cy="1550874"/>
          </a:xfrm>
          <a:prstGeom prst="rect">
            <a:avLst/>
          </a:prstGeom>
        </p:spPr>
        <p:txBody>
          <a:bodyPr lIns="0" tIns="0" rIns="0" bIns="0" rtlCol="0" anchor="t">
            <a:spAutoFit/>
          </a:bodyPr>
          <a:lstStyle/>
          <a:p>
            <a:pPr algn="l">
              <a:lnSpc>
                <a:spcPts val="4105"/>
              </a:lnSpc>
            </a:pPr>
            <a:r>
              <a:rPr lang="en-US" sz="2774" b="1" spc="80">
                <a:solidFill>
                  <a:srgbClr val="042B60"/>
                </a:solidFill>
                <a:latin typeface="Now Medium"/>
                <a:ea typeface="Now Medium"/>
                <a:cs typeface="Now Medium"/>
                <a:sym typeface="Now Medium"/>
              </a:rPr>
              <a:t>Add/Drop Period</a:t>
            </a:r>
            <a:r>
              <a:rPr lang="en-US" sz="2774" spc="80">
                <a:solidFill>
                  <a:srgbClr val="042B60"/>
                </a:solidFill>
                <a:latin typeface="Now"/>
                <a:ea typeface="Now"/>
                <a:cs typeface="Now"/>
                <a:sym typeface="Now"/>
              </a:rPr>
              <a:t> (for all students) is Jan 6th – 31</a:t>
            </a:r>
            <a:r>
              <a:rPr lang="en-US" sz="2774" spc="80" baseline="30000">
                <a:solidFill>
                  <a:srgbClr val="042B60"/>
                </a:solidFill>
                <a:latin typeface="Now"/>
                <a:ea typeface="Now"/>
                <a:cs typeface="Now"/>
                <a:sym typeface="Now"/>
              </a:rPr>
              <a:t>st</a:t>
            </a:r>
            <a:r>
              <a:rPr lang="en-US" sz="2774" spc="80">
                <a:solidFill>
                  <a:srgbClr val="042B60"/>
                </a:solidFill>
                <a:latin typeface="Now"/>
                <a:ea typeface="Now"/>
                <a:cs typeface="Now"/>
                <a:sym typeface="Now"/>
              </a:rPr>
              <a:t> and the limit goes up to 18 credits max. Any student wishing to take ore than 18 credits can submit a petition to exceed the unit cap form found on the Registrar's Office website.</a:t>
            </a:r>
          </a:p>
        </p:txBody>
      </p:sp>
      <p:sp>
        <p:nvSpPr>
          <p:cNvPr id="8" name="TextBox 8"/>
          <p:cNvSpPr txBox="1"/>
          <p:nvPr/>
        </p:nvSpPr>
        <p:spPr>
          <a:xfrm>
            <a:off x="1028700" y="4038467"/>
            <a:ext cx="13648861" cy="500586"/>
          </a:xfrm>
          <a:prstGeom prst="rect">
            <a:avLst/>
          </a:prstGeom>
        </p:spPr>
        <p:txBody>
          <a:bodyPr wrap="square" lIns="0" tIns="0" rIns="0" bIns="0" rtlCol="0" anchor="t">
            <a:spAutoFit/>
          </a:bodyPr>
          <a:lstStyle/>
          <a:p>
            <a:pPr algn="l">
              <a:lnSpc>
                <a:spcPts val="4105"/>
              </a:lnSpc>
            </a:pPr>
            <a:r>
              <a:rPr lang="en-US" sz="2774" b="1" spc="80">
                <a:solidFill>
                  <a:srgbClr val="042B60"/>
                </a:solidFill>
                <a:latin typeface="Now Medium"/>
                <a:ea typeface="Now Medium"/>
                <a:cs typeface="Now Medium"/>
                <a:sym typeface="Now Medium"/>
              </a:rPr>
              <a:t>Priority Registration </a:t>
            </a:r>
            <a:r>
              <a:rPr lang="en-US" sz="2774" spc="80">
                <a:solidFill>
                  <a:srgbClr val="042B60"/>
                </a:solidFill>
                <a:latin typeface="Now"/>
                <a:ea typeface="Now"/>
                <a:cs typeface="Now"/>
                <a:sym typeface="Now"/>
              </a:rPr>
              <a:t>is Oct 14th -15th and has a limit of 16 credits.</a:t>
            </a:r>
          </a:p>
        </p:txBody>
      </p:sp>
      <p:sp>
        <p:nvSpPr>
          <p:cNvPr id="9" name="TextBox 9"/>
          <p:cNvSpPr txBox="1"/>
          <p:nvPr/>
        </p:nvSpPr>
        <p:spPr>
          <a:xfrm>
            <a:off x="1028700" y="6063219"/>
            <a:ext cx="16469923" cy="1550874"/>
          </a:xfrm>
          <a:prstGeom prst="rect">
            <a:avLst/>
          </a:prstGeom>
        </p:spPr>
        <p:txBody>
          <a:bodyPr wrap="square" lIns="0" tIns="0" rIns="0" bIns="0" rtlCol="0" anchor="t">
            <a:spAutoFit/>
          </a:bodyPr>
          <a:lstStyle/>
          <a:p>
            <a:pPr algn="l">
              <a:lnSpc>
                <a:spcPts val="4105"/>
              </a:lnSpc>
            </a:pPr>
            <a:r>
              <a:rPr lang="en-US" sz="2774" b="1" spc="80">
                <a:solidFill>
                  <a:srgbClr val="042B60"/>
                </a:solidFill>
                <a:latin typeface="Now Medium"/>
                <a:ea typeface="Now Medium"/>
                <a:cs typeface="Now Medium"/>
                <a:sym typeface="Now Medium"/>
              </a:rPr>
              <a:t>Freshman Registration </a:t>
            </a:r>
            <a:r>
              <a:rPr lang="en-US" sz="2774" spc="80">
                <a:solidFill>
                  <a:srgbClr val="042B60"/>
                </a:solidFill>
                <a:latin typeface="Now"/>
                <a:ea typeface="Now"/>
                <a:cs typeface="Now"/>
                <a:sym typeface="Now"/>
              </a:rPr>
              <a:t>windows will be sometime around Oct. 31</a:t>
            </a:r>
            <a:r>
              <a:rPr lang="en-US" sz="2774" spc="80" baseline="30000">
                <a:solidFill>
                  <a:srgbClr val="042B60"/>
                </a:solidFill>
                <a:latin typeface="Now"/>
                <a:ea typeface="Now"/>
                <a:cs typeface="Now"/>
                <a:sym typeface="Now"/>
              </a:rPr>
              <a:t>st</a:t>
            </a:r>
            <a:r>
              <a:rPr lang="en-US" sz="2774" spc="80">
                <a:solidFill>
                  <a:srgbClr val="042B60"/>
                </a:solidFill>
                <a:latin typeface="Now"/>
                <a:ea typeface="Now"/>
                <a:cs typeface="Now"/>
                <a:sym typeface="Now"/>
              </a:rPr>
              <a:t> and closes on December 4</a:t>
            </a:r>
            <a:r>
              <a:rPr lang="en-US" sz="2774" spc="80" baseline="30000">
                <a:solidFill>
                  <a:srgbClr val="042B60"/>
                </a:solidFill>
                <a:latin typeface="Now"/>
                <a:ea typeface="Now"/>
                <a:cs typeface="Now"/>
                <a:sym typeface="Now"/>
              </a:rPr>
              <a:t>th</a:t>
            </a:r>
            <a:r>
              <a:rPr lang="en-US" sz="2774" spc="80">
                <a:solidFill>
                  <a:srgbClr val="042B60"/>
                </a:solidFill>
                <a:latin typeface="Now"/>
                <a:ea typeface="Now"/>
                <a:cs typeface="Now"/>
                <a:sym typeface="Now"/>
              </a:rPr>
              <a:t>. Everyone will have a slightly different time, based on your units completed. The unit max is 16 credits.</a:t>
            </a:r>
          </a:p>
        </p:txBody>
      </p:sp>
      <p:sp>
        <p:nvSpPr>
          <p:cNvPr id="10" name="TextBox 8">
            <a:extLst>
              <a:ext uri="{FF2B5EF4-FFF2-40B4-BE49-F238E27FC236}">
                <a16:creationId xmlns:a16="http://schemas.microsoft.com/office/drawing/2014/main" id="{34693177-04C1-6605-DA56-853B3FBB3EB7}"/>
              </a:ext>
            </a:extLst>
          </p:cNvPr>
          <p:cNvSpPr txBox="1"/>
          <p:nvPr/>
        </p:nvSpPr>
        <p:spPr>
          <a:xfrm>
            <a:off x="1028699" y="5073877"/>
            <a:ext cx="13648861" cy="500586"/>
          </a:xfrm>
          <a:prstGeom prst="rect">
            <a:avLst/>
          </a:prstGeom>
        </p:spPr>
        <p:txBody>
          <a:bodyPr wrap="square" lIns="0" tIns="0" rIns="0" bIns="0" rtlCol="0" anchor="t">
            <a:spAutoFit/>
          </a:bodyPr>
          <a:lstStyle/>
          <a:p>
            <a:pPr algn="l">
              <a:lnSpc>
                <a:spcPts val="4105"/>
              </a:lnSpc>
            </a:pPr>
            <a:r>
              <a:rPr lang="en-US" sz="2774" b="1" spc="80">
                <a:solidFill>
                  <a:srgbClr val="042B60"/>
                </a:solidFill>
                <a:latin typeface="Now Medium"/>
                <a:ea typeface="Now Medium"/>
                <a:cs typeface="Now Medium"/>
                <a:sym typeface="Now Medium"/>
              </a:rPr>
              <a:t>Parent Priority Registration </a:t>
            </a:r>
            <a:r>
              <a:rPr lang="en-US" sz="2774" spc="80">
                <a:solidFill>
                  <a:srgbClr val="042B60"/>
                </a:solidFill>
                <a:latin typeface="Now"/>
                <a:ea typeface="Now"/>
                <a:cs typeface="Now"/>
                <a:sym typeface="Now"/>
              </a:rPr>
              <a:t>is Oct 16th and has a limit of 16 credits.</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6383392">
            <a:off x="14591244" y="5877392"/>
            <a:ext cx="6098110" cy="5632436"/>
          </a:xfrm>
          <a:custGeom>
            <a:avLst/>
            <a:gdLst/>
            <a:ahLst/>
            <a:cxnLst/>
            <a:rect l="l" t="t" r="r" b="b"/>
            <a:pathLst>
              <a:path w="6098110" h="5632436">
                <a:moveTo>
                  <a:pt x="0" y="0"/>
                </a:moveTo>
                <a:lnTo>
                  <a:pt x="6098111" y="0"/>
                </a:lnTo>
                <a:lnTo>
                  <a:pt x="6098111" y="5632437"/>
                </a:lnTo>
                <a:lnTo>
                  <a:pt x="0" y="5632437"/>
                </a:lnTo>
                <a:lnTo>
                  <a:pt x="0" y="0"/>
                </a:lnTo>
                <a:close/>
              </a:path>
            </a:pathLst>
          </a:custGeom>
          <a:blipFill>
            <a:blip r:embed="rId2">
              <a:alphaModFix amt="60000"/>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rot="6383392">
            <a:off x="14831504" y="6644056"/>
            <a:ext cx="6012827" cy="5553666"/>
          </a:xfrm>
          <a:custGeom>
            <a:avLst/>
            <a:gdLst/>
            <a:ahLst/>
            <a:cxnLst/>
            <a:rect l="l" t="t" r="r" b="b"/>
            <a:pathLst>
              <a:path w="6012827" h="5553666">
                <a:moveTo>
                  <a:pt x="0" y="0"/>
                </a:moveTo>
                <a:lnTo>
                  <a:pt x="6012827" y="0"/>
                </a:lnTo>
                <a:lnTo>
                  <a:pt x="6012827" y="5553666"/>
                </a:lnTo>
                <a:lnTo>
                  <a:pt x="0" y="5553666"/>
                </a:lnTo>
                <a:lnTo>
                  <a:pt x="0" y="0"/>
                </a:lnTo>
                <a:close/>
              </a:path>
            </a:pathLst>
          </a:custGeom>
          <a:blipFill>
            <a:blip r:embed="rId4">
              <a:alphaModFix amt="60000"/>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 name="TextBox 4"/>
          <p:cNvSpPr txBox="1"/>
          <p:nvPr/>
        </p:nvSpPr>
        <p:spPr>
          <a:xfrm>
            <a:off x="888043" y="694899"/>
            <a:ext cx="7602552" cy="907233"/>
          </a:xfrm>
          <a:prstGeom prst="rect">
            <a:avLst/>
          </a:prstGeom>
        </p:spPr>
        <p:txBody>
          <a:bodyPr lIns="0" tIns="0" rIns="0" bIns="0" rtlCol="0" anchor="t">
            <a:spAutoFit/>
          </a:bodyPr>
          <a:lstStyle/>
          <a:p>
            <a:pPr algn="l">
              <a:lnSpc>
                <a:spcPts val="7258"/>
              </a:lnSpc>
            </a:pPr>
            <a:r>
              <a:rPr lang="en-US" sz="5627" spc="163">
                <a:solidFill>
                  <a:srgbClr val="042B60"/>
                </a:solidFill>
                <a:latin typeface="Now"/>
                <a:ea typeface="Now"/>
                <a:cs typeface="Now"/>
                <a:sym typeface="Now"/>
              </a:rPr>
              <a:t>Summer 2025</a:t>
            </a:r>
          </a:p>
        </p:txBody>
      </p:sp>
      <p:sp>
        <p:nvSpPr>
          <p:cNvPr id="5" name="TextBox 5"/>
          <p:cNvSpPr txBox="1"/>
          <p:nvPr/>
        </p:nvSpPr>
        <p:spPr>
          <a:xfrm>
            <a:off x="888043" y="2059096"/>
            <a:ext cx="12818067" cy="2615975"/>
          </a:xfrm>
          <a:prstGeom prst="rect">
            <a:avLst/>
          </a:prstGeom>
        </p:spPr>
        <p:txBody>
          <a:bodyPr lIns="0" tIns="0" rIns="0" bIns="0" rtlCol="0" anchor="t">
            <a:spAutoFit/>
          </a:bodyPr>
          <a:lstStyle/>
          <a:p>
            <a:pPr algn="l">
              <a:lnSpc>
                <a:spcPts val="4105"/>
              </a:lnSpc>
            </a:pPr>
            <a:r>
              <a:rPr lang="en-US" sz="2774" b="1" spc="80">
                <a:solidFill>
                  <a:srgbClr val="042B60"/>
                </a:solidFill>
                <a:latin typeface="Now Medium"/>
                <a:ea typeface="Now Medium"/>
                <a:cs typeface="Now Medium"/>
                <a:sym typeface="Now Medium"/>
              </a:rPr>
              <a:t>Taking courses during the summer</a:t>
            </a:r>
          </a:p>
          <a:p>
            <a:pPr marL="598949" lvl="1" indent="-299475" algn="l">
              <a:lnSpc>
                <a:spcPts val="4105"/>
              </a:lnSpc>
              <a:buFont typeface="Arial"/>
              <a:buChar char="•"/>
            </a:pPr>
            <a:r>
              <a:rPr lang="en-US" sz="2774" spc="80">
                <a:solidFill>
                  <a:srgbClr val="042B60"/>
                </a:solidFill>
                <a:latin typeface="Now"/>
                <a:ea typeface="Now"/>
                <a:cs typeface="Now"/>
                <a:sym typeface="Now"/>
              </a:rPr>
              <a:t>Community colleges only offer 1000 - 2999 (freshman/sophomore) level classes.</a:t>
            </a:r>
          </a:p>
          <a:p>
            <a:pPr marL="1197898" lvl="2" indent="-399299" algn="l">
              <a:lnSpc>
                <a:spcPts val="4105"/>
              </a:lnSpc>
              <a:buFont typeface="Arial"/>
              <a:buChar char="⚬"/>
            </a:pPr>
            <a:r>
              <a:rPr lang="en-US" sz="2774" spc="80">
                <a:solidFill>
                  <a:srgbClr val="042B60"/>
                </a:solidFill>
                <a:latin typeface="Now"/>
                <a:ea typeface="Now"/>
                <a:cs typeface="Now"/>
                <a:sym typeface="Now"/>
              </a:rPr>
              <a:t>Every school will have their own titles for classes. You can look up what classes are called at other schools on www.assist.org</a:t>
            </a:r>
          </a:p>
        </p:txBody>
      </p:sp>
      <p:sp>
        <p:nvSpPr>
          <p:cNvPr id="6" name="TextBox 6"/>
          <p:cNvSpPr txBox="1"/>
          <p:nvPr/>
        </p:nvSpPr>
        <p:spPr>
          <a:xfrm>
            <a:off x="2121058" y="5114925"/>
            <a:ext cx="9266873" cy="446970"/>
          </a:xfrm>
          <a:prstGeom prst="rect">
            <a:avLst/>
          </a:prstGeom>
        </p:spPr>
        <p:txBody>
          <a:bodyPr lIns="0" tIns="0" rIns="0" bIns="0" rtlCol="0" anchor="t">
            <a:spAutoFit/>
          </a:bodyPr>
          <a:lstStyle/>
          <a:p>
            <a:pPr algn="ctr">
              <a:lnSpc>
                <a:spcPts val="3573"/>
              </a:lnSpc>
              <a:spcBef>
                <a:spcPct val="0"/>
              </a:spcBef>
            </a:pPr>
            <a:r>
              <a:rPr lang="en-US" sz="2769" b="1" spc="80">
                <a:solidFill>
                  <a:srgbClr val="042B60"/>
                </a:solidFill>
                <a:latin typeface="Now Bold"/>
                <a:ea typeface="Now Bold"/>
                <a:cs typeface="Now Bold"/>
                <a:sym typeface="Now Bold"/>
              </a:rPr>
              <a:t>Guide to </a:t>
            </a:r>
            <a:r>
              <a:rPr lang="en-US" sz="2769" b="1" u="sng" spc="80">
                <a:solidFill>
                  <a:srgbClr val="004AAD"/>
                </a:solidFill>
                <a:latin typeface="Now Bold"/>
                <a:ea typeface="Now Bold"/>
                <a:cs typeface="Now Bold"/>
                <a:sym typeface="Now Bold"/>
                <a:hlinkClick r:id="rId6" tooltip="https://www.cpp.edu/studentsuccess/guides/community-college.shtml"/>
              </a:rPr>
              <a:t>Taking Courses at a Community College</a:t>
            </a:r>
          </a:p>
        </p:txBody>
      </p:sp>
      <p:sp>
        <p:nvSpPr>
          <p:cNvPr id="7" name="TextBox 7"/>
          <p:cNvSpPr txBox="1"/>
          <p:nvPr/>
        </p:nvSpPr>
        <p:spPr>
          <a:xfrm>
            <a:off x="1028700" y="6130093"/>
            <a:ext cx="13698760" cy="1556318"/>
          </a:xfrm>
          <a:prstGeom prst="rect">
            <a:avLst/>
          </a:prstGeom>
        </p:spPr>
        <p:txBody>
          <a:bodyPr lIns="0" tIns="0" rIns="0" bIns="0" rtlCol="0" anchor="t">
            <a:spAutoFit/>
          </a:bodyPr>
          <a:lstStyle/>
          <a:p>
            <a:pPr marL="598949" lvl="1" indent="-299475" algn="l">
              <a:lnSpc>
                <a:spcPts val="4105"/>
              </a:lnSpc>
              <a:buFont typeface="Arial"/>
              <a:buChar char="•"/>
            </a:pPr>
            <a:r>
              <a:rPr lang="en-US" sz="2774" spc="80">
                <a:solidFill>
                  <a:srgbClr val="042B60"/>
                </a:solidFill>
                <a:latin typeface="Now"/>
                <a:ea typeface="Now"/>
                <a:cs typeface="Now"/>
                <a:sym typeface="Now"/>
              </a:rPr>
              <a:t>Summer classes at CPP are not covered by financial aid, however, there are some occasions where aid is available. Connect with the financial aid office to learn about whether you qualify to use financial aid.</a:t>
            </a:r>
          </a:p>
        </p:txBody>
      </p:sp>
      <p:sp>
        <p:nvSpPr>
          <p:cNvPr id="8" name="TextBox 8"/>
          <p:cNvSpPr txBox="1"/>
          <p:nvPr/>
        </p:nvSpPr>
        <p:spPr>
          <a:xfrm>
            <a:off x="1028700" y="8181711"/>
            <a:ext cx="13698760" cy="1041968"/>
          </a:xfrm>
          <a:prstGeom prst="rect">
            <a:avLst/>
          </a:prstGeom>
        </p:spPr>
        <p:txBody>
          <a:bodyPr lIns="0" tIns="0" rIns="0" bIns="0" rtlCol="0" anchor="t">
            <a:spAutoFit/>
          </a:bodyPr>
          <a:lstStyle/>
          <a:p>
            <a:pPr marL="598949" lvl="1" indent="-299475" algn="l">
              <a:lnSpc>
                <a:spcPts val="4105"/>
              </a:lnSpc>
              <a:buFont typeface="Arial"/>
              <a:buChar char="•"/>
            </a:pPr>
            <a:r>
              <a:rPr lang="en-US" sz="2774" spc="80">
                <a:solidFill>
                  <a:srgbClr val="042B60"/>
                </a:solidFill>
                <a:latin typeface="Now"/>
                <a:ea typeface="Now"/>
                <a:cs typeface="Now"/>
                <a:sym typeface="Now"/>
              </a:rPr>
              <a:t>If you want to retake a class that you didn’t pass this year, you should ONLY retake it at CPP so that you can earn Grade Forgiveness.</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8955689">
            <a:off x="12898334" y="1041916"/>
            <a:ext cx="3247095" cy="2999135"/>
          </a:xfrm>
          <a:custGeom>
            <a:avLst/>
            <a:gdLst/>
            <a:ahLst/>
            <a:cxnLst/>
            <a:rect l="l" t="t" r="r" b="b"/>
            <a:pathLst>
              <a:path w="3247095" h="2999135">
                <a:moveTo>
                  <a:pt x="0" y="0"/>
                </a:moveTo>
                <a:lnTo>
                  <a:pt x="3247095" y="0"/>
                </a:lnTo>
                <a:lnTo>
                  <a:pt x="3247095" y="2999135"/>
                </a:lnTo>
                <a:lnTo>
                  <a:pt x="0" y="2999135"/>
                </a:lnTo>
                <a:lnTo>
                  <a:pt x="0" y="0"/>
                </a:lnTo>
                <a:close/>
              </a:path>
            </a:pathLst>
          </a:custGeom>
          <a:blipFill>
            <a:blip r:embed="rId2">
              <a:alphaModFix amt="75000"/>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rot="-5444310">
            <a:off x="12555121" y="516812"/>
            <a:ext cx="3320308" cy="3066757"/>
          </a:xfrm>
          <a:custGeom>
            <a:avLst/>
            <a:gdLst/>
            <a:ahLst/>
            <a:cxnLst/>
            <a:rect l="l" t="t" r="r" b="b"/>
            <a:pathLst>
              <a:path w="3320308" h="3066757">
                <a:moveTo>
                  <a:pt x="0" y="0"/>
                </a:moveTo>
                <a:lnTo>
                  <a:pt x="3320308" y="0"/>
                </a:lnTo>
                <a:lnTo>
                  <a:pt x="3320308" y="3066757"/>
                </a:lnTo>
                <a:lnTo>
                  <a:pt x="0" y="3066757"/>
                </a:lnTo>
                <a:lnTo>
                  <a:pt x="0" y="0"/>
                </a:lnTo>
                <a:close/>
              </a:path>
            </a:pathLst>
          </a:custGeom>
          <a:blipFill>
            <a:blip r:embed="rId4">
              <a:alphaModFix amt="44999"/>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 name="Freeform 4"/>
          <p:cNvSpPr/>
          <p:nvPr/>
        </p:nvSpPr>
        <p:spPr>
          <a:xfrm rot="7200000">
            <a:off x="13609042" y="4273668"/>
            <a:ext cx="6325037" cy="5842034"/>
          </a:xfrm>
          <a:custGeom>
            <a:avLst/>
            <a:gdLst/>
            <a:ahLst/>
            <a:cxnLst/>
            <a:rect l="l" t="t" r="r" b="b"/>
            <a:pathLst>
              <a:path w="6325037" h="5842034">
                <a:moveTo>
                  <a:pt x="0" y="0"/>
                </a:moveTo>
                <a:lnTo>
                  <a:pt x="6325037" y="0"/>
                </a:lnTo>
                <a:lnTo>
                  <a:pt x="6325037" y="5842035"/>
                </a:lnTo>
                <a:lnTo>
                  <a:pt x="0" y="5842035"/>
                </a:lnTo>
                <a:lnTo>
                  <a:pt x="0" y="0"/>
                </a:lnTo>
                <a:close/>
              </a:path>
            </a:pathLst>
          </a:custGeom>
          <a:blipFill>
            <a:blip r:embed="rId4">
              <a:alphaModFix amt="60000"/>
              <a:extLst>
                <a:ext uri="{96DAC541-7B7A-43D3-8B79-37D633B846F1}">
                  <asvg:svgBlip xmlns:asvg="http://schemas.microsoft.com/office/drawing/2016/SVG/main" r:embed="rId5"/>
                </a:ext>
              </a:extLst>
            </a:blip>
            <a:stretch>
              <a:fillRect/>
            </a:stretch>
          </a:blipFill>
        </p:spPr>
        <p:txBody>
          <a:bodyPr/>
          <a:lstStyle/>
          <a:p>
            <a:endParaRPr lang="en-US"/>
          </a:p>
        </p:txBody>
      </p:sp>
      <p:sp>
        <p:nvSpPr>
          <p:cNvPr id="5" name="Freeform 5"/>
          <p:cNvSpPr/>
          <p:nvPr/>
        </p:nvSpPr>
        <p:spPr>
          <a:xfrm>
            <a:off x="14214772" y="3729970"/>
            <a:ext cx="6185571" cy="5713218"/>
          </a:xfrm>
          <a:custGeom>
            <a:avLst/>
            <a:gdLst/>
            <a:ahLst/>
            <a:cxnLst/>
            <a:rect l="l" t="t" r="r" b="b"/>
            <a:pathLst>
              <a:path w="6185571" h="5713218">
                <a:moveTo>
                  <a:pt x="0" y="0"/>
                </a:moveTo>
                <a:lnTo>
                  <a:pt x="6185571" y="0"/>
                </a:lnTo>
                <a:lnTo>
                  <a:pt x="6185571" y="5713218"/>
                </a:lnTo>
                <a:lnTo>
                  <a:pt x="0" y="5713218"/>
                </a:lnTo>
                <a:lnTo>
                  <a:pt x="0" y="0"/>
                </a:lnTo>
                <a:close/>
              </a:path>
            </a:pathLst>
          </a:custGeom>
          <a:blipFill>
            <a:blip r:embed="rId2">
              <a:alphaModFix amt="60000"/>
              <a:extLst>
                <a:ext uri="{96DAC541-7B7A-43D3-8B79-37D633B846F1}">
                  <asvg:svgBlip xmlns:asvg="http://schemas.microsoft.com/office/drawing/2016/SVG/main" r:embed="rId3"/>
                </a:ext>
              </a:extLst>
            </a:blip>
            <a:stretch>
              <a:fillRect/>
            </a:stretch>
          </a:blipFill>
        </p:spPr>
        <p:txBody>
          <a:bodyPr/>
          <a:lstStyle/>
          <a:p>
            <a:endParaRPr lang="en-US"/>
          </a:p>
        </p:txBody>
      </p:sp>
      <p:sp>
        <p:nvSpPr>
          <p:cNvPr id="6" name="Freeform 6"/>
          <p:cNvSpPr/>
          <p:nvPr/>
        </p:nvSpPr>
        <p:spPr>
          <a:xfrm rot="8955689">
            <a:off x="16718153" y="1320827"/>
            <a:ext cx="1184466" cy="1094015"/>
          </a:xfrm>
          <a:custGeom>
            <a:avLst/>
            <a:gdLst/>
            <a:ahLst/>
            <a:cxnLst/>
            <a:rect l="l" t="t" r="r" b="b"/>
            <a:pathLst>
              <a:path w="1184466" h="1094015">
                <a:moveTo>
                  <a:pt x="0" y="0"/>
                </a:moveTo>
                <a:lnTo>
                  <a:pt x="1184465" y="0"/>
                </a:lnTo>
                <a:lnTo>
                  <a:pt x="1184465" y="1094016"/>
                </a:lnTo>
                <a:lnTo>
                  <a:pt x="0" y="1094016"/>
                </a:lnTo>
                <a:lnTo>
                  <a:pt x="0" y="0"/>
                </a:lnTo>
                <a:close/>
              </a:path>
            </a:pathLst>
          </a:custGeom>
          <a:blipFill>
            <a:blip r:embed="rId2">
              <a:alphaModFix amt="79000"/>
              <a:extLst>
                <a:ext uri="{96DAC541-7B7A-43D3-8B79-37D633B846F1}">
                  <asvg:svgBlip xmlns:asvg="http://schemas.microsoft.com/office/drawing/2016/SVG/main" r:embed="rId3"/>
                </a:ext>
              </a:extLst>
            </a:blip>
            <a:stretch>
              <a:fillRect/>
            </a:stretch>
          </a:blipFill>
        </p:spPr>
        <p:txBody>
          <a:bodyPr/>
          <a:lstStyle/>
          <a:p>
            <a:endParaRPr lang="en-US"/>
          </a:p>
        </p:txBody>
      </p:sp>
      <p:sp>
        <p:nvSpPr>
          <p:cNvPr id="7" name="Freeform 7"/>
          <p:cNvSpPr/>
          <p:nvPr/>
        </p:nvSpPr>
        <p:spPr>
          <a:xfrm rot="-5444310">
            <a:off x="16733075" y="1082104"/>
            <a:ext cx="1211172" cy="1118682"/>
          </a:xfrm>
          <a:custGeom>
            <a:avLst/>
            <a:gdLst/>
            <a:ahLst/>
            <a:cxnLst/>
            <a:rect l="l" t="t" r="r" b="b"/>
            <a:pathLst>
              <a:path w="1211172" h="1118682">
                <a:moveTo>
                  <a:pt x="0" y="0"/>
                </a:moveTo>
                <a:lnTo>
                  <a:pt x="1211172" y="0"/>
                </a:lnTo>
                <a:lnTo>
                  <a:pt x="1211172" y="1118682"/>
                </a:lnTo>
                <a:lnTo>
                  <a:pt x="0" y="1118682"/>
                </a:lnTo>
                <a:lnTo>
                  <a:pt x="0" y="0"/>
                </a:lnTo>
                <a:close/>
              </a:path>
            </a:pathLst>
          </a:custGeom>
          <a:blipFill>
            <a:blip r:embed="rId2">
              <a:alphaModFix amt="53000"/>
              <a:extLst>
                <a:ext uri="{96DAC541-7B7A-43D3-8B79-37D633B846F1}">
                  <asvg:svgBlip xmlns:asvg="http://schemas.microsoft.com/office/drawing/2016/SVG/main" r:embed="rId3"/>
                </a:ext>
              </a:extLst>
            </a:blip>
            <a:stretch>
              <a:fillRect/>
            </a:stretch>
          </a:blipFill>
        </p:spPr>
        <p:txBody>
          <a:bodyPr/>
          <a:lstStyle/>
          <a:p>
            <a:endParaRPr lang="en-US"/>
          </a:p>
        </p:txBody>
      </p:sp>
      <p:sp>
        <p:nvSpPr>
          <p:cNvPr id="8" name="TextBox 8"/>
          <p:cNvSpPr txBox="1"/>
          <p:nvPr/>
        </p:nvSpPr>
        <p:spPr>
          <a:xfrm>
            <a:off x="1028700" y="2700430"/>
            <a:ext cx="10521657" cy="2512475"/>
          </a:xfrm>
          <a:prstGeom prst="rect">
            <a:avLst/>
          </a:prstGeom>
        </p:spPr>
        <p:txBody>
          <a:bodyPr lIns="0" tIns="0" rIns="0" bIns="0" rtlCol="0" anchor="t">
            <a:spAutoFit/>
          </a:bodyPr>
          <a:lstStyle/>
          <a:p>
            <a:pPr algn="ctr">
              <a:lnSpc>
                <a:spcPts val="9914"/>
              </a:lnSpc>
            </a:pPr>
            <a:r>
              <a:rPr lang="en-US" sz="7685" b="1" spc="222">
                <a:solidFill>
                  <a:srgbClr val="042B60"/>
                </a:solidFill>
                <a:latin typeface="Now Medium"/>
                <a:ea typeface="Now Medium"/>
                <a:cs typeface="Now Medium"/>
                <a:sym typeface="Now Medium"/>
              </a:rPr>
              <a:t>ECS MAJOR &amp; SUBPLAN/OPTIONS</a:t>
            </a:r>
          </a:p>
        </p:txBody>
      </p:sp>
      <p:sp>
        <p:nvSpPr>
          <p:cNvPr id="9" name="TextBox 9"/>
          <p:cNvSpPr txBox="1"/>
          <p:nvPr/>
        </p:nvSpPr>
        <p:spPr>
          <a:xfrm>
            <a:off x="2593425" y="5373052"/>
            <a:ext cx="7392207" cy="907233"/>
          </a:xfrm>
          <a:prstGeom prst="rect">
            <a:avLst/>
          </a:prstGeom>
        </p:spPr>
        <p:txBody>
          <a:bodyPr lIns="0" tIns="0" rIns="0" bIns="0" rtlCol="0" anchor="t">
            <a:spAutoFit/>
          </a:bodyPr>
          <a:lstStyle/>
          <a:p>
            <a:pPr algn="ctr">
              <a:lnSpc>
                <a:spcPts val="7258"/>
              </a:lnSpc>
              <a:spcBef>
                <a:spcPct val="0"/>
              </a:spcBef>
            </a:pPr>
            <a:r>
              <a:rPr lang="en-US" sz="5627" spc="163">
                <a:solidFill>
                  <a:srgbClr val="042B60"/>
                </a:solidFill>
                <a:latin typeface="Now"/>
                <a:ea typeface="Now"/>
                <a:cs typeface="Now"/>
                <a:sym typeface="Now"/>
              </a:rPr>
              <a:t>Career Paths</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0821314" y="-2209943"/>
            <a:ext cx="9396621" cy="8679061"/>
          </a:xfrm>
          <a:custGeom>
            <a:avLst/>
            <a:gdLst/>
            <a:ahLst/>
            <a:cxnLst/>
            <a:rect l="l" t="t" r="r" b="b"/>
            <a:pathLst>
              <a:path w="9396621" h="8679061">
                <a:moveTo>
                  <a:pt x="0" y="0"/>
                </a:moveTo>
                <a:lnTo>
                  <a:pt x="9396622" y="0"/>
                </a:lnTo>
                <a:lnTo>
                  <a:pt x="9396622" y="8679061"/>
                </a:lnTo>
                <a:lnTo>
                  <a:pt x="0" y="8679061"/>
                </a:lnTo>
                <a:lnTo>
                  <a:pt x="0" y="0"/>
                </a:lnTo>
                <a:close/>
              </a:path>
            </a:pathLst>
          </a:custGeom>
          <a:blipFill>
            <a:blip r:embed="rId2">
              <a:alphaModFix amt="60000"/>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a:off x="11556070" y="517510"/>
            <a:ext cx="8821533" cy="8147889"/>
          </a:xfrm>
          <a:custGeom>
            <a:avLst/>
            <a:gdLst/>
            <a:ahLst/>
            <a:cxnLst/>
            <a:rect l="l" t="t" r="r" b="b"/>
            <a:pathLst>
              <a:path w="8821533" h="8147889">
                <a:moveTo>
                  <a:pt x="0" y="0"/>
                </a:moveTo>
                <a:lnTo>
                  <a:pt x="8821533" y="0"/>
                </a:lnTo>
                <a:lnTo>
                  <a:pt x="8821533" y="8147889"/>
                </a:lnTo>
                <a:lnTo>
                  <a:pt x="0" y="8147889"/>
                </a:lnTo>
                <a:lnTo>
                  <a:pt x="0" y="0"/>
                </a:lnTo>
                <a:close/>
              </a:path>
            </a:pathLst>
          </a:custGeom>
          <a:blipFill>
            <a:blip r:embed="rId4">
              <a:alphaModFix amt="60000"/>
              <a:extLst>
                <a:ext uri="{96DAC541-7B7A-43D3-8B79-37D633B846F1}">
                  <asvg:svgBlip xmlns:asvg="http://schemas.microsoft.com/office/drawing/2016/SVG/main" r:embed="rId5"/>
                </a:ext>
              </a:extLst>
            </a:blip>
            <a:stretch>
              <a:fillRect/>
            </a:stretch>
          </a:blipFill>
        </p:spPr>
        <p:txBody>
          <a:bodyPr/>
          <a:lstStyle/>
          <a:p>
            <a:endParaRPr lang="en-US"/>
          </a:p>
        </p:txBody>
      </p:sp>
      <p:grpSp>
        <p:nvGrpSpPr>
          <p:cNvPr id="4" name="Group 4"/>
          <p:cNvGrpSpPr>
            <a:grpSpLocks noChangeAspect="1"/>
          </p:cNvGrpSpPr>
          <p:nvPr/>
        </p:nvGrpSpPr>
        <p:grpSpPr>
          <a:xfrm>
            <a:off x="9764561" y="1621601"/>
            <a:ext cx="7210695" cy="7043798"/>
            <a:chOff x="0" y="0"/>
            <a:chExt cx="4828540" cy="4716780"/>
          </a:xfrm>
        </p:grpSpPr>
        <p:sp>
          <p:nvSpPr>
            <p:cNvPr id="5" name="Freeform 5"/>
            <p:cNvSpPr/>
            <p:nvPr/>
          </p:nvSpPr>
          <p:spPr>
            <a:xfrm>
              <a:off x="0" y="-7620"/>
              <a:ext cx="4833620" cy="4726940"/>
            </a:xfrm>
            <a:custGeom>
              <a:avLst/>
              <a:gdLst/>
              <a:ahLst/>
              <a:cxnLst/>
              <a:rect l="l" t="t" r="r" b="b"/>
              <a:pathLst>
                <a:path w="4833620" h="4726940">
                  <a:moveTo>
                    <a:pt x="3416300" y="4662170"/>
                  </a:moveTo>
                  <a:cubicBezTo>
                    <a:pt x="3388360" y="4669790"/>
                    <a:pt x="3366770" y="4679950"/>
                    <a:pt x="3345180" y="4682490"/>
                  </a:cubicBezTo>
                  <a:cubicBezTo>
                    <a:pt x="3223260" y="4692650"/>
                    <a:pt x="3102610" y="4702810"/>
                    <a:pt x="2980690" y="4711700"/>
                  </a:cubicBezTo>
                  <a:cubicBezTo>
                    <a:pt x="2918460" y="4715510"/>
                    <a:pt x="2856230" y="4719320"/>
                    <a:pt x="2794000" y="4720590"/>
                  </a:cubicBezTo>
                  <a:cubicBezTo>
                    <a:pt x="2726690" y="4723130"/>
                    <a:pt x="2659380" y="4726940"/>
                    <a:pt x="2593340" y="4724400"/>
                  </a:cubicBezTo>
                  <a:cubicBezTo>
                    <a:pt x="2529840" y="4723130"/>
                    <a:pt x="2466340" y="4719320"/>
                    <a:pt x="2405380" y="4707890"/>
                  </a:cubicBezTo>
                  <a:cubicBezTo>
                    <a:pt x="2326640" y="4693920"/>
                    <a:pt x="2246630" y="4693920"/>
                    <a:pt x="2169160" y="4681220"/>
                  </a:cubicBezTo>
                  <a:cubicBezTo>
                    <a:pt x="1967230" y="4648200"/>
                    <a:pt x="1761490" y="4657090"/>
                    <a:pt x="1558290" y="4643120"/>
                  </a:cubicBezTo>
                  <a:cubicBezTo>
                    <a:pt x="1443990" y="4635500"/>
                    <a:pt x="1329690" y="4617720"/>
                    <a:pt x="1215390" y="4602480"/>
                  </a:cubicBezTo>
                  <a:cubicBezTo>
                    <a:pt x="1085850" y="4585970"/>
                    <a:pt x="956310" y="4566920"/>
                    <a:pt x="825500" y="4549140"/>
                  </a:cubicBezTo>
                  <a:cubicBezTo>
                    <a:pt x="730250" y="4536440"/>
                    <a:pt x="633730" y="4523740"/>
                    <a:pt x="538480" y="4511040"/>
                  </a:cubicBezTo>
                  <a:cubicBezTo>
                    <a:pt x="535940" y="4511040"/>
                    <a:pt x="533400" y="4509770"/>
                    <a:pt x="530860" y="4509770"/>
                  </a:cubicBezTo>
                  <a:cubicBezTo>
                    <a:pt x="450850" y="4475479"/>
                    <a:pt x="365760" y="4448810"/>
                    <a:pt x="292100" y="4404360"/>
                  </a:cubicBezTo>
                  <a:cubicBezTo>
                    <a:pt x="167640" y="4328160"/>
                    <a:pt x="114300" y="4206240"/>
                    <a:pt x="109220" y="4062730"/>
                  </a:cubicBezTo>
                  <a:cubicBezTo>
                    <a:pt x="107950" y="4013200"/>
                    <a:pt x="101600" y="3964940"/>
                    <a:pt x="101600" y="3915410"/>
                  </a:cubicBezTo>
                  <a:cubicBezTo>
                    <a:pt x="102870" y="3846830"/>
                    <a:pt x="107950" y="3779520"/>
                    <a:pt x="111760" y="3712210"/>
                  </a:cubicBezTo>
                  <a:cubicBezTo>
                    <a:pt x="121920" y="3511550"/>
                    <a:pt x="127000" y="3310890"/>
                    <a:pt x="111760" y="3110230"/>
                  </a:cubicBezTo>
                  <a:cubicBezTo>
                    <a:pt x="97790" y="2929890"/>
                    <a:pt x="85090" y="2750820"/>
                    <a:pt x="71120" y="2570480"/>
                  </a:cubicBezTo>
                  <a:cubicBezTo>
                    <a:pt x="62230" y="2454910"/>
                    <a:pt x="50800" y="2340610"/>
                    <a:pt x="43180" y="2225040"/>
                  </a:cubicBezTo>
                  <a:cubicBezTo>
                    <a:pt x="38100" y="2148840"/>
                    <a:pt x="39370" y="2071370"/>
                    <a:pt x="34290" y="1995170"/>
                  </a:cubicBezTo>
                  <a:cubicBezTo>
                    <a:pt x="31750" y="1951990"/>
                    <a:pt x="17780" y="1910080"/>
                    <a:pt x="16510" y="1866900"/>
                  </a:cubicBezTo>
                  <a:cubicBezTo>
                    <a:pt x="11430" y="1762760"/>
                    <a:pt x="10160" y="1657350"/>
                    <a:pt x="7620" y="1551940"/>
                  </a:cubicBezTo>
                  <a:cubicBezTo>
                    <a:pt x="6350" y="1511300"/>
                    <a:pt x="0" y="1470660"/>
                    <a:pt x="1270" y="1430020"/>
                  </a:cubicBezTo>
                  <a:cubicBezTo>
                    <a:pt x="2540" y="1366520"/>
                    <a:pt x="10160" y="1303020"/>
                    <a:pt x="11430" y="1239520"/>
                  </a:cubicBezTo>
                  <a:cubicBezTo>
                    <a:pt x="12700" y="1165860"/>
                    <a:pt x="5080" y="1092200"/>
                    <a:pt x="7620" y="1019810"/>
                  </a:cubicBezTo>
                  <a:cubicBezTo>
                    <a:pt x="7620" y="949960"/>
                    <a:pt x="16510" y="881380"/>
                    <a:pt x="25400" y="811530"/>
                  </a:cubicBezTo>
                  <a:cubicBezTo>
                    <a:pt x="27940" y="787400"/>
                    <a:pt x="45720" y="765810"/>
                    <a:pt x="50800" y="741680"/>
                  </a:cubicBezTo>
                  <a:cubicBezTo>
                    <a:pt x="72390" y="622300"/>
                    <a:pt x="95250" y="502920"/>
                    <a:pt x="151130" y="392430"/>
                  </a:cubicBezTo>
                  <a:cubicBezTo>
                    <a:pt x="163830" y="368300"/>
                    <a:pt x="184150" y="346710"/>
                    <a:pt x="203200" y="327660"/>
                  </a:cubicBezTo>
                  <a:cubicBezTo>
                    <a:pt x="209550" y="321310"/>
                    <a:pt x="224790" y="325120"/>
                    <a:pt x="228600" y="325120"/>
                  </a:cubicBezTo>
                  <a:cubicBezTo>
                    <a:pt x="237490" y="308610"/>
                    <a:pt x="242570" y="292100"/>
                    <a:pt x="252730" y="284480"/>
                  </a:cubicBezTo>
                  <a:cubicBezTo>
                    <a:pt x="307340" y="242570"/>
                    <a:pt x="364490" y="212090"/>
                    <a:pt x="435610" y="204470"/>
                  </a:cubicBezTo>
                  <a:cubicBezTo>
                    <a:pt x="488950" y="198120"/>
                    <a:pt x="541020" y="175260"/>
                    <a:pt x="594360" y="162560"/>
                  </a:cubicBezTo>
                  <a:cubicBezTo>
                    <a:pt x="659130" y="147320"/>
                    <a:pt x="723900" y="129540"/>
                    <a:pt x="791210" y="120650"/>
                  </a:cubicBezTo>
                  <a:cubicBezTo>
                    <a:pt x="852170" y="113030"/>
                    <a:pt x="910590" y="96520"/>
                    <a:pt x="972820" y="91440"/>
                  </a:cubicBezTo>
                  <a:cubicBezTo>
                    <a:pt x="1036320" y="86360"/>
                    <a:pt x="1099820" y="71120"/>
                    <a:pt x="1164590" y="66040"/>
                  </a:cubicBezTo>
                  <a:cubicBezTo>
                    <a:pt x="1339850" y="53340"/>
                    <a:pt x="1516380" y="44450"/>
                    <a:pt x="1691640" y="34290"/>
                  </a:cubicBezTo>
                  <a:cubicBezTo>
                    <a:pt x="1734820" y="31750"/>
                    <a:pt x="1778000" y="34290"/>
                    <a:pt x="1821180" y="35560"/>
                  </a:cubicBezTo>
                  <a:cubicBezTo>
                    <a:pt x="1842770" y="36830"/>
                    <a:pt x="1864360" y="41910"/>
                    <a:pt x="1887220" y="44450"/>
                  </a:cubicBezTo>
                  <a:cubicBezTo>
                    <a:pt x="1897380" y="45720"/>
                    <a:pt x="1907540" y="41910"/>
                    <a:pt x="1917700" y="41910"/>
                  </a:cubicBezTo>
                  <a:cubicBezTo>
                    <a:pt x="1948180" y="41910"/>
                    <a:pt x="1979930" y="41910"/>
                    <a:pt x="2010410" y="40640"/>
                  </a:cubicBezTo>
                  <a:cubicBezTo>
                    <a:pt x="2068830" y="38100"/>
                    <a:pt x="2128520" y="31750"/>
                    <a:pt x="2186940" y="31750"/>
                  </a:cubicBezTo>
                  <a:cubicBezTo>
                    <a:pt x="2244090" y="31750"/>
                    <a:pt x="2301240" y="35560"/>
                    <a:pt x="2358390" y="38100"/>
                  </a:cubicBezTo>
                  <a:lnTo>
                    <a:pt x="2404110" y="38100"/>
                  </a:lnTo>
                  <a:cubicBezTo>
                    <a:pt x="2473960" y="35560"/>
                    <a:pt x="2542540" y="35560"/>
                    <a:pt x="2612390" y="31750"/>
                  </a:cubicBezTo>
                  <a:cubicBezTo>
                    <a:pt x="2679700" y="27940"/>
                    <a:pt x="2745740" y="19050"/>
                    <a:pt x="2813050" y="15240"/>
                  </a:cubicBezTo>
                  <a:cubicBezTo>
                    <a:pt x="2844800" y="12700"/>
                    <a:pt x="2877820" y="12700"/>
                    <a:pt x="2909570" y="19050"/>
                  </a:cubicBezTo>
                  <a:cubicBezTo>
                    <a:pt x="2957830" y="27940"/>
                    <a:pt x="3003550" y="33020"/>
                    <a:pt x="3051810" y="19050"/>
                  </a:cubicBezTo>
                  <a:cubicBezTo>
                    <a:pt x="3069590" y="13970"/>
                    <a:pt x="3092450" y="22860"/>
                    <a:pt x="3112770" y="25400"/>
                  </a:cubicBezTo>
                  <a:cubicBezTo>
                    <a:pt x="3121660" y="26670"/>
                    <a:pt x="3131820" y="29210"/>
                    <a:pt x="3136900" y="25400"/>
                  </a:cubicBezTo>
                  <a:cubicBezTo>
                    <a:pt x="3171190" y="0"/>
                    <a:pt x="3202940" y="6350"/>
                    <a:pt x="3235960" y="27940"/>
                  </a:cubicBezTo>
                  <a:cubicBezTo>
                    <a:pt x="3239770" y="30480"/>
                    <a:pt x="3249930" y="24130"/>
                    <a:pt x="3257550" y="24130"/>
                  </a:cubicBezTo>
                  <a:cubicBezTo>
                    <a:pt x="3288030" y="24130"/>
                    <a:pt x="3318510" y="24130"/>
                    <a:pt x="3350260" y="25400"/>
                  </a:cubicBezTo>
                  <a:cubicBezTo>
                    <a:pt x="3373120" y="26670"/>
                    <a:pt x="3394710" y="34290"/>
                    <a:pt x="3417570" y="36830"/>
                  </a:cubicBezTo>
                  <a:cubicBezTo>
                    <a:pt x="3467100" y="43180"/>
                    <a:pt x="3517900" y="53340"/>
                    <a:pt x="3568700" y="53340"/>
                  </a:cubicBezTo>
                  <a:cubicBezTo>
                    <a:pt x="3663950" y="54610"/>
                    <a:pt x="3759200" y="58420"/>
                    <a:pt x="3853180" y="78740"/>
                  </a:cubicBezTo>
                  <a:cubicBezTo>
                    <a:pt x="3940809" y="97790"/>
                    <a:pt x="4030980" y="97790"/>
                    <a:pt x="4119880" y="113030"/>
                  </a:cubicBezTo>
                  <a:cubicBezTo>
                    <a:pt x="4173220" y="121920"/>
                    <a:pt x="4227830" y="138430"/>
                    <a:pt x="4273550" y="165100"/>
                  </a:cubicBezTo>
                  <a:cubicBezTo>
                    <a:pt x="4323080" y="193040"/>
                    <a:pt x="4361180" y="238760"/>
                    <a:pt x="4405630" y="276860"/>
                  </a:cubicBezTo>
                  <a:cubicBezTo>
                    <a:pt x="4422139" y="290830"/>
                    <a:pt x="4446270" y="300990"/>
                    <a:pt x="4457700" y="318770"/>
                  </a:cubicBezTo>
                  <a:cubicBezTo>
                    <a:pt x="4490720" y="367030"/>
                    <a:pt x="4519930" y="417830"/>
                    <a:pt x="4549140" y="468630"/>
                  </a:cubicBezTo>
                  <a:cubicBezTo>
                    <a:pt x="4570730" y="505460"/>
                    <a:pt x="4592320" y="543560"/>
                    <a:pt x="4608830" y="581660"/>
                  </a:cubicBezTo>
                  <a:cubicBezTo>
                    <a:pt x="4626610" y="626110"/>
                    <a:pt x="4640580" y="671830"/>
                    <a:pt x="4654550" y="718820"/>
                  </a:cubicBezTo>
                  <a:cubicBezTo>
                    <a:pt x="4676140" y="792480"/>
                    <a:pt x="4701540" y="866140"/>
                    <a:pt x="4715510" y="942340"/>
                  </a:cubicBezTo>
                  <a:cubicBezTo>
                    <a:pt x="4735830" y="1049020"/>
                    <a:pt x="4745990" y="1158240"/>
                    <a:pt x="4761230" y="1266190"/>
                  </a:cubicBezTo>
                  <a:cubicBezTo>
                    <a:pt x="4766310" y="1301750"/>
                    <a:pt x="4772660" y="1337310"/>
                    <a:pt x="4775200" y="1372870"/>
                  </a:cubicBezTo>
                  <a:cubicBezTo>
                    <a:pt x="4782820" y="1474470"/>
                    <a:pt x="4787900" y="1574800"/>
                    <a:pt x="4794250" y="1676400"/>
                  </a:cubicBezTo>
                  <a:cubicBezTo>
                    <a:pt x="4803140" y="1802130"/>
                    <a:pt x="4815840" y="1926590"/>
                    <a:pt x="4822190" y="2052320"/>
                  </a:cubicBezTo>
                  <a:cubicBezTo>
                    <a:pt x="4828540" y="2172970"/>
                    <a:pt x="4833620" y="2294890"/>
                    <a:pt x="4831080" y="2416810"/>
                  </a:cubicBezTo>
                  <a:cubicBezTo>
                    <a:pt x="4827270" y="2620010"/>
                    <a:pt x="4817110" y="2821940"/>
                    <a:pt x="4806950" y="3025140"/>
                  </a:cubicBezTo>
                  <a:cubicBezTo>
                    <a:pt x="4800600" y="3150870"/>
                    <a:pt x="4791710" y="3275330"/>
                    <a:pt x="4779010" y="3399790"/>
                  </a:cubicBezTo>
                  <a:cubicBezTo>
                    <a:pt x="4766310" y="3524250"/>
                    <a:pt x="4747260" y="3647440"/>
                    <a:pt x="4733290" y="3771900"/>
                  </a:cubicBezTo>
                  <a:cubicBezTo>
                    <a:pt x="4723130" y="3858260"/>
                    <a:pt x="4720590" y="3944620"/>
                    <a:pt x="4709160" y="4029710"/>
                  </a:cubicBezTo>
                  <a:cubicBezTo>
                    <a:pt x="4699000" y="4107180"/>
                    <a:pt x="4660900" y="4175760"/>
                    <a:pt x="4610100" y="4232910"/>
                  </a:cubicBezTo>
                  <a:cubicBezTo>
                    <a:pt x="4568191" y="4281170"/>
                    <a:pt x="4535170" y="4335780"/>
                    <a:pt x="4491991" y="4382770"/>
                  </a:cubicBezTo>
                  <a:cubicBezTo>
                    <a:pt x="4453891" y="4424679"/>
                    <a:pt x="4411981" y="4466590"/>
                    <a:pt x="4345941" y="4467860"/>
                  </a:cubicBezTo>
                  <a:cubicBezTo>
                    <a:pt x="4330700" y="4467860"/>
                    <a:pt x="4316731" y="4483100"/>
                    <a:pt x="4301491" y="4490720"/>
                  </a:cubicBezTo>
                  <a:cubicBezTo>
                    <a:pt x="4236720" y="4518660"/>
                    <a:pt x="4169411" y="4542790"/>
                    <a:pt x="4105911" y="4573270"/>
                  </a:cubicBezTo>
                  <a:cubicBezTo>
                    <a:pt x="3989070" y="4629150"/>
                    <a:pt x="3863341" y="4638040"/>
                    <a:pt x="3737611" y="4643120"/>
                  </a:cubicBezTo>
                  <a:cubicBezTo>
                    <a:pt x="3689351" y="4645660"/>
                    <a:pt x="3639820" y="4641850"/>
                    <a:pt x="3591561" y="4645660"/>
                  </a:cubicBezTo>
                  <a:cubicBezTo>
                    <a:pt x="3567431" y="4646930"/>
                    <a:pt x="3544570" y="4658360"/>
                    <a:pt x="3521711" y="4663440"/>
                  </a:cubicBezTo>
                  <a:cubicBezTo>
                    <a:pt x="3511551" y="4665980"/>
                    <a:pt x="3501391" y="4664710"/>
                    <a:pt x="3489961" y="4665980"/>
                  </a:cubicBezTo>
                  <a:cubicBezTo>
                    <a:pt x="3474720" y="4667250"/>
                    <a:pt x="3459481" y="4671060"/>
                    <a:pt x="3444241" y="4669790"/>
                  </a:cubicBezTo>
                  <a:cubicBezTo>
                    <a:pt x="3429000" y="4667250"/>
                    <a:pt x="3418841" y="4662170"/>
                    <a:pt x="3416300" y="4662170"/>
                  </a:cubicBezTo>
                  <a:close/>
                </a:path>
              </a:pathLst>
            </a:custGeom>
            <a:blipFill>
              <a:blip r:embed="rId6"/>
              <a:stretch>
                <a:fillRect l="-67708" r="-5863"/>
              </a:stretch>
            </a:blipFill>
          </p:spPr>
          <p:txBody>
            <a:bodyPr/>
            <a:lstStyle/>
            <a:p>
              <a:endParaRPr lang="en-US"/>
            </a:p>
          </p:txBody>
        </p:sp>
      </p:grpSp>
      <p:sp>
        <p:nvSpPr>
          <p:cNvPr id="6" name="TextBox 6"/>
          <p:cNvSpPr txBox="1"/>
          <p:nvPr/>
        </p:nvSpPr>
        <p:spPr>
          <a:xfrm>
            <a:off x="1028700" y="1666056"/>
            <a:ext cx="6247959" cy="444541"/>
          </a:xfrm>
          <a:prstGeom prst="rect">
            <a:avLst/>
          </a:prstGeom>
        </p:spPr>
        <p:txBody>
          <a:bodyPr lIns="0" tIns="0" rIns="0" bIns="0" rtlCol="0" anchor="t">
            <a:spAutoFit/>
          </a:bodyPr>
          <a:lstStyle/>
          <a:p>
            <a:pPr algn="l">
              <a:lnSpc>
                <a:spcPts val="3578"/>
              </a:lnSpc>
            </a:pPr>
            <a:r>
              <a:rPr lang="en-US" sz="2774" spc="80">
                <a:solidFill>
                  <a:srgbClr val="042B60"/>
                </a:solidFill>
                <a:latin typeface="Now"/>
                <a:ea typeface="Now"/>
                <a:cs typeface="Now"/>
                <a:sym typeface="Now"/>
              </a:rPr>
              <a:t>Subplan/Options</a:t>
            </a:r>
          </a:p>
        </p:txBody>
      </p:sp>
      <p:sp>
        <p:nvSpPr>
          <p:cNvPr id="7" name="TextBox 7"/>
          <p:cNvSpPr txBox="1"/>
          <p:nvPr/>
        </p:nvSpPr>
        <p:spPr>
          <a:xfrm>
            <a:off x="1028700" y="1021897"/>
            <a:ext cx="10508298" cy="654367"/>
          </a:xfrm>
          <a:prstGeom prst="rect">
            <a:avLst/>
          </a:prstGeom>
        </p:spPr>
        <p:txBody>
          <a:bodyPr lIns="0" tIns="0" rIns="0" bIns="0" rtlCol="0" anchor="t">
            <a:spAutoFit/>
          </a:bodyPr>
          <a:lstStyle/>
          <a:p>
            <a:pPr algn="l">
              <a:lnSpc>
                <a:spcPts val="5160"/>
              </a:lnSpc>
            </a:pPr>
            <a:r>
              <a:rPr lang="en-US" sz="4000" b="1" spc="116">
                <a:solidFill>
                  <a:srgbClr val="042B60"/>
                </a:solidFill>
                <a:latin typeface="Now Medium"/>
                <a:ea typeface="Now Medium"/>
                <a:cs typeface="Now Medium"/>
                <a:sym typeface="Now Medium"/>
              </a:rPr>
              <a:t>Early Childhood Studies</a:t>
            </a:r>
          </a:p>
        </p:txBody>
      </p:sp>
      <p:sp>
        <p:nvSpPr>
          <p:cNvPr id="8" name="TextBox 8"/>
          <p:cNvSpPr txBox="1"/>
          <p:nvPr/>
        </p:nvSpPr>
        <p:spPr>
          <a:xfrm>
            <a:off x="1028700" y="3079359"/>
            <a:ext cx="7272943" cy="619633"/>
          </a:xfrm>
          <a:prstGeom prst="rect">
            <a:avLst/>
          </a:prstGeom>
        </p:spPr>
        <p:txBody>
          <a:bodyPr lIns="0" tIns="0" rIns="0" bIns="0" rtlCol="0" anchor="t">
            <a:spAutoFit/>
          </a:bodyPr>
          <a:lstStyle/>
          <a:p>
            <a:pPr marL="669289" lvl="1" indent="-334645" algn="l">
              <a:lnSpc>
                <a:spcPts val="4990"/>
              </a:lnSpc>
              <a:buFont typeface="Arial"/>
              <a:buChar char="•"/>
            </a:pPr>
            <a:r>
              <a:rPr lang="en-US" sz="3099" spc="89">
                <a:solidFill>
                  <a:srgbClr val="042B60"/>
                </a:solidFill>
                <a:latin typeface="Now"/>
                <a:ea typeface="Now"/>
                <a:cs typeface="Now"/>
                <a:sym typeface="Now"/>
              </a:rPr>
              <a:t>Non-Teaching</a:t>
            </a:r>
          </a:p>
        </p:txBody>
      </p:sp>
      <p:sp>
        <p:nvSpPr>
          <p:cNvPr id="9" name="TextBox 9"/>
          <p:cNvSpPr txBox="1"/>
          <p:nvPr/>
        </p:nvSpPr>
        <p:spPr>
          <a:xfrm>
            <a:off x="1028700" y="3638876"/>
            <a:ext cx="7272943" cy="3248533"/>
          </a:xfrm>
          <a:prstGeom prst="rect">
            <a:avLst/>
          </a:prstGeom>
        </p:spPr>
        <p:txBody>
          <a:bodyPr lIns="0" tIns="0" rIns="0" bIns="0" rtlCol="0" anchor="t">
            <a:spAutoFit/>
          </a:bodyPr>
          <a:lstStyle/>
          <a:p>
            <a:pPr marL="669289" lvl="1" indent="-334645" algn="l">
              <a:lnSpc>
                <a:spcPts val="4990"/>
              </a:lnSpc>
              <a:buFont typeface="Arial"/>
              <a:buChar char="•"/>
            </a:pPr>
            <a:r>
              <a:rPr lang="en-US" sz="3099" spc="89">
                <a:solidFill>
                  <a:srgbClr val="D9D9D9"/>
                </a:solidFill>
                <a:latin typeface="Now"/>
                <a:ea typeface="Now"/>
                <a:cs typeface="Now"/>
                <a:sym typeface="Now"/>
              </a:rPr>
              <a:t>Early Childhood Teaching</a:t>
            </a:r>
          </a:p>
          <a:p>
            <a:pPr marL="669289" lvl="1" indent="-334645" algn="l">
              <a:lnSpc>
                <a:spcPts val="4990"/>
              </a:lnSpc>
              <a:buFont typeface="Arial"/>
              <a:buChar char="•"/>
            </a:pPr>
            <a:r>
              <a:rPr lang="en-US" sz="3099" spc="89">
                <a:solidFill>
                  <a:srgbClr val="D9D9D9"/>
                </a:solidFill>
                <a:latin typeface="Now"/>
                <a:ea typeface="Now"/>
                <a:cs typeface="Now"/>
                <a:sym typeface="Now"/>
              </a:rPr>
              <a:t>Multilingual Teaching</a:t>
            </a:r>
          </a:p>
          <a:p>
            <a:pPr marL="669289" lvl="1" indent="-334645" algn="l">
              <a:lnSpc>
                <a:spcPts val="4990"/>
              </a:lnSpc>
              <a:buFont typeface="Arial"/>
              <a:buChar char="•"/>
            </a:pPr>
            <a:r>
              <a:rPr lang="en-US" sz="3099" spc="89">
                <a:solidFill>
                  <a:srgbClr val="D9D9D9"/>
                </a:solidFill>
                <a:latin typeface="Now"/>
                <a:ea typeface="Now"/>
                <a:cs typeface="Now"/>
                <a:sym typeface="Now"/>
              </a:rPr>
              <a:t>ITEP Mild/Moderate</a:t>
            </a:r>
          </a:p>
          <a:p>
            <a:pPr marL="669289" lvl="1" indent="-334645" algn="l">
              <a:lnSpc>
                <a:spcPts val="4990"/>
              </a:lnSpc>
              <a:buFont typeface="Arial"/>
              <a:buChar char="•"/>
            </a:pPr>
            <a:r>
              <a:rPr lang="en-US" sz="3099" spc="89">
                <a:solidFill>
                  <a:srgbClr val="D9D9D9"/>
                </a:solidFill>
                <a:latin typeface="Now"/>
                <a:ea typeface="Now"/>
                <a:cs typeface="Now"/>
                <a:sym typeface="Now"/>
              </a:rPr>
              <a:t>ITEP Extensive Support</a:t>
            </a:r>
          </a:p>
          <a:p>
            <a:pPr marL="669289" lvl="1" indent="-334645" algn="l">
              <a:lnSpc>
                <a:spcPts val="4990"/>
              </a:lnSpc>
              <a:buFont typeface="Arial"/>
              <a:buChar char="•"/>
            </a:pPr>
            <a:r>
              <a:rPr lang="en-US" sz="3099" spc="89">
                <a:solidFill>
                  <a:srgbClr val="D9D9D9"/>
                </a:solidFill>
                <a:latin typeface="Now"/>
                <a:ea typeface="Now"/>
                <a:cs typeface="Now"/>
                <a:sym typeface="Now"/>
              </a:rPr>
              <a:t>P-3rd Grade Teaching</a:t>
            </a:r>
          </a:p>
        </p:txBody>
      </p:sp>
      <p:sp>
        <p:nvSpPr>
          <p:cNvPr id="10" name="TextBox 10"/>
          <p:cNvSpPr txBox="1"/>
          <p:nvPr/>
        </p:nvSpPr>
        <p:spPr>
          <a:xfrm rot="-843192">
            <a:off x="11263310" y="2027795"/>
            <a:ext cx="3261196" cy="1953463"/>
          </a:xfrm>
          <a:prstGeom prst="rect">
            <a:avLst/>
          </a:prstGeom>
        </p:spPr>
        <p:txBody>
          <a:bodyPr lIns="0" tIns="0" rIns="0" bIns="0" rtlCol="0" anchor="t">
            <a:spAutoFit/>
          </a:bodyPr>
          <a:lstStyle/>
          <a:p>
            <a:pPr algn="ctr">
              <a:lnSpc>
                <a:spcPts val="7042"/>
              </a:lnSpc>
            </a:pPr>
            <a:r>
              <a:rPr lang="en-US" sz="4374" spc="126">
                <a:solidFill>
                  <a:srgbClr val="008037"/>
                </a:solidFill>
                <a:latin typeface="Black Bones"/>
                <a:ea typeface="Black Bones"/>
                <a:cs typeface="Black Bones"/>
                <a:sym typeface="Black Bones"/>
              </a:rPr>
              <a:t>Marriage &amp; Family Therapist</a:t>
            </a:r>
          </a:p>
        </p:txBody>
      </p:sp>
      <p:sp>
        <p:nvSpPr>
          <p:cNvPr id="11" name="TextBox 11"/>
          <p:cNvSpPr txBox="1"/>
          <p:nvPr/>
        </p:nvSpPr>
        <p:spPr>
          <a:xfrm rot="2353915">
            <a:off x="16206630" y="4188521"/>
            <a:ext cx="2183654" cy="1497774"/>
          </a:xfrm>
          <a:prstGeom prst="rect">
            <a:avLst/>
          </a:prstGeom>
        </p:spPr>
        <p:txBody>
          <a:bodyPr lIns="0" tIns="0" rIns="0" bIns="0" rtlCol="0" anchor="t">
            <a:spAutoFit/>
          </a:bodyPr>
          <a:lstStyle/>
          <a:p>
            <a:pPr algn="ctr">
              <a:lnSpc>
                <a:spcPts val="6070"/>
              </a:lnSpc>
            </a:pPr>
            <a:r>
              <a:rPr lang="en-US" sz="4074" spc="118">
                <a:solidFill>
                  <a:srgbClr val="846471"/>
                </a:solidFill>
                <a:latin typeface="Apricots"/>
                <a:ea typeface="Apricots"/>
                <a:cs typeface="Apricots"/>
                <a:sym typeface="Apricots"/>
              </a:rPr>
              <a:t>Social Worker</a:t>
            </a:r>
          </a:p>
        </p:txBody>
      </p:sp>
      <p:sp>
        <p:nvSpPr>
          <p:cNvPr id="12" name="TextBox 12"/>
          <p:cNvSpPr txBox="1"/>
          <p:nvPr/>
        </p:nvSpPr>
        <p:spPr>
          <a:xfrm rot="-3843910">
            <a:off x="9702712" y="4625802"/>
            <a:ext cx="2992799" cy="1419299"/>
          </a:xfrm>
          <a:prstGeom prst="rect">
            <a:avLst/>
          </a:prstGeom>
        </p:spPr>
        <p:txBody>
          <a:bodyPr lIns="0" tIns="0" rIns="0" bIns="0" rtlCol="0" anchor="t">
            <a:spAutoFit/>
          </a:bodyPr>
          <a:lstStyle/>
          <a:p>
            <a:pPr algn="ctr">
              <a:lnSpc>
                <a:spcPts val="5593"/>
              </a:lnSpc>
            </a:pPr>
            <a:r>
              <a:rPr lang="en-US" sz="3474" spc="100">
                <a:solidFill>
                  <a:srgbClr val="042B60"/>
                </a:solidFill>
                <a:latin typeface="Aloja"/>
                <a:ea typeface="Aloja"/>
                <a:cs typeface="Aloja"/>
                <a:sym typeface="Aloja"/>
              </a:rPr>
              <a:t>Speech Pathologist</a:t>
            </a:r>
          </a:p>
        </p:txBody>
      </p:sp>
      <p:sp>
        <p:nvSpPr>
          <p:cNvPr id="13" name="TextBox 13"/>
          <p:cNvSpPr txBox="1"/>
          <p:nvPr/>
        </p:nvSpPr>
        <p:spPr>
          <a:xfrm rot="959919">
            <a:off x="14587909" y="2250949"/>
            <a:ext cx="2829625" cy="1682444"/>
          </a:xfrm>
          <a:prstGeom prst="rect">
            <a:avLst/>
          </a:prstGeom>
        </p:spPr>
        <p:txBody>
          <a:bodyPr lIns="0" tIns="0" rIns="0" bIns="0" rtlCol="0" anchor="t">
            <a:spAutoFit/>
          </a:bodyPr>
          <a:lstStyle/>
          <a:p>
            <a:pPr algn="ctr">
              <a:lnSpc>
                <a:spcPts val="6881"/>
              </a:lnSpc>
            </a:pPr>
            <a:r>
              <a:rPr lang="en-US" sz="4274" b="1" spc="123">
                <a:solidFill>
                  <a:srgbClr val="68585A"/>
                </a:solidFill>
                <a:latin typeface="Barlow Condensed Semi-Bold"/>
                <a:ea typeface="Barlow Condensed Semi-Bold"/>
                <a:cs typeface="Barlow Condensed Semi-Bold"/>
                <a:sym typeface="Barlow Condensed Semi-Bold"/>
              </a:rPr>
              <a:t>Occupational Therapist</a:t>
            </a:r>
          </a:p>
        </p:txBody>
      </p:sp>
      <p:sp>
        <p:nvSpPr>
          <p:cNvPr id="14" name="TextBox 14"/>
          <p:cNvSpPr txBox="1"/>
          <p:nvPr/>
        </p:nvSpPr>
        <p:spPr>
          <a:xfrm rot="-7536022">
            <a:off x="10556753" y="7248793"/>
            <a:ext cx="2520486" cy="1564715"/>
          </a:xfrm>
          <a:prstGeom prst="rect">
            <a:avLst/>
          </a:prstGeom>
        </p:spPr>
        <p:txBody>
          <a:bodyPr lIns="0" tIns="0" rIns="0" bIns="0" rtlCol="0" anchor="t">
            <a:spAutoFit/>
          </a:bodyPr>
          <a:lstStyle/>
          <a:p>
            <a:pPr algn="ctr">
              <a:lnSpc>
                <a:spcPts val="6398"/>
              </a:lnSpc>
            </a:pPr>
            <a:r>
              <a:rPr lang="en-US" sz="3974" spc="115">
                <a:solidFill>
                  <a:srgbClr val="68585A"/>
                </a:solidFill>
                <a:latin typeface="Amaranth"/>
                <a:ea typeface="Amaranth"/>
                <a:cs typeface="Amaranth"/>
                <a:sym typeface="Amaranth"/>
              </a:rPr>
              <a:t>Child Life Specialist</a:t>
            </a:r>
          </a:p>
        </p:txBody>
      </p:sp>
      <p:sp>
        <p:nvSpPr>
          <p:cNvPr id="15" name="TextBox 15"/>
          <p:cNvSpPr txBox="1"/>
          <p:nvPr/>
        </p:nvSpPr>
        <p:spPr>
          <a:xfrm>
            <a:off x="1028700" y="8726477"/>
            <a:ext cx="7272943" cy="531823"/>
          </a:xfrm>
          <a:prstGeom prst="rect">
            <a:avLst/>
          </a:prstGeom>
        </p:spPr>
        <p:txBody>
          <a:bodyPr lIns="0" tIns="0" rIns="0" bIns="0" rtlCol="0" anchor="t">
            <a:spAutoFit/>
          </a:bodyPr>
          <a:lstStyle/>
          <a:p>
            <a:pPr algn="l">
              <a:lnSpc>
                <a:spcPts val="4466"/>
              </a:lnSpc>
            </a:pPr>
            <a:r>
              <a:rPr lang="en-US" sz="2774" u="sng" spc="80">
                <a:solidFill>
                  <a:srgbClr val="5271FF"/>
                </a:solidFill>
                <a:latin typeface="Now"/>
                <a:ea typeface="Now"/>
                <a:cs typeface="Now"/>
                <a:sym typeface="Now"/>
                <a:hlinkClick r:id="rId7" tooltip="https://sites.google.com/view/earlychildhoodcareerpaths/home?authuser=0"/>
              </a:rPr>
              <a:t>&gt;&gt;Early Childhood Career Paths&lt;&lt;</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028700" y="1666056"/>
            <a:ext cx="6247959" cy="444541"/>
          </a:xfrm>
          <a:prstGeom prst="rect">
            <a:avLst/>
          </a:prstGeom>
        </p:spPr>
        <p:txBody>
          <a:bodyPr lIns="0" tIns="0" rIns="0" bIns="0" rtlCol="0" anchor="t">
            <a:spAutoFit/>
          </a:bodyPr>
          <a:lstStyle/>
          <a:p>
            <a:pPr algn="l">
              <a:lnSpc>
                <a:spcPts val="3578"/>
              </a:lnSpc>
            </a:pPr>
            <a:r>
              <a:rPr lang="en-US" sz="2774" spc="80">
                <a:solidFill>
                  <a:srgbClr val="042B60"/>
                </a:solidFill>
                <a:latin typeface="Now"/>
                <a:ea typeface="Now"/>
                <a:cs typeface="Now"/>
                <a:sym typeface="Now"/>
              </a:rPr>
              <a:t>Subplan/Options</a:t>
            </a:r>
          </a:p>
        </p:txBody>
      </p:sp>
      <p:sp>
        <p:nvSpPr>
          <p:cNvPr id="3" name="Freeform 3"/>
          <p:cNvSpPr/>
          <p:nvPr/>
        </p:nvSpPr>
        <p:spPr>
          <a:xfrm>
            <a:off x="10821314" y="-2209943"/>
            <a:ext cx="9396621" cy="8679061"/>
          </a:xfrm>
          <a:custGeom>
            <a:avLst/>
            <a:gdLst/>
            <a:ahLst/>
            <a:cxnLst/>
            <a:rect l="l" t="t" r="r" b="b"/>
            <a:pathLst>
              <a:path w="9396621" h="8679061">
                <a:moveTo>
                  <a:pt x="0" y="0"/>
                </a:moveTo>
                <a:lnTo>
                  <a:pt x="9396622" y="0"/>
                </a:lnTo>
                <a:lnTo>
                  <a:pt x="9396622" y="8679061"/>
                </a:lnTo>
                <a:lnTo>
                  <a:pt x="0" y="8679061"/>
                </a:lnTo>
                <a:lnTo>
                  <a:pt x="0" y="0"/>
                </a:lnTo>
                <a:close/>
              </a:path>
            </a:pathLst>
          </a:custGeom>
          <a:blipFill>
            <a:blip r:embed="rId2">
              <a:alphaModFix amt="60000"/>
              <a:extLst>
                <a:ext uri="{96DAC541-7B7A-43D3-8B79-37D633B846F1}">
                  <asvg:svgBlip xmlns:asvg="http://schemas.microsoft.com/office/drawing/2016/SVG/main" r:embed="rId3"/>
                </a:ext>
              </a:extLst>
            </a:blip>
            <a:stretch>
              <a:fillRect/>
            </a:stretch>
          </a:blipFill>
        </p:spPr>
        <p:txBody>
          <a:bodyPr/>
          <a:lstStyle/>
          <a:p>
            <a:endParaRPr lang="en-US"/>
          </a:p>
        </p:txBody>
      </p:sp>
      <p:sp>
        <p:nvSpPr>
          <p:cNvPr id="4" name="Freeform 4"/>
          <p:cNvSpPr/>
          <p:nvPr/>
        </p:nvSpPr>
        <p:spPr>
          <a:xfrm>
            <a:off x="11556070" y="517510"/>
            <a:ext cx="8821533" cy="8147889"/>
          </a:xfrm>
          <a:custGeom>
            <a:avLst/>
            <a:gdLst/>
            <a:ahLst/>
            <a:cxnLst/>
            <a:rect l="l" t="t" r="r" b="b"/>
            <a:pathLst>
              <a:path w="8821533" h="8147889">
                <a:moveTo>
                  <a:pt x="0" y="0"/>
                </a:moveTo>
                <a:lnTo>
                  <a:pt x="8821533" y="0"/>
                </a:lnTo>
                <a:lnTo>
                  <a:pt x="8821533" y="8147889"/>
                </a:lnTo>
                <a:lnTo>
                  <a:pt x="0" y="8147889"/>
                </a:lnTo>
                <a:lnTo>
                  <a:pt x="0" y="0"/>
                </a:lnTo>
                <a:close/>
              </a:path>
            </a:pathLst>
          </a:custGeom>
          <a:blipFill>
            <a:blip r:embed="rId4">
              <a:alphaModFix amt="60000"/>
              <a:extLst>
                <a:ext uri="{96DAC541-7B7A-43D3-8B79-37D633B846F1}">
                  <asvg:svgBlip xmlns:asvg="http://schemas.microsoft.com/office/drawing/2016/SVG/main" r:embed="rId5"/>
                </a:ext>
              </a:extLst>
            </a:blip>
            <a:stretch>
              <a:fillRect/>
            </a:stretch>
          </a:blipFill>
        </p:spPr>
        <p:txBody>
          <a:bodyPr/>
          <a:lstStyle/>
          <a:p>
            <a:endParaRPr lang="en-US"/>
          </a:p>
        </p:txBody>
      </p:sp>
      <p:grpSp>
        <p:nvGrpSpPr>
          <p:cNvPr id="5" name="Group 5"/>
          <p:cNvGrpSpPr>
            <a:grpSpLocks noChangeAspect="1"/>
          </p:cNvGrpSpPr>
          <p:nvPr/>
        </p:nvGrpSpPr>
        <p:grpSpPr>
          <a:xfrm>
            <a:off x="9764561" y="1621601"/>
            <a:ext cx="7210695" cy="7043798"/>
            <a:chOff x="0" y="0"/>
            <a:chExt cx="4828540" cy="4716780"/>
          </a:xfrm>
        </p:grpSpPr>
        <p:sp>
          <p:nvSpPr>
            <p:cNvPr id="6" name="Freeform 6"/>
            <p:cNvSpPr/>
            <p:nvPr/>
          </p:nvSpPr>
          <p:spPr>
            <a:xfrm>
              <a:off x="0" y="-7620"/>
              <a:ext cx="4833620" cy="4726940"/>
            </a:xfrm>
            <a:custGeom>
              <a:avLst/>
              <a:gdLst/>
              <a:ahLst/>
              <a:cxnLst/>
              <a:rect l="l" t="t" r="r" b="b"/>
              <a:pathLst>
                <a:path w="4833620" h="4726940">
                  <a:moveTo>
                    <a:pt x="3416300" y="4662170"/>
                  </a:moveTo>
                  <a:cubicBezTo>
                    <a:pt x="3388360" y="4669790"/>
                    <a:pt x="3366770" y="4679950"/>
                    <a:pt x="3345180" y="4682490"/>
                  </a:cubicBezTo>
                  <a:cubicBezTo>
                    <a:pt x="3223260" y="4692650"/>
                    <a:pt x="3102610" y="4702810"/>
                    <a:pt x="2980690" y="4711700"/>
                  </a:cubicBezTo>
                  <a:cubicBezTo>
                    <a:pt x="2918460" y="4715510"/>
                    <a:pt x="2856230" y="4719320"/>
                    <a:pt x="2794000" y="4720590"/>
                  </a:cubicBezTo>
                  <a:cubicBezTo>
                    <a:pt x="2726690" y="4723130"/>
                    <a:pt x="2659380" y="4726940"/>
                    <a:pt x="2593340" y="4724400"/>
                  </a:cubicBezTo>
                  <a:cubicBezTo>
                    <a:pt x="2529840" y="4723130"/>
                    <a:pt x="2466340" y="4719320"/>
                    <a:pt x="2405380" y="4707890"/>
                  </a:cubicBezTo>
                  <a:cubicBezTo>
                    <a:pt x="2326640" y="4693920"/>
                    <a:pt x="2246630" y="4693920"/>
                    <a:pt x="2169160" y="4681220"/>
                  </a:cubicBezTo>
                  <a:cubicBezTo>
                    <a:pt x="1967230" y="4648200"/>
                    <a:pt x="1761490" y="4657090"/>
                    <a:pt x="1558290" y="4643120"/>
                  </a:cubicBezTo>
                  <a:cubicBezTo>
                    <a:pt x="1443990" y="4635500"/>
                    <a:pt x="1329690" y="4617720"/>
                    <a:pt x="1215390" y="4602480"/>
                  </a:cubicBezTo>
                  <a:cubicBezTo>
                    <a:pt x="1085850" y="4585970"/>
                    <a:pt x="956310" y="4566920"/>
                    <a:pt x="825500" y="4549140"/>
                  </a:cubicBezTo>
                  <a:cubicBezTo>
                    <a:pt x="730250" y="4536440"/>
                    <a:pt x="633730" y="4523740"/>
                    <a:pt x="538480" y="4511040"/>
                  </a:cubicBezTo>
                  <a:cubicBezTo>
                    <a:pt x="535940" y="4511040"/>
                    <a:pt x="533400" y="4509770"/>
                    <a:pt x="530860" y="4509770"/>
                  </a:cubicBezTo>
                  <a:cubicBezTo>
                    <a:pt x="450850" y="4475479"/>
                    <a:pt x="365760" y="4448810"/>
                    <a:pt x="292100" y="4404360"/>
                  </a:cubicBezTo>
                  <a:cubicBezTo>
                    <a:pt x="167640" y="4328160"/>
                    <a:pt x="114300" y="4206240"/>
                    <a:pt x="109220" y="4062730"/>
                  </a:cubicBezTo>
                  <a:cubicBezTo>
                    <a:pt x="107950" y="4013200"/>
                    <a:pt x="101600" y="3964940"/>
                    <a:pt x="101600" y="3915410"/>
                  </a:cubicBezTo>
                  <a:cubicBezTo>
                    <a:pt x="102870" y="3846830"/>
                    <a:pt x="107950" y="3779520"/>
                    <a:pt x="111760" y="3712210"/>
                  </a:cubicBezTo>
                  <a:cubicBezTo>
                    <a:pt x="121920" y="3511550"/>
                    <a:pt x="127000" y="3310890"/>
                    <a:pt x="111760" y="3110230"/>
                  </a:cubicBezTo>
                  <a:cubicBezTo>
                    <a:pt x="97790" y="2929890"/>
                    <a:pt x="85090" y="2750820"/>
                    <a:pt x="71120" y="2570480"/>
                  </a:cubicBezTo>
                  <a:cubicBezTo>
                    <a:pt x="62230" y="2454910"/>
                    <a:pt x="50800" y="2340610"/>
                    <a:pt x="43180" y="2225040"/>
                  </a:cubicBezTo>
                  <a:cubicBezTo>
                    <a:pt x="38100" y="2148840"/>
                    <a:pt x="39370" y="2071370"/>
                    <a:pt x="34290" y="1995170"/>
                  </a:cubicBezTo>
                  <a:cubicBezTo>
                    <a:pt x="31750" y="1951990"/>
                    <a:pt x="17780" y="1910080"/>
                    <a:pt x="16510" y="1866900"/>
                  </a:cubicBezTo>
                  <a:cubicBezTo>
                    <a:pt x="11430" y="1762760"/>
                    <a:pt x="10160" y="1657350"/>
                    <a:pt x="7620" y="1551940"/>
                  </a:cubicBezTo>
                  <a:cubicBezTo>
                    <a:pt x="6350" y="1511300"/>
                    <a:pt x="0" y="1470660"/>
                    <a:pt x="1270" y="1430020"/>
                  </a:cubicBezTo>
                  <a:cubicBezTo>
                    <a:pt x="2540" y="1366520"/>
                    <a:pt x="10160" y="1303020"/>
                    <a:pt x="11430" y="1239520"/>
                  </a:cubicBezTo>
                  <a:cubicBezTo>
                    <a:pt x="12700" y="1165860"/>
                    <a:pt x="5080" y="1092200"/>
                    <a:pt x="7620" y="1019810"/>
                  </a:cubicBezTo>
                  <a:cubicBezTo>
                    <a:pt x="7620" y="949960"/>
                    <a:pt x="16510" y="881380"/>
                    <a:pt x="25400" y="811530"/>
                  </a:cubicBezTo>
                  <a:cubicBezTo>
                    <a:pt x="27940" y="787400"/>
                    <a:pt x="45720" y="765810"/>
                    <a:pt x="50800" y="741680"/>
                  </a:cubicBezTo>
                  <a:cubicBezTo>
                    <a:pt x="72390" y="622300"/>
                    <a:pt x="95250" y="502920"/>
                    <a:pt x="151130" y="392430"/>
                  </a:cubicBezTo>
                  <a:cubicBezTo>
                    <a:pt x="163830" y="368300"/>
                    <a:pt x="184150" y="346710"/>
                    <a:pt x="203200" y="327660"/>
                  </a:cubicBezTo>
                  <a:cubicBezTo>
                    <a:pt x="209550" y="321310"/>
                    <a:pt x="224790" y="325120"/>
                    <a:pt x="228600" y="325120"/>
                  </a:cubicBezTo>
                  <a:cubicBezTo>
                    <a:pt x="237490" y="308610"/>
                    <a:pt x="242570" y="292100"/>
                    <a:pt x="252730" y="284480"/>
                  </a:cubicBezTo>
                  <a:cubicBezTo>
                    <a:pt x="307340" y="242570"/>
                    <a:pt x="364490" y="212090"/>
                    <a:pt x="435610" y="204470"/>
                  </a:cubicBezTo>
                  <a:cubicBezTo>
                    <a:pt x="488950" y="198120"/>
                    <a:pt x="541020" y="175260"/>
                    <a:pt x="594360" y="162560"/>
                  </a:cubicBezTo>
                  <a:cubicBezTo>
                    <a:pt x="659130" y="147320"/>
                    <a:pt x="723900" y="129540"/>
                    <a:pt x="791210" y="120650"/>
                  </a:cubicBezTo>
                  <a:cubicBezTo>
                    <a:pt x="852170" y="113030"/>
                    <a:pt x="910590" y="96520"/>
                    <a:pt x="972820" y="91440"/>
                  </a:cubicBezTo>
                  <a:cubicBezTo>
                    <a:pt x="1036320" y="86360"/>
                    <a:pt x="1099820" y="71120"/>
                    <a:pt x="1164590" y="66040"/>
                  </a:cubicBezTo>
                  <a:cubicBezTo>
                    <a:pt x="1339850" y="53340"/>
                    <a:pt x="1516380" y="44450"/>
                    <a:pt x="1691640" y="34290"/>
                  </a:cubicBezTo>
                  <a:cubicBezTo>
                    <a:pt x="1734820" y="31750"/>
                    <a:pt x="1778000" y="34290"/>
                    <a:pt x="1821180" y="35560"/>
                  </a:cubicBezTo>
                  <a:cubicBezTo>
                    <a:pt x="1842770" y="36830"/>
                    <a:pt x="1864360" y="41910"/>
                    <a:pt x="1887220" y="44450"/>
                  </a:cubicBezTo>
                  <a:cubicBezTo>
                    <a:pt x="1897380" y="45720"/>
                    <a:pt x="1907540" y="41910"/>
                    <a:pt x="1917700" y="41910"/>
                  </a:cubicBezTo>
                  <a:cubicBezTo>
                    <a:pt x="1948180" y="41910"/>
                    <a:pt x="1979930" y="41910"/>
                    <a:pt x="2010410" y="40640"/>
                  </a:cubicBezTo>
                  <a:cubicBezTo>
                    <a:pt x="2068830" y="38100"/>
                    <a:pt x="2128520" y="31750"/>
                    <a:pt x="2186940" y="31750"/>
                  </a:cubicBezTo>
                  <a:cubicBezTo>
                    <a:pt x="2244090" y="31750"/>
                    <a:pt x="2301240" y="35560"/>
                    <a:pt x="2358390" y="38100"/>
                  </a:cubicBezTo>
                  <a:lnTo>
                    <a:pt x="2404110" y="38100"/>
                  </a:lnTo>
                  <a:cubicBezTo>
                    <a:pt x="2473960" y="35560"/>
                    <a:pt x="2542540" y="35560"/>
                    <a:pt x="2612390" y="31750"/>
                  </a:cubicBezTo>
                  <a:cubicBezTo>
                    <a:pt x="2679700" y="27940"/>
                    <a:pt x="2745740" y="19050"/>
                    <a:pt x="2813050" y="15240"/>
                  </a:cubicBezTo>
                  <a:cubicBezTo>
                    <a:pt x="2844800" y="12700"/>
                    <a:pt x="2877820" y="12700"/>
                    <a:pt x="2909570" y="19050"/>
                  </a:cubicBezTo>
                  <a:cubicBezTo>
                    <a:pt x="2957830" y="27940"/>
                    <a:pt x="3003550" y="33020"/>
                    <a:pt x="3051810" y="19050"/>
                  </a:cubicBezTo>
                  <a:cubicBezTo>
                    <a:pt x="3069590" y="13970"/>
                    <a:pt x="3092450" y="22860"/>
                    <a:pt x="3112770" y="25400"/>
                  </a:cubicBezTo>
                  <a:cubicBezTo>
                    <a:pt x="3121660" y="26670"/>
                    <a:pt x="3131820" y="29210"/>
                    <a:pt x="3136900" y="25400"/>
                  </a:cubicBezTo>
                  <a:cubicBezTo>
                    <a:pt x="3171190" y="0"/>
                    <a:pt x="3202940" y="6350"/>
                    <a:pt x="3235960" y="27940"/>
                  </a:cubicBezTo>
                  <a:cubicBezTo>
                    <a:pt x="3239770" y="30480"/>
                    <a:pt x="3249930" y="24130"/>
                    <a:pt x="3257550" y="24130"/>
                  </a:cubicBezTo>
                  <a:cubicBezTo>
                    <a:pt x="3288030" y="24130"/>
                    <a:pt x="3318510" y="24130"/>
                    <a:pt x="3350260" y="25400"/>
                  </a:cubicBezTo>
                  <a:cubicBezTo>
                    <a:pt x="3373120" y="26670"/>
                    <a:pt x="3394710" y="34290"/>
                    <a:pt x="3417570" y="36830"/>
                  </a:cubicBezTo>
                  <a:cubicBezTo>
                    <a:pt x="3467100" y="43180"/>
                    <a:pt x="3517900" y="53340"/>
                    <a:pt x="3568700" y="53340"/>
                  </a:cubicBezTo>
                  <a:cubicBezTo>
                    <a:pt x="3663950" y="54610"/>
                    <a:pt x="3759200" y="58420"/>
                    <a:pt x="3853180" y="78740"/>
                  </a:cubicBezTo>
                  <a:cubicBezTo>
                    <a:pt x="3940809" y="97790"/>
                    <a:pt x="4030980" y="97790"/>
                    <a:pt x="4119880" y="113030"/>
                  </a:cubicBezTo>
                  <a:cubicBezTo>
                    <a:pt x="4173220" y="121920"/>
                    <a:pt x="4227830" y="138430"/>
                    <a:pt x="4273550" y="165100"/>
                  </a:cubicBezTo>
                  <a:cubicBezTo>
                    <a:pt x="4323080" y="193040"/>
                    <a:pt x="4361180" y="238760"/>
                    <a:pt x="4405630" y="276860"/>
                  </a:cubicBezTo>
                  <a:cubicBezTo>
                    <a:pt x="4422139" y="290830"/>
                    <a:pt x="4446270" y="300990"/>
                    <a:pt x="4457700" y="318770"/>
                  </a:cubicBezTo>
                  <a:cubicBezTo>
                    <a:pt x="4490720" y="367030"/>
                    <a:pt x="4519930" y="417830"/>
                    <a:pt x="4549140" y="468630"/>
                  </a:cubicBezTo>
                  <a:cubicBezTo>
                    <a:pt x="4570730" y="505460"/>
                    <a:pt x="4592320" y="543560"/>
                    <a:pt x="4608830" y="581660"/>
                  </a:cubicBezTo>
                  <a:cubicBezTo>
                    <a:pt x="4626610" y="626110"/>
                    <a:pt x="4640580" y="671830"/>
                    <a:pt x="4654550" y="718820"/>
                  </a:cubicBezTo>
                  <a:cubicBezTo>
                    <a:pt x="4676140" y="792480"/>
                    <a:pt x="4701540" y="866140"/>
                    <a:pt x="4715510" y="942340"/>
                  </a:cubicBezTo>
                  <a:cubicBezTo>
                    <a:pt x="4735830" y="1049020"/>
                    <a:pt x="4745990" y="1158240"/>
                    <a:pt x="4761230" y="1266190"/>
                  </a:cubicBezTo>
                  <a:cubicBezTo>
                    <a:pt x="4766310" y="1301750"/>
                    <a:pt x="4772660" y="1337310"/>
                    <a:pt x="4775200" y="1372870"/>
                  </a:cubicBezTo>
                  <a:cubicBezTo>
                    <a:pt x="4782820" y="1474470"/>
                    <a:pt x="4787900" y="1574800"/>
                    <a:pt x="4794250" y="1676400"/>
                  </a:cubicBezTo>
                  <a:cubicBezTo>
                    <a:pt x="4803140" y="1802130"/>
                    <a:pt x="4815840" y="1926590"/>
                    <a:pt x="4822190" y="2052320"/>
                  </a:cubicBezTo>
                  <a:cubicBezTo>
                    <a:pt x="4828540" y="2172970"/>
                    <a:pt x="4833620" y="2294890"/>
                    <a:pt x="4831080" y="2416810"/>
                  </a:cubicBezTo>
                  <a:cubicBezTo>
                    <a:pt x="4827270" y="2620010"/>
                    <a:pt x="4817110" y="2821940"/>
                    <a:pt x="4806950" y="3025140"/>
                  </a:cubicBezTo>
                  <a:cubicBezTo>
                    <a:pt x="4800600" y="3150870"/>
                    <a:pt x="4791710" y="3275330"/>
                    <a:pt x="4779010" y="3399790"/>
                  </a:cubicBezTo>
                  <a:cubicBezTo>
                    <a:pt x="4766310" y="3524250"/>
                    <a:pt x="4747260" y="3647440"/>
                    <a:pt x="4733290" y="3771900"/>
                  </a:cubicBezTo>
                  <a:cubicBezTo>
                    <a:pt x="4723130" y="3858260"/>
                    <a:pt x="4720590" y="3944620"/>
                    <a:pt x="4709160" y="4029710"/>
                  </a:cubicBezTo>
                  <a:cubicBezTo>
                    <a:pt x="4699000" y="4107180"/>
                    <a:pt x="4660900" y="4175760"/>
                    <a:pt x="4610100" y="4232910"/>
                  </a:cubicBezTo>
                  <a:cubicBezTo>
                    <a:pt x="4568191" y="4281170"/>
                    <a:pt x="4535170" y="4335780"/>
                    <a:pt x="4491991" y="4382770"/>
                  </a:cubicBezTo>
                  <a:cubicBezTo>
                    <a:pt x="4453891" y="4424679"/>
                    <a:pt x="4411981" y="4466590"/>
                    <a:pt x="4345941" y="4467860"/>
                  </a:cubicBezTo>
                  <a:cubicBezTo>
                    <a:pt x="4330700" y="4467860"/>
                    <a:pt x="4316731" y="4483100"/>
                    <a:pt x="4301491" y="4490720"/>
                  </a:cubicBezTo>
                  <a:cubicBezTo>
                    <a:pt x="4236720" y="4518660"/>
                    <a:pt x="4169411" y="4542790"/>
                    <a:pt x="4105911" y="4573270"/>
                  </a:cubicBezTo>
                  <a:cubicBezTo>
                    <a:pt x="3989070" y="4629150"/>
                    <a:pt x="3863341" y="4638040"/>
                    <a:pt x="3737611" y="4643120"/>
                  </a:cubicBezTo>
                  <a:cubicBezTo>
                    <a:pt x="3689351" y="4645660"/>
                    <a:pt x="3639820" y="4641850"/>
                    <a:pt x="3591561" y="4645660"/>
                  </a:cubicBezTo>
                  <a:cubicBezTo>
                    <a:pt x="3567431" y="4646930"/>
                    <a:pt x="3544570" y="4658360"/>
                    <a:pt x="3521711" y="4663440"/>
                  </a:cubicBezTo>
                  <a:cubicBezTo>
                    <a:pt x="3511551" y="4665980"/>
                    <a:pt x="3501391" y="4664710"/>
                    <a:pt x="3489961" y="4665980"/>
                  </a:cubicBezTo>
                  <a:cubicBezTo>
                    <a:pt x="3474720" y="4667250"/>
                    <a:pt x="3459481" y="4671060"/>
                    <a:pt x="3444241" y="4669790"/>
                  </a:cubicBezTo>
                  <a:cubicBezTo>
                    <a:pt x="3429000" y="4667250"/>
                    <a:pt x="3418841" y="4662170"/>
                    <a:pt x="3416300" y="4662170"/>
                  </a:cubicBezTo>
                  <a:close/>
                </a:path>
              </a:pathLst>
            </a:custGeom>
            <a:blipFill>
              <a:blip r:embed="rId6"/>
              <a:stretch>
                <a:fillRect l="-23362" r="-23362"/>
              </a:stretch>
            </a:blipFill>
          </p:spPr>
          <p:txBody>
            <a:bodyPr/>
            <a:lstStyle/>
            <a:p>
              <a:endParaRPr lang="en-US"/>
            </a:p>
          </p:txBody>
        </p:sp>
      </p:grpSp>
      <p:sp>
        <p:nvSpPr>
          <p:cNvPr id="7" name="TextBox 7"/>
          <p:cNvSpPr txBox="1"/>
          <p:nvPr/>
        </p:nvSpPr>
        <p:spPr>
          <a:xfrm>
            <a:off x="1028700" y="1021897"/>
            <a:ext cx="10508298" cy="654367"/>
          </a:xfrm>
          <a:prstGeom prst="rect">
            <a:avLst/>
          </a:prstGeom>
        </p:spPr>
        <p:txBody>
          <a:bodyPr lIns="0" tIns="0" rIns="0" bIns="0" rtlCol="0" anchor="t">
            <a:spAutoFit/>
          </a:bodyPr>
          <a:lstStyle/>
          <a:p>
            <a:pPr algn="l">
              <a:lnSpc>
                <a:spcPts val="5160"/>
              </a:lnSpc>
            </a:pPr>
            <a:r>
              <a:rPr lang="en-US" sz="4000" b="1" spc="116">
                <a:solidFill>
                  <a:srgbClr val="042B60"/>
                </a:solidFill>
                <a:latin typeface="Now Medium"/>
                <a:ea typeface="Now Medium"/>
                <a:cs typeface="Now Medium"/>
                <a:sym typeface="Now Medium"/>
              </a:rPr>
              <a:t>Early Childhood Studies</a:t>
            </a:r>
          </a:p>
        </p:txBody>
      </p:sp>
      <p:sp>
        <p:nvSpPr>
          <p:cNvPr id="8" name="TextBox 8"/>
          <p:cNvSpPr txBox="1"/>
          <p:nvPr/>
        </p:nvSpPr>
        <p:spPr>
          <a:xfrm>
            <a:off x="1028700" y="3638876"/>
            <a:ext cx="7272943" cy="3248533"/>
          </a:xfrm>
          <a:prstGeom prst="rect">
            <a:avLst/>
          </a:prstGeom>
        </p:spPr>
        <p:txBody>
          <a:bodyPr lIns="0" tIns="0" rIns="0" bIns="0" rtlCol="0" anchor="t">
            <a:spAutoFit/>
          </a:bodyPr>
          <a:lstStyle/>
          <a:p>
            <a:pPr marL="669289" lvl="1" indent="-334645" algn="l">
              <a:lnSpc>
                <a:spcPts val="4990"/>
              </a:lnSpc>
              <a:buFont typeface="Arial"/>
              <a:buChar char="•"/>
            </a:pPr>
            <a:r>
              <a:rPr lang="en-US" sz="3099" spc="89">
                <a:solidFill>
                  <a:srgbClr val="042B60"/>
                </a:solidFill>
                <a:latin typeface="Now"/>
                <a:ea typeface="Now"/>
                <a:cs typeface="Now"/>
                <a:sym typeface="Now"/>
              </a:rPr>
              <a:t>Early Childhood Teaching</a:t>
            </a:r>
          </a:p>
          <a:p>
            <a:pPr marL="669289" lvl="1" indent="-334645" algn="l">
              <a:lnSpc>
                <a:spcPts val="4990"/>
              </a:lnSpc>
              <a:buFont typeface="Arial"/>
              <a:buChar char="•"/>
            </a:pPr>
            <a:r>
              <a:rPr lang="en-US" sz="3099" spc="89">
                <a:solidFill>
                  <a:srgbClr val="042B60"/>
                </a:solidFill>
                <a:latin typeface="Now"/>
                <a:ea typeface="Now"/>
                <a:cs typeface="Now"/>
                <a:sym typeface="Now"/>
              </a:rPr>
              <a:t>Multilingual Teaching</a:t>
            </a:r>
          </a:p>
          <a:p>
            <a:pPr marL="669289" lvl="1" indent="-334645" algn="l">
              <a:lnSpc>
                <a:spcPts val="4990"/>
              </a:lnSpc>
              <a:buFont typeface="Arial"/>
              <a:buChar char="•"/>
            </a:pPr>
            <a:r>
              <a:rPr lang="en-US" sz="3099" spc="89">
                <a:solidFill>
                  <a:srgbClr val="042B60"/>
                </a:solidFill>
                <a:latin typeface="Now"/>
                <a:ea typeface="Now"/>
                <a:cs typeface="Now"/>
                <a:sym typeface="Now"/>
              </a:rPr>
              <a:t>ITEP Mild/Moderate</a:t>
            </a:r>
          </a:p>
          <a:p>
            <a:pPr marL="669289" lvl="1" indent="-334645" algn="l">
              <a:lnSpc>
                <a:spcPts val="4990"/>
              </a:lnSpc>
              <a:buFont typeface="Arial"/>
              <a:buChar char="•"/>
            </a:pPr>
            <a:r>
              <a:rPr lang="en-US" sz="3099" spc="89">
                <a:solidFill>
                  <a:srgbClr val="042B60"/>
                </a:solidFill>
                <a:latin typeface="Now"/>
                <a:ea typeface="Now"/>
                <a:cs typeface="Now"/>
                <a:sym typeface="Now"/>
              </a:rPr>
              <a:t>ITEP Extensive Support</a:t>
            </a:r>
          </a:p>
          <a:p>
            <a:pPr marL="669289" lvl="1" indent="-334645" algn="l">
              <a:lnSpc>
                <a:spcPts val="4990"/>
              </a:lnSpc>
              <a:buFont typeface="Arial"/>
              <a:buChar char="•"/>
            </a:pPr>
            <a:r>
              <a:rPr lang="en-US" sz="3099" spc="89">
                <a:solidFill>
                  <a:srgbClr val="042B60"/>
                </a:solidFill>
                <a:latin typeface="Now"/>
                <a:ea typeface="Now"/>
                <a:cs typeface="Now"/>
                <a:sym typeface="Now"/>
              </a:rPr>
              <a:t>P-3rd Grade Teaching</a:t>
            </a:r>
          </a:p>
        </p:txBody>
      </p:sp>
      <p:sp>
        <p:nvSpPr>
          <p:cNvPr id="9" name="TextBox 9"/>
          <p:cNvSpPr txBox="1"/>
          <p:nvPr/>
        </p:nvSpPr>
        <p:spPr>
          <a:xfrm>
            <a:off x="1028700" y="3079359"/>
            <a:ext cx="7272943" cy="619633"/>
          </a:xfrm>
          <a:prstGeom prst="rect">
            <a:avLst/>
          </a:prstGeom>
        </p:spPr>
        <p:txBody>
          <a:bodyPr lIns="0" tIns="0" rIns="0" bIns="0" rtlCol="0" anchor="t">
            <a:spAutoFit/>
          </a:bodyPr>
          <a:lstStyle/>
          <a:p>
            <a:pPr marL="669289" lvl="1" indent="-334645" algn="l">
              <a:lnSpc>
                <a:spcPts val="4990"/>
              </a:lnSpc>
              <a:buFont typeface="Arial"/>
              <a:buChar char="•"/>
            </a:pPr>
            <a:r>
              <a:rPr lang="en-US" sz="3099" spc="89">
                <a:solidFill>
                  <a:srgbClr val="D9D9D9"/>
                </a:solidFill>
                <a:latin typeface="Now"/>
                <a:ea typeface="Now"/>
                <a:cs typeface="Now"/>
                <a:sym typeface="Now"/>
              </a:rPr>
              <a:t>Non-Teaching</a:t>
            </a:r>
          </a:p>
        </p:txBody>
      </p:sp>
      <p:sp>
        <p:nvSpPr>
          <p:cNvPr id="10" name="TextBox 10"/>
          <p:cNvSpPr txBox="1"/>
          <p:nvPr/>
        </p:nvSpPr>
        <p:spPr>
          <a:xfrm>
            <a:off x="1028700" y="8726477"/>
            <a:ext cx="7272943" cy="531823"/>
          </a:xfrm>
          <a:prstGeom prst="rect">
            <a:avLst/>
          </a:prstGeom>
        </p:spPr>
        <p:txBody>
          <a:bodyPr lIns="0" tIns="0" rIns="0" bIns="0" rtlCol="0" anchor="t">
            <a:spAutoFit/>
          </a:bodyPr>
          <a:lstStyle/>
          <a:p>
            <a:pPr algn="l">
              <a:lnSpc>
                <a:spcPts val="4466"/>
              </a:lnSpc>
            </a:pPr>
            <a:r>
              <a:rPr lang="en-US" sz="2774" u="sng" spc="80">
                <a:solidFill>
                  <a:srgbClr val="5271FF"/>
                </a:solidFill>
                <a:latin typeface="Now"/>
                <a:ea typeface="Now"/>
                <a:cs typeface="Now"/>
                <a:sym typeface="Now"/>
                <a:hlinkClick r:id="rId7" tooltip="https://sites.google.com/view/earlychildhoodcareerpaths/home?authuser=0"/>
              </a:rPr>
              <a:t>&gt;&gt;Early Childhood Career Paths&lt;&lt;</a:t>
            </a:r>
          </a:p>
        </p:txBody>
      </p:sp>
    </p:spTree>
  </p:cSld>
  <p:clrMapOvr>
    <a:masterClrMapping/>
  </p:clrMapOvr>
  <p:transition spd="slow">
    <p:wip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A screenshot of a list of information&#10;&#10;Description automatically generated">
            <a:extLst>
              <a:ext uri="{FF2B5EF4-FFF2-40B4-BE49-F238E27FC236}">
                <a16:creationId xmlns:a16="http://schemas.microsoft.com/office/drawing/2014/main" id="{7CD15043-74D6-9DE0-5D33-EC831A94650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4400" y="2019300"/>
            <a:ext cx="7581597" cy="7683136"/>
          </a:xfrm>
          <a:prstGeom prst="rect">
            <a:avLst/>
          </a:prstGeom>
        </p:spPr>
      </p:pic>
      <p:sp>
        <p:nvSpPr>
          <p:cNvPr id="3" name="Freeform 3"/>
          <p:cNvSpPr/>
          <p:nvPr/>
        </p:nvSpPr>
        <p:spPr>
          <a:xfrm>
            <a:off x="9995960" y="1910383"/>
            <a:ext cx="7420299" cy="7905739"/>
          </a:xfrm>
          <a:custGeom>
            <a:avLst/>
            <a:gdLst/>
            <a:ahLst/>
            <a:cxnLst/>
            <a:rect l="l" t="t" r="r" b="b"/>
            <a:pathLst>
              <a:path w="7420299" h="7905739">
                <a:moveTo>
                  <a:pt x="0" y="0"/>
                </a:moveTo>
                <a:lnTo>
                  <a:pt x="7420299" y="0"/>
                </a:lnTo>
                <a:lnTo>
                  <a:pt x="7420299" y="7905739"/>
                </a:lnTo>
                <a:lnTo>
                  <a:pt x="0" y="7905739"/>
                </a:lnTo>
                <a:lnTo>
                  <a:pt x="0" y="0"/>
                </a:lnTo>
                <a:close/>
              </a:path>
            </a:pathLst>
          </a:custGeom>
          <a:blipFill>
            <a:blip r:embed="rId3"/>
            <a:stretch>
              <a:fillRect/>
            </a:stretch>
          </a:blipFill>
        </p:spPr>
        <p:txBody>
          <a:bodyPr/>
          <a:lstStyle/>
          <a:p>
            <a:endParaRPr lang="en-US"/>
          </a:p>
        </p:txBody>
      </p:sp>
      <p:sp>
        <p:nvSpPr>
          <p:cNvPr id="5" name="TextBox 5"/>
          <p:cNvSpPr txBox="1"/>
          <p:nvPr/>
        </p:nvSpPr>
        <p:spPr>
          <a:xfrm>
            <a:off x="2731282" y="1291582"/>
            <a:ext cx="5707981" cy="1427699"/>
          </a:xfrm>
          <a:prstGeom prst="rect">
            <a:avLst/>
          </a:prstGeom>
        </p:spPr>
        <p:txBody>
          <a:bodyPr lIns="0" tIns="0" rIns="0" bIns="0" rtlCol="0" anchor="t">
            <a:spAutoFit/>
          </a:bodyPr>
          <a:lstStyle/>
          <a:p>
            <a:pPr algn="l">
              <a:lnSpc>
                <a:spcPts val="3809"/>
              </a:lnSpc>
            </a:pPr>
            <a:r>
              <a:rPr lang="en-US" sz="2400" b="1" spc="74">
                <a:solidFill>
                  <a:srgbClr val="008037"/>
                </a:solidFill>
                <a:latin typeface="Now Bold"/>
                <a:ea typeface="Now Bold"/>
                <a:cs typeface="Now Bold"/>
                <a:sym typeface="Now Bold"/>
              </a:rPr>
              <a:t>Teaching</a:t>
            </a:r>
          </a:p>
          <a:p>
            <a:pPr algn="l">
              <a:lnSpc>
                <a:spcPts val="3809"/>
              </a:lnSpc>
            </a:pPr>
            <a:r>
              <a:rPr lang="en-US" sz="2400" b="1" spc="74">
                <a:solidFill>
                  <a:srgbClr val="008037"/>
                </a:solidFill>
                <a:latin typeface="Now Bold"/>
                <a:ea typeface="Now Bold"/>
                <a:cs typeface="Now Bold"/>
                <a:sym typeface="Now Bold"/>
              </a:rPr>
              <a:t>Multilingual Teaching</a:t>
            </a:r>
          </a:p>
          <a:p>
            <a:pPr algn="l">
              <a:lnSpc>
                <a:spcPts val="3809"/>
              </a:lnSpc>
            </a:pPr>
            <a:r>
              <a:rPr lang="en-US" sz="2400" b="1" spc="74">
                <a:solidFill>
                  <a:srgbClr val="008037"/>
                </a:solidFill>
                <a:latin typeface="Now Bold"/>
                <a:ea typeface="Now Bold"/>
                <a:cs typeface="Now Bold"/>
                <a:sym typeface="Now Bold"/>
              </a:rPr>
              <a:t>Non-Teaching</a:t>
            </a:r>
          </a:p>
        </p:txBody>
      </p:sp>
      <p:sp>
        <p:nvSpPr>
          <p:cNvPr id="6" name="TextBox 6"/>
          <p:cNvSpPr txBox="1"/>
          <p:nvPr/>
        </p:nvSpPr>
        <p:spPr>
          <a:xfrm>
            <a:off x="5330373" y="722520"/>
            <a:ext cx="7627253" cy="513602"/>
          </a:xfrm>
          <a:prstGeom prst="rect">
            <a:avLst/>
          </a:prstGeom>
        </p:spPr>
        <p:txBody>
          <a:bodyPr lIns="0" tIns="0" rIns="0" bIns="0" rtlCol="0" anchor="t">
            <a:spAutoFit/>
          </a:bodyPr>
          <a:lstStyle/>
          <a:p>
            <a:pPr algn="ctr">
              <a:lnSpc>
                <a:spcPts val="3870"/>
              </a:lnSpc>
            </a:pPr>
            <a:r>
              <a:rPr lang="en-US" sz="3600" b="1" spc="87">
                <a:solidFill>
                  <a:srgbClr val="042B60"/>
                </a:solidFill>
                <a:latin typeface="Now Bold"/>
                <a:ea typeface="Now Bold"/>
                <a:cs typeface="Now Bold"/>
                <a:sym typeface="Now Bold"/>
              </a:rPr>
              <a:t>Year 1 Roadmap</a:t>
            </a:r>
          </a:p>
        </p:txBody>
      </p:sp>
      <p:sp>
        <p:nvSpPr>
          <p:cNvPr id="7" name="TextBox 7"/>
          <p:cNvSpPr txBox="1"/>
          <p:nvPr/>
        </p:nvSpPr>
        <p:spPr>
          <a:xfrm>
            <a:off x="11887200" y="1666262"/>
            <a:ext cx="5851609" cy="946686"/>
          </a:xfrm>
          <a:prstGeom prst="rect">
            <a:avLst/>
          </a:prstGeom>
        </p:spPr>
        <p:txBody>
          <a:bodyPr lIns="0" tIns="0" rIns="0" bIns="0" rtlCol="0" anchor="t">
            <a:spAutoFit/>
          </a:bodyPr>
          <a:lstStyle/>
          <a:p>
            <a:pPr algn="l">
              <a:lnSpc>
                <a:spcPts val="3809"/>
              </a:lnSpc>
            </a:pPr>
            <a:r>
              <a:rPr lang="en-US" sz="2400" b="1" spc="74">
                <a:solidFill>
                  <a:srgbClr val="7030A0"/>
                </a:solidFill>
                <a:latin typeface="Now Bold"/>
                <a:ea typeface="Now Bold"/>
                <a:cs typeface="Now Bold"/>
                <a:sym typeface="Now Bold"/>
              </a:rPr>
              <a:t>ITEP Mild to Mod Support Needs</a:t>
            </a:r>
          </a:p>
          <a:p>
            <a:pPr algn="l">
              <a:lnSpc>
                <a:spcPts val="3809"/>
              </a:lnSpc>
            </a:pPr>
            <a:r>
              <a:rPr lang="en-US" sz="2400" b="1" spc="74">
                <a:solidFill>
                  <a:srgbClr val="7030A0"/>
                </a:solidFill>
                <a:latin typeface="Now Bold"/>
                <a:ea typeface="Now Bold"/>
                <a:cs typeface="Now Bold"/>
                <a:sym typeface="Now Bold"/>
              </a:rPr>
              <a:t>ITEP Extensive Support Needs</a:t>
            </a:r>
          </a:p>
        </p:txBody>
      </p:sp>
      <p:sp>
        <p:nvSpPr>
          <p:cNvPr id="8" name="Freeform 8"/>
          <p:cNvSpPr/>
          <p:nvPr/>
        </p:nvSpPr>
        <p:spPr>
          <a:xfrm>
            <a:off x="14590779" y="-442613"/>
            <a:ext cx="1907890" cy="1762197"/>
          </a:xfrm>
          <a:custGeom>
            <a:avLst/>
            <a:gdLst/>
            <a:ahLst/>
            <a:cxnLst/>
            <a:rect l="l" t="t" r="r" b="b"/>
            <a:pathLst>
              <a:path w="1907890" h="1762197">
                <a:moveTo>
                  <a:pt x="0" y="0"/>
                </a:moveTo>
                <a:lnTo>
                  <a:pt x="1907890" y="0"/>
                </a:lnTo>
                <a:lnTo>
                  <a:pt x="1907890" y="1762197"/>
                </a:lnTo>
                <a:lnTo>
                  <a:pt x="0" y="1762197"/>
                </a:lnTo>
                <a:lnTo>
                  <a:pt x="0" y="0"/>
                </a:lnTo>
                <a:close/>
              </a:path>
            </a:pathLst>
          </a:custGeom>
          <a:blipFill>
            <a:blip r:embed="rId4">
              <a:alphaModFix amt="60000"/>
              <a:extLst>
                <a:ext uri="{96DAC541-7B7A-43D3-8B79-37D633B846F1}">
                  <asvg:svgBlip xmlns:asvg="http://schemas.microsoft.com/office/drawing/2016/SVG/main" r:embed="rId5"/>
                </a:ext>
              </a:extLst>
            </a:blip>
            <a:stretch>
              <a:fillRect/>
            </a:stretch>
          </a:blipFill>
        </p:spPr>
        <p:txBody>
          <a:bodyPr/>
          <a:lstStyle/>
          <a:p>
            <a:endParaRPr lang="en-US"/>
          </a:p>
        </p:txBody>
      </p:sp>
      <p:sp>
        <p:nvSpPr>
          <p:cNvPr id="9" name="Freeform 9"/>
          <p:cNvSpPr/>
          <p:nvPr/>
        </p:nvSpPr>
        <p:spPr>
          <a:xfrm>
            <a:off x="14401800" y="-677647"/>
            <a:ext cx="1881208" cy="1737552"/>
          </a:xfrm>
          <a:custGeom>
            <a:avLst/>
            <a:gdLst/>
            <a:ahLst/>
            <a:cxnLst/>
            <a:rect l="l" t="t" r="r" b="b"/>
            <a:pathLst>
              <a:path w="1881208" h="1737552">
                <a:moveTo>
                  <a:pt x="0" y="0"/>
                </a:moveTo>
                <a:lnTo>
                  <a:pt x="1881208" y="0"/>
                </a:lnTo>
                <a:lnTo>
                  <a:pt x="1881208" y="1737553"/>
                </a:lnTo>
                <a:lnTo>
                  <a:pt x="0" y="1737553"/>
                </a:lnTo>
                <a:lnTo>
                  <a:pt x="0" y="0"/>
                </a:lnTo>
                <a:close/>
              </a:path>
            </a:pathLst>
          </a:custGeom>
          <a:blipFill>
            <a:blip r:embed="rId6">
              <a:alphaModFix amt="60000"/>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0" name="Freeform 10"/>
          <p:cNvSpPr/>
          <p:nvPr/>
        </p:nvSpPr>
        <p:spPr>
          <a:xfrm rot="9088075">
            <a:off x="17194909" y="7498793"/>
            <a:ext cx="1907890" cy="1762197"/>
          </a:xfrm>
          <a:custGeom>
            <a:avLst/>
            <a:gdLst/>
            <a:ahLst/>
            <a:cxnLst/>
            <a:rect l="l" t="t" r="r" b="b"/>
            <a:pathLst>
              <a:path w="1907890" h="1762197">
                <a:moveTo>
                  <a:pt x="0" y="0"/>
                </a:moveTo>
                <a:lnTo>
                  <a:pt x="1907890" y="0"/>
                </a:lnTo>
                <a:lnTo>
                  <a:pt x="1907890" y="1762197"/>
                </a:lnTo>
                <a:lnTo>
                  <a:pt x="0" y="1762197"/>
                </a:lnTo>
                <a:lnTo>
                  <a:pt x="0" y="0"/>
                </a:lnTo>
                <a:close/>
              </a:path>
            </a:pathLst>
          </a:custGeom>
          <a:blipFill>
            <a:blip r:embed="rId4">
              <a:alphaModFix amt="60000"/>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1" name="Freeform 11"/>
          <p:cNvSpPr/>
          <p:nvPr/>
        </p:nvSpPr>
        <p:spPr>
          <a:xfrm rot="9088075">
            <a:off x="17504148" y="7631792"/>
            <a:ext cx="1881208" cy="1737552"/>
          </a:xfrm>
          <a:custGeom>
            <a:avLst/>
            <a:gdLst/>
            <a:ahLst/>
            <a:cxnLst/>
            <a:rect l="l" t="t" r="r" b="b"/>
            <a:pathLst>
              <a:path w="1881208" h="1737552">
                <a:moveTo>
                  <a:pt x="0" y="0"/>
                </a:moveTo>
                <a:lnTo>
                  <a:pt x="1881208" y="0"/>
                </a:lnTo>
                <a:lnTo>
                  <a:pt x="1881208" y="1737552"/>
                </a:lnTo>
                <a:lnTo>
                  <a:pt x="0" y="1737552"/>
                </a:lnTo>
                <a:lnTo>
                  <a:pt x="0" y="0"/>
                </a:lnTo>
                <a:close/>
              </a:path>
            </a:pathLst>
          </a:custGeom>
          <a:blipFill>
            <a:blip r:embed="rId6">
              <a:alphaModFix amt="60000"/>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2" name="Freeform 12"/>
          <p:cNvSpPr/>
          <p:nvPr/>
        </p:nvSpPr>
        <p:spPr>
          <a:xfrm rot="9805832">
            <a:off x="-1078024" y="2574668"/>
            <a:ext cx="1907890" cy="1762197"/>
          </a:xfrm>
          <a:custGeom>
            <a:avLst/>
            <a:gdLst/>
            <a:ahLst/>
            <a:cxnLst/>
            <a:rect l="l" t="t" r="r" b="b"/>
            <a:pathLst>
              <a:path w="1907890" h="1762197">
                <a:moveTo>
                  <a:pt x="0" y="0"/>
                </a:moveTo>
                <a:lnTo>
                  <a:pt x="1907890" y="0"/>
                </a:lnTo>
                <a:lnTo>
                  <a:pt x="1907890" y="1762197"/>
                </a:lnTo>
                <a:lnTo>
                  <a:pt x="0" y="1762197"/>
                </a:lnTo>
                <a:lnTo>
                  <a:pt x="0" y="0"/>
                </a:lnTo>
                <a:close/>
              </a:path>
            </a:pathLst>
          </a:custGeom>
          <a:blipFill>
            <a:blip r:embed="rId4">
              <a:alphaModFix amt="60000"/>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3" name="Freeform 13"/>
          <p:cNvSpPr/>
          <p:nvPr/>
        </p:nvSpPr>
        <p:spPr>
          <a:xfrm rot="9805832">
            <a:off x="-800224" y="2766378"/>
            <a:ext cx="1881208" cy="1737552"/>
          </a:xfrm>
          <a:custGeom>
            <a:avLst/>
            <a:gdLst/>
            <a:ahLst/>
            <a:cxnLst/>
            <a:rect l="l" t="t" r="r" b="b"/>
            <a:pathLst>
              <a:path w="1881208" h="1737552">
                <a:moveTo>
                  <a:pt x="0" y="0"/>
                </a:moveTo>
                <a:lnTo>
                  <a:pt x="1881208" y="0"/>
                </a:lnTo>
                <a:lnTo>
                  <a:pt x="1881208" y="1737552"/>
                </a:lnTo>
                <a:lnTo>
                  <a:pt x="0" y="1737552"/>
                </a:lnTo>
                <a:lnTo>
                  <a:pt x="0" y="0"/>
                </a:lnTo>
                <a:close/>
              </a:path>
            </a:pathLst>
          </a:custGeom>
          <a:blipFill>
            <a:blip r:embed="rId6">
              <a:alphaModFix amt="60000"/>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4" name="AutoShape 14"/>
          <p:cNvSpPr/>
          <p:nvPr/>
        </p:nvSpPr>
        <p:spPr>
          <a:xfrm flipV="1">
            <a:off x="9144000" y="2005432"/>
            <a:ext cx="0" cy="7604201"/>
          </a:xfrm>
          <a:prstGeom prst="line">
            <a:avLst/>
          </a:prstGeom>
          <a:ln w="38100" cap="flat">
            <a:solidFill>
              <a:srgbClr val="000000"/>
            </a:solidFill>
            <a:prstDash val="solid"/>
            <a:headEnd type="none" w="sm" len="sm"/>
            <a:tailEnd type="none" w="sm" len="sm"/>
          </a:ln>
        </p:spPr>
        <p:txBody>
          <a:bodyPr/>
          <a:lstStyle/>
          <a:p>
            <a:endParaRPr lang="en-US"/>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783378" y="2247900"/>
            <a:ext cx="8128939" cy="7666705"/>
          </a:xfrm>
          <a:custGeom>
            <a:avLst/>
            <a:gdLst/>
            <a:ahLst/>
            <a:cxnLst/>
            <a:rect l="l" t="t" r="r" b="b"/>
            <a:pathLst>
              <a:path w="8128939" h="7666705">
                <a:moveTo>
                  <a:pt x="0" y="0"/>
                </a:moveTo>
                <a:lnTo>
                  <a:pt x="8128939" y="0"/>
                </a:lnTo>
                <a:lnTo>
                  <a:pt x="8128939" y="7666705"/>
                </a:lnTo>
                <a:lnTo>
                  <a:pt x="0" y="7666705"/>
                </a:lnTo>
                <a:lnTo>
                  <a:pt x="0" y="0"/>
                </a:lnTo>
                <a:close/>
              </a:path>
            </a:pathLst>
          </a:custGeom>
          <a:blipFill>
            <a:blip r:embed="rId2"/>
            <a:stretch>
              <a:fillRect/>
            </a:stretch>
          </a:blipFill>
        </p:spPr>
        <p:txBody>
          <a:bodyPr/>
          <a:lstStyle/>
          <a:p>
            <a:endParaRPr lang="en-US"/>
          </a:p>
        </p:txBody>
      </p:sp>
      <p:sp>
        <p:nvSpPr>
          <p:cNvPr id="3" name="Freeform 3"/>
          <p:cNvSpPr/>
          <p:nvPr/>
        </p:nvSpPr>
        <p:spPr>
          <a:xfrm rot="7628904">
            <a:off x="-2287210" y="-3214546"/>
            <a:ext cx="6098110" cy="5632436"/>
          </a:xfrm>
          <a:custGeom>
            <a:avLst/>
            <a:gdLst/>
            <a:ahLst/>
            <a:cxnLst/>
            <a:rect l="l" t="t" r="r" b="b"/>
            <a:pathLst>
              <a:path w="6098110" h="5632436">
                <a:moveTo>
                  <a:pt x="0" y="0"/>
                </a:moveTo>
                <a:lnTo>
                  <a:pt x="6098110" y="0"/>
                </a:lnTo>
                <a:lnTo>
                  <a:pt x="6098110" y="5632437"/>
                </a:lnTo>
                <a:lnTo>
                  <a:pt x="0" y="5632437"/>
                </a:lnTo>
                <a:lnTo>
                  <a:pt x="0" y="0"/>
                </a:lnTo>
                <a:close/>
              </a:path>
            </a:pathLst>
          </a:custGeom>
          <a:blipFill>
            <a:blip r:embed="rId3">
              <a:alphaModFix amt="60000"/>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Freeform 4"/>
          <p:cNvSpPr/>
          <p:nvPr/>
        </p:nvSpPr>
        <p:spPr>
          <a:xfrm rot="7628904">
            <a:off x="-1223881" y="-3213165"/>
            <a:ext cx="6012827" cy="5553666"/>
          </a:xfrm>
          <a:custGeom>
            <a:avLst/>
            <a:gdLst/>
            <a:ahLst/>
            <a:cxnLst/>
            <a:rect l="l" t="t" r="r" b="b"/>
            <a:pathLst>
              <a:path w="6012827" h="5553666">
                <a:moveTo>
                  <a:pt x="0" y="0"/>
                </a:moveTo>
                <a:lnTo>
                  <a:pt x="6012827" y="0"/>
                </a:lnTo>
                <a:lnTo>
                  <a:pt x="6012827" y="5553666"/>
                </a:lnTo>
                <a:lnTo>
                  <a:pt x="0" y="5553666"/>
                </a:lnTo>
                <a:lnTo>
                  <a:pt x="0" y="0"/>
                </a:lnTo>
                <a:close/>
              </a:path>
            </a:pathLst>
          </a:custGeom>
          <a:blipFill>
            <a:blip r:embed="rId5">
              <a:alphaModFix amt="60000"/>
              <a:extLst>
                <a:ext uri="{96DAC541-7B7A-43D3-8B79-37D633B846F1}">
                  <asvg:svgBlip xmlns:asvg="http://schemas.microsoft.com/office/drawing/2016/SVG/main" r:embed="rId6"/>
                </a:ext>
              </a:extLst>
            </a:blip>
            <a:stretch>
              <a:fillRect/>
            </a:stretch>
          </a:blipFill>
        </p:spPr>
        <p:txBody>
          <a:bodyPr/>
          <a:lstStyle/>
          <a:p>
            <a:endParaRPr lang="en-US"/>
          </a:p>
        </p:txBody>
      </p:sp>
      <p:sp>
        <p:nvSpPr>
          <p:cNvPr id="5" name="TextBox 5"/>
          <p:cNvSpPr txBox="1"/>
          <p:nvPr/>
        </p:nvSpPr>
        <p:spPr>
          <a:xfrm>
            <a:off x="934066" y="836850"/>
            <a:ext cx="7602552" cy="907233"/>
          </a:xfrm>
          <a:prstGeom prst="rect">
            <a:avLst/>
          </a:prstGeom>
        </p:spPr>
        <p:txBody>
          <a:bodyPr lIns="0" tIns="0" rIns="0" bIns="0" rtlCol="0" anchor="t">
            <a:spAutoFit/>
          </a:bodyPr>
          <a:lstStyle/>
          <a:p>
            <a:pPr algn="l">
              <a:lnSpc>
                <a:spcPts val="7258"/>
              </a:lnSpc>
            </a:pPr>
            <a:r>
              <a:rPr lang="en-US" sz="5627" spc="163">
                <a:solidFill>
                  <a:srgbClr val="042B60"/>
                </a:solidFill>
                <a:latin typeface="Now"/>
                <a:ea typeface="Now"/>
                <a:cs typeface="Now"/>
                <a:sym typeface="Now"/>
              </a:rPr>
              <a:t>Practicum</a:t>
            </a:r>
          </a:p>
        </p:txBody>
      </p:sp>
      <p:sp>
        <p:nvSpPr>
          <p:cNvPr id="6" name="TextBox 6"/>
          <p:cNvSpPr txBox="1"/>
          <p:nvPr/>
        </p:nvSpPr>
        <p:spPr>
          <a:xfrm>
            <a:off x="10036635" y="2221832"/>
            <a:ext cx="7602552" cy="2049237"/>
          </a:xfrm>
          <a:prstGeom prst="rect">
            <a:avLst/>
          </a:prstGeom>
        </p:spPr>
        <p:txBody>
          <a:bodyPr lIns="0" tIns="0" rIns="0" bIns="0" rtlCol="0" anchor="t">
            <a:spAutoFit/>
          </a:bodyPr>
          <a:lstStyle/>
          <a:p>
            <a:pPr algn="l">
              <a:lnSpc>
                <a:spcPts val="4105"/>
              </a:lnSpc>
            </a:pPr>
            <a:r>
              <a:rPr lang="en-US" sz="2774" b="1" spc="80">
                <a:solidFill>
                  <a:srgbClr val="042B60"/>
                </a:solidFill>
                <a:latin typeface="Now Medium"/>
                <a:ea typeface="Now Medium"/>
                <a:cs typeface="Now Medium"/>
                <a:sym typeface="Now Medium"/>
              </a:rPr>
              <a:t>What is the practicum?</a:t>
            </a:r>
          </a:p>
          <a:p>
            <a:pPr algn="l">
              <a:lnSpc>
                <a:spcPts val="4105"/>
              </a:lnSpc>
            </a:pPr>
            <a:r>
              <a:rPr lang="en-US" sz="2400" spc="80">
                <a:solidFill>
                  <a:srgbClr val="042B60"/>
                </a:solidFill>
                <a:latin typeface="Now"/>
                <a:ea typeface="Now"/>
                <a:cs typeface="Now"/>
                <a:sym typeface="Now"/>
              </a:rPr>
              <a:t>A course that introduces you to working with young children and families in an early learning and care (ELC) setting.</a:t>
            </a:r>
          </a:p>
        </p:txBody>
      </p:sp>
      <p:sp>
        <p:nvSpPr>
          <p:cNvPr id="7" name="TextBox 7"/>
          <p:cNvSpPr txBox="1"/>
          <p:nvPr/>
        </p:nvSpPr>
        <p:spPr>
          <a:xfrm>
            <a:off x="10036635" y="4894575"/>
            <a:ext cx="7873446" cy="1534887"/>
          </a:xfrm>
          <a:prstGeom prst="rect">
            <a:avLst/>
          </a:prstGeom>
        </p:spPr>
        <p:txBody>
          <a:bodyPr lIns="0" tIns="0" rIns="0" bIns="0" rtlCol="0" anchor="t">
            <a:spAutoFit/>
          </a:bodyPr>
          <a:lstStyle/>
          <a:p>
            <a:pPr algn="l">
              <a:lnSpc>
                <a:spcPts val="4105"/>
              </a:lnSpc>
            </a:pPr>
            <a:r>
              <a:rPr lang="en-US" sz="2774" b="1" spc="80">
                <a:solidFill>
                  <a:srgbClr val="042B60"/>
                </a:solidFill>
                <a:latin typeface="Now Medium"/>
                <a:ea typeface="Now Medium"/>
                <a:cs typeface="Now Medium"/>
                <a:sym typeface="Now Medium"/>
              </a:rPr>
              <a:t>Who is required to take this class?</a:t>
            </a:r>
          </a:p>
          <a:p>
            <a:pPr algn="l">
              <a:lnSpc>
                <a:spcPts val="4105"/>
              </a:lnSpc>
            </a:pPr>
            <a:r>
              <a:rPr lang="en-US" sz="2400" spc="80">
                <a:solidFill>
                  <a:srgbClr val="042B60"/>
                </a:solidFill>
                <a:latin typeface="Now"/>
                <a:ea typeface="Now"/>
                <a:cs typeface="Now"/>
                <a:sym typeface="Now"/>
              </a:rPr>
              <a:t>All ECS students are required to complete a practicum course (ECS 2100/2100A).</a:t>
            </a:r>
          </a:p>
        </p:txBody>
      </p:sp>
      <p:sp>
        <p:nvSpPr>
          <p:cNvPr id="8" name="TextBox 8"/>
          <p:cNvSpPr txBox="1"/>
          <p:nvPr/>
        </p:nvSpPr>
        <p:spPr>
          <a:xfrm>
            <a:off x="10036635" y="7048587"/>
            <a:ext cx="8209934" cy="2568350"/>
          </a:xfrm>
          <a:prstGeom prst="rect">
            <a:avLst/>
          </a:prstGeom>
        </p:spPr>
        <p:txBody>
          <a:bodyPr lIns="0" tIns="0" rIns="0" bIns="0" rtlCol="0" anchor="t">
            <a:spAutoFit/>
          </a:bodyPr>
          <a:lstStyle/>
          <a:p>
            <a:pPr algn="l">
              <a:lnSpc>
                <a:spcPts val="4105"/>
              </a:lnSpc>
            </a:pPr>
            <a:r>
              <a:rPr lang="en-US" sz="2774" b="1" spc="80">
                <a:solidFill>
                  <a:srgbClr val="042B60"/>
                </a:solidFill>
                <a:latin typeface="Now Medium"/>
                <a:ea typeface="Now Medium"/>
                <a:cs typeface="Now Medium"/>
                <a:sym typeface="Now Medium"/>
              </a:rPr>
              <a:t>When do I take it?</a:t>
            </a:r>
          </a:p>
          <a:p>
            <a:pPr algn="l">
              <a:lnSpc>
                <a:spcPts val="4105"/>
              </a:lnSpc>
            </a:pPr>
            <a:r>
              <a:rPr lang="en-US" sz="2400" spc="80">
                <a:solidFill>
                  <a:srgbClr val="042B60"/>
                </a:solidFill>
                <a:latin typeface="Now"/>
                <a:ea typeface="Now"/>
                <a:cs typeface="Now"/>
                <a:sym typeface="Now"/>
              </a:rPr>
              <a:t>Term Four, which is Spring 2026, however you must start collecting your forms/documents during summer 2025. The application and documents are due </a:t>
            </a:r>
            <a:r>
              <a:rPr lang="en-US" sz="2400" b="1" spc="80">
                <a:solidFill>
                  <a:srgbClr val="042B60"/>
                </a:solidFill>
                <a:latin typeface="Now Bold"/>
                <a:ea typeface="Now Bold"/>
                <a:cs typeface="Now Bold"/>
                <a:sym typeface="Now Bold"/>
              </a:rPr>
              <a:t>Sept. 1, 2025</a:t>
            </a:r>
            <a:r>
              <a:rPr lang="en-US" sz="2400" spc="80">
                <a:solidFill>
                  <a:srgbClr val="042B60"/>
                </a:solidFill>
                <a:latin typeface="Now"/>
                <a:ea typeface="Now"/>
                <a:cs typeface="Now"/>
                <a:sym typeface="Now"/>
              </a:rPr>
              <a:t>.</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159124" y="-1490786"/>
            <a:ext cx="6012827" cy="5553666"/>
          </a:xfrm>
          <a:custGeom>
            <a:avLst/>
            <a:gdLst/>
            <a:ahLst/>
            <a:cxnLst/>
            <a:rect l="l" t="t" r="r" b="b"/>
            <a:pathLst>
              <a:path w="6012827" h="5553666">
                <a:moveTo>
                  <a:pt x="0" y="0"/>
                </a:moveTo>
                <a:lnTo>
                  <a:pt x="6012828" y="0"/>
                </a:lnTo>
                <a:lnTo>
                  <a:pt x="6012828" y="5553666"/>
                </a:lnTo>
                <a:lnTo>
                  <a:pt x="0" y="5553666"/>
                </a:lnTo>
                <a:lnTo>
                  <a:pt x="0" y="0"/>
                </a:lnTo>
                <a:close/>
              </a:path>
            </a:pathLst>
          </a:custGeom>
          <a:blipFill>
            <a:blip r:embed="rId2">
              <a:alphaModFix amt="60000"/>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a:off x="-3121024" y="-3012032"/>
            <a:ext cx="6098110" cy="5632436"/>
          </a:xfrm>
          <a:custGeom>
            <a:avLst/>
            <a:gdLst/>
            <a:ahLst/>
            <a:cxnLst/>
            <a:rect l="l" t="t" r="r" b="b"/>
            <a:pathLst>
              <a:path w="6098110" h="5632436">
                <a:moveTo>
                  <a:pt x="0" y="0"/>
                </a:moveTo>
                <a:lnTo>
                  <a:pt x="6098111" y="0"/>
                </a:lnTo>
                <a:lnTo>
                  <a:pt x="6098111" y="5632436"/>
                </a:lnTo>
                <a:lnTo>
                  <a:pt x="0" y="5632436"/>
                </a:lnTo>
                <a:lnTo>
                  <a:pt x="0" y="0"/>
                </a:lnTo>
                <a:close/>
              </a:path>
            </a:pathLst>
          </a:custGeom>
          <a:blipFill>
            <a:blip r:embed="rId4">
              <a:alphaModFix amt="60000"/>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 name="Freeform 4"/>
          <p:cNvSpPr/>
          <p:nvPr/>
        </p:nvSpPr>
        <p:spPr>
          <a:xfrm>
            <a:off x="9234570" y="7430391"/>
            <a:ext cx="6185571" cy="5713218"/>
          </a:xfrm>
          <a:custGeom>
            <a:avLst/>
            <a:gdLst/>
            <a:ahLst/>
            <a:cxnLst/>
            <a:rect l="l" t="t" r="r" b="b"/>
            <a:pathLst>
              <a:path w="6185571" h="5713218">
                <a:moveTo>
                  <a:pt x="0" y="0"/>
                </a:moveTo>
                <a:lnTo>
                  <a:pt x="6185571" y="0"/>
                </a:lnTo>
                <a:lnTo>
                  <a:pt x="6185571" y="5713217"/>
                </a:lnTo>
                <a:lnTo>
                  <a:pt x="0" y="5713217"/>
                </a:lnTo>
                <a:lnTo>
                  <a:pt x="0" y="0"/>
                </a:lnTo>
                <a:close/>
              </a:path>
            </a:pathLst>
          </a:custGeom>
          <a:blipFill>
            <a:blip r:embed="rId6">
              <a:alphaModFix amt="60000"/>
              <a:extLst>
                <a:ext uri="{96DAC541-7B7A-43D3-8B79-37D633B846F1}">
                  <asvg:svgBlip xmlns:asvg="http://schemas.microsoft.com/office/drawing/2016/SVG/main" r:embed="rId7"/>
                </a:ext>
              </a:extLst>
            </a:blip>
            <a:stretch>
              <a:fillRect/>
            </a:stretch>
          </a:blipFill>
        </p:spPr>
        <p:txBody>
          <a:bodyPr/>
          <a:lstStyle/>
          <a:p>
            <a:endParaRPr lang="en-US"/>
          </a:p>
        </p:txBody>
      </p:sp>
      <p:sp>
        <p:nvSpPr>
          <p:cNvPr id="5" name="Freeform 5"/>
          <p:cNvSpPr/>
          <p:nvPr/>
        </p:nvSpPr>
        <p:spPr>
          <a:xfrm rot="7200000">
            <a:off x="6668135" y="8555413"/>
            <a:ext cx="6325037" cy="5842034"/>
          </a:xfrm>
          <a:custGeom>
            <a:avLst/>
            <a:gdLst/>
            <a:ahLst/>
            <a:cxnLst/>
            <a:rect l="l" t="t" r="r" b="b"/>
            <a:pathLst>
              <a:path w="6325037" h="5842034">
                <a:moveTo>
                  <a:pt x="0" y="0"/>
                </a:moveTo>
                <a:lnTo>
                  <a:pt x="6325037" y="0"/>
                </a:lnTo>
                <a:lnTo>
                  <a:pt x="6325037" y="5842034"/>
                </a:lnTo>
                <a:lnTo>
                  <a:pt x="0" y="5842034"/>
                </a:lnTo>
                <a:lnTo>
                  <a:pt x="0" y="0"/>
                </a:lnTo>
                <a:close/>
              </a:path>
            </a:pathLst>
          </a:custGeom>
          <a:blipFill>
            <a:blip r:embed="rId8">
              <a:alphaModFix amt="60000"/>
              <a:extLst>
                <a:ext uri="{96DAC541-7B7A-43D3-8B79-37D633B846F1}">
                  <asvg:svgBlip xmlns:asvg="http://schemas.microsoft.com/office/drawing/2016/SVG/main" r:embed="rId9"/>
                </a:ext>
              </a:extLst>
            </a:blip>
            <a:stretch>
              <a:fillRect/>
            </a:stretch>
          </a:blipFill>
        </p:spPr>
        <p:txBody>
          <a:bodyPr/>
          <a:lstStyle/>
          <a:p>
            <a:endParaRPr lang="en-US"/>
          </a:p>
        </p:txBody>
      </p:sp>
      <p:sp>
        <p:nvSpPr>
          <p:cNvPr id="6" name="Freeform 6"/>
          <p:cNvSpPr/>
          <p:nvPr/>
        </p:nvSpPr>
        <p:spPr>
          <a:xfrm rot="7200000">
            <a:off x="14435817" y="-396003"/>
            <a:ext cx="6325037" cy="5842034"/>
          </a:xfrm>
          <a:custGeom>
            <a:avLst/>
            <a:gdLst/>
            <a:ahLst/>
            <a:cxnLst/>
            <a:rect l="l" t="t" r="r" b="b"/>
            <a:pathLst>
              <a:path w="6325037" h="5842034">
                <a:moveTo>
                  <a:pt x="0" y="0"/>
                </a:moveTo>
                <a:lnTo>
                  <a:pt x="6325038" y="0"/>
                </a:lnTo>
                <a:lnTo>
                  <a:pt x="6325038" y="5842035"/>
                </a:lnTo>
                <a:lnTo>
                  <a:pt x="0" y="5842035"/>
                </a:lnTo>
                <a:lnTo>
                  <a:pt x="0" y="0"/>
                </a:lnTo>
                <a:close/>
              </a:path>
            </a:pathLst>
          </a:custGeom>
          <a:blipFill>
            <a:blip r:embed="rId10">
              <a:alphaModFix amt="6000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7" name="Freeform 7"/>
          <p:cNvSpPr/>
          <p:nvPr/>
        </p:nvSpPr>
        <p:spPr>
          <a:xfrm>
            <a:off x="14782800" y="800100"/>
            <a:ext cx="6185571" cy="5713218"/>
          </a:xfrm>
          <a:custGeom>
            <a:avLst/>
            <a:gdLst/>
            <a:ahLst/>
            <a:cxnLst/>
            <a:rect l="l" t="t" r="r" b="b"/>
            <a:pathLst>
              <a:path w="6185571" h="5713218">
                <a:moveTo>
                  <a:pt x="0" y="0"/>
                </a:moveTo>
                <a:lnTo>
                  <a:pt x="6185570" y="0"/>
                </a:lnTo>
                <a:lnTo>
                  <a:pt x="6185570" y="5713218"/>
                </a:lnTo>
                <a:lnTo>
                  <a:pt x="0" y="5713218"/>
                </a:lnTo>
                <a:lnTo>
                  <a:pt x="0" y="0"/>
                </a:lnTo>
                <a:close/>
              </a:path>
            </a:pathLst>
          </a:custGeom>
          <a:blipFill>
            <a:blip r:embed="rId12">
              <a:alphaModFix amt="60000"/>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8" name="TextBox 8"/>
          <p:cNvSpPr txBox="1"/>
          <p:nvPr/>
        </p:nvSpPr>
        <p:spPr>
          <a:xfrm>
            <a:off x="2285379" y="3261298"/>
            <a:ext cx="14973921" cy="5130227"/>
          </a:xfrm>
          <a:prstGeom prst="rect">
            <a:avLst/>
          </a:prstGeom>
        </p:spPr>
        <p:txBody>
          <a:bodyPr lIns="0" tIns="0" rIns="0" bIns="0" rtlCol="0" anchor="t">
            <a:spAutoFit/>
          </a:bodyPr>
          <a:lstStyle/>
          <a:p>
            <a:pPr algn="l">
              <a:lnSpc>
                <a:spcPts val="6838"/>
              </a:lnSpc>
            </a:pPr>
            <a:r>
              <a:rPr lang="en-US" sz="3799" spc="110">
                <a:solidFill>
                  <a:srgbClr val="000000"/>
                </a:solidFill>
                <a:latin typeface="Now"/>
                <a:ea typeface="Now"/>
                <a:cs typeface="Now"/>
                <a:sym typeface="Now"/>
              </a:rPr>
              <a:t>College Advising</a:t>
            </a:r>
          </a:p>
          <a:p>
            <a:pPr algn="l">
              <a:lnSpc>
                <a:spcPts val="6838"/>
              </a:lnSpc>
            </a:pPr>
            <a:r>
              <a:rPr lang="en-US" sz="3799" spc="110">
                <a:solidFill>
                  <a:srgbClr val="000000"/>
                </a:solidFill>
                <a:latin typeface="Now"/>
                <a:ea typeface="Now"/>
                <a:cs typeface="Now"/>
                <a:sym typeface="Now"/>
              </a:rPr>
              <a:t>University Policies</a:t>
            </a:r>
          </a:p>
          <a:p>
            <a:pPr algn="l">
              <a:lnSpc>
                <a:spcPts val="6838"/>
              </a:lnSpc>
            </a:pPr>
            <a:r>
              <a:rPr lang="en-US" sz="3799" spc="110">
                <a:solidFill>
                  <a:srgbClr val="000000"/>
                </a:solidFill>
                <a:latin typeface="Now"/>
                <a:ea typeface="Now"/>
                <a:cs typeface="Now"/>
                <a:sym typeface="Now"/>
              </a:rPr>
              <a:t>Advising Tools</a:t>
            </a:r>
          </a:p>
          <a:p>
            <a:pPr algn="l">
              <a:lnSpc>
                <a:spcPts val="6838"/>
              </a:lnSpc>
            </a:pPr>
            <a:r>
              <a:rPr lang="en-US" sz="3799" spc="110">
                <a:solidFill>
                  <a:srgbClr val="000000"/>
                </a:solidFill>
                <a:latin typeface="Now"/>
                <a:ea typeface="Now"/>
                <a:cs typeface="Now"/>
                <a:sym typeface="Now"/>
              </a:rPr>
              <a:t>Registration for Spring 2025</a:t>
            </a:r>
          </a:p>
          <a:p>
            <a:pPr algn="l">
              <a:lnSpc>
                <a:spcPts val="6838"/>
              </a:lnSpc>
            </a:pPr>
            <a:r>
              <a:rPr lang="en-US" sz="3799" spc="110">
                <a:solidFill>
                  <a:srgbClr val="000000"/>
                </a:solidFill>
                <a:latin typeface="Now"/>
                <a:ea typeface="Now"/>
                <a:cs typeface="Now"/>
                <a:sym typeface="Now"/>
              </a:rPr>
              <a:t>Next Steps</a:t>
            </a:r>
          </a:p>
          <a:p>
            <a:pPr algn="l">
              <a:lnSpc>
                <a:spcPts val="6838"/>
              </a:lnSpc>
              <a:spcBef>
                <a:spcPct val="0"/>
              </a:spcBef>
            </a:pPr>
            <a:r>
              <a:rPr lang="en-US" sz="3799" spc="110">
                <a:solidFill>
                  <a:srgbClr val="000000"/>
                </a:solidFill>
                <a:latin typeface="Now"/>
                <a:ea typeface="Now"/>
                <a:cs typeface="Now"/>
                <a:sym typeface="Now"/>
              </a:rPr>
              <a:t>ECS Major &amp; Subplan/Options</a:t>
            </a:r>
          </a:p>
        </p:txBody>
      </p:sp>
      <p:sp>
        <p:nvSpPr>
          <p:cNvPr id="9" name="TextBox 9"/>
          <p:cNvSpPr txBox="1"/>
          <p:nvPr/>
        </p:nvSpPr>
        <p:spPr>
          <a:xfrm>
            <a:off x="2285379" y="1864595"/>
            <a:ext cx="13729805" cy="736759"/>
          </a:xfrm>
          <a:prstGeom prst="rect">
            <a:avLst/>
          </a:prstGeom>
        </p:spPr>
        <p:txBody>
          <a:bodyPr lIns="0" tIns="0" rIns="0" bIns="0" rtlCol="0" anchor="t">
            <a:spAutoFit/>
          </a:bodyPr>
          <a:lstStyle/>
          <a:p>
            <a:pPr algn="l">
              <a:lnSpc>
                <a:spcPts val="5805"/>
              </a:lnSpc>
            </a:pPr>
            <a:r>
              <a:rPr lang="en-US" sz="4500" b="1" spc="130">
                <a:solidFill>
                  <a:srgbClr val="042B60"/>
                </a:solidFill>
                <a:latin typeface="Now Medium"/>
                <a:ea typeface="Now Medium"/>
                <a:cs typeface="Now Medium"/>
                <a:sym typeface="Now Medium"/>
              </a:rPr>
              <a:t>Agenda</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578853" y="-586367"/>
            <a:ext cx="3247095" cy="2999135"/>
          </a:xfrm>
          <a:custGeom>
            <a:avLst/>
            <a:gdLst/>
            <a:ahLst/>
            <a:cxnLst/>
            <a:rect l="l" t="t" r="r" b="b"/>
            <a:pathLst>
              <a:path w="3247095" h="2999135">
                <a:moveTo>
                  <a:pt x="0" y="0"/>
                </a:moveTo>
                <a:lnTo>
                  <a:pt x="3247095" y="0"/>
                </a:lnTo>
                <a:lnTo>
                  <a:pt x="3247095" y="2999135"/>
                </a:lnTo>
                <a:lnTo>
                  <a:pt x="0" y="2999135"/>
                </a:lnTo>
                <a:lnTo>
                  <a:pt x="0" y="0"/>
                </a:lnTo>
                <a:close/>
              </a:path>
            </a:pathLst>
          </a:custGeom>
          <a:blipFill>
            <a:blip r:embed="rId2">
              <a:alphaModFix amt="60000"/>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rot="7200000">
            <a:off x="2383379" y="-504678"/>
            <a:ext cx="3320308" cy="3066757"/>
          </a:xfrm>
          <a:custGeom>
            <a:avLst/>
            <a:gdLst/>
            <a:ahLst/>
            <a:cxnLst/>
            <a:rect l="l" t="t" r="r" b="b"/>
            <a:pathLst>
              <a:path w="3320308" h="3066757">
                <a:moveTo>
                  <a:pt x="0" y="0"/>
                </a:moveTo>
                <a:lnTo>
                  <a:pt x="3320307" y="0"/>
                </a:lnTo>
                <a:lnTo>
                  <a:pt x="3320307" y="3066756"/>
                </a:lnTo>
                <a:lnTo>
                  <a:pt x="0" y="3066756"/>
                </a:lnTo>
                <a:lnTo>
                  <a:pt x="0" y="0"/>
                </a:lnTo>
                <a:close/>
              </a:path>
            </a:pathLst>
          </a:custGeom>
          <a:blipFill>
            <a:blip r:embed="rId4">
              <a:alphaModFix amt="60000"/>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 name="Freeform 4"/>
          <p:cNvSpPr/>
          <p:nvPr/>
        </p:nvSpPr>
        <p:spPr>
          <a:xfrm>
            <a:off x="869108" y="-480062"/>
            <a:ext cx="1184466" cy="1094015"/>
          </a:xfrm>
          <a:custGeom>
            <a:avLst/>
            <a:gdLst/>
            <a:ahLst/>
            <a:cxnLst/>
            <a:rect l="l" t="t" r="r" b="b"/>
            <a:pathLst>
              <a:path w="1184466" h="1094015">
                <a:moveTo>
                  <a:pt x="0" y="0"/>
                </a:moveTo>
                <a:lnTo>
                  <a:pt x="1184466" y="0"/>
                </a:lnTo>
                <a:lnTo>
                  <a:pt x="1184466" y="1094016"/>
                </a:lnTo>
                <a:lnTo>
                  <a:pt x="0" y="1094016"/>
                </a:lnTo>
                <a:lnTo>
                  <a:pt x="0" y="0"/>
                </a:lnTo>
                <a:close/>
              </a:path>
            </a:pathLst>
          </a:custGeom>
          <a:blipFill>
            <a:blip r:embed="rId2">
              <a:alphaModFix amt="60000"/>
              <a:extLst>
                <a:ext uri="{96DAC541-7B7A-43D3-8B79-37D633B846F1}">
                  <asvg:svgBlip xmlns:asvg="http://schemas.microsoft.com/office/drawing/2016/SVG/main" r:embed="rId3"/>
                </a:ext>
              </a:extLst>
            </a:blip>
            <a:stretch>
              <a:fillRect/>
            </a:stretch>
          </a:blipFill>
        </p:spPr>
        <p:txBody>
          <a:bodyPr/>
          <a:lstStyle/>
          <a:p>
            <a:endParaRPr lang="en-US"/>
          </a:p>
        </p:txBody>
      </p:sp>
      <p:sp>
        <p:nvSpPr>
          <p:cNvPr id="5" name="Freeform 5"/>
          <p:cNvSpPr/>
          <p:nvPr/>
        </p:nvSpPr>
        <p:spPr>
          <a:xfrm rot="7200000">
            <a:off x="797804" y="-450264"/>
            <a:ext cx="1211172" cy="1118682"/>
          </a:xfrm>
          <a:custGeom>
            <a:avLst/>
            <a:gdLst/>
            <a:ahLst/>
            <a:cxnLst/>
            <a:rect l="l" t="t" r="r" b="b"/>
            <a:pathLst>
              <a:path w="1211172" h="1118682">
                <a:moveTo>
                  <a:pt x="0" y="0"/>
                </a:moveTo>
                <a:lnTo>
                  <a:pt x="1211171" y="0"/>
                </a:lnTo>
                <a:lnTo>
                  <a:pt x="1211171" y="1118683"/>
                </a:lnTo>
                <a:lnTo>
                  <a:pt x="0" y="1118683"/>
                </a:lnTo>
                <a:lnTo>
                  <a:pt x="0" y="0"/>
                </a:lnTo>
                <a:close/>
              </a:path>
            </a:pathLst>
          </a:custGeom>
          <a:blipFill>
            <a:blip r:embed="rId4">
              <a:alphaModFix amt="60000"/>
              <a:extLst>
                <a:ext uri="{96DAC541-7B7A-43D3-8B79-37D633B846F1}">
                  <asvg:svgBlip xmlns:asvg="http://schemas.microsoft.com/office/drawing/2016/SVG/main" r:embed="rId5"/>
                </a:ext>
              </a:extLst>
            </a:blip>
            <a:stretch>
              <a:fillRect/>
            </a:stretch>
          </a:blipFill>
        </p:spPr>
        <p:txBody>
          <a:bodyPr/>
          <a:lstStyle/>
          <a:p>
            <a:endParaRPr lang="en-US"/>
          </a:p>
        </p:txBody>
      </p:sp>
      <p:sp>
        <p:nvSpPr>
          <p:cNvPr id="6" name="Freeform 6"/>
          <p:cNvSpPr/>
          <p:nvPr/>
        </p:nvSpPr>
        <p:spPr>
          <a:xfrm>
            <a:off x="1712145" y="5172342"/>
            <a:ext cx="6026465" cy="5566263"/>
          </a:xfrm>
          <a:custGeom>
            <a:avLst/>
            <a:gdLst/>
            <a:ahLst/>
            <a:cxnLst/>
            <a:rect l="l" t="t" r="r" b="b"/>
            <a:pathLst>
              <a:path w="6026465" h="5566263">
                <a:moveTo>
                  <a:pt x="0" y="0"/>
                </a:moveTo>
                <a:lnTo>
                  <a:pt x="6026466" y="0"/>
                </a:lnTo>
                <a:lnTo>
                  <a:pt x="6026466" y="5566263"/>
                </a:lnTo>
                <a:lnTo>
                  <a:pt x="0" y="5566263"/>
                </a:lnTo>
                <a:lnTo>
                  <a:pt x="0" y="0"/>
                </a:lnTo>
                <a:close/>
              </a:path>
            </a:pathLst>
          </a:custGeom>
          <a:blipFill>
            <a:blip r:embed="rId2">
              <a:alphaModFix amt="60000"/>
              <a:extLst>
                <a:ext uri="{96DAC541-7B7A-43D3-8B79-37D633B846F1}">
                  <asvg:svgBlip xmlns:asvg="http://schemas.microsoft.com/office/drawing/2016/SVG/main" r:embed="rId3"/>
                </a:ext>
              </a:extLst>
            </a:blip>
            <a:stretch>
              <a:fillRect/>
            </a:stretch>
          </a:blipFill>
        </p:spPr>
        <p:txBody>
          <a:bodyPr/>
          <a:lstStyle/>
          <a:p>
            <a:endParaRPr lang="en-US"/>
          </a:p>
        </p:txBody>
      </p:sp>
      <p:sp>
        <p:nvSpPr>
          <p:cNvPr id="7" name="Freeform 7"/>
          <p:cNvSpPr/>
          <p:nvPr/>
        </p:nvSpPr>
        <p:spPr>
          <a:xfrm rot="7200000">
            <a:off x="1349353" y="5323952"/>
            <a:ext cx="6162345" cy="5691766"/>
          </a:xfrm>
          <a:custGeom>
            <a:avLst/>
            <a:gdLst/>
            <a:ahLst/>
            <a:cxnLst/>
            <a:rect l="l" t="t" r="r" b="b"/>
            <a:pathLst>
              <a:path w="6162345" h="5691766">
                <a:moveTo>
                  <a:pt x="0" y="0"/>
                </a:moveTo>
                <a:lnTo>
                  <a:pt x="6162345" y="0"/>
                </a:lnTo>
                <a:lnTo>
                  <a:pt x="6162345" y="5691765"/>
                </a:lnTo>
                <a:lnTo>
                  <a:pt x="0" y="5691765"/>
                </a:lnTo>
                <a:lnTo>
                  <a:pt x="0" y="0"/>
                </a:lnTo>
                <a:close/>
              </a:path>
            </a:pathLst>
          </a:custGeom>
          <a:blipFill>
            <a:blip r:embed="rId4">
              <a:alphaModFix amt="60000"/>
              <a:extLst>
                <a:ext uri="{96DAC541-7B7A-43D3-8B79-37D633B846F1}">
                  <asvg:svgBlip xmlns:asvg="http://schemas.microsoft.com/office/drawing/2016/SVG/main" r:embed="rId5"/>
                </a:ext>
              </a:extLst>
            </a:blip>
            <a:stretch>
              <a:fillRect/>
            </a:stretch>
          </a:blipFill>
        </p:spPr>
        <p:txBody>
          <a:bodyPr/>
          <a:lstStyle/>
          <a:p>
            <a:endParaRPr lang="en-US"/>
          </a:p>
        </p:txBody>
      </p:sp>
      <p:sp>
        <p:nvSpPr>
          <p:cNvPr id="8" name="Freeform 8"/>
          <p:cNvSpPr/>
          <p:nvPr/>
        </p:nvSpPr>
        <p:spPr>
          <a:xfrm>
            <a:off x="-1461066" y="5369639"/>
            <a:ext cx="2198316" cy="2030444"/>
          </a:xfrm>
          <a:custGeom>
            <a:avLst/>
            <a:gdLst/>
            <a:ahLst/>
            <a:cxnLst/>
            <a:rect l="l" t="t" r="r" b="b"/>
            <a:pathLst>
              <a:path w="2198316" h="2030444">
                <a:moveTo>
                  <a:pt x="0" y="0"/>
                </a:moveTo>
                <a:lnTo>
                  <a:pt x="2198315" y="0"/>
                </a:lnTo>
                <a:lnTo>
                  <a:pt x="2198315" y="2030445"/>
                </a:lnTo>
                <a:lnTo>
                  <a:pt x="0" y="2030445"/>
                </a:lnTo>
                <a:lnTo>
                  <a:pt x="0" y="0"/>
                </a:lnTo>
                <a:close/>
              </a:path>
            </a:pathLst>
          </a:custGeom>
          <a:blipFill>
            <a:blip r:embed="rId2">
              <a:alphaModFix amt="60000"/>
              <a:extLst>
                <a:ext uri="{96DAC541-7B7A-43D3-8B79-37D633B846F1}">
                  <asvg:svgBlip xmlns:asvg="http://schemas.microsoft.com/office/drawing/2016/SVG/main" r:embed="rId3"/>
                </a:ext>
              </a:extLst>
            </a:blip>
            <a:stretch>
              <a:fillRect/>
            </a:stretch>
          </a:blipFill>
        </p:spPr>
        <p:txBody>
          <a:bodyPr/>
          <a:lstStyle/>
          <a:p>
            <a:endParaRPr lang="en-US"/>
          </a:p>
        </p:txBody>
      </p:sp>
      <p:sp>
        <p:nvSpPr>
          <p:cNvPr id="9" name="Freeform 9"/>
          <p:cNvSpPr/>
          <p:nvPr/>
        </p:nvSpPr>
        <p:spPr>
          <a:xfrm rot="7200000">
            <a:off x="-1593405" y="5424943"/>
            <a:ext cx="2247882" cy="2076225"/>
          </a:xfrm>
          <a:custGeom>
            <a:avLst/>
            <a:gdLst/>
            <a:ahLst/>
            <a:cxnLst/>
            <a:rect l="l" t="t" r="r" b="b"/>
            <a:pathLst>
              <a:path w="2247882" h="2076225">
                <a:moveTo>
                  <a:pt x="0" y="0"/>
                </a:moveTo>
                <a:lnTo>
                  <a:pt x="2247882" y="0"/>
                </a:lnTo>
                <a:lnTo>
                  <a:pt x="2247882" y="2076225"/>
                </a:lnTo>
                <a:lnTo>
                  <a:pt x="0" y="2076225"/>
                </a:lnTo>
                <a:lnTo>
                  <a:pt x="0" y="0"/>
                </a:lnTo>
                <a:close/>
              </a:path>
            </a:pathLst>
          </a:custGeom>
          <a:blipFill>
            <a:blip r:embed="rId4">
              <a:alphaModFix amt="60000"/>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0" name="TextBox 10"/>
          <p:cNvSpPr txBox="1"/>
          <p:nvPr/>
        </p:nvSpPr>
        <p:spPr>
          <a:xfrm>
            <a:off x="8842695" y="3819447"/>
            <a:ext cx="7475046" cy="1111758"/>
          </a:xfrm>
          <a:prstGeom prst="rect">
            <a:avLst/>
          </a:prstGeom>
        </p:spPr>
        <p:txBody>
          <a:bodyPr lIns="0" tIns="0" rIns="0" bIns="0" rtlCol="0" anchor="t">
            <a:spAutoFit/>
          </a:bodyPr>
          <a:lstStyle/>
          <a:p>
            <a:pPr algn="ctr">
              <a:lnSpc>
                <a:spcPts val="8901"/>
              </a:lnSpc>
              <a:spcBef>
                <a:spcPct val="0"/>
              </a:spcBef>
            </a:pPr>
            <a:r>
              <a:rPr lang="en-US" sz="6900" spc="200">
                <a:solidFill>
                  <a:srgbClr val="000000"/>
                </a:solidFill>
                <a:latin typeface="Architects Daughter"/>
                <a:ea typeface="Architects Daughter"/>
                <a:cs typeface="Architects Daughter"/>
                <a:sym typeface="Architects Daughter"/>
              </a:rPr>
              <a:t>After Today</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3865777" y="-1787518"/>
            <a:ext cx="6098110" cy="5632436"/>
          </a:xfrm>
          <a:custGeom>
            <a:avLst/>
            <a:gdLst/>
            <a:ahLst/>
            <a:cxnLst/>
            <a:rect l="l" t="t" r="r" b="b"/>
            <a:pathLst>
              <a:path w="6098110" h="5632436">
                <a:moveTo>
                  <a:pt x="0" y="0"/>
                </a:moveTo>
                <a:lnTo>
                  <a:pt x="6098111" y="0"/>
                </a:lnTo>
                <a:lnTo>
                  <a:pt x="6098111" y="5632436"/>
                </a:lnTo>
                <a:lnTo>
                  <a:pt x="0" y="5632436"/>
                </a:lnTo>
                <a:lnTo>
                  <a:pt x="0" y="0"/>
                </a:lnTo>
                <a:close/>
              </a:path>
            </a:pathLst>
          </a:custGeom>
          <a:blipFill>
            <a:blip r:embed="rId2">
              <a:alphaModFix amt="60000"/>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a:off x="14677561" y="-1174701"/>
            <a:ext cx="6012827" cy="5553666"/>
          </a:xfrm>
          <a:custGeom>
            <a:avLst/>
            <a:gdLst/>
            <a:ahLst/>
            <a:cxnLst/>
            <a:rect l="l" t="t" r="r" b="b"/>
            <a:pathLst>
              <a:path w="6012827" h="5553666">
                <a:moveTo>
                  <a:pt x="0" y="0"/>
                </a:moveTo>
                <a:lnTo>
                  <a:pt x="6012827" y="0"/>
                </a:lnTo>
                <a:lnTo>
                  <a:pt x="6012827" y="5553666"/>
                </a:lnTo>
                <a:lnTo>
                  <a:pt x="0" y="5553666"/>
                </a:lnTo>
                <a:lnTo>
                  <a:pt x="0" y="0"/>
                </a:lnTo>
                <a:close/>
              </a:path>
            </a:pathLst>
          </a:custGeom>
          <a:blipFill>
            <a:blip r:embed="rId4">
              <a:alphaModFix amt="60000"/>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 name="TextBox 4"/>
          <p:cNvSpPr txBox="1"/>
          <p:nvPr/>
        </p:nvSpPr>
        <p:spPr>
          <a:xfrm>
            <a:off x="888043" y="694899"/>
            <a:ext cx="12319686" cy="907233"/>
          </a:xfrm>
          <a:prstGeom prst="rect">
            <a:avLst/>
          </a:prstGeom>
        </p:spPr>
        <p:txBody>
          <a:bodyPr lIns="0" tIns="0" rIns="0" bIns="0" rtlCol="0" anchor="t">
            <a:spAutoFit/>
          </a:bodyPr>
          <a:lstStyle/>
          <a:p>
            <a:pPr algn="l">
              <a:lnSpc>
                <a:spcPts val="7258"/>
              </a:lnSpc>
            </a:pPr>
            <a:r>
              <a:rPr lang="en-US" sz="5627" spc="163">
                <a:solidFill>
                  <a:srgbClr val="042B60"/>
                </a:solidFill>
                <a:latin typeface="Now"/>
                <a:ea typeface="Now"/>
                <a:cs typeface="Now"/>
                <a:sym typeface="Now"/>
              </a:rPr>
              <a:t>Next Steps</a:t>
            </a:r>
          </a:p>
        </p:txBody>
      </p:sp>
      <p:sp>
        <p:nvSpPr>
          <p:cNvPr id="5" name="TextBox 5"/>
          <p:cNvSpPr txBox="1"/>
          <p:nvPr/>
        </p:nvSpPr>
        <p:spPr>
          <a:xfrm>
            <a:off x="1028700" y="4344413"/>
            <a:ext cx="13648861" cy="1020537"/>
          </a:xfrm>
          <a:prstGeom prst="rect">
            <a:avLst/>
          </a:prstGeom>
        </p:spPr>
        <p:txBody>
          <a:bodyPr lIns="0" tIns="0" rIns="0" bIns="0" rtlCol="0" anchor="t">
            <a:spAutoFit/>
          </a:bodyPr>
          <a:lstStyle/>
          <a:p>
            <a:pPr algn="l">
              <a:lnSpc>
                <a:spcPts val="4105"/>
              </a:lnSpc>
            </a:pPr>
            <a:r>
              <a:rPr lang="en-US" sz="2774" b="1" spc="80">
                <a:solidFill>
                  <a:srgbClr val="042B60"/>
                </a:solidFill>
                <a:latin typeface="Now Medium"/>
                <a:ea typeface="Now Medium"/>
                <a:cs typeface="Now Medium"/>
                <a:sym typeface="Now Medium"/>
              </a:rPr>
              <a:t>Student Success Ambassadors </a:t>
            </a:r>
            <a:r>
              <a:rPr lang="en-US" sz="2774" spc="80">
                <a:solidFill>
                  <a:srgbClr val="042B60"/>
                </a:solidFill>
                <a:latin typeface="Now"/>
                <a:ea typeface="Now"/>
                <a:cs typeface="Now"/>
                <a:sym typeface="Now"/>
              </a:rPr>
              <a:t>can help you with using the Planner tool. Visit our website to find their sign-up list.</a:t>
            </a:r>
          </a:p>
        </p:txBody>
      </p:sp>
      <p:sp>
        <p:nvSpPr>
          <p:cNvPr id="6" name="TextBox 6"/>
          <p:cNvSpPr txBox="1"/>
          <p:nvPr/>
        </p:nvSpPr>
        <p:spPr>
          <a:xfrm>
            <a:off x="1028700" y="6027216"/>
            <a:ext cx="16802100" cy="1020537"/>
          </a:xfrm>
          <a:prstGeom prst="rect">
            <a:avLst/>
          </a:prstGeom>
        </p:spPr>
        <p:txBody>
          <a:bodyPr wrap="square" lIns="0" tIns="0" rIns="0" bIns="0" rtlCol="0" anchor="t">
            <a:spAutoFit/>
          </a:bodyPr>
          <a:lstStyle/>
          <a:p>
            <a:pPr algn="l">
              <a:lnSpc>
                <a:spcPts val="4105"/>
              </a:lnSpc>
            </a:pPr>
            <a:r>
              <a:rPr lang="en-US" sz="2774" b="1" spc="80">
                <a:solidFill>
                  <a:srgbClr val="042B60"/>
                </a:solidFill>
                <a:latin typeface="Now Medium"/>
                <a:ea typeface="Now Medium"/>
                <a:cs typeface="Now Medium"/>
                <a:sym typeface="Now Medium"/>
              </a:rPr>
              <a:t>Advising Drop-in Hours </a:t>
            </a:r>
            <a:r>
              <a:rPr lang="en-US" sz="2774" spc="80">
                <a:solidFill>
                  <a:srgbClr val="042B60"/>
                </a:solidFill>
                <a:latin typeface="Now"/>
                <a:ea typeface="Now"/>
                <a:cs typeface="Now"/>
                <a:sym typeface="Now"/>
              </a:rPr>
              <a:t>is where you can meet with a college advisor to ask quick questions. Lookout for a flyer about a registration event to get help with registering for spring.</a:t>
            </a:r>
          </a:p>
        </p:txBody>
      </p:sp>
      <p:sp>
        <p:nvSpPr>
          <p:cNvPr id="7" name="TextBox 7"/>
          <p:cNvSpPr txBox="1"/>
          <p:nvPr/>
        </p:nvSpPr>
        <p:spPr>
          <a:xfrm>
            <a:off x="1028700" y="2673801"/>
            <a:ext cx="12837077" cy="1025089"/>
          </a:xfrm>
          <a:prstGeom prst="rect">
            <a:avLst/>
          </a:prstGeom>
        </p:spPr>
        <p:txBody>
          <a:bodyPr lIns="0" tIns="0" rIns="0" bIns="0" rtlCol="0" anchor="t">
            <a:spAutoFit/>
          </a:bodyPr>
          <a:lstStyle/>
          <a:p>
            <a:pPr algn="l">
              <a:lnSpc>
                <a:spcPts val="4105"/>
              </a:lnSpc>
            </a:pPr>
            <a:r>
              <a:rPr lang="en-US" sz="2774" b="1" spc="80">
                <a:solidFill>
                  <a:srgbClr val="042B60"/>
                </a:solidFill>
                <a:latin typeface="Now Medium"/>
                <a:ea typeface="Now Medium"/>
                <a:cs typeface="Now Medium"/>
                <a:sym typeface="Now Medium"/>
              </a:rPr>
              <a:t>Academic Planner - </a:t>
            </a:r>
            <a:r>
              <a:rPr lang="en-US" sz="2774" spc="80">
                <a:solidFill>
                  <a:srgbClr val="042B60"/>
                </a:solidFill>
                <a:latin typeface="Now"/>
                <a:ea typeface="Now"/>
                <a:cs typeface="Now"/>
                <a:sym typeface="Now"/>
              </a:rPr>
              <a:t>Update your plan for Spring 2025 and beyond, If you email me when you're done, I will review and send suggestions.</a:t>
            </a:r>
          </a:p>
        </p:txBody>
      </p:sp>
      <p:sp>
        <p:nvSpPr>
          <p:cNvPr id="8" name="TextBox 8"/>
          <p:cNvSpPr txBox="1"/>
          <p:nvPr/>
        </p:nvSpPr>
        <p:spPr>
          <a:xfrm>
            <a:off x="1028700" y="7786220"/>
            <a:ext cx="16230600" cy="1534887"/>
          </a:xfrm>
          <a:prstGeom prst="rect">
            <a:avLst/>
          </a:prstGeom>
        </p:spPr>
        <p:txBody>
          <a:bodyPr lIns="0" tIns="0" rIns="0" bIns="0" rtlCol="0" anchor="t">
            <a:spAutoFit/>
          </a:bodyPr>
          <a:lstStyle/>
          <a:p>
            <a:pPr algn="l">
              <a:lnSpc>
                <a:spcPts val="4105"/>
              </a:lnSpc>
            </a:pPr>
            <a:r>
              <a:rPr lang="en-US" sz="2774" b="1" spc="80">
                <a:solidFill>
                  <a:srgbClr val="042B60"/>
                </a:solidFill>
                <a:latin typeface="Now Medium"/>
                <a:ea typeface="Now Medium"/>
                <a:cs typeface="Now Medium"/>
                <a:sym typeface="Now Medium"/>
              </a:rPr>
              <a:t>Check your Student Center in </a:t>
            </a:r>
            <a:r>
              <a:rPr lang="en-US" sz="2774" b="1" spc="80" err="1">
                <a:solidFill>
                  <a:srgbClr val="042B60"/>
                </a:solidFill>
                <a:latin typeface="Now Medium"/>
                <a:ea typeface="Now Medium"/>
                <a:cs typeface="Now Medium"/>
                <a:sym typeface="Now Medium"/>
              </a:rPr>
              <a:t>BroncoDirect</a:t>
            </a:r>
            <a:r>
              <a:rPr lang="en-US" sz="2774" spc="80">
                <a:solidFill>
                  <a:srgbClr val="042B60"/>
                </a:solidFill>
                <a:latin typeface="Now"/>
                <a:ea typeface="Now"/>
                <a:cs typeface="Now"/>
                <a:sym typeface="Now"/>
              </a:rPr>
              <a:t> to make sure you don't have any holds that will prevent registration. You should also be able to see your Registration Window (Enrollment Dates) sometime before the end of next week.</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812399" y="1339588"/>
            <a:ext cx="14663201" cy="7569723"/>
          </a:xfrm>
          <a:prstGeom prst="rect">
            <a:avLst/>
          </a:prstGeom>
        </p:spPr>
        <p:txBody>
          <a:bodyPr lIns="0" tIns="0" rIns="0" bIns="0" rtlCol="0" anchor="t">
            <a:spAutoFit/>
          </a:bodyPr>
          <a:lstStyle/>
          <a:p>
            <a:pPr algn="ctr">
              <a:lnSpc>
                <a:spcPts val="6749"/>
              </a:lnSpc>
            </a:pPr>
            <a:r>
              <a:rPr lang="en-US" sz="5231" spc="151">
                <a:solidFill>
                  <a:srgbClr val="042B60"/>
                </a:solidFill>
                <a:latin typeface="Architects Daughter"/>
                <a:ea typeface="Architects Daughter"/>
                <a:cs typeface="Architects Daughter"/>
                <a:sym typeface="Architects Daughter"/>
              </a:rPr>
              <a:t>You have earned the right to be a </a:t>
            </a:r>
          </a:p>
          <a:p>
            <a:pPr algn="ctr">
              <a:lnSpc>
                <a:spcPts val="6749"/>
              </a:lnSpc>
            </a:pPr>
            <a:r>
              <a:rPr lang="en-US" sz="5231" spc="151">
                <a:solidFill>
                  <a:srgbClr val="042B60"/>
                </a:solidFill>
                <a:latin typeface="Architects Daughter"/>
                <a:ea typeface="Architects Daughter"/>
                <a:cs typeface="Architects Daughter"/>
                <a:sym typeface="Architects Daughter"/>
              </a:rPr>
              <a:t>Cal Poly Pomona student.</a:t>
            </a:r>
          </a:p>
          <a:p>
            <a:pPr algn="ctr">
              <a:lnSpc>
                <a:spcPts val="6749"/>
              </a:lnSpc>
            </a:pPr>
            <a:endParaRPr lang="en-US" sz="5231" spc="151">
              <a:solidFill>
                <a:srgbClr val="042B60"/>
              </a:solidFill>
              <a:latin typeface="Architects Daughter"/>
              <a:ea typeface="Architects Daughter"/>
              <a:cs typeface="Architects Daughter"/>
              <a:sym typeface="Architects Daughter"/>
            </a:endParaRPr>
          </a:p>
          <a:p>
            <a:pPr algn="ctr">
              <a:lnSpc>
                <a:spcPts val="6749"/>
              </a:lnSpc>
            </a:pPr>
            <a:r>
              <a:rPr lang="en-US" sz="5231" spc="151">
                <a:solidFill>
                  <a:srgbClr val="042B60"/>
                </a:solidFill>
                <a:latin typeface="Architects Daughter"/>
                <a:ea typeface="Architects Daughter"/>
                <a:cs typeface="Architects Daughter"/>
                <a:sym typeface="Architects Daughter"/>
              </a:rPr>
              <a:t>You belong here!</a:t>
            </a:r>
          </a:p>
          <a:p>
            <a:pPr algn="ctr">
              <a:lnSpc>
                <a:spcPts val="6749"/>
              </a:lnSpc>
            </a:pPr>
            <a:endParaRPr lang="en-US" sz="5231" spc="151">
              <a:solidFill>
                <a:srgbClr val="042B60"/>
              </a:solidFill>
              <a:latin typeface="Architects Daughter"/>
              <a:ea typeface="Architects Daughter"/>
              <a:cs typeface="Architects Daughter"/>
              <a:sym typeface="Architects Daughter"/>
            </a:endParaRPr>
          </a:p>
          <a:p>
            <a:pPr algn="ctr">
              <a:lnSpc>
                <a:spcPts val="6592"/>
              </a:lnSpc>
            </a:pPr>
            <a:r>
              <a:rPr lang="en-US" sz="5231" spc="151">
                <a:solidFill>
                  <a:srgbClr val="042B60"/>
                </a:solidFill>
                <a:latin typeface="Architects Daughter"/>
                <a:ea typeface="Architects Daughter"/>
                <a:cs typeface="Architects Daughter"/>
                <a:sym typeface="Architects Daughter"/>
              </a:rPr>
              <a:t>You will each encounter unique struggles, but you are not alone. Struggles are normal.</a:t>
            </a:r>
          </a:p>
          <a:p>
            <a:pPr algn="ctr">
              <a:lnSpc>
                <a:spcPts val="6749"/>
              </a:lnSpc>
            </a:pPr>
            <a:endParaRPr lang="en-US" sz="5231" spc="151">
              <a:solidFill>
                <a:srgbClr val="042B60"/>
              </a:solidFill>
              <a:latin typeface="Architects Daughter"/>
              <a:ea typeface="Architects Daughter"/>
              <a:cs typeface="Architects Daughter"/>
              <a:sym typeface="Architects Daughter"/>
            </a:endParaRPr>
          </a:p>
          <a:p>
            <a:pPr algn="ctr">
              <a:lnSpc>
                <a:spcPts val="6749"/>
              </a:lnSpc>
            </a:pPr>
            <a:r>
              <a:rPr lang="en-US" sz="5231" spc="151">
                <a:solidFill>
                  <a:srgbClr val="008037"/>
                </a:solidFill>
                <a:latin typeface="Architects Daughter"/>
                <a:ea typeface="Architects Daughter"/>
                <a:cs typeface="Architects Daughter"/>
                <a:sym typeface="Architects Daughter"/>
              </a:rPr>
              <a:t>College is </a:t>
            </a:r>
            <a:r>
              <a:rPr lang="en-US" sz="5231" u="sng" spc="151">
                <a:solidFill>
                  <a:srgbClr val="008037"/>
                </a:solidFill>
                <a:latin typeface="Architects Daughter"/>
                <a:ea typeface="Architects Daughter"/>
                <a:cs typeface="Architects Daughter"/>
                <a:sym typeface="Architects Daughter"/>
              </a:rPr>
              <a:t>not</a:t>
            </a:r>
            <a:r>
              <a:rPr lang="en-US" sz="5231" spc="151">
                <a:solidFill>
                  <a:srgbClr val="008037"/>
                </a:solidFill>
                <a:latin typeface="Architects Daughter"/>
                <a:ea typeface="Architects Daughter"/>
                <a:cs typeface="Architects Daughter"/>
                <a:sym typeface="Architects Daughter"/>
              </a:rPr>
              <a:t> meant to be journeyed alone.</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382043" y="-737177"/>
            <a:ext cx="3247095" cy="2999135"/>
          </a:xfrm>
          <a:custGeom>
            <a:avLst/>
            <a:gdLst/>
            <a:ahLst/>
            <a:cxnLst/>
            <a:rect l="l" t="t" r="r" b="b"/>
            <a:pathLst>
              <a:path w="3247095" h="2999135">
                <a:moveTo>
                  <a:pt x="0" y="0"/>
                </a:moveTo>
                <a:lnTo>
                  <a:pt x="3247095" y="0"/>
                </a:lnTo>
                <a:lnTo>
                  <a:pt x="3247095" y="2999135"/>
                </a:lnTo>
                <a:lnTo>
                  <a:pt x="0" y="2999135"/>
                </a:lnTo>
                <a:lnTo>
                  <a:pt x="0" y="0"/>
                </a:lnTo>
                <a:close/>
              </a:path>
            </a:pathLst>
          </a:custGeom>
          <a:blipFill>
            <a:blip r:embed="rId3">
              <a:alphaModFix amt="60000"/>
              <a:extLst>
                <a:ext uri="{96DAC541-7B7A-43D3-8B79-37D633B846F1}">
                  <asvg:svgBlip xmlns:asvg="http://schemas.microsoft.com/office/drawing/2016/SVG/main" r:embed="rId4"/>
                </a:ext>
              </a:extLst>
            </a:blip>
            <a:stretch>
              <a:fillRect/>
            </a:stretch>
          </a:blipFill>
        </p:spPr>
        <p:txBody>
          <a:bodyPr/>
          <a:lstStyle/>
          <a:p>
            <a:endParaRPr lang="en-US"/>
          </a:p>
        </p:txBody>
      </p:sp>
      <p:sp>
        <p:nvSpPr>
          <p:cNvPr id="3" name="Freeform 3"/>
          <p:cNvSpPr/>
          <p:nvPr/>
        </p:nvSpPr>
        <p:spPr>
          <a:xfrm rot="7200000">
            <a:off x="2810962" y="-288435"/>
            <a:ext cx="3320308" cy="3066757"/>
          </a:xfrm>
          <a:custGeom>
            <a:avLst/>
            <a:gdLst/>
            <a:ahLst/>
            <a:cxnLst/>
            <a:rect l="l" t="t" r="r" b="b"/>
            <a:pathLst>
              <a:path w="3320308" h="3066757">
                <a:moveTo>
                  <a:pt x="0" y="0"/>
                </a:moveTo>
                <a:lnTo>
                  <a:pt x="3320308" y="0"/>
                </a:lnTo>
                <a:lnTo>
                  <a:pt x="3320308" y="3066757"/>
                </a:lnTo>
                <a:lnTo>
                  <a:pt x="0" y="3066757"/>
                </a:lnTo>
                <a:lnTo>
                  <a:pt x="0" y="0"/>
                </a:lnTo>
                <a:close/>
              </a:path>
            </a:pathLst>
          </a:custGeom>
          <a:blipFill>
            <a:blip r:embed="rId5">
              <a:alphaModFix amt="60000"/>
              <a:extLst>
                <a:ext uri="{96DAC541-7B7A-43D3-8B79-37D633B846F1}">
                  <asvg:svgBlip xmlns:asvg="http://schemas.microsoft.com/office/drawing/2016/SVG/main" r:embed="rId6"/>
                </a:ext>
              </a:extLst>
            </a:blip>
            <a:stretch>
              <a:fillRect/>
            </a:stretch>
          </a:blipFill>
        </p:spPr>
        <p:txBody>
          <a:bodyPr/>
          <a:lstStyle/>
          <a:p>
            <a:endParaRPr lang="en-US"/>
          </a:p>
        </p:txBody>
      </p:sp>
      <p:sp>
        <p:nvSpPr>
          <p:cNvPr id="4" name="Freeform 4"/>
          <p:cNvSpPr/>
          <p:nvPr/>
        </p:nvSpPr>
        <p:spPr>
          <a:xfrm>
            <a:off x="869108" y="-480062"/>
            <a:ext cx="1184466" cy="1094015"/>
          </a:xfrm>
          <a:custGeom>
            <a:avLst/>
            <a:gdLst/>
            <a:ahLst/>
            <a:cxnLst/>
            <a:rect l="l" t="t" r="r" b="b"/>
            <a:pathLst>
              <a:path w="1184466" h="1094015">
                <a:moveTo>
                  <a:pt x="0" y="0"/>
                </a:moveTo>
                <a:lnTo>
                  <a:pt x="1184466" y="0"/>
                </a:lnTo>
                <a:lnTo>
                  <a:pt x="1184466" y="1094016"/>
                </a:lnTo>
                <a:lnTo>
                  <a:pt x="0" y="1094016"/>
                </a:lnTo>
                <a:lnTo>
                  <a:pt x="0" y="0"/>
                </a:lnTo>
                <a:close/>
              </a:path>
            </a:pathLst>
          </a:custGeom>
          <a:blipFill>
            <a:blip r:embed="rId7">
              <a:alphaModFix amt="60000"/>
              <a:extLst>
                <a:ext uri="{96DAC541-7B7A-43D3-8B79-37D633B846F1}">
                  <asvg:svgBlip xmlns:asvg="http://schemas.microsoft.com/office/drawing/2016/SVG/main" r:embed="rId8"/>
                </a:ext>
              </a:extLst>
            </a:blip>
            <a:stretch>
              <a:fillRect/>
            </a:stretch>
          </a:blipFill>
        </p:spPr>
        <p:txBody>
          <a:bodyPr/>
          <a:lstStyle/>
          <a:p>
            <a:endParaRPr lang="en-US"/>
          </a:p>
        </p:txBody>
      </p:sp>
      <p:sp>
        <p:nvSpPr>
          <p:cNvPr id="5" name="Freeform 5"/>
          <p:cNvSpPr/>
          <p:nvPr/>
        </p:nvSpPr>
        <p:spPr>
          <a:xfrm rot="7200000">
            <a:off x="606943" y="-492395"/>
            <a:ext cx="1211172" cy="1118682"/>
          </a:xfrm>
          <a:custGeom>
            <a:avLst/>
            <a:gdLst/>
            <a:ahLst/>
            <a:cxnLst/>
            <a:rect l="l" t="t" r="r" b="b"/>
            <a:pathLst>
              <a:path w="1211172" h="1118682">
                <a:moveTo>
                  <a:pt x="0" y="0"/>
                </a:moveTo>
                <a:lnTo>
                  <a:pt x="1211172" y="0"/>
                </a:lnTo>
                <a:lnTo>
                  <a:pt x="1211172" y="1118682"/>
                </a:lnTo>
                <a:lnTo>
                  <a:pt x="0" y="1118682"/>
                </a:lnTo>
                <a:lnTo>
                  <a:pt x="0" y="0"/>
                </a:lnTo>
                <a:close/>
              </a:path>
            </a:pathLst>
          </a:custGeom>
          <a:blipFill>
            <a:blip r:embed="rId9">
              <a:alphaModFix amt="60000"/>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6" name="Freeform 6"/>
          <p:cNvSpPr/>
          <p:nvPr/>
        </p:nvSpPr>
        <p:spPr>
          <a:xfrm>
            <a:off x="3286539" y="6463177"/>
            <a:ext cx="6026465" cy="5566263"/>
          </a:xfrm>
          <a:custGeom>
            <a:avLst/>
            <a:gdLst/>
            <a:ahLst/>
            <a:cxnLst/>
            <a:rect l="l" t="t" r="r" b="b"/>
            <a:pathLst>
              <a:path w="6026465" h="5566263">
                <a:moveTo>
                  <a:pt x="0" y="0"/>
                </a:moveTo>
                <a:lnTo>
                  <a:pt x="6026465" y="0"/>
                </a:lnTo>
                <a:lnTo>
                  <a:pt x="6026465" y="5566263"/>
                </a:lnTo>
                <a:lnTo>
                  <a:pt x="0" y="5566263"/>
                </a:lnTo>
                <a:lnTo>
                  <a:pt x="0" y="0"/>
                </a:lnTo>
                <a:close/>
              </a:path>
            </a:pathLst>
          </a:custGeom>
          <a:blipFill>
            <a:blip r:embed="rId11">
              <a:alphaModFix amt="60000"/>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7" name="Freeform 7"/>
          <p:cNvSpPr/>
          <p:nvPr/>
        </p:nvSpPr>
        <p:spPr>
          <a:xfrm rot="7200000">
            <a:off x="3547965" y="7218931"/>
            <a:ext cx="6162345" cy="5691766"/>
          </a:xfrm>
          <a:custGeom>
            <a:avLst/>
            <a:gdLst/>
            <a:ahLst/>
            <a:cxnLst/>
            <a:rect l="l" t="t" r="r" b="b"/>
            <a:pathLst>
              <a:path w="6162345" h="5691766">
                <a:moveTo>
                  <a:pt x="0" y="0"/>
                </a:moveTo>
                <a:lnTo>
                  <a:pt x="6162345" y="0"/>
                </a:lnTo>
                <a:lnTo>
                  <a:pt x="6162345" y="5691765"/>
                </a:lnTo>
                <a:lnTo>
                  <a:pt x="0" y="5691765"/>
                </a:lnTo>
                <a:lnTo>
                  <a:pt x="0" y="0"/>
                </a:lnTo>
                <a:close/>
              </a:path>
            </a:pathLst>
          </a:custGeom>
          <a:blipFill>
            <a:blip r:embed="rId13">
              <a:alphaModFix amt="60000"/>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8" name="Freeform 8"/>
          <p:cNvSpPr/>
          <p:nvPr/>
        </p:nvSpPr>
        <p:spPr>
          <a:xfrm>
            <a:off x="-139510" y="3387665"/>
            <a:ext cx="2198316" cy="2030444"/>
          </a:xfrm>
          <a:custGeom>
            <a:avLst/>
            <a:gdLst/>
            <a:ahLst/>
            <a:cxnLst/>
            <a:rect l="l" t="t" r="r" b="b"/>
            <a:pathLst>
              <a:path w="2198316" h="2030444">
                <a:moveTo>
                  <a:pt x="0" y="0"/>
                </a:moveTo>
                <a:lnTo>
                  <a:pt x="2198316" y="0"/>
                </a:lnTo>
                <a:lnTo>
                  <a:pt x="2198316" y="2030444"/>
                </a:lnTo>
                <a:lnTo>
                  <a:pt x="0" y="2030444"/>
                </a:lnTo>
                <a:lnTo>
                  <a:pt x="0" y="0"/>
                </a:lnTo>
                <a:close/>
              </a:path>
            </a:pathLst>
          </a:custGeom>
          <a:blipFill>
            <a:blip r:embed="rId7">
              <a:alphaModFix amt="60000"/>
              <a:extLst>
                <a:ext uri="{96DAC541-7B7A-43D3-8B79-37D633B846F1}">
                  <asvg:svgBlip xmlns:asvg="http://schemas.microsoft.com/office/drawing/2016/SVG/main" r:embed="rId8"/>
                </a:ext>
              </a:extLst>
            </a:blip>
            <a:stretch>
              <a:fillRect/>
            </a:stretch>
          </a:blipFill>
        </p:spPr>
        <p:txBody>
          <a:bodyPr/>
          <a:lstStyle/>
          <a:p>
            <a:endParaRPr lang="en-US"/>
          </a:p>
        </p:txBody>
      </p:sp>
      <p:sp>
        <p:nvSpPr>
          <p:cNvPr id="9" name="Freeform 9"/>
          <p:cNvSpPr/>
          <p:nvPr/>
        </p:nvSpPr>
        <p:spPr>
          <a:xfrm rot="7200000">
            <a:off x="-254833" y="3040407"/>
            <a:ext cx="2247882" cy="2076225"/>
          </a:xfrm>
          <a:custGeom>
            <a:avLst/>
            <a:gdLst/>
            <a:ahLst/>
            <a:cxnLst/>
            <a:rect l="l" t="t" r="r" b="b"/>
            <a:pathLst>
              <a:path w="2247882" h="2076225">
                <a:moveTo>
                  <a:pt x="0" y="0"/>
                </a:moveTo>
                <a:lnTo>
                  <a:pt x="2247882" y="0"/>
                </a:lnTo>
                <a:lnTo>
                  <a:pt x="2247882" y="2076225"/>
                </a:lnTo>
                <a:lnTo>
                  <a:pt x="0" y="2076225"/>
                </a:lnTo>
                <a:lnTo>
                  <a:pt x="0" y="0"/>
                </a:lnTo>
                <a:close/>
              </a:path>
            </a:pathLst>
          </a:custGeom>
          <a:blipFill>
            <a:blip r:embed="rId9">
              <a:alphaModFix amt="60000"/>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10" name="TextBox 10"/>
          <p:cNvSpPr txBox="1"/>
          <p:nvPr/>
        </p:nvSpPr>
        <p:spPr>
          <a:xfrm>
            <a:off x="5406477" y="3820145"/>
            <a:ext cx="7475046" cy="1111758"/>
          </a:xfrm>
          <a:prstGeom prst="rect">
            <a:avLst/>
          </a:prstGeom>
        </p:spPr>
        <p:txBody>
          <a:bodyPr lIns="0" tIns="0" rIns="0" bIns="0" rtlCol="0" anchor="t">
            <a:spAutoFit/>
          </a:bodyPr>
          <a:lstStyle/>
          <a:p>
            <a:pPr algn="ctr">
              <a:lnSpc>
                <a:spcPts val="8901"/>
              </a:lnSpc>
              <a:spcBef>
                <a:spcPct val="0"/>
              </a:spcBef>
            </a:pPr>
            <a:r>
              <a:rPr lang="en-US" sz="6900" spc="200">
                <a:solidFill>
                  <a:srgbClr val="000000"/>
                </a:solidFill>
                <a:latin typeface="Architects Daughter"/>
                <a:ea typeface="Architects Daughter"/>
                <a:cs typeface="Architects Daughter"/>
                <a:sym typeface="Architects Daughter"/>
              </a:rPr>
              <a:t>Questions?</a:t>
            </a:r>
          </a:p>
        </p:txBody>
      </p:sp>
      <p:sp>
        <p:nvSpPr>
          <p:cNvPr id="11" name="Freeform 11"/>
          <p:cNvSpPr/>
          <p:nvPr/>
        </p:nvSpPr>
        <p:spPr>
          <a:xfrm>
            <a:off x="14172767" y="-1015534"/>
            <a:ext cx="6026465" cy="5566263"/>
          </a:xfrm>
          <a:custGeom>
            <a:avLst/>
            <a:gdLst/>
            <a:ahLst/>
            <a:cxnLst/>
            <a:rect l="l" t="t" r="r" b="b"/>
            <a:pathLst>
              <a:path w="6026465" h="5566263">
                <a:moveTo>
                  <a:pt x="0" y="0"/>
                </a:moveTo>
                <a:lnTo>
                  <a:pt x="6026466" y="0"/>
                </a:lnTo>
                <a:lnTo>
                  <a:pt x="6026466" y="5566262"/>
                </a:lnTo>
                <a:lnTo>
                  <a:pt x="0" y="5566262"/>
                </a:lnTo>
                <a:lnTo>
                  <a:pt x="0" y="0"/>
                </a:lnTo>
                <a:close/>
              </a:path>
            </a:pathLst>
          </a:custGeom>
          <a:blipFill>
            <a:blip r:embed="rId7">
              <a:alphaModFix amt="60000"/>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2" name="Freeform 12"/>
          <p:cNvSpPr/>
          <p:nvPr/>
        </p:nvSpPr>
        <p:spPr>
          <a:xfrm rot="7200000">
            <a:off x="14434194" y="-259781"/>
            <a:ext cx="6162345" cy="5691766"/>
          </a:xfrm>
          <a:custGeom>
            <a:avLst/>
            <a:gdLst/>
            <a:ahLst/>
            <a:cxnLst/>
            <a:rect l="l" t="t" r="r" b="b"/>
            <a:pathLst>
              <a:path w="6162345" h="5691766">
                <a:moveTo>
                  <a:pt x="0" y="0"/>
                </a:moveTo>
                <a:lnTo>
                  <a:pt x="6162345" y="0"/>
                </a:lnTo>
                <a:lnTo>
                  <a:pt x="6162345" y="5691766"/>
                </a:lnTo>
                <a:lnTo>
                  <a:pt x="0" y="5691766"/>
                </a:lnTo>
                <a:lnTo>
                  <a:pt x="0" y="0"/>
                </a:lnTo>
                <a:close/>
              </a:path>
            </a:pathLst>
          </a:custGeom>
          <a:blipFill>
            <a:blip r:embed="rId9">
              <a:alphaModFix amt="60000"/>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13" name="Freeform 13"/>
          <p:cNvSpPr/>
          <p:nvPr/>
        </p:nvSpPr>
        <p:spPr>
          <a:xfrm rot="-6359913">
            <a:off x="14329580" y="7001499"/>
            <a:ext cx="3247095" cy="2999135"/>
          </a:xfrm>
          <a:custGeom>
            <a:avLst/>
            <a:gdLst/>
            <a:ahLst/>
            <a:cxnLst/>
            <a:rect l="l" t="t" r="r" b="b"/>
            <a:pathLst>
              <a:path w="3247095" h="2999135">
                <a:moveTo>
                  <a:pt x="0" y="0"/>
                </a:moveTo>
                <a:lnTo>
                  <a:pt x="3247095" y="0"/>
                </a:lnTo>
                <a:lnTo>
                  <a:pt x="3247095" y="2999135"/>
                </a:lnTo>
                <a:lnTo>
                  <a:pt x="0" y="2999135"/>
                </a:lnTo>
                <a:lnTo>
                  <a:pt x="0" y="0"/>
                </a:lnTo>
                <a:close/>
              </a:path>
            </a:pathLst>
          </a:custGeom>
          <a:blipFill>
            <a:blip r:embed="rId3">
              <a:alphaModFix amt="60000"/>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4" name="Freeform 14"/>
          <p:cNvSpPr/>
          <p:nvPr/>
        </p:nvSpPr>
        <p:spPr>
          <a:xfrm rot="840086">
            <a:off x="14904145" y="7348463"/>
            <a:ext cx="3320308" cy="3066757"/>
          </a:xfrm>
          <a:custGeom>
            <a:avLst/>
            <a:gdLst/>
            <a:ahLst/>
            <a:cxnLst/>
            <a:rect l="l" t="t" r="r" b="b"/>
            <a:pathLst>
              <a:path w="3320308" h="3066757">
                <a:moveTo>
                  <a:pt x="0" y="0"/>
                </a:moveTo>
                <a:lnTo>
                  <a:pt x="3320308" y="0"/>
                </a:lnTo>
                <a:lnTo>
                  <a:pt x="3320308" y="3066757"/>
                </a:lnTo>
                <a:lnTo>
                  <a:pt x="0" y="3066757"/>
                </a:lnTo>
                <a:lnTo>
                  <a:pt x="0" y="0"/>
                </a:lnTo>
                <a:close/>
              </a:path>
            </a:pathLst>
          </a:custGeom>
          <a:blipFill>
            <a:blip r:embed="rId5">
              <a:alphaModFix amt="60000"/>
              <a:extLst>
                <a:ext uri="{96DAC541-7B7A-43D3-8B79-37D633B846F1}">
                  <asvg:svgBlip xmlns:asvg="http://schemas.microsoft.com/office/drawing/2016/SVG/main" r:embed="rId6"/>
                </a:ext>
              </a:extLst>
            </a:blip>
            <a:stretch>
              <a:fillRect/>
            </a:stretch>
          </a:blipFill>
        </p:spPr>
        <p:txBody>
          <a:bodyPr/>
          <a:lstStyle/>
          <a:p>
            <a:endParaRPr 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1682199" y="2509"/>
            <a:ext cx="3435901" cy="3173523"/>
          </a:xfrm>
          <a:custGeom>
            <a:avLst/>
            <a:gdLst/>
            <a:ahLst/>
            <a:cxnLst/>
            <a:rect l="l" t="t" r="r" b="b"/>
            <a:pathLst>
              <a:path w="3435901" h="3173523">
                <a:moveTo>
                  <a:pt x="0" y="0"/>
                </a:moveTo>
                <a:lnTo>
                  <a:pt x="3435901" y="0"/>
                </a:lnTo>
                <a:lnTo>
                  <a:pt x="3435901" y="3173523"/>
                </a:lnTo>
                <a:lnTo>
                  <a:pt x="0" y="3173523"/>
                </a:lnTo>
                <a:lnTo>
                  <a:pt x="0" y="0"/>
                </a:lnTo>
                <a:close/>
              </a:path>
            </a:pathLst>
          </a:custGeom>
          <a:blipFill>
            <a:blip r:embed="rId2">
              <a:alphaModFix amt="60000"/>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a:off x="11380124" y="251133"/>
            <a:ext cx="3484634" cy="3218535"/>
          </a:xfrm>
          <a:custGeom>
            <a:avLst/>
            <a:gdLst/>
            <a:ahLst/>
            <a:cxnLst/>
            <a:rect l="l" t="t" r="r" b="b"/>
            <a:pathLst>
              <a:path w="3484634" h="3218535">
                <a:moveTo>
                  <a:pt x="0" y="0"/>
                </a:moveTo>
                <a:lnTo>
                  <a:pt x="3484634" y="0"/>
                </a:lnTo>
                <a:lnTo>
                  <a:pt x="3484634" y="3218535"/>
                </a:lnTo>
                <a:lnTo>
                  <a:pt x="0" y="3218535"/>
                </a:lnTo>
                <a:lnTo>
                  <a:pt x="0" y="0"/>
                </a:lnTo>
                <a:close/>
              </a:path>
            </a:pathLst>
          </a:custGeom>
          <a:blipFill>
            <a:blip r:embed="rId4">
              <a:alphaModFix amt="60000"/>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 name="TextBox 4"/>
          <p:cNvSpPr txBox="1"/>
          <p:nvPr/>
        </p:nvSpPr>
        <p:spPr>
          <a:xfrm>
            <a:off x="4212771" y="3282009"/>
            <a:ext cx="10450286" cy="2128554"/>
          </a:xfrm>
          <a:prstGeom prst="rect">
            <a:avLst/>
          </a:prstGeom>
        </p:spPr>
        <p:txBody>
          <a:bodyPr lIns="0" tIns="0" rIns="0" bIns="0" rtlCol="0" anchor="t">
            <a:spAutoFit/>
          </a:bodyPr>
          <a:lstStyle/>
          <a:p>
            <a:pPr algn="ctr">
              <a:lnSpc>
                <a:spcPts val="18344"/>
              </a:lnSpc>
            </a:pPr>
            <a:r>
              <a:rPr lang="en-US" sz="10191">
                <a:solidFill>
                  <a:srgbClr val="042B60"/>
                </a:solidFill>
                <a:latin typeface="Architects Daughter"/>
                <a:ea typeface="Architects Daughter"/>
                <a:cs typeface="Architects Daughter"/>
                <a:sym typeface="Architects Daughter"/>
              </a:rPr>
              <a:t>ADVISING</a:t>
            </a:r>
          </a:p>
        </p:txBody>
      </p:sp>
      <p:sp>
        <p:nvSpPr>
          <p:cNvPr id="5" name="Freeform 5"/>
          <p:cNvSpPr/>
          <p:nvPr/>
        </p:nvSpPr>
        <p:spPr>
          <a:xfrm>
            <a:off x="2540196" y="3618683"/>
            <a:ext cx="3534612" cy="3264696"/>
          </a:xfrm>
          <a:custGeom>
            <a:avLst/>
            <a:gdLst/>
            <a:ahLst/>
            <a:cxnLst/>
            <a:rect l="l" t="t" r="r" b="b"/>
            <a:pathLst>
              <a:path w="3534612" h="3264696">
                <a:moveTo>
                  <a:pt x="0" y="0"/>
                </a:moveTo>
                <a:lnTo>
                  <a:pt x="3534612" y="0"/>
                </a:lnTo>
                <a:lnTo>
                  <a:pt x="3534612" y="3264696"/>
                </a:lnTo>
                <a:lnTo>
                  <a:pt x="0" y="3264696"/>
                </a:lnTo>
                <a:lnTo>
                  <a:pt x="0" y="0"/>
                </a:lnTo>
                <a:close/>
              </a:path>
            </a:pathLst>
          </a:custGeom>
          <a:blipFill>
            <a:blip r:embed="rId6">
              <a:alphaModFix amt="60000"/>
              <a:extLst>
                <a:ext uri="{96DAC541-7B7A-43D3-8B79-37D633B846F1}">
                  <asvg:svgBlip xmlns:asvg="http://schemas.microsoft.com/office/drawing/2016/SVG/main" r:embed="rId7"/>
                </a:ext>
              </a:extLst>
            </a:blip>
            <a:stretch>
              <a:fillRect/>
            </a:stretch>
          </a:blipFill>
        </p:spPr>
        <p:txBody>
          <a:bodyPr/>
          <a:lstStyle/>
          <a:p>
            <a:endParaRPr lang="en-US"/>
          </a:p>
        </p:txBody>
      </p:sp>
      <p:sp>
        <p:nvSpPr>
          <p:cNvPr id="6" name="Freeform 6"/>
          <p:cNvSpPr/>
          <p:nvPr/>
        </p:nvSpPr>
        <p:spPr>
          <a:xfrm rot="7200000">
            <a:off x="2405618" y="3028033"/>
            <a:ext cx="3614307" cy="3338305"/>
          </a:xfrm>
          <a:custGeom>
            <a:avLst/>
            <a:gdLst/>
            <a:ahLst/>
            <a:cxnLst/>
            <a:rect l="l" t="t" r="r" b="b"/>
            <a:pathLst>
              <a:path w="3614307" h="3338305">
                <a:moveTo>
                  <a:pt x="0" y="0"/>
                </a:moveTo>
                <a:lnTo>
                  <a:pt x="3614307" y="0"/>
                </a:lnTo>
                <a:lnTo>
                  <a:pt x="3614307" y="3338305"/>
                </a:lnTo>
                <a:lnTo>
                  <a:pt x="0" y="3338305"/>
                </a:lnTo>
                <a:lnTo>
                  <a:pt x="0" y="0"/>
                </a:lnTo>
                <a:close/>
              </a:path>
            </a:pathLst>
          </a:custGeom>
          <a:blipFill>
            <a:blip r:embed="rId8">
              <a:alphaModFix amt="60000"/>
              <a:extLst>
                <a:ext uri="{96DAC541-7B7A-43D3-8B79-37D633B846F1}">
                  <asvg:svgBlip xmlns:asvg="http://schemas.microsoft.com/office/drawing/2016/SVG/main" r:embed="rId9"/>
                </a:ext>
              </a:extLst>
            </a:blip>
            <a:stretch>
              <a:fillRect/>
            </a:stretch>
          </a:blipFill>
        </p:spPr>
        <p:txBody>
          <a:bodyPr/>
          <a:lstStyle/>
          <a:p>
            <a:endParaRPr lang="en-US"/>
          </a:p>
        </p:txBody>
      </p:sp>
      <p:sp>
        <p:nvSpPr>
          <p:cNvPr id="7" name="Freeform 7"/>
          <p:cNvSpPr/>
          <p:nvPr/>
        </p:nvSpPr>
        <p:spPr>
          <a:xfrm rot="7200000">
            <a:off x="12268075" y="6212832"/>
            <a:ext cx="3614307" cy="3338305"/>
          </a:xfrm>
          <a:custGeom>
            <a:avLst/>
            <a:gdLst/>
            <a:ahLst/>
            <a:cxnLst/>
            <a:rect l="l" t="t" r="r" b="b"/>
            <a:pathLst>
              <a:path w="3614307" h="3338305">
                <a:moveTo>
                  <a:pt x="0" y="0"/>
                </a:moveTo>
                <a:lnTo>
                  <a:pt x="3614307" y="0"/>
                </a:lnTo>
                <a:lnTo>
                  <a:pt x="3614307" y="3338305"/>
                </a:lnTo>
                <a:lnTo>
                  <a:pt x="0" y="3338305"/>
                </a:lnTo>
                <a:lnTo>
                  <a:pt x="0" y="0"/>
                </a:lnTo>
                <a:close/>
              </a:path>
            </a:pathLst>
          </a:custGeom>
          <a:blipFill>
            <a:blip r:embed="rId2">
              <a:alphaModFix amt="60000"/>
              <a:extLst>
                <a:ext uri="{96DAC541-7B7A-43D3-8B79-37D633B846F1}">
                  <asvg:svgBlip xmlns:asvg="http://schemas.microsoft.com/office/drawing/2016/SVG/main" r:embed="rId3"/>
                </a:ext>
              </a:extLst>
            </a:blip>
            <a:stretch>
              <a:fillRect/>
            </a:stretch>
          </a:blipFill>
        </p:spPr>
        <p:txBody>
          <a:bodyPr/>
          <a:lstStyle/>
          <a:p>
            <a:endParaRPr lang="en-US"/>
          </a:p>
        </p:txBody>
      </p:sp>
      <p:sp>
        <p:nvSpPr>
          <p:cNvPr id="8" name="Freeform 8"/>
          <p:cNvSpPr/>
          <p:nvPr/>
        </p:nvSpPr>
        <p:spPr>
          <a:xfrm>
            <a:off x="11583488" y="6150481"/>
            <a:ext cx="3534612" cy="3264696"/>
          </a:xfrm>
          <a:custGeom>
            <a:avLst/>
            <a:gdLst/>
            <a:ahLst/>
            <a:cxnLst/>
            <a:rect l="l" t="t" r="r" b="b"/>
            <a:pathLst>
              <a:path w="3534612" h="3264696">
                <a:moveTo>
                  <a:pt x="0" y="0"/>
                </a:moveTo>
                <a:lnTo>
                  <a:pt x="3534612" y="0"/>
                </a:lnTo>
                <a:lnTo>
                  <a:pt x="3534612" y="3264696"/>
                </a:lnTo>
                <a:lnTo>
                  <a:pt x="0" y="3264696"/>
                </a:lnTo>
                <a:lnTo>
                  <a:pt x="0" y="0"/>
                </a:lnTo>
                <a:close/>
              </a:path>
            </a:pathLst>
          </a:custGeom>
          <a:blipFill>
            <a:blip r:embed="rId8">
              <a:alphaModFix amt="60000"/>
              <a:extLst>
                <a:ext uri="{96DAC541-7B7A-43D3-8B79-37D633B846F1}">
                  <asvg:svgBlip xmlns:asvg="http://schemas.microsoft.com/office/drawing/2016/SVG/main" r:embed="rId9"/>
                </a:ext>
              </a:extLst>
            </a:blip>
            <a:stretch>
              <a:fillRect/>
            </a:stretch>
          </a:blipFill>
        </p:spPr>
        <p:txBody>
          <a:bodyPr/>
          <a:lstStyle/>
          <a:p>
            <a:endParaRPr 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Group 19">
            <a:extLst>
              <a:ext uri="{FF2B5EF4-FFF2-40B4-BE49-F238E27FC236}">
                <a16:creationId xmlns:a16="http://schemas.microsoft.com/office/drawing/2014/main" id="{B5482A24-3334-1D25-6B96-80CD8EA5B75B}"/>
              </a:ext>
            </a:extLst>
          </p:cNvPr>
          <p:cNvGrpSpPr/>
          <p:nvPr/>
        </p:nvGrpSpPr>
        <p:grpSpPr>
          <a:xfrm>
            <a:off x="-1852543" y="-973691"/>
            <a:ext cx="7251938" cy="6325037"/>
            <a:chOff x="-2353587" y="1060556"/>
            <a:chExt cx="7251938" cy="6325037"/>
          </a:xfrm>
        </p:grpSpPr>
        <p:sp>
          <p:nvSpPr>
            <p:cNvPr id="2" name="Freeform 2"/>
            <p:cNvSpPr/>
            <p:nvPr/>
          </p:nvSpPr>
          <p:spPr>
            <a:xfrm>
              <a:off x="-2353587" y="1245261"/>
              <a:ext cx="6185571" cy="5713218"/>
            </a:xfrm>
            <a:custGeom>
              <a:avLst/>
              <a:gdLst/>
              <a:ahLst/>
              <a:cxnLst/>
              <a:rect l="l" t="t" r="r" b="b"/>
              <a:pathLst>
                <a:path w="6185571" h="5713218">
                  <a:moveTo>
                    <a:pt x="0" y="0"/>
                  </a:moveTo>
                  <a:lnTo>
                    <a:pt x="6185570" y="0"/>
                  </a:lnTo>
                  <a:lnTo>
                    <a:pt x="6185570" y="5713218"/>
                  </a:lnTo>
                  <a:lnTo>
                    <a:pt x="0" y="5713218"/>
                  </a:lnTo>
                  <a:lnTo>
                    <a:pt x="0" y="0"/>
                  </a:lnTo>
                  <a:close/>
                </a:path>
              </a:pathLst>
            </a:custGeom>
            <a:blipFill>
              <a:blip r:embed="rId2">
                <a:alphaModFix amt="60000"/>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rot="7200000">
              <a:off x="-1185185" y="1302058"/>
              <a:ext cx="6325037" cy="5842034"/>
            </a:xfrm>
            <a:custGeom>
              <a:avLst/>
              <a:gdLst/>
              <a:ahLst/>
              <a:cxnLst/>
              <a:rect l="l" t="t" r="r" b="b"/>
              <a:pathLst>
                <a:path w="6325037" h="5842034">
                  <a:moveTo>
                    <a:pt x="0" y="0"/>
                  </a:moveTo>
                  <a:lnTo>
                    <a:pt x="6325037" y="0"/>
                  </a:lnTo>
                  <a:lnTo>
                    <a:pt x="6325037" y="5842035"/>
                  </a:lnTo>
                  <a:lnTo>
                    <a:pt x="0" y="5842035"/>
                  </a:lnTo>
                  <a:lnTo>
                    <a:pt x="0" y="0"/>
                  </a:lnTo>
                  <a:close/>
                </a:path>
              </a:pathLst>
            </a:custGeom>
            <a:blipFill>
              <a:blip r:embed="rId4">
                <a:alphaModFix amt="60000"/>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 name="TextBox 4"/>
            <p:cNvSpPr txBox="1"/>
            <p:nvPr/>
          </p:nvSpPr>
          <p:spPr>
            <a:xfrm>
              <a:off x="155359" y="3143526"/>
              <a:ext cx="4177403" cy="1711231"/>
            </a:xfrm>
            <a:prstGeom prst="rect">
              <a:avLst/>
            </a:prstGeom>
          </p:spPr>
          <p:txBody>
            <a:bodyPr lIns="0" tIns="0" rIns="0" bIns="0" rtlCol="0" anchor="t">
              <a:spAutoFit/>
            </a:bodyPr>
            <a:lstStyle/>
            <a:p>
              <a:pPr algn="l">
                <a:lnSpc>
                  <a:spcPts val="6818"/>
                </a:lnSpc>
              </a:pPr>
              <a:r>
                <a:rPr lang="en-US" sz="4800" spc="153">
                  <a:solidFill>
                    <a:srgbClr val="042B60"/>
                  </a:solidFill>
                  <a:latin typeface="Now"/>
                  <a:ea typeface="Now"/>
                  <a:cs typeface="Now"/>
                  <a:sym typeface="Now"/>
                </a:rPr>
                <a:t>COLLEGE ADVISOR</a:t>
              </a:r>
            </a:p>
          </p:txBody>
        </p:sp>
      </p:grpSp>
      <p:sp>
        <p:nvSpPr>
          <p:cNvPr id="5" name="Freeform 5"/>
          <p:cNvSpPr/>
          <p:nvPr/>
        </p:nvSpPr>
        <p:spPr>
          <a:xfrm rot="7200000">
            <a:off x="5877302" y="4990770"/>
            <a:ext cx="822431" cy="759627"/>
          </a:xfrm>
          <a:custGeom>
            <a:avLst/>
            <a:gdLst/>
            <a:ahLst/>
            <a:cxnLst/>
            <a:rect l="l" t="t" r="r" b="b"/>
            <a:pathLst>
              <a:path w="822431" h="759627">
                <a:moveTo>
                  <a:pt x="0" y="0"/>
                </a:moveTo>
                <a:lnTo>
                  <a:pt x="822431" y="0"/>
                </a:lnTo>
                <a:lnTo>
                  <a:pt x="822431" y="759627"/>
                </a:lnTo>
                <a:lnTo>
                  <a:pt x="0" y="759627"/>
                </a:lnTo>
                <a:lnTo>
                  <a:pt x="0" y="0"/>
                </a:lnTo>
                <a:close/>
              </a:path>
            </a:pathLst>
          </a:custGeom>
          <a:blipFill>
            <a:blip r:embed="rId4">
              <a:alphaModFix amt="60000"/>
              <a:extLst>
                <a:ext uri="{96DAC541-7B7A-43D3-8B79-37D633B846F1}">
                  <asvg:svgBlip xmlns:asvg="http://schemas.microsoft.com/office/drawing/2016/SVG/main" r:embed="rId5"/>
                </a:ext>
              </a:extLst>
            </a:blip>
            <a:stretch>
              <a:fillRect/>
            </a:stretch>
          </a:blipFill>
        </p:spPr>
        <p:txBody>
          <a:bodyPr/>
          <a:lstStyle/>
          <a:p>
            <a:endParaRPr lang="en-US"/>
          </a:p>
        </p:txBody>
      </p:sp>
      <p:sp>
        <p:nvSpPr>
          <p:cNvPr id="6" name="Freeform 6"/>
          <p:cNvSpPr/>
          <p:nvPr/>
        </p:nvSpPr>
        <p:spPr>
          <a:xfrm rot="7200000">
            <a:off x="5717218" y="5108711"/>
            <a:ext cx="822431" cy="759627"/>
          </a:xfrm>
          <a:custGeom>
            <a:avLst/>
            <a:gdLst/>
            <a:ahLst/>
            <a:cxnLst/>
            <a:rect l="l" t="t" r="r" b="b"/>
            <a:pathLst>
              <a:path w="822431" h="759627">
                <a:moveTo>
                  <a:pt x="0" y="0"/>
                </a:moveTo>
                <a:lnTo>
                  <a:pt x="822430" y="0"/>
                </a:lnTo>
                <a:lnTo>
                  <a:pt x="822430" y="759627"/>
                </a:lnTo>
                <a:lnTo>
                  <a:pt x="0" y="759627"/>
                </a:lnTo>
                <a:lnTo>
                  <a:pt x="0" y="0"/>
                </a:lnTo>
                <a:close/>
              </a:path>
            </a:pathLst>
          </a:custGeom>
          <a:blipFill>
            <a:blip r:embed="rId2">
              <a:alphaModFix amt="60000"/>
              <a:extLst>
                <a:ext uri="{96DAC541-7B7A-43D3-8B79-37D633B846F1}">
                  <asvg:svgBlip xmlns:asvg="http://schemas.microsoft.com/office/drawing/2016/SVG/main" r:embed="rId3"/>
                </a:ext>
              </a:extLst>
            </a:blip>
            <a:stretch>
              <a:fillRect/>
            </a:stretch>
          </a:blipFill>
        </p:spPr>
        <p:txBody>
          <a:bodyPr/>
          <a:lstStyle/>
          <a:p>
            <a:endParaRPr lang="en-US"/>
          </a:p>
        </p:txBody>
      </p:sp>
      <p:sp>
        <p:nvSpPr>
          <p:cNvPr id="7" name="Freeform 7"/>
          <p:cNvSpPr/>
          <p:nvPr/>
        </p:nvSpPr>
        <p:spPr>
          <a:xfrm rot="7200000">
            <a:off x="5717218" y="6511848"/>
            <a:ext cx="822431" cy="759627"/>
          </a:xfrm>
          <a:custGeom>
            <a:avLst/>
            <a:gdLst/>
            <a:ahLst/>
            <a:cxnLst/>
            <a:rect l="l" t="t" r="r" b="b"/>
            <a:pathLst>
              <a:path w="822431" h="759627">
                <a:moveTo>
                  <a:pt x="0" y="0"/>
                </a:moveTo>
                <a:lnTo>
                  <a:pt x="822430" y="0"/>
                </a:lnTo>
                <a:lnTo>
                  <a:pt x="822430" y="759627"/>
                </a:lnTo>
                <a:lnTo>
                  <a:pt x="0" y="759627"/>
                </a:lnTo>
                <a:lnTo>
                  <a:pt x="0" y="0"/>
                </a:lnTo>
                <a:close/>
              </a:path>
            </a:pathLst>
          </a:custGeom>
          <a:blipFill>
            <a:blip r:embed="rId4">
              <a:alphaModFix amt="60000"/>
              <a:extLst>
                <a:ext uri="{96DAC541-7B7A-43D3-8B79-37D633B846F1}">
                  <asvg:svgBlip xmlns:asvg="http://schemas.microsoft.com/office/drawing/2016/SVG/main" r:embed="rId5"/>
                </a:ext>
              </a:extLst>
            </a:blip>
            <a:stretch>
              <a:fillRect/>
            </a:stretch>
          </a:blipFill>
        </p:spPr>
        <p:txBody>
          <a:bodyPr/>
          <a:lstStyle/>
          <a:p>
            <a:endParaRPr lang="en-US"/>
          </a:p>
        </p:txBody>
      </p:sp>
      <p:sp>
        <p:nvSpPr>
          <p:cNvPr id="8" name="Freeform 8"/>
          <p:cNvSpPr/>
          <p:nvPr/>
        </p:nvSpPr>
        <p:spPr>
          <a:xfrm rot="7200000">
            <a:off x="5907718" y="6702348"/>
            <a:ext cx="822431" cy="759627"/>
          </a:xfrm>
          <a:custGeom>
            <a:avLst/>
            <a:gdLst/>
            <a:ahLst/>
            <a:cxnLst/>
            <a:rect l="l" t="t" r="r" b="b"/>
            <a:pathLst>
              <a:path w="822431" h="759627">
                <a:moveTo>
                  <a:pt x="0" y="0"/>
                </a:moveTo>
                <a:lnTo>
                  <a:pt x="822430" y="0"/>
                </a:lnTo>
                <a:lnTo>
                  <a:pt x="822430" y="759627"/>
                </a:lnTo>
                <a:lnTo>
                  <a:pt x="0" y="759627"/>
                </a:lnTo>
                <a:lnTo>
                  <a:pt x="0" y="0"/>
                </a:lnTo>
                <a:close/>
              </a:path>
            </a:pathLst>
          </a:custGeom>
          <a:blipFill>
            <a:blip r:embed="rId2">
              <a:alphaModFix amt="60000"/>
              <a:extLst>
                <a:ext uri="{96DAC541-7B7A-43D3-8B79-37D633B846F1}">
                  <asvg:svgBlip xmlns:asvg="http://schemas.microsoft.com/office/drawing/2016/SVG/main" r:embed="rId3"/>
                </a:ext>
              </a:extLst>
            </a:blip>
            <a:stretch>
              <a:fillRect/>
            </a:stretch>
          </a:blipFill>
        </p:spPr>
        <p:txBody>
          <a:bodyPr/>
          <a:lstStyle/>
          <a:p>
            <a:endParaRPr lang="en-US"/>
          </a:p>
        </p:txBody>
      </p:sp>
      <p:sp>
        <p:nvSpPr>
          <p:cNvPr id="9" name="TextBox 9"/>
          <p:cNvSpPr txBox="1"/>
          <p:nvPr/>
        </p:nvSpPr>
        <p:spPr>
          <a:xfrm>
            <a:off x="7068862" y="3556235"/>
            <a:ext cx="10421287" cy="694101"/>
          </a:xfrm>
          <a:prstGeom prst="rect">
            <a:avLst/>
          </a:prstGeom>
        </p:spPr>
        <p:txBody>
          <a:bodyPr lIns="0" tIns="0" rIns="0" bIns="0" rtlCol="0" anchor="t">
            <a:spAutoFit/>
          </a:bodyPr>
          <a:lstStyle/>
          <a:p>
            <a:pPr algn="l">
              <a:lnSpc>
                <a:spcPts val="5805"/>
              </a:lnSpc>
            </a:pPr>
            <a:r>
              <a:rPr lang="en-US" sz="3600" spc="130">
                <a:solidFill>
                  <a:srgbClr val="042B60"/>
                </a:solidFill>
                <a:latin typeface="Now"/>
                <a:ea typeface="Now"/>
                <a:cs typeface="Now"/>
                <a:sym typeface="Now"/>
              </a:rPr>
              <a:t>Pick classes each semester</a:t>
            </a:r>
          </a:p>
        </p:txBody>
      </p:sp>
      <p:sp>
        <p:nvSpPr>
          <p:cNvPr id="10" name="TextBox 10"/>
          <p:cNvSpPr txBox="1"/>
          <p:nvPr/>
        </p:nvSpPr>
        <p:spPr>
          <a:xfrm>
            <a:off x="7177640" y="5022145"/>
            <a:ext cx="10501445" cy="694101"/>
          </a:xfrm>
          <a:prstGeom prst="rect">
            <a:avLst/>
          </a:prstGeom>
        </p:spPr>
        <p:txBody>
          <a:bodyPr lIns="0" tIns="0" rIns="0" bIns="0" rtlCol="0" anchor="t">
            <a:spAutoFit/>
          </a:bodyPr>
          <a:lstStyle/>
          <a:p>
            <a:pPr algn="l">
              <a:lnSpc>
                <a:spcPts val="5805"/>
              </a:lnSpc>
            </a:pPr>
            <a:r>
              <a:rPr lang="en-US" sz="3600" spc="130">
                <a:solidFill>
                  <a:srgbClr val="042B60"/>
                </a:solidFill>
                <a:latin typeface="Now"/>
                <a:ea typeface="Now"/>
                <a:cs typeface="Now"/>
                <a:sym typeface="Now"/>
              </a:rPr>
              <a:t>Think through academic decisions</a:t>
            </a:r>
          </a:p>
        </p:txBody>
      </p:sp>
      <p:sp>
        <p:nvSpPr>
          <p:cNvPr id="11" name="TextBox 11"/>
          <p:cNvSpPr txBox="1"/>
          <p:nvPr/>
        </p:nvSpPr>
        <p:spPr>
          <a:xfrm>
            <a:off x="7078387" y="6520925"/>
            <a:ext cx="10600698" cy="694101"/>
          </a:xfrm>
          <a:prstGeom prst="rect">
            <a:avLst/>
          </a:prstGeom>
        </p:spPr>
        <p:txBody>
          <a:bodyPr lIns="0" tIns="0" rIns="0" bIns="0" rtlCol="0" anchor="t">
            <a:spAutoFit/>
          </a:bodyPr>
          <a:lstStyle/>
          <a:p>
            <a:pPr algn="l">
              <a:lnSpc>
                <a:spcPts val="5805"/>
              </a:lnSpc>
            </a:pPr>
            <a:r>
              <a:rPr lang="en-US" sz="3600" spc="130">
                <a:solidFill>
                  <a:srgbClr val="042B60"/>
                </a:solidFill>
                <a:latin typeface="Now"/>
                <a:ea typeface="Now"/>
                <a:cs typeface="Now"/>
                <a:sym typeface="Now"/>
              </a:rPr>
              <a:t>Interpret university policies</a:t>
            </a:r>
          </a:p>
        </p:txBody>
      </p:sp>
      <p:sp>
        <p:nvSpPr>
          <p:cNvPr id="12" name="Freeform 12"/>
          <p:cNvSpPr/>
          <p:nvPr/>
        </p:nvSpPr>
        <p:spPr>
          <a:xfrm rot="7200000">
            <a:off x="5738108" y="3579577"/>
            <a:ext cx="822431" cy="759627"/>
          </a:xfrm>
          <a:custGeom>
            <a:avLst/>
            <a:gdLst/>
            <a:ahLst/>
            <a:cxnLst/>
            <a:rect l="l" t="t" r="r" b="b"/>
            <a:pathLst>
              <a:path w="822431" h="759627">
                <a:moveTo>
                  <a:pt x="0" y="0"/>
                </a:moveTo>
                <a:lnTo>
                  <a:pt x="822431" y="0"/>
                </a:lnTo>
                <a:lnTo>
                  <a:pt x="822431" y="759627"/>
                </a:lnTo>
                <a:lnTo>
                  <a:pt x="0" y="759627"/>
                </a:lnTo>
                <a:lnTo>
                  <a:pt x="0" y="0"/>
                </a:lnTo>
                <a:close/>
              </a:path>
            </a:pathLst>
          </a:custGeom>
          <a:blipFill>
            <a:blip r:embed="rId4">
              <a:alphaModFix amt="60000"/>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3" name="Freeform 13"/>
          <p:cNvSpPr/>
          <p:nvPr/>
        </p:nvSpPr>
        <p:spPr>
          <a:xfrm rot="7200000">
            <a:off x="5928608" y="3770077"/>
            <a:ext cx="822431" cy="759627"/>
          </a:xfrm>
          <a:custGeom>
            <a:avLst/>
            <a:gdLst/>
            <a:ahLst/>
            <a:cxnLst/>
            <a:rect l="l" t="t" r="r" b="b"/>
            <a:pathLst>
              <a:path w="822431" h="759627">
                <a:moveTo>
                  <a:pt x="0" y="0"/>
                </a:moveTo>
                <a:lnTo>
                  <a:pt x="822431" y="0"/>
                </a:lnTo>
                <a:lnTo>
                  <a:pt x="822431" y="759627"/>
                </a:lnTo>
                <a:lnTo>
                  <a:pt x="0" y="759627"/>
                </a:lnTo>
                <a:lnTo>
                  <a:pt x="0" y="0"/>
                </a:lnTo>
                <a:close/>
              </a:path>
            </a:pathLst>
          </a:custGeom>
          <a:blipFill>
            <a:blip r:embed="rId2">
              <a:alphaModFix amt="60000"/>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4" name="Freeform 14"/>
          <p:cNvSpPr/>
          <p:nvPr/>
        </p:nvSpPr>
        <p:spPr>
          <a:xfrm rot="7200000">
            <a:off x="6022018" y="7962895"/>
            <a:ext cx="822431" cy="759627"/>
          </a:xfrm>
          <a:custGeom>
            <a:avLst/>
            <a:gdLst/>
            <a:ahLst/>
            <a:cxnLst/>
            <a:rect l="l" t="t" r="r" b="b"/>
            <a:pathLst>
              <a:path w="822431" h="759627">
                <a:moveTo>
                  <a:pt x="0" y="0"/>
                </a:moveTo>
                <a:lnTo>
                  <a:pt x="822430" y="0"/>
                </a:lnTo>
                <a:lnTo>
                  <a:pt x="822430" y="759627"/>
                </a:lnTo>
                <a:lnTo>
                  <a:pt x="0" y="759627"/>
                </a:lnTo>
                <a:lnTo>
                  <a:pt x="0" y="0"/>
                </a:lnTo>
                <a:close/>
              </a:path>
            </a:pathLst>
          </a:custGeom>
          <a:blipFill>
            <a:blip r:embed="rId4">
              <a:alphaModFix amt="60000"/>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5" name="Freeform 15"/>
          <p:cNvSpPr/>
          <p:nvPr/>
        </p:nvSpPr>
        <p:spPr>
          <a:xfrm rot="7200000">
            <a:off x="5861933" y="8080836"/>
            <a:ext cx="822431" cy="759627"/>
          </a:xfrm>
          <a:custGeom>
            <a:avLst/>
            <a:gdLst/>
            <a:ahLst/>
            <a:cxnLst/>
            <a:rect l="l" t="t" r="r" b="b"/>
            <a:pathLst>
              <a:path w="822431" h="759627">
                <a:moveTo>
                  <a:pt x="0" y="0"/>
                </a:moveTo>
                <a:lnTo>
                  <a:pt x="822431" y="0"/>
                </a:lnTo>
                <a:lnTo>
                  <a:pt x="822431" y="759627"/>
                </a:lnTo>
                <a:lnTo>
                  <a:pt x="0" y="759627"/>
                </a:lnTo>
                <a:lnTo>
                  <a:pt x="0" y="0"/>
                </a:lnTo>
                <a:close/>
              </a:path>
            </a:pathLst>
          </a:custGeom>
          <a:blipFill>
            <a:blip r:embed="rId2">
              <a:alphaModFix amt="60000"/>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6" name="TextBox 16"/>
          <p:cNvSpPr txBox="1"/>
          <p:nvPr/>
        </p:nvSpPr>
        <p:spPr>
          <a:xfrm>
            <a:off x="7124457" y="7984935"/>
            <a:ext cx="11163543" cy="694101"/>
          </a:xfrm>
          <a:prstGeom prst="rect">
            <a:avLst/>
          </a:prstGeom>
        </p:spPr>
        <p:txBody>
          <a:bodyPr lIns="0" tIns="0" rIns="0" bIns="0" rtlCol="0" anchor="t">
            <a:spAutoFit/>
          </a:bodyPr>
          <a:lstStyle/>
          <a:p>
            <a:pPr algn="l">
              <a:lnSpc>
                <a:spcPts val="5805"/>
              </a:lnSpc>
            </a:pPr>
            <a:r>
              <a:rPr lang="en-US" sz="3600" spc="130">
                <a:solidFill>
                  <a:srgbClr val="042B60"/>
                </a:solidFill>
                <a:latin typeface="Now"/>
                <a:ea typeface="Now"/>
                <a:cs typeface="Now"/>
                <a:sym typeface="Now"/>
              </a:rPr>
              <a:t>Connect with campus resources</a:t>
            </a:r>
          </a:p>
        </p:txBody>
      </p:sp>
      <p:sp>
        <p:nvSpPr>
          <p:cNvPr id="17" name="TextBox 17"/>
          <p:cNvSpPr txBox="1"/>
          <p:nvPr/>
        </p:nvSpPr>
        <p:spPr>
          <a:xfrm>
            <a:off x="5593897" y="1864595"/>
            <a:ext cx="10421287" cy="736759"/>
          </a:xfrm>
          <a:prstGeom prst="rect">
            <a:avLst/>
          </a:prstGeom>
        </p:spPr>
        <p:txBody>
          <a:bodyPr lIns="0" tIns="0" rIns="0" bIns="0" rtlCol="0" anchor="t">
            <a:spAutoFit/>
          </a:bodyPr>
          <a:lstStyle/>
          <a:p>
            <a:pPr algn="l">
              <a:lnSpc>
                <a:spcPts val="5805"/>
              </a:lnSpc>
            </a:pPr>
            <a:r>
              <a:rPr lang="en-US" sz="4500" b="1" spc="130">
                <a:solidFill>
                  <a:srgbClr val="042B60"/>
                </a:solidFill>
                <a:latin typeface="Now Medium"/>
                <a:ea typeface="Now Medium"/>
                <a:cs typeface="Now Medium"/>
                <a:sym typeface="Now Medium"/>
              </a:rPr>
              <a:t>Teaches you how to...</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4"/>
          <p:cNvSpPr/>
          <p:nvPr/>
        </p:nvSpPr>
        <p:spPr>
          <a:xfrm rot="7200000">
            <a:off x="5877302" y="4990770"/>
            <a:ext cx="822431" cy="759627"/>
          </a:xfrm>
          <a:custGeom>
            <a:avLst/>
            <a:gdLst/>
            <a:ahLst/>
            <a:cxnLst/>
            <a:rect l="l" t="t" r="r" b="b"/>
            <a:pathLst>
              <a:path w="822431" h="759627">
                <a:moveTo>
                  <a:pt x="0" y="0"/>
                </a:moveTo>
                <a:lnTo>
                  <a:pt x="822431" y="0"/>
                </a:lnTo>
                <a:lnTo>
                  <a:pt x="822431" y="759627"/>
                </a:lnTo>
                <a:lnTo>
                  <a:pt x="0" y="759627"/>
                </a:lnTo>
                <a:lnTo>
                  <a:pt x="0" y="0"/>
                </a:lnTo>
                <a:close/>
              </a:path>
            </a:pathLst>
          </a:custGeom>
          <a:blipFill>
            <a:blip r:embed="rId2">
              <a:alphaModFix amt="60000"/>
              <a:extLst>
                <a:ext uri="{96DAC541-7B7A-43D3-8B79-37D633B846F1}">
                  <asvg:svgBlip xmlns:asvg="http://schemas.microsoft.com/office/drawing/2016/SVG/main" r:embed="rId3"/>
                </a:ext>
              </a:extLst>
            </a:blip>
            <a:stretch>
              <a:fillRect/>
            </a:stretch>
          </a:blipFill>
        </p:spPr>
        <p:txBody>
          <a:bodyPr/>
          <a:lstStyle/>
          <a:p>
            <a:endParaRPr lang="en-US"/>
          </a:p>
        </p:txBody>
      </p:sp>
      <p:sp>
        <p:nvSpPr>
          <p:cNvPr id="5" name="Freeform 5"/>
          <p:cNvSpPr/>
          <p:nvPr/>
        </p:nvSpPr>
        <p:spPr>
          <a:xfrm rot="7200000">
            <a:off x="5717218" y="5108711"/>
            <a:ext cx="822431" cy="759627"/>
          </a:xfrm>
          <a:custGeom>
            <a:avLst/>
            <a:gdLst/>
            <a:ahLst/>
            <a:cxnLst/>
            <a:rect l="l" t="t" r="r" b="b"/>
            <a:pathLst>
              <a:path w="822431" h="759627">
                <a:moveTo>
                  <a:pt x="0" y="0"/>
                </a:moveTo>
                <a:lnTo>
                  <a:pt x="822430" y="0"/>
                </a:lnTo>
                <a:lnTo>
                  <a:pt x="822430" y="759627"/>
                </a:lnTo>
                <a:lnTo>
                  <a:pt x="0" y="759627"/>
                </a:lnTo>
                <a:lnTo>
                  <a:pt x="0" y="0"/>
                </a:lnTo>
                <a:close/>
              </a:path>
            </a:pathLst>
          </a:custGeom>
          <a:blipFill>
            <a:blip r:embed="rId4">
              <a:alphaModFix amt="60000"/>
              <a:extLst>
                <a:ext uri="{96DAC541-7B7A-43D3-8B79-37D633B846F1}">
                  <asvg:svgBlip xmlns:asvg="http://schemas.microsoft.com/office/drawing/2016/SVG/main" r:embed="rId5"/>
                </a:ext>
              </a:extLst>
            </a:blip>
            <a:stretch>
              <a:fillRect/>
            </a:stretch>
          </a:blipFill>
        </p:spPr>
        <p:txBody>
          <a:bodyPr/>
          <a:lstStyle/>
          <a:p>
            <a:endParaRPr lang="en-US"/>
          </a:p>
        </p:txBody>
      </p:sp>
      <p:sp>
        <p:nvSpPr>
          <p:cNvPr id="6" name="Freeform 6"/>
          <p:cNvSpPr/>
          <p:nvPr/>
        </p:nvSpPr>
        <p:spPr>
          <a:xfrm rot="7200000">
            <a:off x="5717218" y="6511848"/>
            <a:ext cx="822431" cy="759627"/>
          </a:xfrm>
          <a:custGeom>
            <a:avLst/>
            <a:gdLst/>
            <a:ahLst/>
            <a:cxnLst/>
            <a:rect l="l" t="t" r="r" b="b"/>
            <a:pathLst>
              <a:path w="822431" h="759627">
                <a:moveTo>
                  <a:pt x="0" y="0"/>
                </a:moveTo>
                <a:lnTo>
                  <a:pt x="822430" y="0"/>
                </a:lnTo>
                <a:lnTo>
                  <a:pt x="822430" y="759627"/>
                </a:lnTo>
                <a:lnTo>
                  <a:pt x="0" y="759627"/>
                </a:lnTo>
                <a:lnTo>
                  <a:pt x="0" y="0"/>
                </a:lnTo>
                <a:close/>
              </a:path>
            </a:pathLst>
          </a:custGeom>
          <a:blipFill>
            <a:blip r:embed="rId2">
              <a:alphaModFix amt="60000"/>
              <a:extLst>
                <a:ext uri="{96DAC541-7B7A-43D3-8B79-37D633B846F1}">
                  <asvg:svgBlip xmlns:asvg="http://schemas.microsoft.com/office/drawing/2016/SVG/main" r:embed="rId3"/>
                </a:ext>
              </a:extLst>
            </a:blip>
            <a:stretch>
              <a:fillRect/>
            </a:stretch>
          </a:blipFill>
        </p:spPr>
        <p:txBody>
          <a:bodyPr/>
          <a:lstStyle/>
          <a:p>
            <a:endParaRPr lang="en-US"/>
          </a:p>
        </p:txBody>
      </p:sp>
      <p:sp>
        <p:nvSpPr>
          <p:cNvPr id="7" name="Freeform 7"/>
          <p:cNvSpPr/>
          <p:nvPr/>
        </p:nvSpPr>
        <p:spPr>
          <a:xfrm rot="7200000">
            <a:off x="5907718" y="6702348"/>
            <a:ext cx="822431" cy="759627"/>
          </a:xfrm>
          <a:custGeom>
            <a:avLst/>
            <a:gdLst/>
            <a:ahLst/>
            <a:cxnLst/>
            <a:rect l="l" t="t" r="r" b="b"/>
            <a:pathLst>
              <a:path w="822431" h="759627">
                <a:moveTo>
                  <a:pt x="0" y="0"/>
                </a:moveTo>
                <a:lnTo>
                  <a:pt x="822430" y="0"/>
                </a:lnTo>
                <a:lnTo>
                  <a:pt x="822430" y="759627"/>
                </a:lnTo>
                <a:lnTo>
                  <a:pt x="0" y="759627"/>
                </a:lnTo>
                <a:lnTo>
                  <a:pt x="0" y="0"/>
                </a:lnTo>
                <a:close/>
              </a:path>
            </a:pathLst>
          </a:custGeom>
          <a:blipFill>
            <a:blip r:embed="rId4">
              <a:alphaModFix amt="60000"/>
              <a:extLst>
                <a:ext uri="{96DAC541-7B7A-43D3-8B79-37D633B846F1}">
                  <asvg:svgBlip xmlns:asvg="http://schemas.microsoft.com/office/drawing/2016/SVG/main" r:embed="rId5"/>
                </a:ext>
              </a:extLst>
            </a:blip>
            <a:stretch>
              <a:fillRect/>
            </a:stretch>
          </a:blipFill>
        </p:spPr>
        <p:txBody>
          <a:bodyPr/>
          <a:lstStyle/>
          <a:p>
            <a:endParaRPr lang="en-US"/>
          </a:p>
        </p:txBody>
      </p:sp>
      <p:sp>
        <p:nvSpPr>
          <p:cNvPr id="8" name="TextBox 8"/>
          <p:cNvSpPr txBox="1"/>
          <p:nvPr/>
        </p:nvSpPr>
        <p:spPr>
          <a:xfrm>
            <a:off x="7068862" y="3556235"/>
            <a:ext cx="10421287" cy="694101"/>
          </a:xfrm>
          <a:prstGeom prst="rect">
            <a:avLst/>
          </a:prstGeom>
        </p:spPr>
        <p:txBody>
          <a:bodyPr lIns="0" tIns="0" rIns="0" bIns="0" rtlCol="0" anchor="t">
            <a:spAutoFit/>
          </a:bodyPr>
          <a:lstStyle/>
          <a:p>
            <a:pPr algn="l">
              <a:lnSpc>
                <a:spcPts val="5805"/>
              </a:lnSpc>
            </a:pPr>
            <a:r>
              <a:rPr lang="en-US" sz="3600" spc="130">
                <a:solidFill>
                  <a:srgbClr val="042B60"/>
                </a:solidFill>
                <a:latin typeface="Now"/>
                <a:ea typeface="Now"/>
                <a:cs typeface="Now"/>
                <a:sym typeface="Now"/>
              </a:rPr>
              <a:t>Call the adults in your life</a:t>
            </a:r>
          </a:p>
        </p:txBody>
      </p:sp>
      <p:sp>
        <p:nvSpPr>
          <p:cNvPr id="9" name="TextBox 9"/>
          <p:cNvSpPr txBox="1"/>
          <p:nvPr/>
        </p:nvSpPr>
        <p:spPr>
          <a:xfrm>
            <a:off x="7168115" y="7954089"/>
            <a:ext cx="10501445" cy="694101"/>
          </a:xfrm>
          <a:prstGeom prst="rect">
            <a:avLst/>
          </a:prstGeom>
        </p:spPr>
        <p:txBody>
          <a:bodyPr lIns="0" tIns="0" rIns="0" bIns="0" rtlCol="0" anchor="t">
            <a:spAutoFit/>
          </a:bodyPr>
          <a:lstStyle/>
          <a:p>
            <a:pPr algn="l">
              <a:lnSpc>
                <a:spcPts val="5805"/>
              </a:lnSpc>
            </a:pPr>
            <a:r>
              <a:rPr lang="en-US" sz="3600" spc="130">
                <a:solidFill>
                  <a:srgbClr val="042B60"/>
                </a:solidFill>
                <a:latin typeface="Now"/>
                <a:ea typeface="Now"/>
                <a:cs typeface="Now"/>
                <a:sym typeface="Now"/>
              </a:rPr>
              <a:t>Kick you out of school</a:t>
            </a:r>
          </a:p>
        </p:txBody>
      </p:sp>
      <p:sp>
        <p:nvSpPr>
          <p:cNvPr id="10" name="TextBox 10"/>
          <p:cNvSpPr txBox="1"/>
          <p:nvPr/>
        </p:nvSpPr>
        <p:spPr>
          <a:xfrm>
            <a:off x="7068862" y="5095875"/>
            <a:ext cx="10600698" cy="694101"/>
          </a:xfrm>
          <a:prstGeom prst="rect">
            <a:avLst/>
          </a:prstGeom>
        </p:spPr>
        <p:txBody>
          <a:bodyPr lIns="0" tIns="0" rIns="0" bIns="0" rtlCol="0" anchor="t">
            <a:spAutoFit/>
          </a:bodyPr>
          <a:lstStyle/>
          <a:p>
            <a:pPr algn="l">
              <a:lnSpc>
                <a:spcPts val="5805"/>
              </a:lnSpc>
            </a:pPr>
            <a:r>
              <a:rPr lang="en-US" sz="3600" spc="130">
                <a:solidFill>
                  <a:srgbClr val="042B60"/>
                </a:solidFill>
                <a:latin typeface="Now"/>
                <a:ea typeface="Now"/>
                <a:cs typeface="Now"/>
                <a:sym typeface="Now"/>
              </a:rPr>
              <a:t>Make decisions for you</a:t>
            </a:r>
          </a:p>
        </p:txBody>
      </p:sp>
      <p:sp>
        <p:nvSpPr>
          <p:cNvPr id="11" name="Freeform 11"/>
          <p:cNvSpPr/>
          <p:nvPr/>
        </p:nvSpPr>
        <p:spPr>
          <a:xfrm rot="7200000">
            <a:off x="5738108" y="3579577"/>
            <a:ext cx="822431" cy="759627"/>
          </a:xfrm>
          <a:custGeom>
            <a:avLst/>
            <a:gdLst/>
            <a:ahLst/>
            <a:cxnLst/>
            <a:rect l="l" t="t" r="r" b="b"/>
            <a:pathLst>
              <a:path w="822431" h="759627">
                <a:moveTo>
                  <a:pt x="0" y="0"/>
                </a:moveTo>
                <a:lnTo>
                  <a:pt x="822431" y="0"/>
                </a:lnTo>
                <a:lnTo>
                  <a:pt x="822431" y="759627"/>
                </a:lnTo>
                <a:lnTo>
                  <a:pt x="0" y="759627"/>
                </a:lnTo>
                <a:lnTo>
                  <a:pt x="0" y="0"/>
                </a:lnTo>
                <a:close/>
              </a:path>
            </a:pathLst>
          </a:custGeom>
          <a:blipFill>
            <a:blip r:embed="rId2">
              <a:alphaModFix amt="60000"/>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2" name="Freeform 12"/>
          <p:cNvSpPr/>
          <p:nvPr/>
        </p:nvSpPr>
        <p:spPr>
          <a:xfrm rot="7200000">
            <a:off x="5928608" y="3770077"/>
            <a:ext cx="822431" cy="759627"/>
          </a:xfrm>
          <a:custGeom>
            <a:avLst/>
            <a:gdLst/>
            <a:ahLst/>
            <a:cxnLst/>
            <a:rect l="l" t="t" r="r" b="b"/>
            <a:pathLst>
              <a:path w="822431" h="759627">
                <a:moveTo>
                  <a:pt x="0" y="0"/>
                </a:moveTo>
                <a:lnTo>
                  <a:pt x="822431" y="0"/>
                </a:lnTo>
                <a:lnTo>
                  <a:pt x="822431" y="759627"/>
                </a:lnTo>
                <a:lnTo>
                  <a:pt x="0" y="759627"/>
                </a:lnTo>
                <a:lnTo>
                  <a:pt x="0" y="0"/>
                </a:lnTo>
                <a:close/>
              </a:path>
            </a:pathLst>
          </a:custGeom>
          <a:blipFill>
            <a:blip r:embed="rId4">
              <a:alphaModFix amt="60000"/>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3" name="Freeform 13"/>
          <p:cNvSpPr/>
          <p:nvPr/>
        </p:nvSpPr>
        <p:spPr>
          <a:xfrm rot="7200000">
            <a:off x="6022018" y="7962895"/>
            <a:ext cx="822431" cy="759627"/>
          </a:xfrm>
          <a:custGeom>
            <a:avLst/>
            <a:gdLst/>
            <a:ahLst/>
            <a:cxnLst/>
            <a:rect l="l" t="t" r="r" b="b"/>
            <a:pathLst>
              <a:path w="822431" h="759627">
                <a:moveTo>
                  <a:pt x="0" y="0"/>
                </a:moveTo>
                <a:lnTo>
                  <a:pt x="822430" y="0"/>
                </a:lnTo>
                <a:lnTo>
                  <a:pt x="822430" y="759627"/>
                </a:lnTo>
                <a:lnTo>
                  <a:pt x="0" y="759627"/>
                </a:lnTo>
                <a:lnTo>
                  <a:pt x="0" y="0"/>
                </a:lnTo>
                <a:close/>
              </a:path>
            </a:pathLst>
          </a:custGeom>
          <a:blipFill>
            <a:blip r:embed="rId2">
              <a:alphaModFix amt="60000"/>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4" name="Freeform 14"/>
          <p:cNvSpPr/>
          <p:nvPr/>
        </p:nvSpPr>
        <p:spPr>
          <a:xfrm rot="7200000">
            <a:off x="5861933" y="8080836"/>
            <a:ext cx="822431" cy="759627"/>
          </a:xfrm>
          <a:custGeom>
            <a:avLst/>
            <a:gdLst/>
            <a:ahLst/>
            <a:cxnLst/>
            <a:rect l="l" t="t" r="r" b="b"/>
            <a:pathLst>
              <a:path w="822431" h="759627">
                <a:moveTo>
                  <a:pt x="0" y="0"/>
                </a:moveTo>
                <a:lnTo>
                  <a:pt x="822431" y="0"/>
                </a:lnTo>
                <a:lnTo>
                  <a:pt x="822431" y="759627"/>
                </a:lnTo>
                <a:lnTo>
                  <a:pt x="0" y="759627"/>
                </a:lnTo>
                <a:lnTo>
                  <a:pt x="0" y="0"/>
                </a:lnTo>
                <a:close/>
              </a:path>
            </a:pathLst>
          </a:custGeom>
          <a:blipFill>
            <a:blip r:embed="rId4">
              <a:alphaModFix amt="60000"/>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5" name="TextBox 15"/>
          <p:cNvSpPr txBox="1"/>
          <p:nvPr/>
        </p:nvSpPr>
        <p:spPr>
          <a:xfrm>
            <a:off x="7068862" y="6569859"/>
            <a:ext cx="11163543" cy="694101"/>
          </a:xfrm>
          <a:prstGeom prst="rect">
            <a:avLst/>
          </a:prstGeom>
        </p:spPr>
        <p:txBody>
          <a:bodyPr lIns="0" tIns="0" rIns="0" bIns="0" rtlCol="0" anchor="t">
            <a:spAutoFit/>
          </a:bodyPr>
          <a:lstStyle/>
          <a:p>
            <a:pPr algn="l">
              <a:lnSpc>
                <a:spcPts val="5805"/>
              </a:lnSpc>
            </a:pPr>
            <a:r>
              <a:rPr lang="en-US" sz="3600" spc="130">
                <a:solidFill>
                  <a:srgbClr val="042B60"/>
                </a:solidFill>
                <a:latin typeface="Now"/>
                <a:ea typeface="Now"/>
                <a:cs typeface="Now"/>
                <a:sym typeface="Now"/>
              </a:rPr>
              <a:t>Judge you for struggling in school</a:t>
            </a:r>
          </a:p>
        </p:txBody>
      </p:sp>
      <p:sp>
        <p:nvSpPr>
          <p:cNvPr id="16" name="TextBox 16"/>
          <p:cNvSpPr txBox="1"/>
          <p:nvPr/>
        </p:nvSpPr>
        <p:spPr>
          <a:xfrm>
            <a:off x="5593897" y="1864595"/>
            <a:ext cx="10421287" cy="736759"/>
          </a:xfrm>
          <a:prstGeom prst="rect">
            <a:avLst/>
          </a:prstGeom>
        </p:spPr>
        <p:txBody>
          <a:bodyPr lIns="0" tIns="0" rIns="0" bIns="0" rtlCol="0" anchor="t">
            <a:spAutoFit/>
          </a:bodyPr>
          <a:lstStyle/>
          <a:p>
            <a:pPr algn="l">
              <a:lnSpc>
                <a:spcPts val="5805"/>
              </a:lnSpc>
            </a:pPr>
            <a:r>
              <a:rPr lang="en-US" sz="4500" b="1" spc="130">
                <a:solidFill>
                  <a:srgbClr val="042B60"/>
                </a:solidFill>
                <a:latin typeface="Now Medium"/>
                <a:ea typeface="Now Medium"/>
                <a:cs typeface="Now Medium"/>
                <a:sym typeface="Now Medium"/>
              </a:rPr>
              <a:t>I will not...</a:t>
            </a:r>
          </a:p>
        </p:txBody>
      </p:sp>
      <p:sp>
        <p:nvSpPr>
          <p:cNvPr id="18" name="TextBox 17">
            <a:extLst>
              <a:ext uri="{FF2B5EF4-FFF2-40B4-BE49-F238E27FC236}">
                <a16:creationId xmlns:a16="http://schemas.microsoft.com/office/drawing/2014/main" id="{A96ACB5A-635D-5494-6064-C55D66B6D6FA}"/>
              </a:ext>
            </a:extLst>
          </p:cNvPr>
          <p:cNvSpPr txBox="1"/>
          <p:nvPr/>
        </p:nvSpPr>
        <p:spPr>
          <a:xfrm>
            <a:off x="1012842" y="8856744"/>
            <a:ext cx="4533601" cy="584775"/>
          </a:xfrm>
          <a:prstGeom prst="rect">
            <a:avLst/>
          </a:prstGeom>
          <a:noFill/>
        </p:spPr>
        <p:txBody>
          <a:bodyPr wrap="square">
            <a:spAutoFit/>
          </a:bodyPr>
          <a:lstStyle/>
          <a:p>
            <a:r>
              <a:rPr lang="en-US" sz="3200">
                <a:hlinkClick r:id="rId6"/>
              </a:rPr>
              <a:t>2024-25 Advising Syllabus </a:t>
            </a:r>
            <a:endParaRPr lang="en-US" sz="3200"/>
          </a:p>
        </p:txBody>
      </p:sp>
      <p:sp>
        <p:nvSpPr>
          <p:cNvPr id="20" name="Freeform 2">
            <a:extLst>
              <a:ext uri="{FF2B5EF4-FFF2-40B4-BE49-F238E27FC236}">
                <a16:creationId xmlns:a16="http://schemas.microsoft.com/office/drawing/2014/main" id="{F6B11BAE-7460-9184-524D-F787A6BA5F58}"/>
              </a:ext>
            </a:extLst>
          </p:cNvPr>
          <p:cNvSpPr/>
          <p:nvPr/>
        </p:nvSpPr>
        <p:spPr>
          <a:xfrm>
            <a:off x="-1852543" y="-788986"/>
            <a:ext cx="6185571" cy="5713218"/>
          </a:xfrm>
          <a:custGeom>
            <a:avLst/>
            <a:gdLst/>
            <a:ahLst/>
            <a:cxnLst/>
            <a:rect l="l" t="t" r="r" b="b"/>
            <a:pathLst>
              <a:path w="6185571" h="5713218">
                <a:moveTo>
                  <a:pt x="0" y="0"/>
                </a:moveTo>
                <a:lnTo>
                  <a:pt x="6185570" y="0"/>
                </a:lnTo>
                <a:lnTo>
                  <a:pt x="6185570" y="5713218"/>
                </a:lnTo>
                <a:lnTo>
                  <a:pt x="0" y="5713218"/>
                </a:lnTo>
                <a:lnTo>
                  <a:pt x="0" y="0"/>
                </a:lnTo>
                <a:close/>
              </a:path>
            </a:pathLst>
          </a:custGeom>
          <a:blipFill>
            <a:blip r:embed="rId4">
              <a:alphaModFix amt="60000"/>
              <a:extLst>
                <a:ext uri="{96DAC541-7B7A-43D3-8B79-37D633B846F1}">
                  <asvg:svgBlip xmlns:asvg="http://schemas.microsoft.com/office/drawing/2016/SVG/main" r:embed="rId5"/>
                </a:ext>
              </a:extLst>
            </a:blip>
            <a:stretch>
              <a:fillRect/>
            </a:stretch>
          </a:blipFill>
        </p:spPr>
        <p:txBody>
          <a:bodyPr/>
          <a:lstStyle/>
          <a:p>
            <a:endParaRPr lang="en-US"/>
          </a:p>
        </p:txBody>
      </p:sp>
      <p:sp>
        <p:nvSpPr>
          <p:cNvPr id="21" name="Freeform 3">
            <a:extLst>
              <a:ext uri="{FF2B5EF4-FFF2-40B4-BE49-F238E27FC236}">
                <a16:creationId xmlns:a16="http://schemas.microsoft.com/office/drawing/2014/main" id="{0E531387-2AC7-9493-4E6E-44DA67634A5F}"/>
              </a:ext>
            </a:extLst>
          </p:cNvPr>
          <p:cNvSpPr/>
          <p:nvPr/>
        </p:nvSpPr>
        <p:spPr>
          <a:xfrm rot="7200000">
            <a:off x="-684141" y="-732189"/>
            <a:ext cx="6325037" cy="5842034"/>
          </a:xfrm>
          <a:custGeom>
            <a:avLst/>
            <a:gdLst/>
            <a:ahLst/>
            <a:cxnLst/>
            <a:rect l="l" t="t" r="r" b="b"/>
            <a:pathLst>
              <a:path w="6325037" h="5842034">
                <a:moveTo>
                  <a:pt x="0" y="0"/>
                </a:moveTo>
                <a:lnTo>
                  <a:pt x="6325037" y="0"/>
                </a:lnTo>
                <a:lnTo>
                  <a:pt x="6325037" y="5842035"/>
                </a:lnTo>
                <a:lnTo>
                  <a:pt x="0" y="5842035"/>
                </a:lnTo>
                <a:lnTo>
                  <a:pt x="0" y="0"/>
                </a:lnTo>
                <a:close/>
              </a:path>
            </a:pathLst>
          </a:custGeom>
          <a:blipFill>
            <a:blip r:embed="rId2">
              <a:alphaModFix amt="60000"/>
              <a:extLst>
                <a:ext uri="{96DAC541-7B7A-43D3-8B79-37D633B846F1}">
                  <asvg:svgBlip xmlns:asvg="http://schemas.microsoft.com/office/drawing/2016/SVG/main" r:embed="rId3"/>
                </a:ext>
              </a:extLst>
            </a:blip>
            <a:stretch>
              <a:fillRect/>
            </a:stretch>
          </a:blipFill>
        </p:spPr>
        <p:txBody>
          <a:bodyPr/>
          <a:lstStyle/>
          <a:p>
            <a:endParaRPr lang="en-US"/>
          </a:p>
        </p:txBody>
      </p:sp>
      <p:sp>
        <p:nvSpPr>
          <p:cNvPr id="22" name="TextBox 4">
            <a:extLst>
              <a:ext uri="{FF2B5EF4-FFF2-40B4-BE49-F238E27FC236}">
                <a16:creationId xmlns:a16="http://schemas.microsoft.com/office/drawing/2014/main" id="{492519A1-8704-EB62-2664-DA3FDB7B5D2D}"/>
              </a:ext>
            </a:extLst>
          </p:cNvPr>
          <p:cNvSpPr txBox="1"/>
          <p:nvPr/>
        </p:nvSpPr>
        <p:spPr>
          <a:xfrm>
            <a:off x="656403" y="1109279"/>
            <a:ext cx="4177403" cy="1711231"/>
          </a:xfrm>
          <a:prstGeom prst="rect">
            <a:avLst/>
          </a:prstGeom>
        </p:spPr>
        <p:txBody>
          <a:bodyPr lIns="0" tIns="0" rIns="0" bIns="0" rtlCol="0" anchor="t">
            <a:spAutoFit/>
          </a:bodyPr>
          <a:lstStyle/>
          <a:p>
            <a:pPr algn="l">
              <a:lnSpc>
                <a:spcPts val="6818"/>
              </a:lnSpc>
            </a:pPr>
            <a:r>
              <a:rPr lang="en-US" sz="4800" spc="153">
                <a:solidFill>
                  <a:srgbClr val="042B60"/>
                </a:solidFill>
                <a:latin typeface="Now"/>
                <a:ea typeface="Now"/>
                <a:cs typeface="Now"/>
                <a:sym typeface="Now"/>
              </a:rPr>
              <a:t>COLLEGE ADVISOR</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812399" y="1339588"/>
            <a:ext cx="14663201" cy="7677102"/>
          </a:xfrm>
          <a:prstGeom prst="rect">
            <a:avLst/>
          </a:prstGeom>
        </p:spPr>
        <p:txBody>
          <a:bodyPr lIns="0" tIns="0" rIns="0" bIns="0" rtlCol="0" anchor="t">
            <a:spAutoFit/>
          </a:bodyPr>
          <a:lstStyle/>
          <a:p>
            <a:pPr algn="ctr">
              <a:lnSpc>
                <a:spcPts val="6749"/>
              </a:lnSpc>
            </a:pPr>
            <a:r>
              <a:rPr lang="en-US" sz="4800" spc="151">
                <a:solidFill>
                  <a:srgbClr val="042B60"/>
                </a:solidFill>
                <a:latin typeface="Architects Daughter"/>
                <a:ea typeface="Architects Daughter"/>
                <a:cs typeface="Architects Daughter"/>
                <a:sym typeface="Architects Daughter"/>
              </a:rPr>
              <a:t>You have earned the right to be a </a:t>
            </a:r>
          </a:p>
          <a:p>
            <a:pPr algn="ctr">
              <a:lnSpc>
                <a:spcPts val="6749"/>
              </a:lnSpc>
            </a:pPr>
            <a:r>
              <a:rPr lang="en-US" sz="4800" spc="151">
                <a:solidFill>
                  <a:srgbClr val="042B60"/>
                </a:solidFill>
                <a:latin typeface="Architects Daughter"/>
                <a:ea typeface="Architects Daughter"/>
                <a:cs typeface="Architects Daughter"/>
                <a:sym typeface="Architects Daughter"/>
              </a:rPr>
              <a:t>Cal Poly Pomona student.</a:t>
            </a:r>
          </a:p>
          <a:p>
            <a:pPr algn="ctr">
              <a:lnSpc>
                <a:spcPts val="6749"/>
              </a:lnSpc>
            </a:pPr>
            <a:endParaRPr lang="en-US" sz="4800" spc="151">
              <a:solidFill>
                <a:srgbClr val="042B60"/>
              </a:solidFill>
              <a:latin typeface="Architects Daughter"/>
              <a:ea typeface="Architects Daughter"/>
              <a:cs typeface="Architects Daughter"/>
              <a:sym typeface="Architects Daughter"/>
            </a:endParaRPr>
          </a:p>
          <a:p>
            <a:pPr algn="ctr">
              <a:lnSpc>
                <a:spcPts val="6749"/>
              </a:lnSpc>
            </a:pPr>
            <a:r>
              <a:rPr lang="en-US" sz="4800" spc="151">
                <a:solidFill>
                  <a:srgbClr val="042B60"/>
                </a:solidFill>
                <a:latin typeface="Architects Daughter"/>
                <a:ea typeface="Architects Daughter"/>
                <a:cs typeface="Architects Daughter"/>
                <a:sym typeface="Architects Daughter"/>
              </a:rPr>
              <a:t>You belong here!</a:t>
            </a:r>
          </a:p>
          <a:p>
            <a:pPr algn="ctr">
              <a:lnSpc>
                <a:spcPts val="6749"/>
              </a:lnSpc>
            </a:pPr>
            <a:endParaRPr lang="en-US" sz="4800" spc="151">
              <a:solidFill>
                <a:srgbClr val="042B60"/>
              </a:solidFill>
              <a:latin typeface="Architects Daughter"/>
              <a:ea typeface="Architects Daughter"/>
              <a:cs typeface="Architects Daughter"/>
              <a:sym typeface="Architects Daughter"/>
            </a:endParaRPr>
          </a:p>
          <a:p>
            <a:pPr algn="ctr">
              <a:lnSpc>
                <a:spcPts val="6592"/>
              </a:lnSpc>
            </a:pPr>
            <a:r>
              <a:rPr lang="en-US" sz="4800" spc="151">
                <a:solidFill>
                  <a:srgbClr val="042B60"/>
                </a:solidFill>
                <a:latin typeface="Architects Daughter"/>
                <a:ea typeface="Architects Daughter"/>
                <a:cs typeface="Architects Daughter"/>
                <a:sym typeface="Architects Daughter"/>
              </a:rPr>
              <a:t>You will each encounter unique struggles, but you are not alone. Struggles are normal.</a:t>
            </a:r>
          </a:p>
          <a:p>
            <a:pPr algn="ctr">
              <a:lnSpc>
                <a:spcPts val="6749"/>
              </a:lnSpc>
            </a:pPr>
            <a:endParaRPr lang="en-US" sz="4800" spc="151">
              <a:solidFill>
                <a:srgbClr val="042B60"/>
              </a:solidFill>
              <a:latin typeface="Architects Daughter"/>
              <a:ea typeface="Architects Daughter"/>
              <a:cs typeface="Architects Daughter"/>
              <a:sym typeface="Architects Daughter"/>
            </a:endParaRPr>
          </a:p>
          <a:p>
            <a:pPr algn="ctr">
              <a:lnSpc>
                <a:spcPts val="6749"/>
              </a:lnSpc>
            </a:pPr>
            <a:r>
              <a:rPr lang="en-US" sz="4800" spc="151">
                <a:solidFill>
                  <a:srgbClr val="042B60"/>
                </a:solidFill>
                <a:latin typeface="Architects Daughter"/>
                <a:ea typeface="Architects Daughter"/>
                <a:cs typeface="Architects Daughter"/>
                <a:sym typeface="Architects Daughter"/>
              </a:rPr>
              <a:t>College is </a:t>
            </a:r>
            <a:r>
              <a:rPr lang="en-US" sz="4800" u="sng" spc="151">
                <a:solidFill>
                  <a:srgbClr val="042B60"/>
                </a:solidFill>
                <a:latin typeface="Architects Daughter"/>
                <a:ea typeface="Architects Daughter"/>
                <a:cs typeface="Architects Daughter"/>
                <a:sym typeface="Architects Daughter"/>
              </a:rPr>
              <a:t>not</a:t>
            </a:r>
            <a:r>
              <a:rPr lang="en-US" sz="4800" spc="151">
                <a:solidFill>
                  <a:srgbClr val="042B60"/>
                </a:solidFill>
                <a:latin typeface="Architects Daughter"/>
                <a:ea typeface="Architects Daughter"/>
                <a:cs typeface="Architects Daughter"/>
                <a:sym typeface="Architects Daughter"/>
              </a:rPr>
              <a:t> meant to be journeyed alone.</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4700152" y="1152038"/>
            <a:ext cx="3247095" cy="2999135"/>
          </a:xfrm>
          <a:custGeom>
            <a:avLst/>
            <a:gdLst/>
            <a:ahLst/>
            <a:cxnLst/>
            <a:rect l="l" t="t" r="r" b="b"/>
            <a:pathLst>
              <a:path w="3247095" h="2999135">
                <a:moveTo>
                  <a:pt x="0" y="0"/>
                </a:moveTo>
                <a:lnTo>
                  <a:pt x="3247095" y="0"/>
                </a:lnTo>
                <a:lnTo>
                  <a:pt x="3247095" y="2999135"/>
                </a:lnTo>
                <a:lnTo>
                  <a:pt x="0" y="2999135"/>
                </a:lnTo>
                <a:lnTo>
                  <a:pt x="0" y="0"/>
                </a:lnTo>
                <a:close/>
              </a:path>
            </a:pathLst>
          </a:custGeom>
          <a:blipFill>
            <a:blip r:embed="rId2">
              <a:alphaModFix amt="60000"/>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rot="7200000">
            <a:off x="4504677" y="1233726"/>
            <a:ext cx="3320308" cy="3066757"/>
          </a:xfrm>
          <a:custGeom>
            <a:avLst/>
            <a:gdLst/>
            <a:ahLst/>
            <a:cxnLst/>
            <a:rect l="l" t="t" r="r" b="b"/>
            <a:pathLst>
              <a:path w="3320308" h="3066757">
                <a:moveTo>
                  <a:pt x="0" y="0"/>
                </a:moveTo>
                <a:lnTo>
                  <a:pt x="3320308" y="0"/>
                </a:lnTo>
                <a:lnTo>
                  <a:pt x="3320308" y="3066757"/>
                </a:lnTo>
                <a:lnTo>
                  <a:pt x="0" y="3066757"/>
                </a:lnTo>
                <a:lnTo>
                  <a:pt x="0" y="0"/>
                </a:lnTo>
                <a:close/>
              </a:path>
            </a:pathLst>
          </a:custGeom>
          <a:blipFill>
            <a:blip r:embed="rId4">
              <a:alphaModFix amt="60000"/>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 name="Freeform 4"/>
          <p:cNvSpPr/>
          <p:nvPr/>
        </p:nvSpPr>
        <p:spPr>
          <a:xfrm rot="7200000">
            <a:off x="-1501751" y="3719842"/>
            <a:ext cx="6325037" cy="5842034"/>
          </a:xfrm>
          <a:custGeom>
            <a:avLst/>
            <a:gdLst/>
            <a:ahLst/>
            <a:cxnLst/>
            <a:rect l="l" t="t" r="r" b="b"/>
            <a:pathLst>
              <a:path w="6325037" h="5842034">
                <a:moveTo>
                  <a:pt x="0" y="0"/>
                </a:moveTo>
                <a:lnTo>
                  <a:pt x="6325038" y="0"/>
                </a:lnTo>
                <a:lnTo>
                  <a:pt x="6325038" y="5842034"/>
                </a:lnTo>
                <a:lnTo>
                  <a:pt x="0" y="5842034"/>
                </a:lnTo>
                <a:lnTo>
                  <a:pt x="0" y="0"/>
                </a:lnTo>
                <a:close/>
              </a:path>
            </a:pathLst>
          </a:custGeom>
          <a:blipFill>
            <a:blip r:embed="rId4">
              <a:alphaModFix amt="60000"/>
              <a:extLst>
                <a:ext uri="{96DAC541-7B7A-43D3-8B79-37D633B846F1}">
                  <asvg:svgBlip xmlns:asvg="http://schemas.microsoft.com/office/drawing/2016/SVG/main" r:embed="rId5"/>
                </a:ext>
              </a:extLst>
            </a:blip>
            <a:stretch>
              <a:fillRect/>
            </a:stretch>
          </a:blipFill>
        </p:spPr>
        <p:txBody>
          <a:bodyPr/>
          <a:lstStyle/>
          <a:p>
            <a:endParaRPr lang="en-US"/>
          </a:p>
        </p:txBody>
      </p:sp>
      <p:sp>
        <p:nvSpPr>
          <p:cNvPr id="5" name="Freeform 5"/>
          <p:cNvSpPr/>
          <p:nvPr/>
        </p:nvSpPr>
        <p:spPr>
          <a:xfrm>
            <a:off x="-575346" y="3153334"/>
            <a:ext cx="6185571" cy="5713218"/>
          </a:xfrm>
          <a:custGeom>
            <a:avLst/>
            <a:gdLst/>
            <a:ahLst/>
            <a:cxnLst/>
            <a:rect l="l" t="t" r="r" b="b"/>
            <a:pathLst>
              <a:path w="6185571" h="5713218">
                <a:moveTo>
                  <a:pt x="0" y="0"/>
                </a:moveTo>
                <a:lnTo>
                  <a:pt x="6185571" y="0"/>
                </a:lnTo>
                <a:lnTo>
                  <a:pt x="6185571" y="5713218"/>
                </a:lnTo>
                <a:lnTo>
                  <a:pt x="0" y="5713218"/>
                </a:lnTo>
                <a:lnTo>
                  <a:pt x="0" y="0"/>
                </a:lnTo>
                <a:close/>
              </a:path>
            </a:pathLst>
          </a:custGeom>
          <a:blipFill>
            <a:blip r:embed="rId2">
              <a:alphaModFix amt="60000"/>
              <a:extLst>
                <a:ext uri="{96DAC541-7B7A-43D3-8B79-37D633B846F1}">
                  <asvg:svgBlip xmlns:asvg="http://schemas.microsoft.com/office/drawing/2016/SVG/main" r:embed="rId3"/>
                </a:ext>
              </a:extLst>
            </a:blip>
            <a:stretch>
              <a:fillRect/>
            </a:stretch>
          </a:blipFill>
        </p:spPr>
        <p:txBody>
          <a:bodyPr/>
          <a:lstStyle/>
          <a:p>
            <a:endParaRPr lang="en-US"/>
          </a:p>
        </p:txBody>
      </p:sp>
      <p:sp>
        <p:nvSpPr>
          <p:cNvPr id="6" name="Freeform 6"/>
          <p:cNvSpPr/>
          <p:nvPr/>
        </p:nvSpPr>
        <p:spPr>
          <a:xfrm>
            <a:off x="2990406" y="1258343"/>
            <a:ext cx="1184466" cy="1094015"/>
          </a:xfrm>
          <a:custGeom>
            <a:avLst/>
            <a:gdLst/>
            <a:ahLst/>
            <a:cxnLst/>
            <a:rect l="l" t="t" r="r" b="b"/>
            <a:pathLst>
              <a:path w="1184466" h="1094015">
                <a:moveTo>
                  <a:pt x="0" y="0"/>
                </a:moveTo>
                <a:lnTo>
                  <a:pt x="1184466" y="0"/>
                </a:lnTo>
                <a:lnTo>
                  <a:pt x="1184466" y="1094015"/>
                </a:lnTo>
                <a:lnTo>
                  <a:pt x="0" y="1094015"/>
                </a:lnTo>
                <a:lnTo>
                  <a:pt x="0" y="0"/>
                </a:lnTo>
                <a:close/>
              </a:path>
            </a:pathLst>
          </a:custGeom>
          <a:blipFill>
            <a:blip r:embed="rId2">
              <a:alphaModFix amt="60000"/>
              <a:extLst>
                <a:ext uri="{96DAC541-7B7A-43D3-8B79-37D633B846F1}">
                  <asvg:svgBlip xmlns:asvg="http://schemas.microsoft.com/office/drawing/2016/SVG/main" r:embed="rId3"/>
                </a:ext>
              </a:extLst>
            </a:blip>
            <a:stretch>
              <a:fillRect/>
            </a:stretch>
          </a:blipFill>
        </p:spPr>
        <p:txBody>
          <a:bodyPr/>
          <a:lstStyle/>
          <a:p>
            <a:endParaRPr lang="en-US"/>
          </a:p>
        </p:txBody>
      </p:sp>
      <p:sp>
        <p:nvSpPr>
          <p:cNvPr id="7" name="Freeform 7"/>
          <p:cNvSpPr/>
          <p:nvPr/>
        </p:nvSpPr>
        <p:spPr>
          <a:xfrm rot="7200000">
            <a:off x="2919102" y="1288141"/>
            <a:ext cx="1211172" cy="1118682"/>
          </a:xfrm>
          <a:custGeom>
            <a:avLst/>
            <a:gdLst/>
            <a:ahLst/>
            <a:cxnLst/>
            <a:rect l="l" t="t" r="r" b="b"/>
            <a:pathLst>
              <a:path w="1211172" h="1118682">
                <a:moveTo>
                  <a:pt x="0" y="0"/>
                </a:moveTo>
                <a:lnTo>
                  <a:pt x="1211172" y="0"/>
                </a:lnTo>
                <a:lnTo>
                  <a:pt x="1211172" y="1118682"/>
                </a:lnTo>
                <a:lnTo>
                  <a:pt x="0" y="1118682"/>
                </a:lnTo>
                <a:lnTo>
                  <a:pt x="0" y="0"/>
                </a:lnTo>
                <a:close/>
              </a:path>
            </a:pathLst>
          </a:custGeom>
          <a:blipFill>
            <a:blip r:embed="rId4">
              <a:alphaModFix amt="60000"/>
              <a:extLst>
                <a:ext uri="{96DAC541-7B7A-43D3-8B79-37D633B846F1}">
                  <asvg:svgBlip xmlns:asvg="http://schemas.microsoft.com/office/drawing/2016/SVG/main" r:embed="rId5"/>
                </a:ext>
              </a:extLst>
            </a:blip>
            <a:stretch>
              <a:fillRect/>
            </a:stretch>
          </a:blipFill>
        </p:spPr>
        <p:txBody>
          <a:bodyPr/>
          <a:lstStyle/>
          <a:p>
            <a:endParaRPr lang="en-US"/>
          </a:p>
        </p:txBody>
      </p:sp>
      <p:sp>
        <p:nvSpPr>
          <p:cNvPr id="8" name="TextBox 8"/>
          <p:cNvSpPr txBox="1"/>
          <p:nvPr/>
        </p:nvSpPr>
        <p:spPr>
          <a:xfrm>
            <a:off x="8460715" y="1761757"/>
            <a:ext cx="8798585" cy="5053372"/>
          </a:xfrm>
          <a:prstGeom prst="rect">
            <a:avLst/>
          </a:prstGeom>
        </p:spPr>
        <p:txBody>
          <a:bodyPr lIns="0" tIns="0" rIns="0" bIns="0" rtlCol="0" anchor="t">
            <a:spAutoFit/>
          </a:bodyPr>
          <a:lstStyle/>
          <a:p>
            <a:pPr algn="l">
              <a:lnSpc>
                <a:spcPts val="13396"/>
              </a:lnSpc>
            </a:pPr>
            <a:r>
              <a:rPr lang="en-US" sz="10385" spc="301">
                <a:solidFill>
                  <a:srgbClr val="042B60"/>
                </a:solidFill>
                <a:latin typeface="Architects Daughter"/>
                <a:ea typeface="Architects Daughter"/>
                <a:cs typeface="Architects Daughter"/>
                <a:sym typeface="Architects Daughter"/>
              </a:rPr>
              <a:t>University &amp; Department Policies</a:t>
            </a:r>
          </a:p>
        </p:txBody>
      </p:sp>
      <p:sp>
        <p:nvSpPr>
          <p:cNvPr id="9" name="TextBox 9"/>
          <p:cNvSpPr txBox="1"/>
          <p:nvPr/>
        </p:nvSpPr>
        <p:spPr>
          <a:xfrm>
            <a:off x="8460715" y="7202056"/>
            <a:ext cx="9223930" cy="729306"/>
          </a:xfrm>
          <a:prstGeom prst="rect">
            <a:avLst/>
          </a:prstGeom>
        </p:spPr>
        <p:txBody>
          <a:bodyPr lIns="0" tIns="0" rIns="0" bIns="0" rtlCol="0" anchor="t">
            <a:spAutoFit/>
          </a:bodyPr>
          <a:lstStyle/>
          <a:p>
            <a:pPr algn="l">
              <a:lnSpc>
                <a:spcPts val="5839"/>
              </a:lnSpc>
            </a:pPr>
            <a:r>
              <a:rPr lang="en-US" sz="4527" spc="131">
                <a:solidFill>
                  <a:srgbClr val="042B60"/>
                </a:solidFill>
                <a:latin typeface="Now"/>
                <a:ea typeface="Now"/>
                <a:cs typeface="Now"/>
                <a:sym typeface="Now"/>
              </a:rPr>
              <a:t>Rules you should know about</a:t>
            </a:r>
          </a:p>
        </p:txBody>
      </p:sp>
    </p:spTree>
  </p:cSld>
  <p:clrMapOvr>
    <a:masterClrMapping/>
  </p:clrMapOvr>
  <p:transition spd="slow">
    <p:push dir="u"/>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661920" y="-389381"/>
            <a:ext cx="6185571" cy="5713218"/>
          </a:xfrm>
          <a:custGeom>
            <a:avLst/>
            <a:gdLst/>
            <a:ahLst/>
            <a:cxnLst/>
            <a:rect l="l" t="t" r="r" b="b"/>
            <a:pathLst>
              <a:path w="6185571" h="5713218">
                <a:moveTo>
                  <a:pt x="0" y="0"/>
                </a:moveTo>
                <a:lnTo>
                  <a:pt x="6185571" y="0"/>
                </a:lnTo>
                <a:lnTo>
                  <a:pt x="6185571" y="5713218"/>
                </a:lnTo>
                <a:lnTo>
                  <a:pt x="0" y="5713218"/>
                </a:lnTo>
                <a:lnTo>
                  <a:pt x="0" y="0"/>
                </a:lnTo>
                <a:close/>
              </a:path>
            </a:pathLst>
          </a:custGeom>
          <a:blipFill>
            <a:blip r:embed="rId2">
              <a:alphaModFix amt="60000"/>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rot="7200000">
            <a:off x="-526881" y="67873"/>
            <a:ext cx="6325037" cy="5842034"/>
          </a:xfrm>
          <a:custGeom>
            <a:avLst/>
            <a:gdLst/>
            <a:ahLst/>
            <a:cxnLst/>
            <a:rect l="l" t="t" r="r" b="b"/>
            <a:pathLst>
              <a:path w="6325037" h="5842034">
                <a:moveTo>
                  <a:pt x="0" y="0"/>
                </a:moveTo>
                <a:lnTo>
                  <a:pt x="6325037" y="0"/>
                </a:lnTo>
                <a:lnTo>
                  <a:pt x="6325037" y="5842034"/>
                </a:lnTo>
                <a:lnTo>
                  <a:pt x="0" y="5842034"/>
                </a:lnTo>
                <a:lnTo>
                  <a:pt x="0" y="0"/>
                </a:lnTo>
                <a:close/>
              </a:path>
            </a:pathLst>
          </a:custGeom>
          <a:blipFill>
            <a:blip r:embed="rId4">
              <a:alphaModFix amt="60000"/>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 name="TextBox 4"/>
          <p:cNvSpPr txBox="1"/>
          <p:nvPr/>
        </p:nvSpPr>
        <p:spPr>
          <a:xfrm>
            <a:off x="7697038" y="2163681"/>
            <a:ext cx="9259834" cy="6882782"/>
          </a:xfrm>
          <a:prstGeom prst="rect">
            <a:avLst/>
          </a:prstGeom>
        </p:spPr>
        <p:txBody>
          <a:bodyPr lIns="0" tIns="0" rIns="0" bIns="0" rtlCol="0" anchor="t">
            <a:spAutoFit/>
          </a:bodyPr>
          <a:lstStyle/>
          <a:p>
            <a:pPr algn="l">
              <a:lnSpc>
                <a:spcPts val="4479"/>
              </a:lnSpc>
            </a:pPr>
            <a:r>
              <a:rPr lang="en-US" sz="2698" spc="126" dirty="0">
                <a:solidFill>
                  <a:srgbClr val="042B60"/>
                </a:solidFill>
                <a:latin typeface="Now"/>
                <a:ea typeface="Now"/>
                <a:cs typeface="Now"/>
                <a:sym typeface="Now"/>
              </a:rPr>
              <a:t>Do your Research.</a:t>
            </a:r>
          </a:p>
          <a:p>
            <a:pPr algn="l">
              <a:lnSpc>
                <a:spcPts val="4479"/>
              </a:lnSpc>
            </a:pPr>
            <a:endParaRPr lang="en-US" sz="2698" spc="126" dirty="0">
              <a:solidFill>
                <a:srgbClr val="042B60"/>
              </a:solidFill>
              <a:latin typeface="Now"/>
              <a:ea typeface="Now"/>
              <a:cs typeface="Now"/>
              <a:sym typeface="Now"/>
            </a:endParaRPr>
          </a:p>
          <a:p>
            <a:pPr algn="l">
              <a:lnSpc>
                <a:spcPts val="4479"/>
              </a:lnSpc>
            </a:pPr>
            <a:endParaRPr lang="en-US" sz="2698" spc="126" dirty="0">
              <a:solidFill>
                <a:srgbClr val="042B60"/>
              </a:solidFill>
              <a:latin typeface="Now"/>
              <a:ea typeface="Now"/>
              <a:cs typeface="Now"/>
              <a:sym typeface="Now"/>
            </a:endParaRPr>
          </a:p>
          <a:p>
            <a:pPr algn="l">
              <a:lnSpc>
                <a:spcPts val="4479"/>
              </a:lnSpc>
            </a:pPr>
            <a:r>
              <a:rPr lang="en-US" sz="2698" spc="126" dirty="0">
                <a:solidFill>
                  <a:srgbClr val="042B60"/>
                </a:solidFill>
                <a:latin typeface="Now"/>
                <a:ea typeface="Now"/>
                <a:cs typeface="Now"/>
                <a:sym typeface="Now"/>
              </a:rPr>
              <a:t>Find the requirements to switch into that major.</a:t>
            </a:r>
          </a:p>
          <a:p>
            <a:pPr algn="l">
              <a:lnSpc>
                <a:spcPts val="4479"/>
              </a:lnSpc>
            </a:pPr>
            <a:endParaRPr lang="en-US" sz="2698" spc="126" dirty="0">
              <a:solidFill>
                <a:srgbClr val="042B60"/>
              </a:solidFill>
              <a:latin typeface="Now"/>
              <a:ea typeface="Now"/>
              <a:cs typeface="Now"/>
              <a:sym typeface="Now"/>
            </a:endParaRPr>
          </a:p>
          <a:p>
            <a:pPr algn="l">
              <a:lnSpc>
                <a:spcPts val="4479"/>
              </a:lnSpc>
            </a:pPr>
            <a:endParaRPr lang="en-US" sz="2698" spc="126" dirty="0">
              <a:solidFill>
                <a:srgbClr val="042B60"/>
              </a:solidFill>
              <a:latin typeface="Now"/>
              <a:ea typeface="Now"/>
              <a:cs typeface="Now"/>
              <a:sym typeface="Now"/>
            </a:endParaRPr>
          </a:p>
          <a:p>
            <a:pPr algn="l">
              <a:lnSpc>
                <a:spcPts val="4479"/>
              </a:lnSpc>
            </a:pPr>
            <a:r>
              <a:rPr lang="en-US" sz="2698" spc="126" dirty="0">
                <a:solidFill>
                  <a:srgbClr val="042B60"/>
                </a:solidFill>
                <a:latin typeface="Now"/>
                <a:ea typeface="Now"/>
                <a:cs typeface="Now"/>
                <a:sym typeface="Now"/>
              </a:rPr>
              <a:t>Visit the advisors for the new major during their drop-in hours.</a:t>
            </a:r>
          </a:p>
          <a:p>
            <a:pPr algn="l">
              <a:lnSpc>
                <a:spcPts val="4479"/>
              </a:lnSpc>
            </a:pPr>
            <a:endParaRPr lang="en-US" sz="2698" spc="126" dirty="0">
              <a:solidFill>
                <a:srgbClr val="042B60"/>
              </a:solidFill>
              <a:latin typeface="Now"/>
              <a:ea typeface="Now"/>
              <a:cs typeface="Now"/>
              <a:sym typeface="Now"/>
            </a:endParaRPr>
          </a:p>
          <a:p>
            <a:pPr algn="l">
              <a:lnSpc>
                <a:spcPts val="4479"/>
              </a:lnSpc>
            </a:pPr>
            <a:endParaRPr lang="en-US" sz="2698" spc="126" dirty="0">
              <a:solidFill>
                <a:srgbClr val="042B60"/>
              </a:solidFill>
              <a:latin typeface="Now"/>
              <a:ea typeface="Now"/>
              <a:cs typeface="Now"/>
              <a:sym typeface="Now"/>
            </a:endParaRPr>
          </a:p>
          <a:p>
            <a:pPr algn="l">
              <a:lnSpc>
                <a:spcPts val="4479"/>
              </a:lnSpc>
            </a:pPr>
            <a:r>
              <a:rPr lang="en-US" sz="2698" spc="126" dirty="0">
                <a:solidFill>
                  <a:srgbClr val="042B60"/>
                </a:solidFill>
                <a:latin typeface="Now"/>
                <a:ea typeface="Now"/>
                <a:cs typeface="Now"/>
                <a:sym typeface="Now"/>
              </a:rPr>
              <a:t>Submit a change of major or option request in Spring 2025</a:t>
            </a:r>
          </a:p>
        </p:txBody>
      </p:sp>
      <p:sp>
        <p:nvSpPr>
          <p:cNvPr id="5" name="Freeform 5"/>
          <p:cNvSpPr/>
          <p:nvPr/>
        </p:nvSpPr>
        <p:spPr>
          <a:xfrm>
            <a:off x="7824795" y="2826279"/>
            <a:ext cx="3494951" cy="875335"/>
          </a:xfrm>
          <a:custGeom>
            <a:avLst/>
            <a:gdLst/>
            <a:ahLst/>
            <a:cxnLst/>
            <a:rect l="l" t="t" r="r" b="b"/>
            <a:pathLst>
              <a:path w="3494951" h="875335">
                <a:moveTo>
                  <a:pt x="0" y="0"/>
                </a:moveTo>
                <a:lnTo>
                  <a:pt x="3494950" y="0"/>
                </a:lnTo>
                <a:lnTo>
                  <a:pt x="3494950" y="875336"/>
                </a:lnTo>
                <a:lnTo>
                  <a:pt x="0" y="875336"/>
                </a:lnTo>
                <a:lnTo>
                  <a:pt x="0" y="0"/>
                </a:lnTo>
                <a:close/>
              </a:path>
            </a:pathLst>
          </a:custGeom>
          <a:blipFill>
            <a:blip r:embed="rId6"/>
            <a:stretch>
              <a:fillRect t="-8393" b="-8393"/>
            </a:stretch>
          </a:blipFill>
        </p:spPr>
        <p:txBody>
          <a:bodyPr/>
          <a:lstStyle/>
          <a:p>
            <a:endParaRPr lang="en-US"/>
          </a:p>
        </p:txBody>
      </p:sp>
      <p:sp>
        <p:nvSpPr>
          <p:cNvPr id="7" name="TextBox 7"/>
          <p:cNvSpPr txBox="1"/>
          <p:nvPr/>
        </p:nvSpPr>
        <p:spPr>
          <a:xfrm>
            <a:off x="5847908" y="1139835"/>
            <a:ext cx="10881653" cy="801243"/>
          </a:xfrm>
          <a:prstGeom prst="rect">
            <a:avLst/>
          </a:prstGeom>
        </p:spPr>
        <p:txBody>
          <a:bodyPr lIns="0" tIns="0" rIns="0" bIns="0" rtlCol="0" anchor="t">
            <a:spAutoFit/>
          </a:bodyPr>
          <a:lstStyle/>
          <a:p>
            <a:pPr algn="l">
              <a:lnSpc>
                <a:spcPts val="6320"/>
              </a:lnSpc>
              <a:spcBef>
                <a:spcPct val="0"/>
              </a:spcBef>
            </a:pPr>
            <a:r>
              <a:rPr lang="en-US" sz="4899" b="1" spc="142">
                <a:solidFill>
                  <a:srgbClr val="042B60"/>
                </a:solidFill>
                <a:latin typeface="Now Bold"/>
                <a:ea typeface="Now Bold"/>
                <a:cs typeface="Now Bold"/>
                <a:sym typeface="Now Bold"/>
              </a:rPr>
              <a:t>Steps to Changing Your Major</a:t>
            </a:r>
          </a:p>
        </p:txBody>
      </p:sp>
      <p:sp>
        <p:nvSpPr>
          <p:cNvPr id="8" name="TextBox 8"/>
          <p:cNvSpPr txBox="1"/>
          <p:nvPr/>
        </p:nvSpPr>
        <p:spPr>
          <a:xfrm>
            <a:off x="6801477" y="2163681"/>
            <a:ext cx="895561" cy="6157341"/>
          </a:xfrm>
          <a:prstGeom prst="rect">
            <a:avLst/>
          </a:prstGeom>
        </p:spPr>
        <p:txBody>
          <a:bodyPr lIns="0" tIns="0" rIns="0" bIns="0" rtlCol="0" anchor="t">
            <a:spAutoFit/>
          </a:bodyPr>
          <a:lstStyle/>
          <a:p>
            <a:pPr algn="l">
              <a:lnSpc>
                <a:spcPts val="4482"/>
              </a:lnSpc>
            </a:pPr>
            <a:r>
              <a:rPr lang="en-US" sz="2700" b="1" spc="126">
                <a:solidFill>
                  <a:srgbClr val="042B60"/>
                </a:solidFill>
                <a:latin typeface="Now Bold"/>
                <a:ea typeface="Now Bold"/>
                <a:cs typeface="Now Bold"/>
                <a:sym typeface="Now Bold"/>
              </a:rPr>
              <a:t>1. </a:t>
            </a:r>
          </a:p>
          <a:p>
            <a:pPr algn="l">
              <a:lnSpc>
                <a:spcPts val="4482"/>
              </a:lnSpc>
            </a:pPr>
            <a:endParaRPr lang="en-US" sz="2700" b="1" spc="126">
              <a:solidFill>
                <a:srgbClr val="042B60"/>
              </a:solidFill>
              <a:latin typeface="Now Bold"/>
              <a:ea typeface="Now Bold"/>
              <a:cs typeface="Now Bold"/>
              <a:sym typeface="Now Bold"/>
            </a:endParaRPr>
          </a:p>
          <a:p>
            <a:pPr algn="l">
              <a:lnSpc>
                <a:spcPts val="4482"/>
              </a:lnSpc>
            </a:pPr>
            <a:endParaRPr lang="en-US" sz="2700" b="1" spc="126">
              <a:solidFill>
                <a:srgbClr val="042B60"/>
              </a:solidFill>
              <a:latin typeface="Now Bold"/>
              <a:ea typeface="Now Bold"/>
              <a:cs typeface="Now Bold"/>
              <a:sym typeface="Now Bold"/>
            </a:endParaRPr>
          </a:p>
          <a:p>
            <a:pPr algn="l">
              <a:lnSpc>
                <a:spcPts val="4482"/>
              </a:lnSpc>
            </a:pPr>
            <a:r>
              <a:rPr lang="en-US" sz="2700" b="1" spc="126">
                <a:solidFill>
                  <a:srgbClr val="042B60"/>
                </a:solidFill>
                <a:latin typeface="Now Bold"/>
                <a:ea typeface="Now Bold"/>
                <a:cs typeface="Now Bold"/>
                <a:sym typeface="Now Bold"/>
              </a:rPr>
              <a:t>2.</a:t>
            </a:r>
          </a:p>
          <a:p>
            <a:pPr algn="l">
              <a:lnSpc>
                <a:spcPts val="4482"/>
              </a:lnSpc>
            </a:pPr>
            <a:endParaRPr lang="en-US" sz="2700" b="1" spc="126">
              <a:solidFill>
                <a:srgbClr val="042B60"/>
              </a:solidFill>
              <a:latin typeface="Now Bold"/>
              <a:ea typeface="Now Bold"/>
              <a:cs typeface="Now Bold"/>
              <a:sym typeface="Now Bold"/>
            </a:endParaRPr>
          </a:p>
          <a:p>
            <a:pPr algn="l">
              <a:lnSpc>
                <a:spcPts val="4482"/>
              </a:lnSpc>
            </a:pPr>
            <a:endParaRPr lang="en-US" sz="2700" b="1" spc="126">
              <a:solidFill>
                <a:srgbClr val="042B60"/>
              </a:solidFill>
              <a:latin typeface="Now Bold"/>
              <a:ea typeface="Now Bold"/>
              <a:cs typeface="Now Bold"/>
              <a:sym typeface="Now Bold"/>
            </a:endParaRPr>
          </a:p>
          <a:p>
            <a:pPr algn="l">
              <a:lnSpc>
                <a:spcPts val="4482"/>
              </a:lnSpc>
            </a:pPr>
            <a:r>
              <a:rPr lang="en-US" sz="2700" b="1" spc="126">
                <a:solidFill>
                  <a:srgbClr val="042B60"/>
                </a:solidFill>
                <a:latin typeface="Now Bold"/>
                <a:ea typeface="Now Bold"/>
                <a:cs typeface="Now Bold"/>
                <a:sym typeface="Now Bold"/>
              </a:rPr>
              <a:t>3. </a:t>
            </a:r>
          </a:p>
          <a:p>
            <a:pPr algn="l">
              <a:lnSpc>
                <a:spcPts val="4482"/>
              </a:lnSpc>
            </a:pPr>
            <a:endParaRPr lang="en-US" sz="2700" b="1" spc="126">
              <a:solidFill>
                <a:srgbClr val="042B60"/>
              </a:solidFill>
              <a:latin typeface="Now Bold"/>
              <a:ea typeface="Now Bold"/>
              <a:cs typeface="Now Bold"/>
              <a:sym typeface="Now Bold"/>
            </a:endParaRPr>
          </a:p>
          <a:p>
            <a:pPr algn="l">
              <a:lnSpc>
                <a:spcPts val="4482"/>
              </a:lnSpc>
            </a:pPr>
            <a:endParaRPr lang="en-US" sz="2700" b="1" spc="126">
              <a:solidFill>
                <a:srgbClr val="042B60"/>
              </a:solidFill>
              <a:latin typeface="Now Bold"/>
              <a:ea typeface="Now Bold"/>
              <a:cs typeface="Now Bold"/>
              <a:sym typeface="Now Bold"/>
            </a:endParaRPr>
          </a:p>
          <a:p>
            <a:pPr algn="l">
              <a:lnSpc>
                <a:spcPts val="4482"/>
              </a:lnSpc>
            </a:pPr>
            <a:endParaRPr lang="en-US" sz="2700" b="1" spc="126">
              <a:solidFill>
                <a:srgbClr val="042B60"/>
              </a:solidFill>
              <a:latin typeface="Now Bold"/>
              <a:ea typeface="Now Bold"/>
              <a:cs typeface="Now Bold"/>
              <a:sym typeface="Now Bold"/>
            </a:endParaRPr>
          </a:p>
          <a:p>
            <a:pPr algn="l">
              <a:lnSpc>
                <a:spcPts val="4482"/>
              </a:lnSpc>
            </a:pPr>
            <a:r>
              <a:rPr lang="en-US" sz="2700" b="1" spc="126">
                <a:solidFill>
                  <a:srgbClr val="042B60"/>
                </a:solidFill>
                <a:latin typeface="Now Bold"/>
                <a:ea typeface="Now Bold"/>
                <a:cs typeface="Now Bold"/>
                <a:sym typeface="Now Bold"/>
              </a:rPr>
              <a:t>4. </a:t>
            </a:r>
          </a:p>
        </p:txBody>
      </p:sp>
      <p:sp>
        <p:nvSpPr>
          <p:cNvPr id="9" name="Freeform 9"/>
          <p:cNvSpPr/>
          <p:nvPr/>
        </p:nvSpPr>
        <p:spPr>
          <a:xfrm>
            <a:off x="12113937" y="2826279"/>
            <a:ext cx="3494951" cy="875335"/>
          </a:xfrm>
          <a:custGeom>
            <a:avLst/>
            <a:gdLst/>
            <a:ahLst/>
            <a:cxnLst/>
            <a:rect l="l" t="t" r="r" b="b"/>
            <a:pathLst>
              <a:path w="3494951" h="875335">
                <a:moveTo>
                  <a:pt x="0" y="0"/>
                </a:moveTo>
                <a:lnTo>
                  <a:pt x="3494950" y="0"/>
                </a:lnTo>
                <a:lnTo>
                  <a:pt x="3494950" y="875336"/>
                </a:lnTo>
                <a:lnTo>
                  <a:pt x="0" y="875336"/>
                </a:lnTo>
                <a:lnTo>
                  <a:pt x="0" y="0"/>
                </a:lnTo>
                <a:close/>
              </a:path>
            </a:pathLst>
          </a:custGeom>
          <a:blipFill>
            <a:blip r:embed="rId6"/>
            <a:stretch>
              <a:fillRect t="-8393" b="-8393"/>
            </a:stretch>
          </a:blipFill>
        </p:spPr>
        <p:txBody>
          <a:bodyPr/>
          <a:lstStyle/>
          <a:p>
            <a:endParaRPr lang="en-US"/>
          </a:p>
        </p:txBody>
      </p:sp>
      <p:sp>
        <p:nvSpPr>
          <p:cNvPr id="10" name="TextBox 10"/>
          <p:cNvSpPr txBox="1"/>
          <p:nvPr/>
        </p:nvSpPr>
        <p:spPr>
          <a:xfrm>
            <a:off x="12255893" y="3013839"/>
            <a:ext cx="3211037" cy="393056"/>
          </a:xfrm>
          <a:prstGeom prst="rect">
            <a:avLst/>
          </a:prstGeom>
        </p:spPr>
        <p:txBody>
          <a:bodyPr lIns="0" tIns="0" rIns="0" bIns="0" rtlCol="0" anchor="t">
            <a:spAutoFit/>
          </a:bodyPr>
          <a:lstStyle/>
          <a:p>
            <a:pPr algn="ctr">
              <a:lnSpc>
                <a:spcPts val="3320"/>
              </a:lnSpc>
            </a:pPr>
            <a:r>
              <a:rPr lang="en-US" sz="2000" u="sng" spc="94">
                <a:solidFill>
                  <a:srgbClr val="042B60"/>
                </a:solidFill>
                <a:latin typeface="Now"/>
                <a:ea typeface="Now"/>
                <a:cs typeface="Now"/>
                <a:sym typeface="Now"/>
                <a:hlinkClick r:id="rId7" tooltip="https://catalog.cpp.edu/content.php?catoid=65&amp;navoid=5519"/>
              </a:rPr>
              <a:t>University Catalog </a:t>
            </a:r>
            <a:endParaRPr lang="en-US" sz="2000" u="sng" spc="94">
              <a:solidFill>
                <a:srgbClr val="042B60"/>
              </a:solidFill>
              <a:latin typeface="Now"/>
              <a:ea typeface="Now"/>
              <a:cs typeface="Now"/>
              <a:sym typeface="Now"/>
              <a:hlinkClick r:id="rId8" tooltip="https://catalog.cpp.edu/content.php?catoid=65&amp;navoid=5519"/>
            </a:endParaRPr>
          </a:p>
        </p:txBody>
      </p:sp>
      <p:sp>
        <p:nvSpPr>
          <p:cNvPr id="11" name="TextBox 11"/>
          <p:cNvSpPr txBox="1"/>
          <p:nvPr/>
        </p:nvSpPr>
        <p:spPr>
          <a:xfrm>
            <a:off x="7966751" y="3013839"/>
            <a:ext cx="3211037" cy="387985"/>
          </a:xfrm>
          <a:prstGeom prst="rect">
            <a:avLst/>
          </a:prstGeom>
        </p:spPr>
        <p:txBody>
          <a:bodyPr lIns="0" tIns="0" rIns="0" bIns="0" rtlCol="0" anchor="t">
            <a:spAutoFit/>
          </a:bodyPr>
          <a:lstStyle/>
          <a:p>
            <a:pPr algn="ctr">
              <a:lnSpc>
                <a:spcPts val="3320"/>
              </a:lnSpc>
            </a:pPr>
            <a:r>
              <a:rPr lang="en-US" sz="2000" u="sng" spc="94">
                <a:solidFill>
                  <a:srgbClr val="042B60"/>
                </a:solidFill>
                <a:latin typeface="Now"/>
                <a:ea typeface="Now"/>
                <a:cs typeface="Now"/>
                <a:sym typeface="Now"/>
                <a:hlinkClick r:id="rId9" tooltip="https://www.cpp.edu/career/index.shtml"/>
              </a:rPr>
              <a:t>Career Center</a:t>
            </a:r>
          </a:p>
        </p:txBody>
      </p:sp>
      <p:sp>
        <p:nvSpPr>
          <p:cNvPr id="12" name="Freeform 12"/>
          <p:cNvSpPr/>
          <p:nvPr/>
        </p:nvSpPr>
        <p:spPr>
          <a:xfrm>
            <a:off x="7824795" y="4587440"/>
            <a:ext cx="3494951" cy="875335"/>
          </a:xfrm>
          <a:custGeom>
            <a:avLst/>
            <a:gdLst/>
            <a:ahLst/>
            <a:cxnLst/>
            <a:rect l="l" t="t" r="r" b="b"/>
            <a:pathLst>
              <a:path w="3494951" h="875335">
                <a:moveTo>
                  <a:pt x="0" y="0"/>
                </a:moveTo>
                <a:lnTo>
                  <a:pt x="3494950" y="0"/>
                </a:lnTo>
                <a:lnTo>
                  <a:pt x="3494950" y="875335"/>
                </a:lnTo>
                <a:lnTo>
                  <a:pt x="0" y="875335"/>
                </a:lnTo>
                <a:lnTo>
                  <a:pt x="0" y="0"/>
                </a:lnTo>
                <a:close/>
              </a:path>
            </a:pathLst>
          </a:custGeom>
          <a:blipFill>
            <a:blip r:embed="rId6"/>
            <a:stretch>
              <a:fillRect t="-8393" b="-8393"/>
            </a:stretch>
          </a:blipFill>
        </p:spPr>
        <p:txBody>
          <a:bodyPr/>
          <a:lstStyle/>
          <a:p>
            <a:endParaRPr lang="en-US"/>
          </a:p>
        </p:txBody>
      </p:sp>
      <p:sp>
        <p:nvSpPr>
          <p:cNvPr id="13" name="TextBox 13"/>
          <p:cNvSpPr txBox="1"/>
          <p:nvPr/>
        </p:nvSpPr>
        <p:spPr>
          <a:xfrm>
            <a:off x="7966751" y="4777940"/>
            <a:ext cx="3211037" cy="387985"/>
          </a:xfrm>
          <a:prstGeom prst="rect">
            <a:avLst/>
          </a:prstGeom>
        </p:spPr>
        <p:txBody>
          <a:bodyPr lIns="0" tIns="0" rIns="0" bIns="0" rtlCol="0" anchor="t">
            <a:spAutoFit/>
          </a:bodyPr>
          <a:lstStyle/>
          <a:p>
            <a:pPr algn="ctr">
              <a:lnSpc>
                <a:spcPts val="3320"/>
              </a:lnSpc>
            </a:pPr>
            <a:r>
              <a:rPr lang="en-US" sz="2000" u="sng" spc="94">
                <a:solidFill>
                  <a:srgbClr val="042B60"/>
                </a:solidFill>
                <a:latin typeface="Now"/>
                <a:ea typeface="Now"/>
                <a:cs typeface="Now"/>
                <a:sym typeface="Now"/>
                <a:hlinkClick r:id="rId10" tooltip="https://www.cpp.edu/studentsuccess/guides/changeofmajor/requirements.shtml"/>
              </a:rPr>
              <a:t>Change of Major Tool</a:t>
            </a:r>
          </a:p>
        </p:txBody>
      </p:sp>
      <p:sp>
        <p:nvSpPr>
          <p:cNvPr id="14" name="Freeform 14"/>
          <p:cNvSpPr/>
          <p:nvPr/>
        </p:nvSpPr>
        <p:spPr>
          <a:xfrm>
            <a:off x="7824795" y="6750552"/>
            <a:ext cx="3494951" cy="875335"/>
          </a:xfrm>
          <a:custGeom>
            <a:avLst/>
            <a:gdLst/>
            <a:ahLst/>
            <a:cxnLst/>
            <a:rect l="l" t="t" r="r" b="b"/>
            <a:pathLst>
              <a:path w="3494951" h="875335">
                <a:moveTo>
                  <a:pt x="0" y="0"/>
                </a:moveTo>
                <a:lnTo>
                  <a:pt x="3494950" y="0"/>
                </a:lnTo>
                <a:lnTo>
                  <a:pt x="3494950" y="875335"/>
                </a:lnTo>
                <a:lnTo>
                  <a:pt x="0" y="875335"/>
                </a:lnTo>
                <a:lnTo>
                  <a:pt x="0" y="0"/>
                </a:lnTo>
                <a:close/>
              </a:path>
            </a:pathLst>
          </a:custGeom>
          <a:blipFill>
            <a:blip r:embed="rId6"/>
            <a:stretch>
              <a:fillRect t="-8393" b="-8393"/>
            </a:stretch>
          </a:blipFill>
        </p:spPr>
        <p:txBody>
          <a:bodyPr/>
          <a:lstStyle/>
          <a:p>
            <a:endParaRPr lang="en-US"/>
          </a:p>
        </p:txBody>
      </p:sp>
      <p:sp>
        <p:nvSpPr>
          <p:cNvPr id="15" name="TextBox 15"/>
          <p:cNvSpPr txBox="1"/>
          <p:nvPr/>
        </p:nvSpPr>
        <p:spPr>
          <a:xfrm>
            <a:off x="7966751" y="6941052"/>
            <a:ext cx="3211037" cy="387985"/>
          </a:xfrm>
          <a:prstGeom prst="rect">
            <a:avLst/>
          </a:prstGeom>
        </p:spPr>
        <p:txBody>
          <a:bodyPr lIns="0" tIns="0" rIns="0" bIns="0" rtlCol="0" anchor="t">
            <a:spAutoFit/>
          </a:bodyPr>
          <a:lstStyle/>
          <a:p>
            <a:pPr algn="ctr">
              <a:lnSpc>
                <a:spcPts val="3320"/>
              </a:lnSpc>
            </a:pPr>
            <a:r>
              <a:rPr lang="en-US" sz="2000" u="sng" spc="94">
                <a:solidFill>
                  <a:srgbClr val="042B60"/>
                </a:solidFill>
                <a:latin typeface="Now"/>
                <a:ea typeface="Now"/>
                <a:cs typeface="Now"/>
                <a:sym typeface="Now"/>
                <a:hlinkClick r:id="rId11" tooltip="https://www.cpp.edu/studentsuccess/directories/advising-directory.shtml"/>
              </a:rPr>
              <a:t>Advising Directory</a:t>
            </a:r>
          </a:p>
        </p:txBody>
      </p:sp>
      <p:sp>
        <p:nvSpPr>
          <p:cNvPr id="16" name="Freeform 16"/>
          <p:cNvSpPr/>
          <p:nvPr/>
        </p:nvSpPr>
        <p:spPr>
          <a:xfrm>
            <a:off x="7824795" y="9048711"/>
            <a:ext cx="3494951" cy="875335"/>
          </a:xfrm>
          <a:custGeom>
            <a:avLst/>
            <a:gdLst/>
            <a:ahLst/>
            <a:cxnLst/>
            <a:rect l="l" t="t" r="r" b="b"/>
            <a:pathLst>
              <a:path w="3494951" h="875335">
                <a:moveTo>
                  <a:pt x="0" y="0"/>
                </a:moveTo>
                <a:lnTo>
                  <a:pt x="3494950" y="0"/>
                </a:lnTo>
                <a:lnTo>
                  <a:pt x="3494950" y="875336"/>
                </a:lnTo>
                <a:lnTo>
                  <a:pt x="0" y="875336"/>
                </a:lnTo>
                <a:lnTo>
                  <a:pt x="0" y="0"/>
                </a:lnTo>
                <a:close/>
              </a:path>
            </a:pathLst>
          </a:custGeom>
          <a:blipFill>
            <a:blip r:embed="rId6"/>
            <a:stretch>
              <a:fillRect t="-8393" b="-8393"/>
            </a:stretch>
          </a:blipFill>
        </p:spPr>
        <p:txBody>
          <a:bodyPr/>
          <a:lstStyle/>
          <a:p>
            <a:endParaRPr lang="en-US"/>
          </a:p>
        </p:txBody>
      </p:sp>
      <p:sp>
        <p:nvSpPr>
          <p:cNvPr id="17" name="TextBox 17"/>
          <p:cNvSpPr txBox="1"/>
          <p:nvPr/>
        </p:nvSpPr>
        <p:spPr>
          <a:xfrm>
            <a:off x="7966751" y="9239211"/>
            <a:ext cx="3211037" cy="387985"/>
          </a:xfrm>
          <a:prstGeom prst="rect">
            <a:avLst/>
          </a:prstGeom>
        </p:spPr>
        <p:txBody>
          <a:bodyPr lIns="0" tIns="0" rIns="0" bIns="0" rtlCol="0" anchor="t">
            <a:spAutoFit/>
          </a:bodyPr>
          <a:lstStyle/>
          <a:p>
            <a:pPr algn="ctr">
              <a:lnSpc>
                <a:spcPts val="3320"/>
              </a:lnSpc>
            </a:pPr>
            <a:r>
              <a:rPr lang="en-US" sz="2000" u="sng" spc="94">
                <a:solidFill>
                  <a:srgbClr val="042B60"/>
                </a:solidFill>
                <a:latin typeface="Now"/>
                <a:ea typeface="Now"/>
                <a:cs typeface="Now"/>
                <a:sym typeface="Now"/>
                <a:hlinkClick r:id="rId12" tooltip="https://www.cpp.edu/registrar/forms/forms.shtml"/>
              </a:rPr>
              <a:t>Registrar’s Office</a:t>
            </a:r>
          </a:p>
        </p:txBody>
      </p:sp>
      <p:sp>
        <p:nvSpPr>
          <p:cNvPr id="18" name="TextBox 4">
            <a:extLst>
              <a:ext uri="{FF2B5EF4-FFF2-40B4-BE49-F238E27FC236}">
                <a16:creationId xmlns:a16="http://schemas.microsoft.com/office/drawing/2014/main" id="{1ABAF1AC-1B65-0DDB-ACFA-CF08FDF86B6E}"/>
              </a:ext>
            </a:extLst>
          </p:cNvPr>
          <p:cNvSpPr txBox="1"/>
          <p:nvPr/>
        </p:nvSpPr>
        <p:spPr>
          <a:xfrm>
            <a:off x="656403" y="1109279"/>
            <a:ext cx="4177403" cy="2579745"/>
          </a:xfrm>
          <a:prstGeom prst="rect">
            <a:avLst/>
          </a:prstGeom>
        </p:spPr>
        <p:txBody>
          <a:bodyPr lIns="0" tIns="0" rIns="0" bIns="0" rtlCol="0" anchor="t">
            <a:spAutoFit/>
          </a:bodyPr>
          <a:lstStyle/>
          <a:p>
            <a:pPr algn="l">
              <a:lnSpc>
                <a:spcPts val="6818"/>
              </a:lnSpc>
            </a:pPr>
            <a:r>
              <a:rPr lang="en-US" sz="4800" spc="153">
                <a:solidFill>
                  <a:srgbClr val="042B60"/>
                </a:solidFill>
                <a:latin typeface="Now"/>
                <a:ea typeface="Now"/>
                <a:cs typeface="Now"/>
                <a:sym typeface="Now"/>
              </a:rPr>
              <a:t>CHANGE MAJOR OR OPTIONS</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TotalTime>
  <Words>1572</Words>
  <Application>Microsoft Macintosh PowerPoint</Application>
  <PresentationFormat>Custom</PresentationFormat>
  <Paragraphs>229</Paragraphs>
  <Slides>33</Slides>
  <Notes>3</Notes>
  <HiddenSlides>0</HiddenSlides>
  <MMClips>0</MMClips>
  <ScaleCrop>false</ScaleCrop>
  <HeadingPairs>
    <vt:vector size="6" baseType="variant">
      <vt:variant>
        <vt:lpstr>Fonts Used</vt:lpstr>
      </vt:variant>
      <vt:variant>
        <vt:i4>15</vt:i4>
      </vt:variant>
      <vt:variant>
        <vt:lpstr>Theme</vt:lpstr>
      </vt:variant>
      <vt:variant>
        <vt:i4>2</vt:i4>
      </vt:variant>
      <vt:variant>
        <vt:lpstr>Slide Titles</vt:lpstr>
      </vt:variant>
      <vt:variant>
        <vt:i4>33</vt:i4>
      </vt:variant>
    </vt:vector>
  </HeadingPairs>
  <TitlesOfParts>
    <vt:vector size="50" baseType="lpstr">
      <vt:lpstr>Aptos</vt:lpstr>
      <vt:lpstr>Amaranth</vt:lpstr>
      <vt:lpstr>Arial</vt:lpstr>
      <vt:lpstr>Barlow Condensed Semi-Bold</vt:lpstr>
      <vt:lpstr>Canva Sans Bold</vt:lpstr>
      <vt:lpstr>Now</vt:lpstr>
      <vt:lpstr>Black Bones</vt:lpstr>
      <vt:lpstr>Canva Sans Bold Italics</vt:lpstr>
      <vt:lpstr>Aloja</vt:lpstr>
      <vt:lpstr>Now Medium</vt:lpstr>
      <vt:lpstr>Aptos Display</vt:lpstr>
      <vt:lpstr>Architects Daughter</vt:lpstr>
      <vt:lpstr>Now Bold</vt:lpstr>
      <vt:lpstr>Calibri</vt:lpstr>
      <vt:lpstr>Apricots</vt:lpstr>
      <vt:lpstr>Office Theme</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Fall 2024 - Slides for ECS FTF Group Advising</dc:title>
  <cp:lastModifiedBy>Berlinda A Crawford</cp:lastModifiedBy>
  <cp:revision>1</cp:revision>
  <cp:lastPrinted>2024-09-30T23:54:03Z</cp:lastPrinted>
  <dcterms:created xsi:type="dcterms:W3CDTF">2006-08-16T00:00:00Z</dcterms:created>
  <dcterms:modified xsi:type="dcterms:W3CDTF">2024-10-18T23:13:43Z</dcterms:modified>
  <dc:identifier>DAGOhMuxUyU</dc:identifier>
</cp:coreProperties>
</file>